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1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406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348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1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0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45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712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43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006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0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81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5E00-53D5-49A9-A686-42AC26F4FCDF}" type="datetimeFigureOut">
              <a:rPr lang="he-IL" smtClean="0"/>
              <a:t>ט"ו/אדר/תשע"ג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185-475B-43B1-84C4-31CA7D3680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718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59" y="0"/>
            <a:ext cx="920415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568952" cy="4104456"/>
          </a:xfrm>
        </p:spPr>
        <p:txBody>
          <a:bodyPr>
            <a:normAutofit/>
          </a:bodyPr>
          <a:lstStyle/>
          <a:p>
            <a:endParaRPr lang="en-US" sz="60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8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Teaching Grammar</a:t>
            </a:r>
          </a:p>
          <a:p>
            <a:pPr rtl="0"/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</a:rPr>
              <a:t>By: </a:t>
            </a:r>
            <a:r>
              <a:rPr lang="en-US" sz="4800" b="1" dirty="0" err="1" smtClean="0">
                <a:solidFill>
                  <a:schemeClr val="tx1"/>
                </a:solidFill>
                <a:latin typeface="Andalus" pitchFamily="18" charset="-78"/>
              </a:rPr>
              <a:t>Shahdan</a:t>
            </a: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ndalus" pitchFamily="18" charset="-78"/>
              </a:rPr>
              <a:t>Anabousi</a:t>
            </a:r>
            <a:endParaRPr lang="he-IL" sz="4800" b="1" dirty="0">
              <a:solidFill>
                <a:schemeClr val="tx1"/>
              </a:solidFill>
              <a:latin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979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 rtl="0"/>
            <a:r>
              <a:rPr lang="en-US" sz="7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7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nother </a:t>
            </a:r>
            <a:r>
              <a:rPr lang="en-US" sz="7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problem is how to present examples and formulate explanations that will clearly convey the necessary information.</a:t>
            </a:r>
          </a:p>
          <a:p>
            <a:pPr algn="l" rtl="0"/>
            <a:endParaRPr lang="he-IL" sz="70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382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54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QUESTIONS ON GRAMMAR PRESENTATIONS: </a:t>
            </a:r>
            <a:endParaRPr lang="en-US" sz="5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lnSpc>
                <a:spcPct val="150000"/>
              </a:lnSpc>
            </a:pPr>
            <a:endParaRPr lang="en-US" sz="1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structure itself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Examples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Terminology</a:t>
            </a:r>
          </a:p>
          <a:p>
            <a:pPr algn="l" rtl="0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 </a:t>
            </a:r>
          </a:p>
          <a:p>
            <a:pPr algn="l" rtl="0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 </a:t>
            </a:r>
          </a:p>
          <a:p>
            <a:pPr algn="l" rtl="0">
              <a:lnSpc>
                <a:spcPct val="150000"/>
              </a:lnSpc>
            </a:pPr>
            <a:endParaRPr lang="he-IL" sz="48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111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 rtl="0">
              <a:lnSpc>
                <a:spcPct val="150000"/>
              </a:lnSpc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4. Language</a:t>
            </a:r>
            <a:endParaRPr lang="en-US" sz="4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5. Explanation</a:t>
            </a:r>
            <a:endParaRPr lang="en-US" sz="4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6. Delivery</a:t>
            </a:r>
            <a:endParaRPr lang="en-US" sz="4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7. Rules</a:t>
            </a:r>
            <a:endParaRPr lang="en-US" sz="4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 </a:t>
            </a:r>
          </a:p>
          <a:p>
            <a:pPr algn="l" rtl="0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 </a:t>
            </a:r>
          </a:p>
          <a:p>
            <a:pPr algn="l" rtl="0">
              <a:lnSpc>
                <a:spcPct val="150000"/>
              </a:lnSpc>
            </a:pPr>
            <a:endParaRPr lang="he-IL" sz="48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840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lvl="0" algn="l" rtl="0"/>
            <a:endParaRPr lang="en-US" sz="2400" b="1" i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Awareness</a:t>
            </a:r>
            <a:r>
              <a:rPr lang="en-US" sz="6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: </a:t>
            </a:r>
            <a:endParaRPr lang="en-US" sz="60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Students encounter </a:t>
            </a:r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structure within some kind of discourse focusing on form/meaning</a:t>
            </a:r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914400" lvl="0" indent="-914400" algn="l" rtl="0">
              <a:buAutoNum type="arabicPeriod"/>
            </a:pPr>
            <a:endParaRPr lang="en-US" sz="16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endParaRPr lang="he-IL" sz="46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53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marL="914400" lvl="0" indent="-914400" algn="l" rtl="0"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AutoNum type="arabicPeriod"/>
            </a:pPr>
            <a:endParaRPr lang="en-US" sz="16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2. Controlled </a:t>
            </a:r>
            <a:r>
              <a:rPr lang="en-US" sz="6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drills</a:t>
            </a:r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lvl="0" algn="l" rtl="0"/>
            <a:r>
              <a:rPr lang="en-US" sz="5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learners produce example of the structure. They have to conform to very clear, close-ended cues.</a:t>
            </a:r>
          </a:p>
          <a:p>
            <a:pPr algn="l" rtl="0"/>
            <a:endParaRPr lang="he-IL" sz="46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16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marL="914400" lvl="0" indent="-914400" algn="l" rtl="0"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AutoNum type="arabicPeriod"/>
            </a:pPr>
            <a:endParaRPr lang="en-US" sz="16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3. </a:t>
            </a:r>
            <a:r>
              <a:rPr lang="en-US" sz="6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Meaningful drills: </a:t>
            </a:r>
            <a:endParaRPr lang="en-US" sz="60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again </a:t>
            </a:r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responses are very controlled. Yet, learners can make a limited choice of vocabulary.</a:t>
            </a:r>
          </a:p>
          <a:p>
            <a:pPr lvl="0" algn="l" rtl="0"/>
            <a:endParaRPr lang="he-IL" sz="46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315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marL="914400" lvl="0" indent="-914400" algn="l" rtl="0"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AutoNum type="arabicPeriod"/>
            </a:pPr>
            <a:endParaRPr lang="en-US" sz="105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4. </a:t>
            </a:r>
            <a:r>
              <a:rPr lang="en-US" sz="54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Guided, meaningful practice: </a:t>
            </a: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learners form sentences of their own according to a set pattern, but exactly what vocabulary they use is up to them (if I had a million dollars, I would…)</a:t>
            </a:r>
          </a:p>
          <a:p>
            <a:pPr algn="l" rtl="0"/>
            <a:endParaRPr lang="he-IL" sz="44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444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marL="914400" lvl="0" indent="-914400" algn="l" rtl="0"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AutoNum type="arabicPeriod"/>
            </a:pPr>
            <a:endParaRPr lang="en-US" sz="105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5. </a:t>
            </a:r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Free sentence composition </a:t>
            </a:r>
            <a:r>
              <a:rPr lang="en-US" sz="36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(Structure-based): </a:t>
            </a:r>
            <a:endParaRPr lang="en-US" sz="36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learners </a:t>
            </a: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are provided with a visual or situational cue, and invited to compose their own responses; they are directed to use the structure.</a:t>
            </a:r>
          </a:p>
          <a:p>
            <a:pPr lvl="0" algn="l" rtl="0"/>
            <a:endParaRPr lang="he-IL" sz="44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541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marL="914400" lvl="0" indent="-914400" algn="l" rtl="0"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AutoNum type="arabicPeriod"/>
            </a:pPr>
            <a:endParaRPr lang="en-US" sz="7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6. </a:t>
            </a:r>
            <a:r>
              <a:rPr lang="en-US" sz="4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Discourse composition </a:t>
            </a:r>
            <a:r>
              <a:rPr lang="en-US" sz="36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(Structure-based</a:t>
            </a:r>
            <a:r>
              <a:rPr lang="en-US" sz="3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):</a:t>
            </a:r>
            <a:endParaRPr lang="en-US" sz="4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learners hold a discussion or write a passage according to a given task. They are directed to use at least some examples of the structure within the discourse.</a:t>
            </a:r>
          </a:p>
          <a:p>
            <a:pPr algn="l" rtl="0"/>
            <a:endParaRPr lang="en-US" sz="4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endParaRPr lang="he-IL" sz="44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958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Types </a:t>
            </a:r>
            <a:r>
              <a:rPr lang="en-US" sz="60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of grammar practice:</a:t>
            </a:r>
          </a:p>
          <a:p>
            <a:pPr marL="914400" lvl="0" indent="-914400" algn="l" rtl="0"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914400" lvl="0" indent="-914400" algn="l" rtl="0">
              <a:buAutoNum type="arabicPeriod"/>
            </a:pPr>
            <a:endParaRPr lang="en-US" sz="7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7. Free </a:t>
            </a:r>
            <a:r>
              <a:rPr lang="en-US" sz="6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discourse: </a:t>
            </a:r>
            <a:endParaRPr lang="en-US" sz="60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 </a:t>
            </a:r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in type 6, but the learners are given no specific direction to use the structure. </a:t>
            </a:r>
          </a:p>
          <a:p>
            <a:pPr algn="l" rtl="0"/>
            <a:endParaRPr lang="en-US" sz="4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endParaRPr lang="he-IL" sz="44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56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" y="0"/>
            <a:ext cx="9155784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7422" y="0"/>
            <a:ext cx="9155784" cy="6858000"/>
          </a:xfrm>
        </p:spPr>
        <p:txBody>
          <a:bodyPr>
            <a:noAutofit/>
          </a:bodyPr>
          <a:lstStyle/>
          <a:p>
            <a:pPr lvl="0" algn="l"/>
            <a:endParaRPr lang="en-US" sz="48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/>
            <a:r>
              <a:rPr lang="en-US" sz="8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Grammar </a:t>
            </a:r>
            <a:r>
              <a:rPr lang="en-US" sz="8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is the way words are put together to make correct sentences.</a:t>
            </a:r>
          </a:p>
          <a:p>
            <a:endParaRPr lang="he-IL" sz="8000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042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0"/>
            <a:r>
              <a:rPr lang="en-US" sz="60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Resources:</a:t>
            </a:r>
          </a:p>
          <a:p>
            <a:pPr algn="l" rtl="0"/>
            <a:endParaRPr lang="en-US" sz="54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 </a:t>
            </a:r>
            <a:r>
              <a:rPr lang="en-US" sz="5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Ur</a:t>
            </a:r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P. (1998). </a:t>
            </a:r>
            <a:r>
              <a:rPr lang="en-US" sz="5400" i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 Course in Language Teaching</a:t>
            </a:r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 Cambridge: University Press.</a:t>
            </a:r>
          </a:p>
          <a:p>
            <a:pPr algn="l" rtl="0"/>
            <a:r>
              <a:rPr lang="en-US" sz="5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 </a:t>
            </a:r>
          </a:p>
          <a:p>
            <a:pPr algn="l" rtl="0"/>
            <a:endParaRPr lang="en-US" sz="54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4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endParaRPr lang="he-IL" sz="44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143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823"/>
            <a:ext cx="9169608" cy="68451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568952" cy="5976664"/>
          </a:xfrm>
        </p:spPr>
        <p:txBody>
          <a:bodyPr>
            <a:noAutofit/>
          </a:bodyPr>
          <a:lstStyle/>
          <a:p>
            <a:pPr lvl="0" algn="l" rtl="0"/>
            <a:r>
              <a:rPr lang="en-US" sz="8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 specific instance of grammar is usually called a </a:t>
            </a:r>
            <a:r>
              <a:rPr lang="he-IL" sz="8400" dirty="0">
                <a:solidFill>
                  <a:schemeClr val="tx1"/>
                </a:solidFill>
                <a:latin typeface="Andalus" pitchFamily="18" charset="-78"/>
              </a:rPr>
              <a:t>'</a:t>
            </a:r>
            <a:r>
              <a:rPr lang="en-US" sz="8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structure</a:t>
            </a:r>
            <a:r>
              <a:rPr lang="he-IL" sz="8400" dirty="0">
                <a:solidFill>
                  <a:schemeClr val="tx1"/>
                </a:solidFill>
                <a:latin typeface="Andalus" pitchFamily="18" charset="-78"/>
              </a:rPr>
              <a:t>'</a:t>
            </a:r>
            <a:r>
              <a:rPr lang="en-US" sz="84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he-IL" sz="8400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202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336704"/>
          </a:xfrm>
        </p:spPr>
        <p:txBody>
          <a:bodyPr>
            <a:noAutofit/>
          </a:bodyPr>
          <a:lstStyle/>
          <a:p>
            <a:pPr marL="857250" indent="-857250" algn="l" rtl="0">
              <a:buFont typeface="Arial" pitchFamily="34" charset="0"/>
              <a:buChar char="•"/>
            </a:pPr>
            <a:r>
              <a:rPr lang="en-US" sz="66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study of grammar: Necessary and/or sufficient</a:t>
            </a:r>
          </a:p>
          <a:p>
            <a:pPr lvl="0" algn="l" rtl="0"/>
            <a:endParaRPr lang="en-US" sz="66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857250" lvl="0" indent="-857250" algn="l" rtl="0">
              <a:buFont typeface="Arial" pitchFamily="34" charset="0"/>
              <a:buChar char="•"/>
            </a:pPr>
            <a:r>
              <a:rPr lang="en-US" sz="6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Simplicity </a:t>
            </a:r>
            <a:r>
              <a:rPr lang="en-US" sz="66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vs. accuracy</a:t>
            </a:r>
          </a:p>
          <a:p>
            <a:pPr marL="1143000" indent="-1143000" algn="l" rtl="0">
              <a:buFont typeface="Arial" pitchFamily="34" charset="0"/>
              <a:buChar char="•"/>
            </a:pPr>
            <a:endParaRPr lang="he-IL" sz="6600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68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27384"/>
            <a:ext cx="9144000" cy="6830616"/>
          </a:xfrm>
        </p:spPr>
        <p:txBody>
          <a:bodyPr>
            <a:noAutofit/>
          </a:bodyPr>
          <a:lstStyle/>
          <a:p>
            <a:pPr lvl="0" algn="l" rtl="0"/>
            <a:r>
              <a:rPr lang="en-US" sz="72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Grammar does not only affect how units of language are combined in order to </a:t>
            </a:r>
            <a:r>
              <a:rPr lang="he-IL" sz="7200" dirty="0">
                <a:solidFill>
                  <a:schemeClr val="tx1"/>
                </a:solidFill>
                <a:latin typeface="Andalus" pitchFamily="18" charset="-78"/>
              </a:rPr>
              <a:t>'</a:t>
            </a:r>
            <a:r>
              <a:rPr lang="en-US" sz="72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look right</a:t>
            </a:r>
            <a:r>
              <a:rPr lang="he-IL" sz="7200" dirty="0">
                <a:solidFill>
                  <a:schemeClr val="tx1"/>
                </a:solidFill>
                <a:latin typeface="Andalus" pitchFamily="18" charset="-78"/>
              </a:rPr>
              <a:t>'</a:t>
            </a:r>
            <a:r>
              <a:rPr lang="en-US" sz="72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; it also affects their meaning.</a:t>
            </a:r>
          </a:p>
          <a:p>
            <a:pPr algn="l" rtl="0"/>
            <a:endParaRPr lang="he-IL" sz="6600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461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2"/>
            <a:ext cx="9144000" cy="68535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4412"/>
            <a:ext cx="9144000" cy="6853588"/>
          </a:xfrm>
        </p:spPr>
        <p:txBody>
          <a:bodyPr>
            <a:noAutofit/>
          </a:bodyPr>
          <a:lstStyle/>
          <a:p>
            <a:pPr lvl="0" algn="l" rtl="0"/>
            <a:r>
              <a:rPr lang="en-US" sz="8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meaning of a grammatical structure may be quite difficult to teach.</a:t>
            </a:r>
          </a:p>
          <a:p>
            <a:endParaRPr lang="he-IL" sz="8400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659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54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Parts of speech: </a:t>
            </a:r>
            <a:endParaRPr lang="en-US" sz="54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Nouns.       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Auxiliary verbs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Adjectives   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Adverbs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Pronouns.   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Determiners.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Verbs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          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Modal verbs. 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</a:t>
            </a: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 2"/>
              </a:rPr>
              <a:t>P</a:t>
            </a:r>
            <a:r>
              <a:rPr lang="en-US" sz="4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repositions</a:t>
            </a:r>
            <a:r>
              <a:rPr lang="en-US" sz="4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>
              <a:lnSpc>
                <a:spcPct val="150000"/>
              </a:lnSpc>
            </a:pPr>
            <a:endParaRPr lang="he-IL" sz="48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124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 rtl="0"/>
            <a:endParaRPr lang="en-US" sz="28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lvl="0" algn="l" rtl="0"/>
            <a:r>
              <a:rPr lang="en-US" sz="7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It </a:t>
            </a:r>
            <a:r>
              <a:rPr lang="en-US" sz="76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is difficult </a:t>
            </a:r>
            <a:r>
              <a:rPr lang="en-US" sz="7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to </a:t>
            </a:r>
            <a:r>
              <a:rPr lang="en-US" sz="76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explain a foreign-language grammatical structure to a class of learners. </a:t>
            </a:r>
            <a:endParaRPr lang="en-US" sz="76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he-IL" sz="7600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91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 rtl="0"/>
            <a:r>
              <a:rPr lang="en-US" sz="6600" b="1" u="sng" dirty="0" smtClean="0">
                <a:solidFill>
                  <a:schemeClr val="tx1"/>
                </a:solidFill>
                <a:latin typeface="Andalus" pitchFamily="18" charset="-78"/>
              </a:rPr>
              <a:t>A teacher should know:</a:t>
            </a:r>
          </a:p>
          <a:p>
            <a:pPr marL="685800" lvl="0" indent="-685800" algn="l" rtl="0"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  <a:latin typeface="Andalus" pitchFamily="18" charset="-78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6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structure (its written and spoken forms, its nuances of meaning</a:t>
            </a:r>
            <a:r>
              <a:rPr lang="en-US" sz="6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).</a:t>
            </a:r>
          </a:p>
          <a:p>
            <a:pPr marL="685800" lvl="0" indent="-685800" algn="l" rtl="0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685800" lvl="0" indent="-685800" algn="l" rtl="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what </a:t>
            </a:r>
            <a:r>
              <a:rPr lang="en-US" sz="6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is likely to cause difficulties to the learners.</a:t>
            </a:r>
          </a:p>
          <a:p>
            <a:pPr algn="l" rtl="0"/>
            <a:endParaRPr lang="he-IL" sz="6000" b="1" dirty="0">
              <a:solidFill>
                <a:schemeClr val="tx1"/>
              </a:solidFill>
              <a:latin typeface="Andalus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35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452</Words>
  <Application>Microsoft Office PowerPoint</Application>
  <PresentationFormat>‫הצגה על המסך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Toshiba</dc:creator>
  <cp:lastModifiedBy>Toshiba</cp:lastModifiedBy>
  <cp:revision>52</cp:revision>
  <dcterms:created xsi:type="dcterms:W3CDTF">2013-02-25T00:11:37Z</dcterms:created>
  <dcterms:modified xsi:type="dcterms:W3CDTF">2013-02-25T06:30:35Z</dcterms:modified>
</cp:coreProperties>
</file>