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5" r:id="rId2"/>
    <p:sldId id="256" r:id="rId3"/>
    <p:sldId id="285" r:id="rId4"/>
    <p:sldId id="286" r:id="rId5"/>
    <p:sldId id="287" r:id="rId6"/>
    <p:sldId id="288" r:id="rId7"/>
    <p:sldId id="290" r:id="rId8"/>
    <p:sldId id="291" r:id="rId9"/>
    <p:sldId id="277" r:id="rId10"/>
    <p:sldId id="278" r:id="rId11"/>
    <p:sldId id="279" r:id="rId12"/>
    <p:sldId id="293" r:id="rId13"/>
    <p:sldId id="281" r:id="rId14"/>
    <p:sldId id="283" r:id="rId15"/>
    <p:sldId id="298" r:id="rId16"/>
    <p:sldId id="294" r:id="rId17"/>
    <p:sldId id="292" r:id="rId18"/>
    <p:sldId id="297" r:id="rId19"/>
    <p:sldId id="280" r:id="rId20"/>
    <p:sldId id="295" r:id="rId21"/>
    <p:sldId id="282" r:id="rId22"/>
    <p:sldId id="296" r:id="rId23"/>
    <p:sldId id="28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3A"/>
    <a:srgbClr val="A40000"/>
    <a:srgbClr val="220670"/>
    <a:srgbClr val="C80000"/>
    <a:srgbClr val="FF0000"/>
    <a:srgbClr val="CC0000"/>
    <a:srgbClr val="00004C"/>
    <a:srgbClr val="A90707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4660"/>
  </p:normalViewPr>
  <p:slideViewPr>
    <p:cSldViewPr>
      <p:cViewPr varScale="1">
        <p:scale>
          <a:sx n="43" d="100"/>
          <a:sy n="43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ar-SA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ar-SA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ar-SA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ar-SA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ar-SA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ar-SA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ar-SA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ar-SA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ar-SA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ar-SA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ar-SA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ar-SA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ar-SA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ar-SA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ar-SA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ar-SA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ar-SA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ar-SA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ar-SA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ar-SA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ar-SA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3A"/>
            </a:gs>
            <a:gs pos="30000">
              <a:srgbClr val="220670"/>
            </a:gs>
            <a:gs pos="64999">
              <a:srgbClr val="C80000"/>
            </a:gs>
            <a:gs pos="89999">
              <a:srgbClr val="A40000"/>
            </a:gs>
            <a:gs pos="100000">
              <a:srgbClr val="A9070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2133600"/>
            <a:ext cx="64008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all" dirty="0" smtClean="0">
                <a:ln w="9000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Jonathan </a:t>
            </a:r>
            <a:r>
              <a:rPr lang="en-US" sz="6600" b="1" cap="all" dirty="0" smtClean="0">
                <a:ln w="9000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Harker’s </a:t>
            </a:r>
            <a:r>
              <a:rPr lang="en-US" sz="7200" b="1" cap="all" dirty="0" smtClean="0">
                <a:ln w="9000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diary</a:t>
            </a:r>
            <a:endParaRPr lang="en-US" sz="7200" b="1" cap="all" dirty="0">
              <a:ln w="9000" cmpd="sng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תמונה 4" descr="mqdefaul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614237">
            <a:off x="408832" y="700837"/>
            <a:ext cx="3048000" cy="1714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תמונה 5" descr="bats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2800" y="990600"/>
            <a:ext cx="1428750" cy="1428750"/>
          </a:xfrm>
          <a:prstGeom prst="rect">
            <a:avLst/>
          </a:prstGeom>
        </p:spPr>
      </p:pic>
      <p:pic>
        <p:nvPicPr>
          <p:cNvPr id="7" name="תמונה 6" descr="dra-pipis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8200" y="4572000"/>
            <a:ext cx="11430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153400" cy="1600200"/>
          </a:xfrm>
        </p:spPr>
        <p:txBody>
          <a:bodyPr>
            <a:normAutofit/>
          </a:bodyPr>
          <a:lstStyle/>
          <a:p>
            <a:pPr rtl="0"/>
            <a:r>
              <a:rPr lang="en-US" b="1" dirty="0" smtClean="0">
                <a:solidFill>
                  <a:srgbClr val="FFC000"/>
                </a:solidFill>
              </a:rPr>
              <a:t>What is the way to get into the Count’s room?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667000"/>
            <a:ext cx="7239000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C000"/>
                </a:solidFill>
              </a:rPr>
              <a:t>Jonathan got to the Count’s room by CRAWLING through his window on the castle wall. 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5" name="חץ מעוקל למעלה 4">
            <a:hlinkClick r:id="rId2" action="ppaction://hlinksldjump"/>
          </p:cNvPr>
          <p:cNvSpPr/>
          <p:nvPr/>
        </p:nvSpPr>
        <p:spPr>
          <a:xfrm>
            <a:off x="7772400" y="5638800"/>
            <a:ext cx="990600" cy="990600"/>
          </a:xfrm>
          <a:prstGeom prst="curvedUp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spc="5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Jonathan found the Count in his room.   YES/NO</a:t>
            </a:r>
            <a:endParaRPr lang="ar-SA" b="1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667000"/>
            <a:ext cx="72390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C000"/>
                </a:solidFill>
              </a:rPr>
              <a:t>NO.</a:t>
            </a:r>
            <a:endParaRPr lang="ar-SA" sz="3600" b="1" dirty="0">
              <a:solidFill>
                <a:srgbClr val="FFC000"/>
              </a:solidFill>
            </a:endParaRPr>
          </a:p>
        </p:txBody>
      </p:sp>
      <p:sp>
        <p:nvSpPr>
          <p:cNvPr id="5" name="חץ מעוקל למעלה 4">
            <a:hlinkClick r:id="rId2" action="ppaction://hlinksldjump"/>
          </p:cNvPr>
          <p:cNvSpPr/>
          <p:nvPr/>
        </p:nvSpPr>
        <p:spPr>
          <a:xfrm>
            <a:off x="7620000" y="5181600"/>
            <a:ext cx="990600" cy="990600"/>
          </a:xfrm>
          <a:prstGeom prst="curvedUp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spc="5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Autofit/>
          </a:bodyPr>
          <a:lstStyle/>
          <a:p>
            <a:pPr rtl="0">
              <a:lnSpc>
                <a:spcPct val="150000"/>
              </a:lnSpc>
            </a:pPr>
            <a:r>
              <a:rPr lang="en-US" b="1" dirty="0" smtClean="0">
                <a:solidFill>
                  <a:srgbClr val="FFC000"/>
                </a:solidFill>
              </a:rPr>
              <a:t>What is the antonym of:</a:t>
            </a:r>
            <a:br>
              <a:rPr lang="en-US" b="1" dirty="0" smtClean="0">
                <a:solidFill>
                  <a:srgbClr val="FFC000"/>
                </a:solidFill>
              </a:rPr>
            </a:br>
            <a:r>
              <a:rPr lang="en-US" b="1" dirty="0" smtClean="0">
                <a:solidFill>
                  <a:srgbClr val="FFC000"/>
                </a:solidFill>
              </a:rPr>
              <a:t>bottom, dark. </a:t>
            </a:r>
            <a:endParaRPr lang="ar-SA" b="1" dirty="0">
              <a:solidFill>
                <a:srgbClr val="FFC000"/>
              </a:solidFill>
            </a:endParaRPr>
          </a:p>
        </p:txBody>
      </p:sp>
      <p:sp>
        <p:nvSpPr>
          <p:cNvPr id="5" name="חץ מעוקל למעלה 4">
            <a:hlinkClick r:id="rId2" action="ppaction://hlinksldjump"/>
          </p:cNvPr>
          <p:cNvSpPr/>
          <p:nvPr/>
        </p:nvSpPr>
        <p:spPr>
          <a:xfrm>
            <a:off x="7620000" y="5181600"/>
            <a:ext cx="990600" cy="990600"/>
          </a:xfrm>
          <a:prstGeom prst="curvedUp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spc="5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3124200"/>
            <a:ext cx="6781800" cy="14901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FFC000"/>
                </a:solidFill>
              </a:rPr>
              <a:t>Bottom;  up / top </a:t>
            </a:r>
          </a:p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FFC000"/>
                </a:solidFill>
              </a:rPr>
              <a:t>Dark;  light </a:t>
            </a:r>
            <a:endParaRPr lang="ar-SA" sz="32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What signs of life did the Count have?</a:t>
            </a:r>
            <a:endParaRPr lang="ar-SA" b="1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667000"/>
            <a:ext cx="7239000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C000"/>
                </a:solidFill>
              </a:rPr>
              <a:t>The signs of life were his open eyes and color in his face. He also had red lips.</a:t>
            </a:r>
            <a:endParaRPr lang="ar-SA" sz="3600" b="1" dirty="0">
              <a:solidFill>
                <a:srgbClr val="FFC000"/>
              </a:solidFill>
            </a:endParaRPr>
          </a:p>
        </p:txBody>
      </p:sp>
      <p:sp>
        <p:nvSpPr>
          <p:cNvPr id="5" name="חץ מעוקל למעלה 4">
            <a:hlinkClick r:id="rId2" action="ppaction://hlinksldjump"/>
          </p:cNvPr>
          <p:cNvSpPr/>
          <p:nvPr/>
        </p:nvSpPr>
        <p:spPr>
          <a:xfrm>
            <a:off x="7620000" y="5181600"/>
            <a:ext cx="990600" cy="990600"/>
          </a:xfrm>
          <a:prstGeom prst="curvedUp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spc="5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Why did Jonathan run away from the room?</a:t>
            </a:r>
            <a:endParaRPr lang="ar-SA" b="1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667000"/>
            <a:ext cx="7239000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C000"/>
                </a:solidFill>
              </a:rPr>
              <a:t>Jonathan ran away from the room because he was frightened by the Count’s look of hate.</a:t>
            </a:r>
            <a:endParaRPr lang="ar-SA" sz="3600" b="1" dirty="0">
              <a:solidFill>
                <a:srgbClr val="FFC000"/>
              </a:solidFill>
            </a:endParaRPr>
          </a:p>
        </p:txBody>
      </p:sp>
      <p:sp>
        <p:nvSpPr>
          <p:cNvPr id="5" name="חץ מעוקל למעלה 4">
            <a:hlinkClick r:id="rId2" action="ppaction://hlinksldjump"/>
          </p:cNvPr>
          <p:cNvSpPr/>
          <p:nvPr/>
        </p:nvSpPr>
        <p:spPr>
          <a:xfrm>
            <a:off x="7620000" y="5181600"/>
            <a:ext cx="990600" cy="990600"/>
          </a:xfrm>
          <a:prstGeom prst="curvedUp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spc="5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1. Why did Jonathan want to escape from the castle? </a:t>
            </a:r>
            <a:endParaRPr lang="ar-SA" b="1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667000"/>
            <a:ext cx="7239000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C000"/>
                </a:solidFill>
              </a:rPr>
              <a:t>Jonathan wanted to escape from the castle because he had been attacked or in some way threatened.</a:t>
            </a:r>
            <a:endParaRPr lang="ar-SA" sz="36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153400" cy="1600200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 smtClean="0">
                <a:solidFill>
                  <a:srgbClr val="FFC000"/>
                </a:solidFill>
              </a:rPr>
              <a:t>2. How did Jonathan get into the Count’s room?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Why did he choose this way?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667000"/>
            <a:ext cx="7239000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C000"/>
                </a:solidFill>
              </a:rPr>
              <a:t>Jonathan got to the Count’s room by crawling through his window on the castle wall. </a:t>
            </a:r>
            <a:r>
              <a:rPr lang="en-US" sz="3600" b="1" dirty="0" smtClean="0">
                <a:solidFill>
                  <a:srgbClr val="FF0000"/>
                </a:solidFill>
              </a:rPr>
              <a:t>Jonathan did this because the door of the count’s room was always locked and he had seen the Count get in this way.</a:t>
            </a:r>
            <a:endParaRPr lang="ar-SA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153400" cy="1600200"/>
          </a:xfrm>
        </p:spPr>
        <p:txBody>
          <a:bodyPr>
            <a:normAutofit/>
          </a:bodyPr>
          <a:lstStyle/>
          <a:p>
            <a:pPr rtl="0"/>
            <a:r>
              <a:rPr lang="en-US" b="1" dirty="0" smtClean="0">
                <a:solidFill>
                  <a:srgbClr val="FFC000"/>
                </a:solidFill>
              </a:rPr>
              <a:t>3. What did Jonathan discover?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667000"/>
            <a:ext cx="72390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C000"/>
                </a:solidFill>
              </a:rPr>
              <a:t>Jonathan discovered the Count, lying in a wooden box.</a:t>
            </a:r>
            <a:endParaRPr lang="ar-SA" sz="36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447800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b="1" dirty="0" smtClean="0">
                <a:solidFill>
                  <a:srgbClr val="FFC000"/>
                </a:solidFill>
              </a:rPr>
              <a:t>4. a. Jonathan was sure that the Count was dead. True or False?</a:t>
            </a:r>
            <a:br>
              <a:rPr lang="en-US" b="1" dirty="0" smtClean="0">
                <a:solidFill>
                  <a:srgbClr val="FFC000"/>
                </a:solidFill>
              </a:rPr>
            </a:br>
            <a:r>
              <a:rPr lang="en-US" b="1" dirty="0" smtClean="0">
                <a:solidFill>
                  <a:srgbClr val="FFC000"/>
                </a:solidFill>
              </a:rPr>
              <a:t>b. which words in the text helped you answer?</a:t>
            </a:r>
            <a:endParaRPr lang="ar-SA" b="1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3505200"/>
            <a:ext cx="7239000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742950" indent="-742950" algn="just">
              <a:buAutoNum type="alphaLcPeriod"/>
            </a:pPr>
            <a:r>
              <a:rPr lang="en-US" sz="3600" b="1" dirty="0" smtClean="0">
                <a:solidFill>
                  <a:srgbClr val="FFC000"/>
                </a:solidFill>
              </a:rPr>
              <a:t>False.</a:t>
            </a:r>
          </a:p>
          <a:p>
            <a:pPr marL="742950" indent="-742950" algn="just">
              <a:buAutoNum type="alphaLcPeriod"/>
            </a:pPr>
            <a:r>
              <a:rPr lang="en-US" sz="3600" b="1" dirty="0" smtClean="0">
                <a:solidFill>
                  <a:srgbClr val="FFC000"/>
                </a:solidFill>
              </a:rPr>
              <a:t>“he was either dead or asleep. I could not say which.”</a:t>
            </a:r>
            <a:endParaRPr lang="ar-SA" sz="36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079287" y="228600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9" name="מלבן 28">
            <a:hlinkClick r:id="rId3" action="ppaction://hlinksldjump"/>
          </p:cNvPr>
          <p:cNvSpPr/>
          <p:nvPr/>
        </p:nvSpPr>
        <p:spPr>
          <a:xfrm>
            <a:off x="0" y="0"/>
            <a:ext cx="4572000" cy="2362200"/>
          </a:xfrm>
          <a:prstGeom prst="rect">
            <a:avLst/>
          </a:prstGeom>
          <a:solidFill>
            <a:srgbClr val="99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31" name="מלבן 30"/>
          <p:cNvSpPr/>
          <p:nvPr/>
        </p:nvSpPr>
        <p:spPr>
          <a:xfrm>
            <a:off x="4572000" y="-1"/>
            <a:ext cx="4572000" cy="2270707"/>
          </a:xfrm>
          <a:prstGeom prst="rect">
            <a:avLst/>
          </a:prstGeom>
          <a:solidFill>
            <a:srgbClr val="99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2" name="מלבן 31"/>
          <p:cNvSpPr/>
          <p:nvPr/>
        </p:nvSpPr>
        <p:spPr>
          <a:xfrm>
            <a:off x="0" y="2270707"/>
            <a:ext cx="4572000" cy="2362200"/>
          </a:xfrm>
          <a:prstGeom prst="rect">
            <a:avLst/>
          </a:prstGeom>
          <a:solidFill>
            <a:srgbClr val="99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3" name="מלבן 32"/>
          <p:cNvSpPr/>
          <p:nvPr/>
        </p:nvSpPr>
        <p:spPr>
          <a:xfrm>
            <a:off x="0" y="4648200"/>
            <a:ext cx="4572000" cy="2209800"/>
          </a:xfrm>
          <a:prstGeom prst="rect">
            <a:avLst/>
          </a:prstGeom>
          <a:solidFill>
            <a:srgbClr val="99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5" name="מלבן 34"/>
          <p:cNvSpPr/>
          <p:nvPr/>
        </p:nvSpPr>
        <p:spPr>
          <a:xfrm>
            <a:off x="4572000" y="2258318"/>
            <a:ext cx="4572000" cy="2466082"/>
          </a:xfrm>
          <a:prstGeom prst="rect">
            <a:avLst/>
          </a:prstGeom>
          <a:solidFill>
            <a:srgbClr val="99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7" name="מלבן 36"/>
          <p:cNvSpPr/>
          <p:nvPr/>
        </p:nvSpPr>
        <p:spPr>
          <a:xfrm>
            <a:off x="4572000" y="4648200"/>
            <a:ext cx="4572000" cy="2209800"/>
          </a:xfrm>
          <a:prstGeom prst="rect">
            <a:avLst/>
          </a:prstGeom>
          <a:solidFill>
            <a:srgbClr val="99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extBox 1"/>
          <p:cNvSpPr txBox="1"/>
          <p:nvPr/>
        </p:nvSpPr>
        <p:spPr>
          <a:xfrm>
            <a:off x="609600" y="396270"/>
            <a:ext cx="2438400" cy="18620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1500" b="1" dirty="0" smtClean="0"/>
              <a:t>1</a:t>
            </a:r>
            <a:endParaRPr lang="he-IL" sz="13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876800" y="542464"/>
            <a:ext cx="34290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9600" b="1" dirty="0" smtClean="0"/>
              <a:t>2</a:t>
            </a:r>
            <a:endParaRPr lang="he-IL" sz="115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181600" y="2657054"/>
            <a:ext cx="28194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9600" b="1" dirty="0" smtClean="0"/>
              <a:t>3</a:t>
            </a:r>
            <a:endParaRPr lang="he-IL" sz="115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71500" y="2664086"/>
            <a:ext cx="24765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9600" b="1" dirty="0" smtClean="0"/>
              <a:t>6</a:t>
            </a:r>
            <a:endParaRPr lang="he-IL" sz="115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410200" y="4822076"/>
            <a:ext cx="2362200" cy="18620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1500" b="1" dirty="0" smtClean="0"/>
              <a:t>4</a:t>
            </a:r>
            <a:endParaRPr lang="he-IL" sz="13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81026" y="4724400"/>
            <a:ext cx="2057448" cy="18620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1500" b="1" dirty="0" smtClean="0"/>
              <a:t>5</a:t>
            </a:r>
            <a:endParaRPr lang="he-IL" sz="138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5. a. What signs of life did the Count have?</a:t>
            </a:r>
            <a:endParaRPr lang="ar-SA" b="1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667000"/>
            <a:ext cx="7239000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C000"/>
                </a:solidFill>
              </a:rPr>
              <a:t>a. The signs of life were his open eyes and color in his face. He also had red lips.</a:t>
            </a:r>
            <a:endParaRPr lang="ar-SA" sz="36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b. What signs of death did the Count have?</a:t>
            </a:r>
            <a:endParaRPr lang="ar-SA" b="1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667000"/>
            <a:ext cx="7467600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C000"/>
                </a:solidFill>
              </a:rPr>
              <a:t>b. The signs of death were his stony eyes. There was no sign of movement, no pulse, no breath and no beating of the heart.</a:t>
            </a:r>
            <a:endParaRPr lang="ar-SA" sz="36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6. Why did Jonathan run away from the room?</a:t>
            </a:r>
            <a:endParaRPr lang="ar-SA" b="1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667000"/>
            <a:ext cx="7239000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C000"/>
                </a:solidFill>
              </a:rPr>
              <a:t>Jonathan ran away from the room because he was frightened by the Count’s look of hate.</a:t>
            </a:r>
            <a:endParaRPr lang="ar-SA" sz="36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rtl="0"/>
            <a:r>
              <a:rPr lang="ar-SA" b="1" dirty="0" smtClean="0">
                <a:solidFill>
                  <a:srgbClr val="FFC000"/>
                </a:solidFill>
              </a:rPr>
              <a:t> </a:t>
            </a:r>
            <a:r>
              <a:rPr lang="en-US" b="1" dirty="0" smtClean="0">
                <a:solidFill>
                  <a:srgbClr val="FFC000"/>
                </a:solidFill>
              </a:rPr>
              <a:t> 7. Did Jonathan find the key? How do you know?</a:t>
            </a:r>
            <a:endParaRPr lang="ar-SA" b="1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667000"/>
            <a:ext cx="7239000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C000"/>
                </a:solidFill>
              </a:rPr>
              <a:t>Jonathan didn’t find the key because he didn’t find them on the Count. He didn’t look any more because he was afraid. </a:t>
            </a:r>
            <a:endParaRPr lang="ar-SA" sz="36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079287" y="228600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1" name="מלבן 30">
            <a:hlinkClick r:id="rId3" action="ppaction://hlinksldjump"/>
          </p:cNvPr>
          <p:cNvSpPr/>
          <p:nvPr/>
        </p:nvSpPr>
        <p:spPr>
          <a:xfrm>
            <a:off x="4572000" y="0"/>
            <a:ext cx="4572000" cy="2362200"/>
          </a:xfrm>
          <a:prstGeom prst="rect">
            <a:avLst/>
          </a:prstGeom>
          <a:solidFill>
            <a:srgbClr val="99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2" name="מלבן 31"/>
          <p:cNvSpPr/>
          <p:nvPr/>
        </p:nvSpPr>
        <p:spPr>
          <a:xfrm>
            <a:off x="0" y="2362200"/>
            <a:ext cx="4572000" cy="2362200"/>
          </a:xfrm>
          <a:prstGeom prst="rect">
            <a:avLst/>
          </a:prstGeom>
          <a:solidFill>
            <a:srgbClr val="99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3" name="מלבן 32"/>
          <p:cNvSpPr/>
          <p:nvPr/>
        </p:nvSpPr>
        <p:spPr>
          <a:xfrm>
            <a:off x="0" y="4648200"/>
            <a:ext cx="4572000" cy="2209800"/>
          </a:xfrm>
          <a:prstGeom prst="rect">
            <a:avLst/>
          </a:prstGeom>
          <a:solidFill>
            <a:srgbClr val="99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5" name="מלבן 34"/>
          <p:cNvSpPr/>
          <p:nvPr/>
        </p:nvSpPr>
        <p:spPr>
          <a:xfrm>
            <a:off x="4572000" y="2362200"/>
            <a:ext cx="4572000" cy="2362200"/>
          </a:xfrm>
          <a:prstGeom prst="rect">
            <a:avLst/>
          </a:prstGeom>
          <a:solidFill>
            <a:srgbClr val="99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7" name="מלבן 36"/>
          <p:cNvSpPr/>
          <p:nvPr/>
        </p:nvSpPr>
        <p:spPr>
          <a:xfrm>
            <a:off x="4572000" y="4648200"/>
            <a:ext cx="4572000" cy="2209800"/>
          </a:xfrm>
          <a:prstGeom prst="rect">
            <a:avLst/>
          </a:prstGeom>
          <a:solidFill>
            <a:srgbClr val="99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TextBox 7"/>
          <p:cNvSpPr txBox="1"/>
          <p:nvPr/>
        </p:nvSpPr>
        <p:spPr>
          <a:xfrm>
            <a:off x="5671324" y="396270"/>
            <a:ext cx="23622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9600" b="1" dirty="0" smtClean="0"/>
              <a:t>2</a:t>
            </a:r>
            <a:endParaRPr lang="he-IL" sz="115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676900" y="2796042"/>
            <a:ext cx="23622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9600" b="1" dirty="0" smtClean="0"/>
              <a:t>3</a:t>
            </a:r>
            <a:endParaRPr lang="he-IL" sz="115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410200" y="4822076"/>
            <a:ext cx="2895600" cy="18620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1500" b="1" dirty="0" smtClean="0"/>
              <a:t>4</a:t>
            </a:r>
            <a:endParaRPr lang="he-IL" sz="13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38200" y="4768580"/>
            <a:ext cx="2438400" cy="18620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1500" b="1" dirty="0" smtClean="0"/>
              <a:t>5</a:t>
            </a:r>
            <a:endParaRPr lang="he-IL" sz="13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922494" y="2744405"/>
            <a:ext cx="2269811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9600" b="1" dirty="0" smtClean="0"/>
              <a:t>6</a:t>
            </a:r>
            <a:endParaRPr lang="he-IL" sz="115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079287" y="228600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2" name="מלבן 31"/>
          <p:cNvSpPr/>
          <p:nvPr/>
        </p:nvSpPr>
        <p:spPr>
          <a:xfrm>
            <a:off x="0" y="2362200"/>
            <a:ext cx="4572000" cy="2362200"/>
          </a:xfrm>
          <a:prstGeom prst="rect">
            <a:avLst/>
          </a:prstGeom>
          <a:solidFill>
            <a:srgbClr val="99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3" name="מלבן 32"/>
          <p:cNvSpPr/>
          <p:nvPr/>
        </p:nvSpPr>
        <p:spPr>
          <a:xfrm>
            <a:off x="0" y="4648200"/>
            <a:ext cx="4572000" cy="2209800"/>
          </a:xfrm>
          <a:prstGeom prst="rect">
            <a:avLst/>
          </a:prstGeom>
          <a:solidFill>
            <a:srgbClr val="99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5" name="מלבן 34">
            <a:hlinkClick r:id="rId3" action="ppaction://hlinksldjump"/>
          </p:cNvPr>
          <p:cNvSpPr/>
          <p:nvPr/>
        </p:nvSpPr>
        <p:spPr>
          <a:xfrm>
            <a:off x="4572000" y="2362200"/>
            <a:ext cx="4572000" cy="2362200"/>
          </a:xfrm>
          <a:prstGeom prst="rect">
            <a:avLst/>
          </a:prstGeom>
          <a:solidFill>
            <a:srgbClr val="99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7" name="מלבן 36"/>
          <p:cNvSpPr/>
          <p:nvPr/>
        </p:nvSpPr>
        <p:spPr>
          <a:xfrm>
            <a:off x="4572000" y="4648200"/>
            <a:ext cx="4572000" cy="2209800"/>
          </a:xfrm>
          <a:prstGeom prst="rect">
            <a:avLst/>
          </a:prstGeom>
          <a:solidFill>
            <a:srgbClr val="99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TextBox 6"/>
          <p:cNvSpPr txBox="1"/>
          <p:nvPr/>
        </p:nvSpPr>
        <p:spPr>
          <a:xfrm>
            <a:off x="5791200" y="2758470"/>
            <a:ext cx="18288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9600" b="1" dirty="0" smtClean="0"/>
              <a:t>3</a:t>
            </a:r>
            <a:endParaRPr lang="he-IL" sz="115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562600" y="4822076"/>
            <a:ext cx="2057400" cy="18620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1500" b="1" dirty="0" smtClean="0"/>
              <a:t>4</a:t>
            </a:r>
            <a:endParaRPr lang="he-IL" sz="13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295399" y="4822076"/>
            <a:ext cx="1926911" cy="18620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1500" b="1" dirty="0" smtClean="0"/>
              <a:t>5</a:t>
            </a:r>
            <a:endParaRPr lang="he-IL" sz="13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257252" y="2808649"/>
            <a:ext cx="18288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9600" b="1" dirty="0" smtClean="0"/>
              <a:t>6</a:t>
            </a:r>
            <a:endParaRPr lang="he-IL" sz="115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079287" y="228600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2" name="מלבן 31"/>
          <p:cNvSpPr/>
          <p:nvPr/>
        </p:nvSpPr>
        <p:spPr>
          <a:xfrm>
            <a:off x="0" y="2362200"/>
            <a:ext cx="4572000" cy="2362200"/>
          </a:xfrm>
          <a:prstGeom prst="rect">
            <a:avLst/>
          </a:prstGeom>
          <a:solidFill>
            <a:srgbClr val="99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3" name="מלבן 32"/>
          <p:cNvSpPr/>
          <p:nvPr/>
        </p:nvSpPr>
        <p:spPr>
          <a:xfrm>
            <a:off x="0" y="4648200"/>
            <a:ext cx="4572000" cy="2209800"/>
          </a:xfrm>
          <a:prstGeom prst="rect">
            <a:avLst/>
          </a:prstGeom>
          <a:solidFill>
            <a:srgbClr val="99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7" name="מלבן 36">
            <a:hlinkClick r:id="rId3" action="ppaction://hlinksldjump"/>
          </p:cNvPr>
          <p:cNvSpPr/>
          <p:nvPr/>
        </p:nvSpPr>
        <p:spPr>
          <a:xfrm>
            <a:off x="4572000" y="4648200"/>
            <a:ext cx="4572000" cy="2209800"/>
          </a:xfrm>
          <a:prstGeom prst="rect">
            <a:avLst/>
          </a:prstGeom>
          <a:solidFill>
            <a:srgbClr val="99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TextBox 5"/>
          <p:cNvSpPr txBox="1"/>
          <p:nvPr/>
        </p:nvSpPr>
        <p:spPr>
          <a:xfrm>
            <a:off x="5562600" y="4822076"/>
            <a:ext cx="2057400" cy="18620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1500" b="1" dirty="0" smtClean="0"/>
              <a:t>4</a:t>
            </a:r>
            <a:endParaRPr lang="he-IL" sz="13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95399" y="4822076"/>
            <a:ext cx="1926911" cy="18620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1500" b="1" dirty="0" smtClean="0"/>
              <a:t>5</a:t>
            </a:r>
            <a:endParaRPr lang="he-IL" sz="13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257252" y="2808649"/>
            <a:ext cx="18288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9600" b="1" dirty="0" smtClean="0"/>
              <a:t>6</a:t>
            </a:r>
            <a:endParaRPr lang="he-IL" sz="115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079287" y="228600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2" name="מלבן 31"/>
          <p:cNvSpPr/>
          <p:nvPr/>
        </p:nvSpPr>
        <p:spPr>
          <a:xfrm>
            <a:off x="0" y="2362200"/>
            <a:ext cx="4572000" cy="2362200"/>
          </a:xfrm>
          <a:prstGeom prst="rect">
            <a:avLst/>
          </a:prstGeom>
          <a:solidFill>
            <a:srgbClr val="99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3" name="מלבן 32">
            <a:hlinkClick r:id="rId3" action="ppaction://hlinksldjump"/>
          </p:cNvPr>
          <p:cNvSpPr/>
          <p:nvPr/>
        </p:nvSpPr>
        <p:spPr>
          <a:xfrm>
            <a:off x="0" y="4648200"/>
            <a:ext cx="4572000" cy="2209800"/>
          </a:xfrm>
          <a:prstGeom prst="rect">
            <a:avLst/>
          </a:prstGeom>
          <a:solidFill>
            <a:srgbClr val="99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TextBox 4"/>
          <p:cNvSpPr txBox="1"/>
          <p:nvPr/>
        </p:nvSpPr>
        <p:spPr>
          <a:xfrm>
            <a:off x="1257252" y="2808649"/>
            <a:ext cx="18288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9600" b="1" dirty="0" smtClean="0"/>
              <a:t>6</a:t>
            </a:r>
            <a:endParaRPr lang="he-IL" sz="115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95399" y="4822076"/>
            <a:ext cx="1926911" cy="18620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1500" b="1" dirty="0" smtClean="0"/>
              <a:t>5</a:t>
            </a:r>
            <a:endParaRPr lang="he-IL" sz="138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079287" y="228600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2" name="מלבן 31">
            <a:hlinkClick r:id="rId3" action="ppaction://hlinksldjump"/>
          </p:cNvPr>
          <p:cNvSpPr/>
          <p:nvPr/>
        </p:nvSpPr>
        <p:spPr>
          <a:xfrm>
            <a:off x="0" y="2362200"/>
            <a:ext cx="4572000" cy="2362200"/>
          </a:xfrm>
          <a:prstGeom prst="rect">
            <a:avLst/>
          </a:prstGeom>
          <a:solidFill>
            <a:srgbClr val="99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TextBox 3"/>
          <p:cNvSpPr txBox="1"/>
          <p:nvPr/>
        </p:nvSpPr>
        <p:spPr>
          <a:xfrm>
            <a:off x="1257252" y="2808649"/>
            <a:ext cx="18288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9600" b="1" dirty="0" smtClean="0"/>
              <a:t>6</a:t>
            </a:r>
            <a:endParaRPr lang="he-IL" sz="115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079287" y="228600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תמונה 5" descr="Vampire-bats-animate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533401"/>
            <a:ext cx="2133600" cy="1969008"/>
          </a:xfrm>
          <a:prstGeom prst="rect">
            <a:avLst/>
          </a:prstGeom>
        </p:spPr>
      </p:pic>
      <p:pic>
        <p:nvPicPr>
          <p:cNvPr id="7" name="תמונה 6" descr="count_dracula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3962400"/>
            <a:ext cx="781050" cy="128587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Why did Jonathan want to escape from the castle? </a:t>
            </a:r>
            <a:endParaRPr lang="ar-SA" b="1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667000"/>
            <a:ext cx="7239000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C000"/>
                </a:solidFill>
              </a:rPr>
              <a:t>Jonathan wanted to escape from the castle because he had been attacked or in some way threatened.</a:t>
            </a:r>
            <a:endParaRPr lang="ar-SA" sz="3600" b="1" dirty="0">
              <a:solidFill>
                <a:srgbClr val="FFC000"/>
              </a:solidFill>
            </a:endParaRPr>
          </a:p>
        </p:txBody>
      </p:sp>
      <p:sp>
        <p:nvSpPr>
          <p:cNvPr id="5" name="חץ מעוקל למעלה 4">
            <a:hlinkClick r:id="rId2" action="ppaction://hlinksldjump"/>
          </p:cNvPr>
          <p:cNvSpPr/>
          <p:nvPr/>
        </p:nvSpPr>
        <p:spPr>
          <a:xfrm>
            <a:off x="7620000" y="5181600"/>
            <a:ext cx="990600" cy="990600"/>
          </a:xfrm>
          <a:prstGeom prst="curvedUp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spc="5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721</TotalTime>
  <Words>440</Words>
  <Application>Microsoft Office PowerPoint</Application>
  <PresentationFormat>On-screen Show (4:3)</PresentationFormat>
  <Paragraphs>52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ערכת נושא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Why did Jonathan want to escape from the castle? </vt:lpstr>
      <vt:lpstr>What is the way to get into the Count’s room?</vt:lpstr>
      <vt:lpstr>Jonathan found the Count in his room.   YES/NO</vt:lpstr>
      <vt:lpstr>What is the antonym of: bottom, dark. </vt:lpstr>
      <vt:lpstr>What signs of life did the Count have?</vt:lpstr>
      <vt:lpstr>Why did Jonathan run away from the room?</vt:lpstr>
      <vt:lpstr>PowerPoint Presentation</vt:lpstr>
      <vt:lpstr>1. Why did Jonathan want to escape from the castle? </vt:lpstr>
      <vt:lpstr>2. How did Jonathan get into the Count’s room? Why did he choose this way?</vt:lpstr>
      <vt:lpstr>3. What did Jonathan discover?</vt:lpstr>
      <vt:lpstr>4. a. Jonathan was sure that the Count was dead. True or False? b. which words in the text helped you answer?</vt:lpstr>
      <vt:lpstr>5. a. What signs of life did the Count have?</vt:lpstr>
      <vt:lpstr>b. What signs of death did the Count have?</vt:lpstr>
      <vt:lpstr>6. Why did Jonathan run away from the room?</vt:lpstr>
      <vt:lpstr>  7. Did Jonathan find the key? How do you know?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win7 473</dc:creator>
  <cp:lastModifiedBy>Manar</cp:lastModifiedBy>
  <cp:revision>77</cp:revision>
  <dcterms:created xsi:type="dcterms:W3CDTF">2006-08-16T00:00:00Z</dcterms:created>
  <dcterms:modified xsi:type="dcterms:W3CDTF">2013-04-23T14:45:35Z</dcterms:modified>
</cp:coreProperties>
</file>