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88" r:id="rId3"/>
    <p:sldId id="267" r:id="rId4"/>
    <p:sldId id="259" r:id="rId5"/>
    <p:sldId id="262" r:id="rId6"/>
    <p:sldId id="264" r:id="rId7"/>
    <p:sldId id="261" r:id="rId8"/>
    <p:sldId id="282" r:id="rId9"/>
    <p:sldId id="290" r:id="rId10"/>
    <p:sldId id="281" r:id="rId11"/>
    <p:sldId id="292" r:id="rId12"/>
    <p:sldId id="291" r:id="rId13"/>
    <p:sldId id="286" r:id="rId14"/>
    <p:sldId id="285" r:id="rId15"/>
    <p:sldId id="289" r:id="rId16"/>
    <p:sldId id="274" r:id="rId17"/>
    <p:sldId id="275" r:id="rId18"/>
    <p:sldId id="276" r:id="rId19"/>
    <p:sldId id="277" r:id="rId20"/>
    <p:sldId id="271" r:id="rId21"/>
    <p:sldId id="278" r:id="rId22"/>
    <p:sldId id="287"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82" autoAdjust="0"/>
  </p:normalViewPr>
  <p:slideViewPr>
    <p:cSldViewPr>
      <p:cViewPr varScale="1">
        <p:scale>
          <a:sx n="55" d="100"/>
          <a:sy n="55" d="100"/>
        </p:scale>
        <p:origin x="-18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9AB092-9FF2-4F53-9ECA-44B3DC0D07B7}" type="datetimeFigureOut">
              <a:rPr lang="en-US" smtClean="0"/>
              <a:pPr/>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686FB1-42F1-4D27-8E2C-8F2A1B8990F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245DB-8BF8-4D9E-ACE7-7DBF16297B3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baseline="0" dirty="0" smtClean="0"/>
          </a:p>
        </p:txBody>
      </p:sp>
      <p:sp>
        <p:nvSpPr>
          <p:cNvPr id="4" name="Slide Number Placeholder 3"/>
          <p:cNvSpPr>
            <a:spLocks noGrp="1"/>
          </p:cNvSpPr>
          <p:nvPr>
            <p:ph type="sldNum" sz="quarter" idx="10"/>
          </p:nvPr>
        </p:nvSpPr>
        <p:spPr/>
        <p:txBody>
          <a:bodyPr/>
          <a:lstStyle/>
          <a:p>
            <a:fld id="{7A686FB1-42F1-4D27-8E2C-8F2A1B8990FA}"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we have found that some students erroneously interpret the higher correlations as indicating that identical twins have higher intelligence. This is, of course, not the case. The size of each correlation indicates the strength of the relationship between twins’ IQs, not the level of twins’ intelligence per 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Findings</a:t>
            </a:r>
            <a:r>
              <a:rPr lang="en-US" sz="1200" kern="1200" baseline="0" dirty="0" smtClean="0">
                <a:solidFill>
                  <a:schemeClr val="tx1"/>
                </a:solidFill>
                <a:latin typeface="+mn-lt"/>
                <a:ea typeface="+mn-ea"/>
                <a:cs typeface="+mn-cs"/>
              </a:rPr>
              <a:t> on IQ correlations from more than 100 studies </a:t>
            </a:r>
            <a:r>
              <a:rPr lang="en-US" sz="1200" kern="1200" baseline="0" dirty="0" err="1" smtClean="0">
                <a:solidFill>
                  <a:schemeClr val="tx1"/>
                </a:solidFill>
                <a:latin typeface="+mn-lt"/>
                <a:ea typeface="+mn-ea"/>
                <a:cs typeface="+mn-cs"/>
              </a:rPr>
              <a:t>om</a:t>
            </a:r>
            <a:r>
              <a:rPr lang="en-US" sz="1200" kern="1200" baseline="0" dirty="0" smtClean="0">
                <a:solidFill>
                  <a:schemeClr val="tx1"/>
                </a:solidFill>
                <a:latin typeface="+mn-lt"/>
                <a:ea typeface="+mn-ea"/>
                <a:cs typeface="+mn-cs"/>
              </a:rPr>
              <a:t> approx 50000 pairs of twins and other relatives. The greater the genetic similarity between family members the more they resemble one another in IQ.</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r"/>
            <a:r>
              <a:rPr lang="ar-SA" sz="1200" b="0" i="0" kern="1200" dirty="0" err="1"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SA" dirty="0" smtClean="0"/>
              <a:t> </a:t>
            </a: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algn="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r"/>
            <a:r>
              <a:rPr lang="ar-SA" sz="1200" b="0" i="0" kern="1200" dirty="0" smtClean="0">
                <a:solidFill>
                  <a:schemeClr val="tx1"/>
                </a:solidFill>
                <a:latin typeface="+mn-lt"/>
                <a:ea typeface="+mn-ea"/>
                <a:cs typeface="+mn-cs"/>
              </a:rPr>
              <a:t> </a:t>
            </a:r>
            <a:endParaRPr lang="ar-SA" baseline="0" dirty="0" smtClean="0"/>
          </a:p>
        </p:txBody>
      </p:sp>
      <p:sp>
        <p:nvSpPr>
          <p:cNvPr id="4" name="Slide Number Placeholder 3"/>
          <p:cNvSpPr>
            <a:spLocks noGrp="1"/>
          </p:cNvSpPr>
          <p:nvPr>
            <p:ph type="sldNum" sz="quarter" idx="10"/>
          </p:nvPr>
        </p:nvSpPr>
        <p:spPr/>
        <p:txBody>
          <a:bodyPr/>
          <a:lstStyle/>
          <a:p>
            <a:fld id="{7A686FB1-42F1-4D27-8E2C-8F2A1B8990FA}"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lgn="r"/>
            <a:endParaRPr lang="ar-SA" sz="1200" b="0" i="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A686FB1-42F1-4D27-8E2C-8F2A1B8990FA}"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dirty="0" smtClean="0"/>
              <a:t> </a:t>
            </a: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baseline="0" dirty="0" smtClean="0"/>
              <a:t> </a:t>
            </a: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r"/>
            <a:r>
              <a:rPr lang="ar-SA" sz="1200" dirty="0" smtClean="0"/>
              <a:t> عند الرجل</a:t>
            </a: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b="0" i="0" kern="1200" dirty="0" err="1"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7A686FB1-42F1-4D27-8E2C-8F2A1B8990F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7DDF31-3C76-4A1A-9719-3F36D6E565A8}"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B0A924-12C5-483E-86FD-7D21CC6042C2}"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A06D3-5059-451F-9436-E58081B63BF0}"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403EED-B83D-4AE5-968E-917AD79228D4}"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C744A-0451-4204-8CB0-7AE2EC12B7A9}"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862477-E021-4761-A8E3-1584FBF45BFC}"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992109-DC11-4566-AE16-0F6F777C565E}" type="datetime1">
              <a:rPr lang="en-US" smtClean="0"/>
              <a:pPr/>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A90617-7229-45A3-91A3-D56A4D7F44FD}" type="datetime1">
              <a:rPr lang="en-US" smtClean="0"/>
              <a:pPr/>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96473-383F-4278-A08B-E638D32B8541}" type="datetime1">
              <a:rPr lang="en-US" smtClean="0"/>
              <a:pPr/>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D86DE-FC3D-434B-9F8A-EC6C661D6D1D}"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4958E9-9FBD-40FE-89EF-5EDA443D93A9}"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E9366A-80B9-4D5F-B7F9-EF8DC9B15EB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C70AF-2589-4C6A-BFE7-E50EBF30EB2E}" type="datetime1">
              <a:rPr lang="en-US" smtClean="0"/>
              <a:pPr/>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9366A-80B9-4D5F-B7F9-EF8DC9B15E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40000"/>
              <a:lumOff val="60000"/>
            </a:schemeClr>
          </a:solidFill>
        </p:spPr>
        <p:txBody>
          <a:bodyPr/>
          <a:lstStyle/>
          <a:p>
            <a:r>
              <a:rPr lang="ar-SA" dirty="0" smtClean="0"/>
              <a:t>علم النفس التطوري</a:t>
            </a:r>
            <a:endParaRPr lang="en-US" dirty="0"/>
          </a:p>
        </p:txBody>
      </p:sp>
      <p:sp>
        <p:nvSpPr>
          <p:cNvPr id="3" name="Subtitle 2"/>
          <p:cNvSpPr>
            <a:spLocks noGrp="1"/>
          </p:cNvSpPr>
          <p:nvPr>
            <p:ph type="subTitle" idx="1"/>
          </p:nvPr>
        </p:nvSpPr>
        <p:spPr/>
        <p:txBody>
          <a:bodyPr/>
          <a:lstStyle/>
          <a:p>
            <a:r>
              <a:rPr lang="ar-SA" dirty="0" smtClean="0">
                <a:solidFill>
                  <a:schemeClr val="tx1"/>
                </a:solidFill>
              </a:rPr>
              <a:t>دور </a:t>
            </a:r>
            <a:r>
              <a:rPr lang="ar-SA" dirty="0" smtClean="0">
                <a:solidFill>
                  <a:schemeClr val="tx1"/>
                </a:solidFill>
              </a:rPr>
              <a:t>الوراثة والبيئة </a:t>
            </a:r>
            <a:r>
              <a:rPr lang="ar-SA" dirty="0" smtClean="0">
                <a:solidFill>
                  <a:schemeClr val="tx1"/>
                </a:solidFill>
              </a:rPr>
              <a:t>في </a:t>
            </a:r>
            <a:r>
              <a:rPr lang="ar-SA" dirty="0" smtClean="0">
                <a:solidFill>
                  <a:schemeClr val="tx1"/>
                </a:solidFill>
              </a:rPr>
              <a:t>النمو</a:t>
            </a:r>
          </a:p>
          <a:p>
            <a:endParaRPr lang="ar-SA" dirty="0" smtClean="0">
              <a:solidFill>
                <a:schemeClr val="tx1"/>
              </a:solidFill>
            </a:endParaRPr>
          </a:p>
          <a:p>
            <a:r>
              <a:rPr lang="ar-SA" dirty="0" smtClean="0">
                <a:solidFill>
                  <a:schemeClr val="tx1"/>
                </a:solidFill>
              </a:rPr>
              <a:t>د. وسام مجادلة</a:t>
            </a:r>
          </a:p>
          <a:p>
            <a:endParaRPr lang="en-US" dirty="0">
              <a:solidFill>
                <a:schemeClr val="tx1"/>
              </a:solidFill>
            </a:endParaRPr>
          </a:p>
        </p:txBody>
      </p:sp>
      <p:pic>
        <p:nvPicPr>
          <p:cNvPr id="41990" name="Picture 6" descr="http://s3.amazonaws.com/production.mediajoint.prx.org/public/piece_images/162281/4167-33_medium.jpeg"/>
          <p:cNvPicPr>
            <a:picLocks noChangeAspect="1" noChangeArrowheads="1"/>
          </p:cNvPicPr>
          <p:nvPr/>
        </p:nvPicPr>
        <p:blipFill>
          <a:blip r:embed="rId3" cstate="print"/>
          <a:srcRect/>
          <a:stretch>
            <a:fillRect/>
          </a:stretch>
        </p:blipFill>
        <p:spPr bwMode="auto">
          <a:xfrm>
            <a:off x="3581400" y="0"/>
            <a:ext cx="1752600" cy="2022232"/>
          </a:xfrm>
          <a:prstGeom prst="rect">
            <a:avLst/>
          </a:prstGeom>
          <a:noFill/>
        </p:spPr>
      </p:pic>
      <p:sp>
        <p:nvSpPr>
          <p:cNvPr id="7" name="Slide Number Placeholder 6"/>
          <p:cNvSpPr>
            <a:spLocks noGrp="1"/>
          </p:cNvSpPr>
          <p:nvPr>
            <p:ph type="sldNum" sz="quarter" idx="12"/>
          </p:nvPr>
        </p:nvSpPr>
        <p:spPr/>
        <p:txBody>
          <a:bodyPr/>
          <a:lstStyle/>
          <a:p>
            <a:fld id="{5B092834-F655-4AC5-9FCA-1DC467D3F86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التأثير الوراثي في النمو</a:t>
            </a:r>
            <a:endParaRPr lang="en-US" dirty="0"/>
          </a:p>
        </p:txBody>
      </p:sp>
      <p:sp>
        <p:nvSpPr>
          <p:cNvPr id="3" name="Content Placeholder 2"/>
          <p:cNvSpPr>
            <a:spLocks noGrp="1"/>
          </p:cNvSpPr>
          <p:nvPr>
            <p:ph idx="1"/>
          </p:nvPr>
        </p:nvSpPr>
        <p:spPr/>
        <p:txBody>
          <a:bodyPr>
            <a:noAutofit/>
          </a:bodyPr>
          <a:lstStyle/>
          <a:p>
            <a:pPr algn="r">
              <a:buNone/>
            </a:pPr>
            <a:r>
              <a:rPr lang="ar-SA" sz="2800" b="1" dirty="0" smtClean="0"/>
              <a:t>الملامح الجسدية</a:t>
            </a:r>
            <a:r>
              <a:rPr lang="ar-SA" sz="2800" dirty="0" smtClean="0"/>
              <a:t>: لون العينين, لون ونوع الشعر, وشكل وحجم الجسم</a:t>
            </a:r>
          </a:p>
          <a:p>
            <a:pPr algn="r">
              <a:buNone/>
            </a:pPr>
            <a:r>
              <a:rPr lang="ar-SA" sz="2800" dirty="0" smtClean="0"/>
              <a:t> </a:t>
            </a:r>
          </a:p>
          <a:p>
            <a:pPr algn="r"/>
            <a:endParaRPr lang="ar-SA" sz="2800" dirty="0" smtClean="0"/>
          </a:p>
          <a:p>
            <a:pPr algn="r">
              <a:buNone/>
            </a:pPr>
            <a:r>
              <a:rPr lang="ar-SA" sz="2800" b="1" dirty="0" smtClean="0"/>
              <a:t>الخصائص الفسيولوجية: </a:t>
            </a:r>
            <a:r>
              <a:rPr lang="ar-SA" sz="2800" dirty="0" smtClean="0"/>
              <a:t>ضغط الدم (</a:t>
            </a:r>
            <a:r>
              <a:rPr lang="ar-SA" sz="2800" dirty="0" err="1" smtClean="0"/>
              <a:t>سيكوسوماتي</a:t>
            </a:r>
            <a:r>
              <a:rPr lang="ar-SA" sz="2800" dirty="0" smtClean="0"/>
              <a:t>), إفراز العرق </a:t>
            </a:r>
          </a:p>
          <a:p>
            <a:pPr algn="r">
              <a:buNone/>
            </a:pPr>
            <a:endParaRPr lang="ar-SA" sz="2800" dirty="0" smtClean="0"/>
          </a:p>
          <a:p>
            <a:pPr algn="r">
              <a:buNone/>
            </a:pPr>
            <a:r>
              <a:rPr lang="ar-SA" sz="2800" dirty="0" smtClean="0"/>
              <a:t> </a:t>
            </a:r>
          </a:p>
          <a:p>
            <a:pPr algn="r">
              <a:buNone/>
            </a:pPr>
            <a:r>
              <a:rPr lang="ar-SA" sz="2800" b="1" dirty="0" smtClean="0"/>
              <a:t>الامراض الجسدية: </a:t>
            </a:r>
            <a:r>
              <a:rPr lang="ar-SA" sz="2800" dirty="0" smtClean="0"/>
              <a:t>مرض السكري, </a:t>
            </a:r>
            <a:r>
              <a:rPr lang="ar-SA" sz="2800" dirty="0" err="1" smtClean="0"/>
              <a:t>الهيموفيليا</a:t>
            </a:r>
            <a:r>
              <a:rPr lang="ar-SA" sz="2800" dirty="0" smtClean="0"/>
              <a:t> (نزف الدم), </a:t>
            </a:r>
          </a:p>
          <a:p>
            <a:pPr algn="r"/>
            <a:endParaRPr lang="ar-SA" sz="1400" dirty="0" smtClean="0"/>
          </a:p>
        </p:txBody>
      </p:sp>
      <p:sp>
        <p:nvSpPr>
          <p:cNvPr id="4" name="Slide Number Placeholder 3"/>
          <p:cNvSpPr>
            <a:spLocks noGrp="1"/>
          </p:cNvSpPr>
          <p:nvPr>
            <p:ph type="sldNum" sz="quarter" idx="12"/>
          </p:nvPr>
        </p:nvSpPr>
        <p:spPr/>
        <p:txBody>
          <a:bodyPr/>
          <a:lstStyle/>
          <a:p>
            <a:fld id="{40E9366A-80B9-4D5F-B7F9-EF8DC9B15EB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SA" sz="2800" b="1" dirty="0" smtClean="0"/>
              <a:t>المرض العقلي: </a:t>
            </a:r>
            <a:r>
              <a:rPr lang="ar-SA" sz="2800" dirty="0" smtClean="0"/>
              <a:t>مرض </a:t>
            </a:r>
            <a:r>
              <a:rPr lang="ar-SA" sz="2800" dirty="0" err="1" smtClean="0"/>
              <a:t>المنغوليا</a:t>
            </a:r>
            <a:r>
              <a:rPr lang="ar-SA" sz="2800" dirty="0" smtClean="0"/>
              <a:t> </a:t>
            </a:r>
            <a:endParaRPr lang="en-US" sz="2800" dirty="0" smtClean="0"/>
          </a:p>
          <a:p>
            <a:pPr algn="r">
              <a:buNone/>
            </a:pPr>
            <a:r>
              <a:rPr lang="ar-SA" sz="2800" dirty="0" smtClean="0"/>
              <a:t>وهي حالة تنشأ عن وجود </a:t>
            </a:r>
            <a:r>
              <a:rPr lang="ar-SA" sz="2800" dirty="0" err="1" smtClean="0"/>
              <a:t>كروموسوم</a:t>
            </a:r>
            <a:r>
              <a:rPr lang="ar-SA" sz="2800" dirty="0" smtClean="0"/>
              <a:t>  </a:t>
            </a:r>
            <a:r>
              <a:rPr lang="ar-SA" sz="2800" dirty="0" err="1" smtClean="0"/>
              <a:t>اضافي </a:t>
            </a:r>
            <a:r>
              <a:rPr lang="ar-SA" sz="2800" dirty="0" smtClean="0"/>
              <a:t>(47 بدل 46</a:t>
            </a:r>
            <a:r>
              <a:rPr lang="ar-SA" dirty="0" err="1" smtClean="0"/>
              <a:t>)</a:t>
            </a:r>
            <a:endParaRPr lang="ar-SA" dirty="0" smtClean="0"/>
          </a:p>
          <a:p>
            <a:pPr algn="r">
              <a:buNone/>
            </a:pPr>
            <a:r>
              <a:rPr lang="en-US" sz="3000" dirty="0" smtClean="0"/>
              <a:t>21</a:t>
            </a:r>
            <a:r>
              <a:rPr lang="ar-SA" sz="3000" dirty="0" smtClean="0"/>
              <a:t>- وجود نسخة اضافية من </a:t>
            </a:r>
            <a:r>
              <a:rPr lang="ar-SA" sz="3000" dirty="0" err="1" smtClean="0"/>
              <a:t>كروموسوم</a:t>
            </a:r>
            <a:r>
              <a:rPr lang="ar-SA" sz="2400" dirty="0" smtClean="0"/>
              <a:t> </a:t>
            </a:r>
          </a:p>
          <a:p>
            <a:endParaRPr lang="en-US" sz="2400" dirty="0" smtClean="0"/>
          </a:p>
          <a:p>
            <a:r>
              <a:rPr lang="en-US" sz="2400" dirty="0" smtClean="0"/>
              <a:t>Mental retardation</a:t>
            </a:r>
            <a:r>
              <a:rPr lang="ar-SA" sz="2400" dirty="0" smtClean="0"/>
              <a:t>  التأخر العقلي      </a:t>
            </a:r>
            <a:endParaRPr lang="en-US" sz="2400" dirty="0" smtClean="0"/>
          </a:p>
          <a:p>
            <a:r>
              <a:rPr lang="en-US" sz="2400" dirty="0" smtClean="0"/>
              <a:t>Memory and speech problems</a:t>
            </a:r>
            <a:r>
              <a:rPr lang="ar-SA" sz="2400" dirty="0" smtClean="0"/>
              <a:t> مشاكل بالذاكرة والنطق   </a:t>
            </a:r>
            <a:endParaRPr lang="en-US" sz="2400" dirty="0" smtClean="0"/>
          </a:p>
          <a:p>
            <a:r>
              <a:rPr lang="en-US" sz="2400" dirty="0" smtClean="0"/>
              <a:t>Limited vocabulary</a:t>
            </a:r>
            <a:r>
              <a:rPr lang="ar-SA" sz="2400" dirty="0" smtClean="0"/>
              <a:t>   محدد </a:t>
            </a:r>
            <a:r>
              <a:rPr lang="ar-SA" sz="2400" dirty="0" err="1" smtClean="0"/>
              <a:t>بالمفردات </a:t>
            </a:r>
            <a:r>
              <a:rPr lang="ar-SA" sz="2400" dirty="0" smtClean="0"/>
              <a:t>– كلمات            </a:t>
            </a:r>
            <a:endParaRPr lang="en-US" sz="2400" dirty="0" smtClean="0"/>
          </a:p>
          <a:p>
            <a:r>
              <a:rPr lang="en-US" sz="2400" dirty="0" smtClean="0"/>
              <a:t>Slow motor development</a:t>
            </a:r>
            <a:r>
              <a:rPr lang="ar-SA" sz="2400" dirty="0" smtClean="0"/>
              <a:t> بطء في النمو الحركي      </a:t>
            </a:r>
            <a:endParaRPr lang="en-US" sz="2400" dirty="0" smtClean="0"/>
          </a:p>
          <a:p>
            <a:r>
              <a:rPr lang="en-US" sz="2400" dirty="0" smtClean="0"/>
              <a:t>Reduction in size of brain</a:t>
            </a:r>
            <a:r>
              <a:rPr lang="ar-SA" sz="2400" dirty="0" smtClean="0"/>
              <a:t>  نقص في حجم المخ          </a:t>
            </a:r>
            <a:endParaRPr lang="en-US" sz="2400" dirty="0" smtClean="0"/>
          </a:p>
          <a:p>
            <a:r>
              <a:rPr lang="en-US" sz="2400" dirty="0" smtClean="0"/>
              <a:t>Distinct Physical features</a:t>
            </a:r>
            <a:r>
              <a:rPr lang="ar-SA" sz="2400" dirty="0" smtClean="0"/>
              <a:t>         </a:t>
            </a:r>
            <a:r>
              <a:rPr lang="en-US" sz="2400" dirty="0" smtClean="0"/>
              <a:t> </a:t>
            </a:r>
            <a:r>
              <a:rPr lang="ar-SA" sz="2400" dirty="0" smtClean="0"/>
              <a:t>   ملامح جسمية مميزة</a:t>
            </a:r>
          </a:p>
          <a:p>
            <a:pPr>
              <a:buNone/>
            </a:pPr>
            <a:r>
              <a:rPr lang="en-US" sz="2400" dirty="0" smtClean="0"/>
              <a:t>– </a:t>
            </a:r>
            <a:r>
              <a:rPr lang="ar-SA" sz="2400" dirty="0" smtClean="0"/>
              <a:t> </a:t>
            </a:r>
            <a:r>
              <a:rPr lang="en-US" sz="2400" dirty="0" smtClean="0"/>
              <a:t>short, stocky build, flattened face</a:t>
            </a:r>
          </a:p>
          <a:p>
            <a:endParaRPr lang="en-US" dirty="0"/>
          </a:p>
        </p:txBody>
      </p:sp>
      <p:sp>
        <p:nvSpPr>
          <p:cNvPr id="4" name="Slide Number Placeholder 3"/>
          <p:cNvSpPr>
            <a:spLocks noGrp="1"/>
          </p:cNvSpPr>
          <p:nvPr>
            <p:ph type="sldNum" sz="quarter" idx="12"/>
          </p:nvPr>
        </p:nvSpPr>
        <p:spPr/>
        <p:txBody>
          <a:bodyPr/>
          <a:lstStyle/>
          <a:p>
            <a:fld id="{40E9366A-80B9-4D5F-B7F9-EF8DC9B15EB1}" type="slidenum">
              <a:rPr lang="en-US" smtClean="0"/>
              <a:pPr/>
              <a:t>11</a:t>
            </a:fld>
            <a:endParaRPr lang="en-US"/>
          </a:p>
        </p:txBody>
      </p:sp>
      <p:sp>
        <p:nvSpPr>
          <p:cNvPr id="5" name="TextBox 4"/>
          <p:cNvSpPr txBox="1"/>
          <p:nvPr/>
        </p:nvSpPr>
        <p:spPr>
          <a:xfrm>
            <a:off x="2057400" y="1524000"/>
            <a:ext cx="2895600" cy="523220"/>
          </a:xfrm>
          <a:prstGeom prst="rect">
            <a:avLst/>
          </a:prstGeom>
          <a:noFill/>
        </p:spPr>
        <p:txBody>
          <a:bodyPr wrap="square" rtlCol="0">
            <a:spAutoFit/>
          </a:bodyPr>
          <a:lstStyle/>
          <a:p>
            <a:r>
              <a:rPr lang="en-US" sz="2800" dirty="0" smtClean="0"/>
              <a:t>Down Syndrome</a:t>
            </a:r>
            <a:endParaRPr lang="en-US" sz="2800" dirty="0"/>
          </a:p>
        </p:txBody>
      </p:sp>
      <p:sp>
        <p:nvSpPr>
          <p:cNvPr id="6" name="Title 1"/>
          <p:cNvSpPr txBox="1">
            <a:spLocks/>
          </p:cNvSpPr>
          <p:nvPr/>
        </p:nvSpPr>
        <p:spPr>
          <a:xfrm>
            <a:off x="457200" y="304800"/>
            <a:ext cx="8229600" cy="1143000"/>
          </a:xfrm>
          <a:prstGeom prst="rect">
            <a:avLst/>
          </a:prstGeom>
          <a:solidFill>
            <a:schemeClr val="tx2">
              <a:lumMod val="40000"/>
              <a:lumOff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smtClean="0">
                <a:ln>
                  <a:noFill/>
                </a:ln>
                <a:solidFill>
                  <a:schemeClr val="tx1"/>
                </a:solidFill>
                <a:effectLst/>
                <a:uLnTx/>
                <a:uFillTx/>
                <a:latin typeface="+mj-lt"/>
                <a:ea typeface="+mj-ea"/>
                <a:cs typeface="+mj-cs"/>
              </a:rPr>
              <a:t>التأثير الوراثي في النمو</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3082" name="Picture 10" descr="http://www.dsrf.org/media/IMG_9761.jpg"/>
          <p:cNvPicPr>
            <a:picLocks noChangeAspect="1" noChangeArrowheads="1"/>
          </p:cNvPicPr>
          <p:nvPr/>
        </p:nvPicPr>
        <p:blipFill>
          <a:blip r:embed="rId3" cstate="print"/>
          <a:srcRect/>
          <a:stretch>
            <a:fillRect/>
          </a:stretch>
        </p:blipFill>
        <p:spPr bwMode="auto">
          <a:xfrm>
            <a:off x="6477000" y="4495800"/>
            <a:ext cx="2667000" cy="2362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600200"/>
          <a:ext cx="8229600" cy="4358640"/>
        </p:xfrm>
        <a:graphic>
          <a:graphicData uri="http://schemas.openxmlformats.org/drawingml/2006/table">
            <a:tbl>
              <a:tblPr firstRow="1" bandRow="1">
                <a:tableStyleId>{5C22544A-7EE6-4342-B048-85BDC9FD1C3A}</a:tableStyleId>
              </a:tblPr>
              <a:tblGrid>
                <a:gridCol w="4114800"/>
                <a:gridCol w="4114800"/>
              </a:tblGrid>
              <a:tr h="370840">
                <a:tc gridSpan="2">
                  <a:txBody>
                    <a:bodyPr/>
                    <a:lstStyle/>
                    <a:p>
                      <a:pPr algn="ctr"/>
                      <a:r>
                        <a:rPr lang="en-US" sz="2000" dirty="0" smtClean="0"/>
                        <a:t>Risk of giving birth to a baby with Down</a:t>
                      </a:r>
                      <a:r>
                        <a:rPr lang="en-US" sz="2000" baseline="0" dirty="0" smtClean="0"/>
                        <a:t> Syndrome by maternal age</a:t>
                      </a:r>
                      <a:endParaRPr lang="en-US" sz="2000" dirty="0"/>
                    </a:p>
                  </a:txBody>
                  <a:tcPr/>
                </a:tc>
                <a:tc hMerge="1">
                  <a:txBody>
                    <a:bodyPr/>
                    <a:lstStyle/>
                    <a:p>
                      <a:endParaRPr lang="en-US" dirty="0"/>
                    </a:p>
                  </a:txBody>
                  <a:tcPr/>
                </a:tc>
              </a:tr>
              <a:tr h="370840">
                <a:tc>
                  <a:txBody>
                    <a:bodyPr/>
                    <a:lstStyle/>
                    <a:p>
                      <a:pPr algn="ctr"/>
                      <a:r>
                        <a:rPr lang="en-US" sz="2000" dirty="0" smtClean="0"/>
                        <a:t>Maternal age</a:t>
                      </a:r>
                      <a:r>
                        <a:rPr lang="ar-SA" sz="2000" dirty="0" smtClean="0"/>
                        <a:t>عمر الام   </a:t>
                      </a:r>
                      <a:endParaRPr lang="en-US" sz="2000" dirty="0"/>
                    </a:p>
                  </a:txBody>
                  <a:tcPr>
                    <a:solidFill>
                      <a:srgbClr val="FFC000"/>
                    </a:solidFill>
                  </a:tcPr>
                </a:tc>
                <a:tc>
                  <a:txBody>
                    <a:bodyPr/>
                    <a:lstStyle/>
                    <a:p>
                      <a:pPr algn="ctr"/>
                      <a:r>
                        <a:rPr lang="en-US" sz="2000" dirty="0" smtClean="0"/>
                        <a:t>Risk</a:t>
                      </a:r>
                      <a:r>
                        <a:rPr lang="ar-SA" sz="2000" dirty="0" smtClean="0"/>
                        <a:t> خطورة    </a:t>
                      </a:r>
                      <a:endParaRPr lang="en-US" sz="2000" dirty="0"/>
                    </a:p>
                  </a:txBody>
                  <a:tcPr>
                    <a:solidFill>
                      <a:srgbClr val="FFC000"/>
                    </a:solidFill>
                  </a:tcPr>
                </a:tc>
              </a:tr>
              <a:tr h="370840">
                <a:tc>
                  <a:txBody>
                    <a:bodyPr/>
                    <a:lstStyle/>
                    <a:p>
                      <a:pPr algn="ctr"/>
                      <a:r>
                        <a:rPr lang="en-US" sz="2000" dirty="0" smtClean="0"/>
                        <a:t>20</a:t>
                      </a:r>
                      <a:endParaRPr lang="en-US" sz="2000" dirty="0"/>
                    </a:p>
                  </a:txBody>
                  <a:tcPr/>
                </a:tc>
                <a:tc>
                  <a:txBody>
                    <a:bodyPr/>
                    <a:lstStyle/>
                    <a:p>
                      <a:pPr algn="ctr"/>
                      <a:r>
                        <a:rPr lang="en-US" sz="2000" dirty="0" smtClean="0"/>
                        <a:t>1 in 1900 births</a:t>
                      </a:r>
                      <a:endParaRPr lang="en-US" sz="2000" dirty="0"/>
                    </a:p>
                  </a:txBody>
                  <a:tcPr/>
                </a:tc>
              </a:tr>
              <a:tr h="370840">
                <a:tc>
                  <a:txBody>
                    <a:bodyPr/>
                    <a:lstStyle/>
                    <a:p>
                      <a:pPr algn="ctr"/>
                      <a:r>
                        <a:rPr lang="en-US" sz="2000" dirty="0" smtClean="0"/>
                        <a:t>25</a:t>
                      </a:r>
                      <a:endParaRPr lang="en-US" sz="2000" dirty="0"/>
                    </a:p>
                  </a:txBody>
                  <a:tcPr/>
                </a:tc>
                <a:tc>
                  <a:txBody>
                    <a:bodyPr/>
                    <a:lstStyle/>
                    <a:p>
                      <a:pPr algn="ctr"/>
                      <a:r>
                        <a:rPr lang="en-US" sz="2000" dirty="0" smtClean="0"/>
                        <a:t>1 in 1200</a:t>
                      </a:r>
                      <a:endParaRPr lang="en-US" sz="2000" dirty="0"/>
                    </a:p>
                  </a:txBody>
                  <a:tcPr/>
                </a:tc>
              </a:tr>
              <a:tr h="370840">
                <a:tc>
                  <a:txBody>
                    <a:bodyPr/>
                    <a:lstStyle/>
                    <a:p>
                      <a:pPr algn="ctr"/>
                      <a:r>
                        <a:rPr lang="en-US" sz="2000" dirty="0" smtClean="0"/>
                        <a:t>30</a:t>
                      </a:r>
                      <a:endParaRPr lang="en-US" sz="2000" dirty="0"/>
                    </a:p>
                  </a:txBody>
                  <a:tcPr/>
                </a:tc>
                <a:tc>
                  <a:txBody>
                    <a:bodyPr/>
                    <a:lstStyle/>
                    <a:p>
                      <a:pPr algn="ctr"/>
                      <a:r>
                        <a:rPr lang="en-US" sz="2000" dirty="0" smtClean="0"/>
                        <a:t>1 in 900</a:t>
                      </a:r>
                      <a:endParaRPr lang="en-US" sz="2000" dirty="0"/>
                    </a:p>
                  </a:txBody>
                  <a:tcPr/>
                </a:tc>
              </a:tr>
              <a:tr h="370840">
                <a:tc>
                  <a:txBody>
                    <a:bodyPr/>
                    <a:lstStyle/>
                    <a:p>
                      <a:pPr algn="ctr"/>
                      <a:r>
                        <a:rPr lang="en-US" sz="2000" dirty="0" smtClean="0"/>
                        <a:t>33</a:t>
                      </a:r>
                      <a:endParaRPr lang="en-US" sz="2000" dirty="0"/>
                    </a:p>
                  </a:txBody>
                  <a:tcPr/>
                </a:tc>
                <a:tc>
                  <a:txBody>
                    <a:bodyPr/>
                    <a:lstStyle/>
                    <a:p>
                      <a:pPr algn="ctr"/>
                      <a:r>
                        <a:rPr lang="en-US" sz="2000" dirty="0" smtClean="0"/>
                        <a:t>1 in 600</a:t>
                      </a:r>
                      <a:endParaRPr lang="en-US" sz="2000" dirty="0"/>
                    </a:p>
                  </a:txBody>
                  <a:tcPr/>
                </a:tc>
              </a:tr>
              <a:tr h="370840">
                <a:tc>
                  <a:txBody>
                    <a:bodyPr/>
                    <a:lstStyle/>
                    <a:p>
                      <a:pPr algn="ctr"/>
                      <a:r>
                        <a:rPr lang="en-US" sz="2000" dirty="0" smtClean="0"/>
                        <a:t>36</a:t>
                      </a:r>
                      <a:endParaRPr lang="en-US" sz="2000" dirty="0"/>
                    </a:p>
                  </a:txBody>
                  <a:tcPr/>
                </a:tc>
                <a:tc>
                  <a:txBody>
                    <a:bodyPr/>
                    <a:lstStyle/>
                    <a:p>
                      <a:pPr algn="ctr"/>
                      <a:r>
                        <a:rPr lang="en-US" sz="2000" dirty="0" smtClean="0"/>
                        <a:t>1 in 280</a:t>
                      </a:r>
                      <a:endParaRPr lang="en-US" sz="2000" dirty="0"/>
                    </a:p>
                  </a:txBody>
                  <a:tcPr/>
                </a:tc>
              </a:tr>
              <a:tr h="370840">
                <a:tc>
                  <a:txBody>
                    <a:bodyPr/>
                    <a:lstStyle/>
                    <a:p>
                      <a:pPr algn="ctr"/>
                      <a:r>
                        <a:rPr lang="en-US" sz="2000" dirty="0" smtClean="0"/>
                        <a:t>39</a:t>
                      </a:r>
                      <a:endParaRPr lang="en-US" sz="2000" dirty="0"/>
                    </a:p>
                  </a:txBody>
                  <a:tcPr/>
                </a:tc>
                <a:tc>
                  <a:txBody>
                    <a:bodyPr/>
                    <a:lstStyle/>
                    <a:p>
                      <a:pPr algn="ctr"/>
                      <a:r>
                        <a:rPr lang="en-US" sz="2000" dirty="0" smtClean="0"/>
                        <a:t>1 in 130</a:t>
                      </a:r>
                      <a:endParaRPr lang="en-US" sz="2000" dirty="0"/>
                    </a:p>
                  </a:txBody>
                  <a:tcPr/>
                </a:tc>
              </a:tr>
              <a:tr h="370840">
                <a:tc>
                  <a:txBody>
                    <a:bodyPr/>
                    <a:lstStyle/>
                    <a:p>
                      <a:pPr algn="ctr"/>
                      <a:r>
                        <a:rPr lang="en-US" sz="2000" dirty="0" smtClean="0"/>
                        <a:t>42</a:t>
                      </a:r>
                      <a:endParaRPr lang="en-US" sz="2000" dirty="0"/>
                    </a:p>
                  </a:txBody>
                  <a:tcPr/>
                </a:tc>
                <a:tc>
                  <a:txBody>
                    <a:bodyPr/>
                    <a:lstStyle/>
                    <a:p>
                      <a:pPr algn="ctr"/>
                      <a:r>
                        <a:rPr lang="en-US" sz="2000" dirty="0" smtClean="0"/>
                        <a:t>1 in 65</a:t>
                      </a:r>
                      <a:endParaRPr lang="en-US" sz="2000" dirty="0"/>
                    </a:p>
                  </a:txBody>
                  <a:tcPr/>
                </a:tc>
              </a:tr>
              <a:tr h="370840">
                <a:tc>
                  <a:txBody>
                    <a:bodyPr/>
                    <a:lstStyle/>
                    <a:p>
                      <a:pPr algn="ctr"/>
                      <a:r>
                        <a:rPr lang="en-US" sz="2000" dirty="0" smtClean="0"/>
                        <a:t>45</a:t>
                      </a:r>
                      <a:endParaRPr lang="en-US" sz="2000" dirty="0"/>
                    </a:p>
                  </a:txBody>
                  <a:tcPr/>
                </a:tc>
                <a:tc>
                  <a:txBody>
                    <a:bodyPr/>
                    <a:lstStyle/>
                    <a:p>
                      <a:pPr algn="ctr"/>
                      <a:r>
                        <a:rPr lang="en-US" sz="2000" dirty="0" smtClean="0"/>
                        <a:t>1 in 30</a:t>
                      </a:r>
                      <a:endParaRPr lang="en-US" sz="2000" dirty="0"/>
                    </a:p>
                  </a:txBody>
                  <a:tcPr/>
                </a:tc>
              </a:tr>
              <a:tr h="370840">
                <a:tc>
                  <a:txBody>
                    <a:bodyPr/>
                    <a:lstStyle/>
                    <a:p>
                      <a:pPr algn="ctr"/>
                      <a:r>
                        <a:rPr lang="en-US" sz="2000" dirty="0" smtClean="0"/>
                        <a:t>48 </a:t>
                      </a:r>
                      <a:endParaRPr lang="en-US" sz="2000" dirty="0"/>
                    </a:p>
                  </a:txBody>
                  <a:tcPr/>
                </a:tc>
                <a:tc>
                  <a:txBody>
                    <a:bodyPr/>
                    <a:lstStyle/>
                    <a:p>
                      <a:pPr algn="ctr"/>
                      <a:r>
                        <a:rPr lang="en-US" sz="2000" dirty="0" smtClean="0"/>
                        <a:t>1 in 15</a:t>
                      </a:r>
                      <a:endParaRPr lang="en-US" sz="2000" dirty="0"/>
                    </a:p>
                  </a:txBody>
                  <a:tcPr/>
                </a:tc>
              </a:tr>
            </a:tbl>
          </a:graphicData>
        </a:graphic>
      </p:graphicFrame>
      <p:sp>
        <p:nvSpPr>
          <p:cNvPr id="4" name="Slide Number Placeholder 3"/>
          <p:cNvSpPr>
            <a:spLocks noGrp="1"/>
          </p:cNvSpPr>
          <p:nvPr>
            <p:ph type="sldNum" sz="quarter" idx="12"/>
          </p:nvPr>
        </p:nvSpPr>
        <p:spPr/>
        <p:txBody>
          <a:bodyPr/>
          <a:lstStyle/>
          <a:p>
            <a:fld id="{40E9366A-80B9-4D5F-B7F9-EF8DC9B15EB1}" type="slidenum">
              <a:rPr lang="en-US" smtClean="0"/>
              <a:pPr/>
              <a:t>12</a:t>
            </a:fld>
            <a:endParaRPr lang="en-US"/>
          </a:p>
        </p:txBody>
      </p:sp>
      <p:sp>
        <p:nvSpPr>
          <p:cNvPr id="6" name="TextBox 5"/>
          <p:cNvSpPr txBox="1"/>
          <p:nvPr/>
        </p:nvSpPr>
        <p:spPr>
          <a:xfrm>
            <a:off x="609600" y="6019800"/>
            <a:ext cx="8001000" cy="369332"/>
          </a:xfrm>
          <a:prstGeom prst="rect">
            <a:avLst/>
          </a:prstGeom>
          <a:noFill/>
        </p:spPr>
        <p:txBody>
          <a:bodyPr wrap="square" rtlCol="0">
            <a:spAutoFit/>
          </a:bodyPr>
          <a:lstStyle/>
          <a:p>
            <a:r>
              <a:rPr lang="en-US" dirty="0" err="1" smtClean="0"/>
              <a:t>Berk</a:t>
            </a:r>
            <a:r>
              <a:rPr lang="en-US" dirty="0" smtClean="0"/>
              <a:t> (2009)</a:t>
            </a:r>
            <a:endParaRPr lang="en-US" dirty="0"/>
          </a:p>
        </p:txBody>
      </p:sp>
      <p:sp>
        <p:nvSpPr>
          <p:cNvPr id="7" name="Title 1"/>
          <p:cNvSpPr txBox="1">
            <a:spLocks/>
          </p:cNvSpPr>
          <p:nvPr/>
        </p:nvSpPr>
        <p:spPr>
          <a:xfrm>
            <a:off x="457200" y="304800"/>
            <a:ext cx="8229600" cy="1143000"/>
          </a:xfrm>
          <a:prstGeom prst="rect">
            <a:avLst/>
          </a:prstGeom>
          <a:solidFill>
            <a:schemeClr val="tx2">
              <a:lumMod val="40000"/>
              <a:lumOff val="60000"/>
            </a:schemeClr>
          </a:solidFill>
        </p:spPr>
        <p:txBody>
          <a:bodyPr vert="horz" lIns="91440" tIns="45720" rIns="91440" bIns="45720" rtlCol="0" anchor="ctr">
            <a:normAutofit fontScale="92500" lnSpcReduction="20000"/>
          </a:bodyPr>
          <a:lstStyle/>
          <a:p>
            <a:pPr algn="ctr"/>
            <a:r>
              <a:rPr lang="en-US" sz="4400" dirty="0" smtClean="0"/>
              <a:t>Down Syndrome</a:t>
            </a:r>
          </a:p>
          <a:p>
            <a:pPr algn="ctr"/>
            <a:r>
              <a:rPr lang="he-IL" sz="4400" dirty="0" smtClean="0"/>
              <a:t>תסמונת דאון</a:t>
            </a:r>
            <a:endParaRPr 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التأثير الوراثي في النمو</a:t>
            </a:r>
            <a:endParaRPr lang="en-US" dirty="0"/>
          </a:p>
        </p:txBody>
      </p:sp>
      <p:sp>
        <p:nvSpPr>
          <p:cNvPr id="3" name="Content Placeholder 2"/>
          <p:cNvSpPr>
            <a:spLocks noGrp="1"/>
          </p:cNvSpPr>
          <p:nvPr>
            <p:ph idx="1"/>
          </p:nvPr>
        </p:nvSpPr>
        <p:spPr/>
        <p:txBody>
          <a:bodyPr/>
          <a:lstStyle/>
          <a:p>
            <a:pPr algn="r"/>
            <a:endParaRPr lang="ar-SA" sz="1600" dirty="0" smtClean="0"/>
          </a:p>
          <a:p>
            <a:pPr algn="r">
              <a:buNone/>
            </a:pPr>
            <a:r>
              <a:rPr lang="ar-SA" b="1" dirty="0" smtClean="0"/>
              <a:t>الشخصية: </a:t>
            </a:r>
            <a:r>
              <a:rPr lang="ar-SA" dirty="0" smtClean="0"/>
              <a:t>الانطواء, العدوانية, المزاجية, </a:t>
            </a:r>
            <a:r>
              <a:rPr lang="ar-SA" dirty="0" err="1" smtClean="0"/>
              <a:t>الخجل </a:t>
            </a:r>
            <a:r>
              <a:rPr lang="ar-SA" dirty="0" smtClean="0"/>
              <a:t>– وجدت نتائج دراسات عن تشابه اكبر بين التوائم المتطابقة        </a:t>
            </a:r>
            <a:r>
              <a:rPr lang="en-US" dirty="0" smtClean="0"/>
              <a:t> </a:t>
            </a:r>
            <a:r>
              <a:rPr lang="ar-SA" dirty="0" smtClean="0"/>
              <a:t>على هذه السمات من التوائم </a:t>
            </a:r>
            <a:r>
              <a:rPr lang="ar-SA" dirty="0" err="1" smtClean="0"/>
              <a:t>الاخوية</a:t>
            </a:r>
            <a:r>
              <a:rPr lang="ar-SA" dirty="0" smtClean="0"/>
              <a:t> (غير متشابهة)</a:t>
            </a:r>
          </a:p>
          <a:p>
            <a:endParaRPr lang="en-US" dirty="0"/>
          </a:p>
        </p:txBody>
      </p:sp>
      <p:sp>
        <p:nvSpPr>
          <p:cNvPr id="5" name="TextBox 4"/>
          <p:cNvSpPr txBox="1"/>
          <p:nvPr/>
        </p:nvSpPr>
        <p:spPr>
          <a:xfrm>
            <a:off x="228600" y="2514600"/>
            <a:ext cx="1828800" cy="400110"/>
          </a:xfrm>
          <a:prstGeom prst="rect">
            <a:avLst/>
          </a:prstGeom>
          <a:noFill/>
        </p:spPr>
        <p:txBody>
          <a:bodyPr wrap="square" rtlCol="0">
            <a:spAutoFit/>
          </a:bodyPr>
          <a:lstStyle/>
          <a:p>
            <a:r>
              <a:rPr lang="en-US" sz="2000" b="1" dirty="0" smtClean="0"/>
              <a:t>  </a:t>
            </a:r>
            <a:r>
              <a:rPr lang="ar-SA" sz="2000" b="1" dirty="0" smtClean="0">
                <a:solidFill>
                  <a:srgbClr val="FF0000"/>
                </a:solidFill>
              </a:rPr>
              <a:t>)</a:t>
            </a:r>
            <a:r>
              <a:rPr lang="en-US" sz="2000" b="1" dirty="0" smtClean="0">
                <a:solidFill>
                  <a:srgbClr val="FF0000"/>
                </a:solidFill>
              </a:rPr>
              <a:t>Monozygotic</a:t>
            </a:r>
            <a:r>
              <a:rPr lang="en-US" sz="2000" b="1" dirty="0" smtClean="0"/>
              <a:t>)</a:t>
            </a:r>
            <a:endParaRPr lang="en-US" b="1" dirty="0"/>
          </a:p>
        </p:txBody>
      </p:sp>
      <p:sp>
        <p:nvSpPr>
          <p:cNvPr id="6" name="TextBox 5"/>
          <p:cNvSpPr txBox="1"/>
          <p:nvPr/>
        </p:nvSpPr>
        <p:spPr>
          <a:xfrm>
            <a:off x="304800" y="3048000"/>
            <a:ext cx="1676400" cy="400110"/>
          </a:xfrm>
          <a:prstGeom prst="rect">
            <a:avLst/>
          </a:prstGeom>
          <a:noFill/>
        </p:spPr>
        <p:txBody>
          <a:bodyPr wrap="square" rtlCol="0">
            <a:spAutoFit/>
          </a:bodyPr>
          <a:lstStyle/>
          <a:p>
            <a:r>
              <a:rPr lang="ar-SA" sz="2000" b="1" dirty="0" smtClean="0"/>
              <a:t>    </a:t>
            </a:r>
            <a:r>
              <a:rPr lang="en-US" sz="2000" b="1" dirty="0" smtClean="0">
                <a:solidFill>
                  <a:srgbClr val="FF0000"/>
                </a:solidFill>
              </a:rPr>
              <a:t>(</a:t>
            </a:r>
            <a:r>
              <a:rPr lang="en-US" sz="2000" b="1" dirty="0" err="1" smtClean="0">
                <a:solidFill>
                  <a:srgbClr val="FF0000"/>
                </a:solidFill>
              </a:rPr>
              <a:t>Dizygotic</a:t>
            </a:r>
            <a:r>
              <a:rPr lang="en-US" sz="2000" b="1" dirty="0" smtClean="0"/>
              <a:t>)</a:t>
            </a:r>
            <a:endParaRPr lang="en-US" b="1" dirty="0"/>
          </a:p>
        </p:txBody>
      </p:sp>
      <p:sp>
        <p:nvSpPr>
          <p:cNvPr id="7" name="Slide Number Placeholder 6"/>
          <p:cNvSpPr>
            <a:spLocks noGrp="1"/>
          </p:cNvSpPr>
          <p:nvPr>
            <p:ph type="sldNum" sz="quarter" idx="12"/>
          </p:nvPr>
        </p:nvSpPr>
        <p:spPr/>
        <p:txBody>
          <a:bodyPr/>
          <a:lstStyle/>
          <a:p>
            <a:fld id="{40E9366A-80B9-4D5F-B7F9-EF8DC9B15EB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التأثير الوراثي في النمو</a:t>
            </a:r>
            <a:endParaRPr lang="en-US" dirty="0"/>
          </a:p>
        </p:txBody>
      </p:sp>
      <p:sp>
        <p:nvSpPr>
          <p:cNvPr id="3" name="Content Placeholder 2"/>
          <p:cNvSpPr>
            <a:spLocks noGrp="1"/>
          </p:cNvSpPr>
          <p:nvPr>
            <p:ph idx="1"/>
          </p:nvPr>
        </p:nvSpPr>
        <p:spPr/>
        <p:txBody>
          <a:bodyPr/>
          <a:lstStyle/>
          <a:p>
            <a:pPr algn="r">
              <a:buNone/>
            </a:pPr>
            <a:r>
              <a:rPr lang="en-US" b="1" dirty="0" smtClean="0"/>
              <a:t>:IQ /</a:t>
            </a:r>
            <a:r>
              <a:rPr lang="ar-SA" b="1" dirty="0" smtClean="0"/>
              <a:t>الذكاء </a:t>
            </a:r>
          </a:p>
          <a:p>
            <a:pPr algn="r">
              <a:buNone/>
            </a:pPr>
            <a:r>
              <a:rPr lang="ar-SA" sz="2600" dirty="0" smtClean="0"/>
              <a:t>دراسات على توائم متطابقة التي ربيت منفصلة وتوائم أخوية (غير متشابهة) ربيت معا  تشير إلى دور العوامل الجينية في تقرير نسبة الذكاء.</a:t>
            </a:r>
          </a:p>
          <a:p>
            <a:pPr algn="r">
              <a:buNone/>
            </a:pPr>
            <a:r>
              <a:rPr lang="ar-SA" dirty="0" smtClean="0"/>
              <a:t>   </a:t>
            </a:r>
            <a:endParaRPr lang="en-US" dirty="0" smtClean="0"/>
          </a:p>
          <a:p>
            <a:pPr algn="r"/>
            <a:endParaRPr lang="en-US" dirty="0"/>
          </a:p>
        </p:txBody>
      </p:sp>
      <p:graphicFrame>
        <p:nvGraphicFramePr>
          <p:cNvPr id="4" name="Table 3"/>
          <p:cNvGraphicFramePr>
            <a:graphicFrameLocks noGrp="1"/>
          </p:cNvGraphicFramePr>
          <p:nvPr/>
        </p:nvGraphicFramePr>
        <p:xfrm>
          <a:off x="914400" y="3124200"/>
          <a:ext cx="7467600" cy="3566160"/>
        </p:xfrm>
        <a:graphic>
          <a:graphicData uri="http://schemas.openxmlformats.org/drawingml/2006/table">
            <a:tbl>
              <a:tblPr firstRow="1" bandRow="1">
                <a:tableStyleId>{5C22544A-7EE6-4342-B048-85BDC9FD1C3A}</a:tableStyleId>
              </a:tblPr>
              <a:tblGrid>
                <a:gridCol w="3886200"/>
                <a:gridCol w="3581400"/>
              </a:tblGrid>
              <a:tr h="548640">
                <a:tc gridSpan="2">
                  <a:txBody>
                    <a:bodyPr/>
                    <a:lstStyle/>
                    <a:p>
                      <a:pPr algn="ctr"/>
                      <a:r>
                        <a:rPr lang="en-US" sz="2400" b="0" i="0" kern="1200" dirty="0" smtClean="0">
                          <a:solidFill>
                            <a:schemeClr val="lt1"/>
                          </a:solidFill>
                          <a:latin typeface="+mn-lt"/>
                          <a:ea typeface="+mn-ea"/>
                          <a:cs typeface="+mn-cs"/>
                        </a:rPr>
                        <a:t>Bouchard and </a:t>
                      </a:r>
                      <a:r>
                        <a:rPr lang="en-US" sz="2400" b="0" i="0" kern="1200" dirty="0" err="1" smtClean="0">
                          <a:solidFill>
                            <a:schemeClr val="lt1"/>
                          </a:solidFill>
                          <a:latin typeface="+mn-lt"/>
                          <a:ea typeface="+mn-ea"/>
                          <a:cs typeface="+mn-cs"/>
                        </a:rPr>
                        <a:t>McGue</a:t>
                      </a:r>
                      <a:r>
                        <a:rPr lang="en-US" sz="2400" b="0" i="0" kern="1200" dirty="0" smtClean="0">
                          <a:solidFill>
                            <a:schemeClr val="lt1"/>
                          </a:solidFill>
                          <a:latin typeface="+mn-lt"/>
                          <a:ea typeface="+mn-ea"/>
                          <a:cs typeface="+mn-cs"/>
                        </a:rPr>
                        <a:t> (1981) , </a:t>
                      </a:r>
                      <a:r>
                        <a:rPr lang="en-US" sz="2400" b="0" i="0" kern="1200" dirty="0" err="1" smtClean="0">
                          <a:solidFill>
                            <a:schemeClr val="lt1"/>
                          </a:solidFill>
                          <a:latin typeface="+mn-lt"/>
                          <a:ea typeface="+mn-ea"/>
                          <a:cs typeface="+mn-cs"/>
                        </a:rPr>
                        <a:t>Scarr</a:t>
                      </a:r>
                      <a:r>
                        <a:rPr lang="en-US" sz="2400" b="0" i="0" kern="1200" dirty="0" smtClean="0">
                          <a:solidFill>
                            <a:schemeClr val="lt1"/>
                          </a:solidFill>
                          <a:latin typeface="+mn-lt"/>
                          <a:ea typeface="+mn-ea"/>
                          <a:cs typeface="+mn-cs"/>
                        </a:rPr>
                        <a:t> , (1997)</a:t>
                      </a:r>
                      <a:endParaRPr lang="en-US" sz="2400" dirty="0"/>
                    </a:p>
                  </a:txBody>
                  <a:tcPr/>
                </a:tc>
                <a:tc hMerge="1">
                  <a:txBody>
                    <a:bodyPr/>
                    <a:lstStyle/>
                    <a:p>
                      <a:endParaRPr lang="en-US" dirty="0"/>
                    </a:p>
                  </a:txBody>
                  <a:tcPr/>
                </a:tc>
              </a:tr>
              <a:tr h="548640">
                <a:tc>
                  <a:txBody>
                    <a:bodyPr/>
                    <a:lstStyle/>
                    <a:p>
                      <a:endParaRPr lang="en-US" sz="2400" dirty="0"/>
                    </a:p>
                  </a:txBody>
                  <a:tcPr/>
                </a:tc>
                <a:tc>
                  <a:txBody>
                    <a:bodyPr/>
                    <a:lstStyle/>
                    <a:p>
                      <a:r>
                        <a:rPr lang="en-US" sz="2400" dirty="0" smtClean="0"/>
                        <a:t>Correlations</a:t>
                      </a:r>
                      <a:r>
                        <a:rPr lang="en-US" sz="2400" baseline="0" dirty="0" smtClean="0"/>
                        <a:t> of Twins IQs</a:t>
                      </a:r>
                      <a:endParaRPr lang="en-US" sz="2400" dirty="0"/>
                    </a:p>
                  </a:txBody>
                  <a:tcPr/>
                </a:tc>
              </a:tr>
              <a:tr h="548640">
                <a:tc>
                  <a:txBody>
                    <a:bodyPr/>
                    <a:lstStyle/>
                    <a:p>
                      <a:pPr algn="r"/>
                      <a:r>
                        <a:rPr lang="ar-SA" sz="2400" dirty="0" smtClean="0"/>
                        <a:t>توائم </a:t>
                      </a:r>
                      <a:r>
                        <a:rPr lang="ar-SA" sz="2400" b="1" dirty="0" smtClean="0"/>
                        <a:t>متطابقة</a:t>
                      </a:r>
                      <a:r>
                        <a:rPr lang="ar-SA" sz="2400" dirty="0" smtClean="0"/>
                        <a:t> ربيت مع معاً</a:t>
                      </a:r>
                      <a:r>
                        <a:rPr lang="ar-SA" sz="2400" baseline="0" dirty="0" smtClean="0"/>
                        <a:t> </a:t>
                      </a:r>
                      <a:endParaRPr lang="en-US" sz="2400" dirty="0"/>
                    </a:p>
                  </a:txBody>
                  <a:tcPr/>
                </a:tc>
                <a:tc>
                  <a:txBody>
                    <a:bodyPr/>
                    <a:lstStyle/>
                    <a:p>
                      <a:pPr algn="ctr"/>
                      <a:r>
                        <a:rPr lang="en-US" sz="2400" dirty="0" smtClean="0"/>
                        <a:t>.86</a:t>
                      </a:r>
                      <a:endParaRPr lang="en-US" sz="2400" dirty="0"/>
                    </a:p>
                  </a:txBody>
                  <a:tcPr/>
                </a:tc>
              </a:tr>
              <a:tr h="548640">
                <a:tc>
                  <a:txBody>
                    <a:bodyPr/>
                    <a:lstStyle/>
                    <a:p>
                      <a:pPr algn="r"/>
                      <a:r>
                        <a:rPr lang="ar-SA" sz="2400" dirty="0" smtClean="0"/>
                        <a:t>توائم </a:t>
                      </a:r>
                      <a:r>
                        <a:rPr lang="ar-SA" sz="2400" b="1" dirty="0" smtClean="0"/>
                        <a:t>متطابقة </a:t>
                      </a:r>
                      <a:r>
                        <a:rPr lang="ar-SA" sz="2400" u="sng" dirty="0" smtClean="0"/>
                        <a:t>ربيت منفصلة</a:t>
                      </a:r>
                      <a:endParaRPr lang="en-US" sz="2400" u="sng" dirty="0"/>
                    </a:p>
                  </a:txBody>
                  <a:tcPr/>
                </a:tc>
                <a:tc>
                  <a:txBody>
                    <a:bodyPr/>
                    <a:lstStyle/>
                    <a:p>
                      <a:pPr algn="ctr"/>
                      <a:r>
                        <a:rPr lang="en-US" sz="2400" dirty="0" smtClean="0"/>
                        <a:t>.76</a:t>
                      </a:r>
                      <a:endParaRPr lang="en-US" sz="2400" dirty="0"/>
                    </a:p>
                  </a:txBody>
                  <a:tcPr/>
                </a:tc>
              </a:tr>
              <a:tr h="548640">
                <a:tc>
                  <a:txBody>
                    <a:bodyPr/>
                    <a:lstStyle/>
                    <a:p>
                      <a:r>
                        <a:rPr lang="ar-SA" sz="2400" dirty="0" smtClean="0"/>
                        <a:t>توائم </a:t>
                      </a:r>
                      <a:r>
                        <a:rPr lang="ar-SA" sz="2400" b="1" dirty="0" err="1" smtClean="0"/>
                        <a:t>اخوية</a:t>
                      </a:r>
                      <a:r>
                        <a:rPr lang="ar-SA" sz="2400" dirty="0" err="1" smtClean="0"/>
                        <a:t> </a:t>
                      </a:r>
                      <a:r>
                        <a:rPr lang="ar-SA" sz="2400" dirty="0" smtClean="0"/>
                        <a:t>(غير متشابهة) ربيت معاً </a:t>
                      </a:r>
                      <a:endParaRPr lang="en-US" sz="2400" dirty="0"/>
                    </a:p>
                  </a:txBody>
                  <a:tcPr/>
                </a:tc>
                <a:tc>
                  <a:txBody>
                    <a:bodyPr/>
                    <a:lstStyle/>
                    <a:p>
                      <a:pPr algn="ctr"/>
                      <a:r>
                        <a:rPr lang="en-US" sz="2400" dirty="0" smtClean="0">
                          <a:latin typeface="+mn-lt"/>
                        </a:rPr>
                        <a:t>.</a:t>
                      </a:r>
                      <a:r>
                        <a:rPr lang="ar-SA" sz="2400" dirty="0" smtClean="0">
                          <a:latin typeface="+mn-lt"/>
                          <a:cs typeface="+mn-cs"/>
                        </a:rPr>
                        <a:t>55</a:t>
                      </a:r>
                      <a:endParaRPr lang="en-US" sz="2400" dirty="0">
                        <a:latin typeface="+mn-lt"/>
                        <a:cs typeface="+mn-cs"/>
                      </a:endParaRPr>
                    </a:p>
                  </a:txBody>
                  <a:tcPr/>
                </a:tc>
              </a:tr>
              <a:tr h="5486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SA" sz="2400" dirty="0" smtClean="0"/>
                        <a:t>توائم </a:t>
                      </a:r>
                      <a:r>
                        <a:rPr lang="ar-SA" sz="2400" b="1" dirty="0" err="1" smtClean="0"/>
                        <a:t>اخوية</a:t>
                      </a:r>
                      <a:r>
                        <a:rPr lang="ar-SA" sz="2400" dirty="0" err="1" smtClean="0"/>
                        <a:t> </a:t>
                      </a:r>
                      <a:r>
                        <a:rPr lang="ar-SA" sz="2400" dirty="0" smtClean="0"/>
                        <a:t>(غير متشابهة) ربيت منفصلة </a:t>
                      </a:r>
                      <a:endParaRPr lang="en-US" sz="2400" dirty="0" smtClean="0"/>
                    </a:p>
                  </a:txBody>
                  <a:tcPr/>
                </a:tc>
                <a:tc>
                  <a:txBody>
                    <a:bodyPr/>
                    <a:lstStyle/>
                    <a:p>
                      <a:pPr algn="ctr"/>
                      <a:r>
                        <a:rPr lang="en-US" sz="2400" dirty="0" smtClean="0"/>
                        <a:t>.35</a:t>
                      </a:r>
                      <a:endParaRPr lang="en-US" sz="2400" dirty="0"/>
                    </a:p>
                  </a:txBody>
                  <a:tcPr/>
                </a:tc>
              </a:tr>
            </a:tbl>
          </a:graphicData>
        </a:graphic>
      </p:graphicFrame>
      <p:sp>
        <p:nvSpPr>
          <p:cNvPr id="5" name="Slide Number Placeholder 4"/>
          <p:cNvSpPr>
            <a:spLocks noGrp="1"/>
          </p:cNvSpPr>
          <p:nvPr>
            <p:ph type="sldNum" sz="quarter" idx="12"/>
          </p:nvPr>
        </p:nvSpPr>
        <p:spPr/>
        <p:txBody>
          <a:bodyPr/>
          <a:lstStyle/>
          <a:p>
            <a:fld id="{40E9366A-80B9-4D5F-B7F9-EF8DC9B15EB1}"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r>
              <a:rPr lang="ar-SA" dirty="0" smtClean="0"/>
              <a:t>دور البيئة في النمو</a:t>
            </a:r>
            <a:endParaRPr lang="en-US" dirty="0"/>
          </a:p>
        </p:txBody>
      </p:sp>
      <p:sp>
        <p:nvSpPr>
          <p:cNvPr id="3" name="Content Placeholder 2"/>
          <p:cNvSpPr>
            <a:spLocks noGrp="1"/>
          </p:cNvSpPr>
          <p:nvPr>
            <p:ph idx="1"/>
          </p:nvPr>
        </p:nvSpPr>
        <p:spPr/>
        <p:txBody>
          <a:bodyPr>
            <a:normAutofit/>
          </a:bodyPr>
          <a:lstStyle/>
          <a:p>
            <a:pPr algn="ctr">
              <a:buNone/>
            </a:pPr>
            <a:endParaRPr lang="ar-SA" sz="4400" dirty="0" smtClean="0"/>
          </a:p>
          <a:p>
            <a:pPr algn="ctr">
              <a:buNone/>
            </a:pPr>
            <a:endParaRPr lang="ar-SA" sz="4400" dirty="0" smtClean="0"/>
          </a:p>
          <a:p>
            <a:pPr algn="ctr">
              <a:buNone/>
            </a:pPr>
            <a:endParaRPr lang="en-US" sz="4400" dirty="0"/>
          </a:p>
        </p:txBody>
      </p:sp>
      <p:pic>
        <p:nvPicPr>
          <p:cNvPr id="56322" name="Picture 2" descr="http://www.rtosoftware.com.au/images/Grow-and-Nurture-Your-RTO.png"/>
          <p:cNvPicPr>
            <a:picLocks noChangeAspect="1" noChangeArrowheads="1"/>
          </p:cNvPicPr>
          <p:nvPr/>
        </p:nvPicPr>
        <p:blipFill>
          <a:blip r:embed="rId2" cstate="print"/>
          <a:srcRect/>
          <a:stretch>
            <a:fillRect/>
          </a:stretch>
        </p:blipFill>
        <p:spPr bwMode="auto">
          <a:xfrm>
            <a:off x="1905000" y="2057400"/>
            <a:ext cx="5791200" cy="3995931"/>
          </a:xfrm>
          <a:prstGeom prst="rect">
            <a:avLst/>
          </a:prstGeom>
          <a:noFill/>
        </p:spPr>
      </p:pic>
      <p:sp>
        <p:nvSpPr>
          <p:cNvPr id="5" name="Slide Number Placeholder 4"/>
          <p:cNvSpPr>
            <a:spLocks noGrp="1"/>
          </p:cNvSpPr>
          <p:nvPr>
            <p:ph type="sldNum" sz="quarter" idx="12"/>
          </p:nvPr>
        </p:nvSpPr>
        <p:spPr/>
        <p:txBody>
          <a:bodyPr/>
          <a:lstStyle/>
          <a:p>
            <a:fld id="{40E9366A-80B9-4D5F-B7F9-EF8DC9B15EB1}"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البيئة</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SA" dirty="0" smtClean="0"/>
              <a:t>تشمل البيئة كل </a:t>
            </a:r>
            <a:r>
              <a:rPr lang="ar-SA" u="sng" dirty="0" err="1" smtClean="0"/>
              <a:t>التاثيرات</a:t>
            </a:r>
            <a:r>
              <a:rPr lang="ar-SA" u="sng" dirty="0" smtClean="0"/>
              <a:t> الخارجية </a:t>
            </a:r>
            <a:r>
              <a:rPr lang="ar-SA" dirty="0" smtClean="0"/>
              <a:t>التي يتفاعل معها الفرد والتي  تؤثر في نمو الفرد وسلوكه منذ </a:t>
            </a:r>
            <a:r>
              <a:rPr lang="ar-SA" dirty="0" err="1" smtClean="0"/>
              <a:t>ان</a:t>
            </a:r>
            <a:r>
              <a:rPr lang="ar-SA" dirty="0" smtClean="0"/>
              <a:t> يتم إخصاب البويضة بالحيوان المنوي</a:t>
            </a:r>
          </a:p>
          <a:p>
            <a:pPr algn="r">
              <a:buNone/>
            </a:pPr>
            <a:endParaRPr lang="ar-SA" dirty="0" smtClean="0"/>
          </a:p>
          <a:p>
            <a:pPr algn="r">
              <a:buNone/>
            </a:pPr>
            <a:r>
              <a:rPr lang="ar-SA" dirty="0" smtClean="0"/>
              <a:t>مثيرات البيئة هي كل المثيرات الخارجة عن نطاق العوامل الوراثية ويشمل جميع العوامل الاجتماعية والنفسية والطبيعية والمادية</a:t>
            </a:r>
          </a:p>
          <a:p>
            <a:pPr algn="r">
              <a:buNone/>
            </a:pPr>
            <a:endParaRPr lang="ar-SA" dirty="0" smtClean="0"/>
          </a:p>
          <a:p>
            <a:pPr algn="r">
              <a:buNone/>
            </a:pPr>
            <a:r>
              <a:rPr lang="ar-SA" dirty="0" smtClean="0"/>
              <a:t>تأثير البيئة على الفرد يتم </a:t>
            </a:r>
            <a:r>
              <a:rPr lang="ar-SA" u="sng" dirty="0" smtClean="0"/>
              <a:t>بشكل مباشر </a:t>
            </a:r>
            <a:r>
              <a:rPr lang="ar-SA" dirty="0" smtClean="0"/>
              <a:t>من خلال الخبرات المباشرة التي يتعرض لها, وبشكل </a:t>
            </a:r>
            <a:r>
              <a:rPr lang="ar-SA" u="sng" dirty="0" smtClean="0"/>
              <a:t>غير مباشر </a:t>
            </a:r>
            <a:r>
              <a:rPr lang="ar-SA" dirty="0" smtClean="0"/>
              <a:t>من خلال </a:t>
            </a:r>
            <a:r>
              <a:rPr lang="ar-SA" dirty="0" err="1" smtClean="0"/>
              <a:t>الام</a:t>
            </a:r>
            <a:r>
              <a:rPr lang="ar-SA" dirty="0" smtClean="0"/>
              <a:t> </a:t>
            </a:r>
            <a:r>
              <a:rPr lang="ar-SA" dirty="0" err="1" smtClean="0"/>
              <a:t>والاسرة</a:t>
            </a:r>
            <a:r>
              <a:rPr lang="ar-SA" dirty="0" smtClean="0"/>
              <a:t> والمجتمع</a:t>
            </a:r>
          </a:p>
        </p:txBody>
      </p:sp>
      <p:sp>
        <p:nvSpPr>
          <p:cNvPr id="5" name="Slide Number Placeholder 4"/>
          <p:cNvSpPr>
            <a:spLocks noGrp="1"/>
          </p:cNvSpPr>
          <p:nvPr>
            <p:ph type="sldNum" sz="quarter" idx="12"/>
          </p:nvPr>
        </p:nvSpPr>
        <p:spPr/>
        <p:txBody>
          <a:bodyPr/>
          <a:lstStyle/>
          <a:p>
            <a:fld id="{40E9366A-80B9-4D5F-B7F9-EF8DC9B15EB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العوامل البيئية المؤثرة على النمو </a:t>
            </a:r>
            <a:r>
              <a:rPr lang="ar-SA" u="sng" dirty="0" smtClean="0">
                <a:solidFill>
                  <a:srgbClr val="FF0000"/>
                </a:solidFill>
              </a:rPr>
              <a:t>ما قبل الولادة </a:t>
            </a:r>
            <a:endParaRPr lang="en-US" u="sng"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r">
              <a:buNone/>
            </a:pPr>
            <a:r>
              <a:rPr lang="ar-SA" b="1" dirty="0" smtClean="0"/>
              <a:t>غذاء الأم:</a:t>
            </a:r>
          </a:p>
          <a:p>
            <a:pPr algn="r">
              <a:buNone/>
            </a:pPr>
            <a:r>
              <a:rPr lang="ar-SA" dirty="0" smtClean="0"/>
              <a:t> من الضروري أن يحتوي غذاء الأم على جميع المواد الغذائية اللازمة لنمو الجنين نموا طبيعيا:</a:t>
            </a:r>
          </a:p>
          <a:p>
            <a:pPr algn="r">
              <a:buNone/>
            </a:pPr>
            <a:endParaRPr lang="ar-SA" dirty="0" smtClean="0"/>
          </a:p>
          <a:p>
            <a:pPr algn="r">
              <a:buNone/>
            </a:pPr>
            <a:r>
              <a:rPr lang="ar-SA" dirty="0" smtClean="0"/>
              <a:t>- البروتينات لبناء أنسجة الجسم </a:t>
            </a:r>
          </a:p>
          <a:p>
            <a:pPr algn="r">
              <a:buNone/>
            </a:pPr>
            <a:endParaRPr lang="ar-SA" dirty="0" smtClean="0"/>
          </a:p>
          <a:p>
            <a:pPr algn="r">
              <a:buNone/>
            </a:pPr>
            <a:r>
              <a:rPr lang="ar-SA" dirty="0" smtClean="0"/>
              <a:t>- </a:t>
            </a:r>
            <a:r>
              <a:rPr lang="ar-SA" dirty="0" err="1" smtClean="0"/>
              <a:t>الكربوهيدرات</a:t>
            </a:r>
            <a:r>
              <a:rPr lang="ar-SA" dirty="0" smtClean="0"/>
              <a:t> لإمداد الجسم بالقوة والطاقة</a:t>
            </a:r>
          </a:p>
          <a:p>
            <a:pPr algn="r">
              <a:buNone/>
            </a:pPr>
            <a:endParaRPr lang="ar-SA" dirty="0" smtClean="0"/>
          </a:p>
          <a:p>
            <a:pPr algn="r">
              <a:buNone/>
            </a:pPr>
            <a:r>
              <a:rPr lang="ar-SA" dirty="0" smtClean="0"/>
              <a:t>- الأملاح المعدنية الضرورية لبناء العظام</a:t>
            </a:r>
          </a:p>
          <a:p>
            <a:pPr>
              <a:buNone/>
            </a:pPr>
            <a:endParaRPr lang="en-US" dirty="0"/>
          </a:p>
        </p:txBody>
      </p:sp>
      <p:sp>
        <p:nvSpPr>
          <p:cNvPr id="4" name="Slide Number Placeholder 3"/>
          <p:cNvSpPr>
            <a:spLocks noGrp="1"/>
          </p:cNvSpPr>
          <p:nvPr>
            <p:ph type="sldNum" sz="quarter" idx="12"/>
          </p:nvPr>
        </p:nvSpPr>
        <p:spPr/>
        <p:txBody>
          <a:bodyPr/>
          <a:lstStyle/>
          <a:p>
            <a:fld id="{40E9366A-80B9-4D5F-B7F9-EF8DC9B15EB1}"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العوامل البيئية المؤثرة على النمو </a:t>
            </a:r>
            <a:r>
              <a:rPr lang="ar-SA" u="sng" dirty="0" smtClean="0">
                <a:solidFill>
                  <a:srgbClr val="FF0000"/>
                </a:solidFill>
              </a:rPr>
              <a:t>ما قبل الولادة </a:t>
            </a:r>
            <a:endParaRPr lang="en-US" u="sng" dirty="0">
              <a:solidFill>
                <a:srgbClr val="FF0000"/>
              </a:solidFill>
            </a:endParaRPr>
          </a:p>
        </p:txBody>
      </p:sp>
      <p:sp>
        <p:nvSpPr>
          <p:cNvPr id="3" name="Content Placeholder 2"/>
          <p:cNvSpPr>
            <a:spLocks noGrp="1"/>
          </p:cNvSpPr>
          <p:nvPr>
            <p:ph idx="1"/>
          </p:nvPr>
        </p:nvSpPr>
        <p:spPr/>
        <p:txBody>
          <a:bodyPr>
            <a:normAutofit/>
          </a:bodyPr>
          <a:lstStyle/>
          <a:p>
            <a:pPr algn="r">
              <a:buNone/>
            </a:pPr>
            <a:r>
              <a:rPr lang="ar-SA" b="1" dirty="0" smtClean="0"/>
              <a:t>الكحول: </a:t>
            </a:r>
            <a:r>
              <a:rPr lang="ar-SA" dirty="0" smtClean="0"/>
              <a:t>التغيرات التي تنتج عن وجود مواد كيماوية غير طبيعية في دم الأم ستشكل بدورها عبئا على الجنين خاصة في حالة الإفراط</a:t>
            </a:r>
          </a:p>
          <a:p>
            <a:pPr algn="r">
              <a:buNone/>
            </a:pPr>
            <a:endParaRPr lang="ar-SA" dirty="0" smtClean="0"/>
          </a:p>
          <a:p>
            <a:pPr algn="r">
              <a:buNone/>
            </a:pPr>
            <a:r>
              <a:rPr lang="ar-SA" b="1" dirty="0" smtClean="0"/>
              <a:t>التدخين:  </a:t>
            </a:r>
            <a:r>
              <a:rPr lang="ar-SA" dirty="0" smtClean="0"/>
              <a:t>ينجم عن مادة النيكوتين انخفاض في مستوى المناعة, وقد تؤثر على القلب والدورة الدموية وعلى الكثير من الأعضاء </a:t>
            </a:r>
          </a:p>
          <a:p>
            <a:pPr algn="r">
              <a:buNone/>
            </a:pPr>
            <a:endParaRPr lang="ar-SA" dirty="0" smtClean="0"/>
          </a:p>
          <a:p>
            <a:endParaRPr lang="en-US" dirty="0"/>
          </a:p>
        </p:txBody>
      </p:sp>
      <p:sp>
        <p:nvSpPr>
          <p:cNvPr id="4" name="Slide Number Placeholder 3"/>
          <p:cNvSpPr>
            <a:spLocks noGrp="1"/>
          </p:cNvSpPr>
          <p:nvPr>
            <p:ph type="sldNum" sz="quarter" idx="12"/>
          </p:nvPr>
        </p:nvSpPr>
        <p:spPr/>
        <p:txBody>
          <a:bodyPr/>
          <a:lstStyle/>
          <a:p>
            <a:fld id="{40E9366A-80B9-4D5F-B7F9-EF8DC9B15EB1}"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ar-SA" dirty="0" smtClean="0"/>
              <a:t>العوامل البيئية المؤثرة على النمو </a:t>
            </a:r>
            <a:r>
              <a:rPr lang="ar-SA" u="sng" dirty="0" smtClean="0">
                <a:solidFill>
                  <a:srgbClr val="FFFF00"/>
                </a:solidFill>
              </a:rPr>
              <a:t>بعد الولادة </a:t>
            </a:r>
            <a:endParaRPr lang="en-US" u="sng"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pPr algn="r">
              <a:buNone/>
            </a:pPr>
            <a:r>
              <a:rPr lang="ar-SA" b="1" dirty="0" smtClean="0"/>
              <a:t>اتجاهات </a:t>
            </a:r>
            <a:r>
              <a:rPr lang="ar-SA" b="1" dirty="0" err="1" smtClean="0"/>
              <a:t>الابوين</a:t>
            </a:r>
            <a:r>
              <a:rPr lang="ar-SA" b="1" dirty="0" smtClean="0"/>
              <a:t>:</a:t>
            </a:r>
            <a:r>
              <a:rPr lang="ar-SA" dirty="0" smtClean="0"/>
              <a:t> </a:t>
            </a:r>
          </a:p>
          <a:p>
            <a:pPr algn="r">
              <a:buNone/>
            </a:pPr>
            <a:r>
              <a:rPr lang="ar-SA" dirty="0" smtClean="0"/>
              <a:t>الاتجاهات السلبية التي يحملها الوالدان تجاه الطفل قد تؤدي </a:t>
            </a:r>
            <a:r>
              <a:rPr lang="ar-SA" dirty="0" err="1" smtClean="0"/>
              <a:t>الى</a:t>
            </a:r>
            <a:r>
              <a:rPr lang="ar-SA" dirty="0" smtClean="0"/>
              <a:t> علاقات غير سوية:</a:t>
            </a:r>
          </a:p>
          <a:p>
            <a:pPr algn="r">
              <a:buNone/>
            </a:pPr>
            <a:endParaRPr lang="ar-SA" dirty="0" smtClean="0"/>
          </a:p>
          <a:p>
            <a:pPr algn="r">
              <a:buNone/>
            </a:pPr>
            <a:r>
              <a:rPr lang="ar-SA" dirty="0" smtClean="0"/>
              <a:t>- طفل </a:t>
            </a:r>
            <a:r>
              <a:rPr lang="ar-SA" dirty="0" err="1" smtClean="0"/>
              <a:t>الاحلام</a:t>
            </a:r>
            <a:r>
              <a:rPr lang="ar-SA" dirty="0" smtClean="0"/>
              <a:t>: شعور الطفل بأنه مرفوض وغير متقبل من قبل والديه كبقية إخوته, لأنه لا يطابق الطفل الذي يريده الوالدان</a:t>
            </a:r>
          </a:p>
          <a:p>
            <a:pPr algn="r">
              <a:buNone/>
            </a:pPr>
            <a:endParaRPr lang="ar-SA" dirty="0" smtClean="0"/>
          </a:p>
          <a:p>
            <a:pPr algn="r">
              <a:buNone/>
            </a:pPr>
            <a:r>
              <a:rPr lang="ar-SA" dirty="0" smtClean="0"/>
              <a:t>- النظرة الرومانسية إلى دور الأمومة أو الأبوة</a:t>
            </a:r>
          </a:p>
          <a:p>
            <a:pPr algn="r">
              <a:buNone/>
            </a:pPr>
            <a:endParaRPr lang="ar-SA" dirty="0" smtClean="0"/>
          </a:p>
          <a:p>
            <a:pPr algn="r">
              <a:buNone/>
            </a:pPr>
            <a:r>
              <a:rPr lang="ar-SA" dirty="0" smtClean="0"/>
              <a:t>- رفض الأبوين للطفل</a:t>
            </a:r>
            <a:endParaRPr lang="en-US" dirty="0"/>
          </a:p>
        </p:txBody>
      </p:sp>
      <p:sp>
        <p:nvSpPr>
          <p:cNvPr id="4" name="Slide Number Placeholder 3"/>
          <p:cNvSpPr>
            <a:spLocks noGrp="1"/>
          </p:cNvSpPr>
          <p:nvPr>
            <p:ph type="sldNum" sz="quarter" idx="12"/>
          </p:nvPr>
        </p:nvSpPr>
        <p:spPr/>
        <p:txBody>
          <a:bodyPr/>
          <a:lstStyle/>
          <a:p>
            <a:fld id="{40E9366A-80B9-4D5F-B7F9-EF8DC9B15EB1}"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r>
              <a:rPr lang="ar-SA" dirty="0" smtClean="0"/>
              <a:t>دور الوراثة في النمو</a:t>
            </a:r>
            <a:endParaRPr lang="en-US" dirty="0"/>
          </a:p>
        </p:txBody>
      </p:sp>
      <p:sp>
        <p:nvSpPr>
          <p:cNvPr id="3" name="Content Placeholder 2"/>
          <p:cNvSpPr>
            <a:spLocks noGrp="1"/>
          </p:cNvSpPr>
          <p:nvPr>
            <p:ph idx="1"/>
          </p:nvPr>
        </p:nvSpPr>
        <p:spPr/>
        <p:txBody>
          <a:bodyPr>
            <a:normAutofit/>
          </a:bodyPr>
          <a:lstStyle/>
          <a:p>
            <a:pPr algn="ctr">
              <a:buNone/>
            </a:pPr>
            <a:endParaRPr lang="ar-SA" sz="4400" dirty="0" smtClean="0"/>
          </a:p>
          <a:p>
            <a:pPr algn="ctr">
              <a:buNone/>
            </a:pPr>
            <a:endParaRPr lang="ar-SA" sz="4400" dirty="0" smtClean="0"/>
          </a:p>
          <a:p>
            <a:pPr algn="ctr">
              <a:buNone/>
            </a:pPr>
            <a:endParaRPr lang="en-US" sz="4400" dirty="0"/>
          </a:p>
        </p:txBody>
      </p:sp>
      <p:pic>
        <p:nvPicPr>
          <p:cNvPr id="1026" name="Picture 2" descr="http://tebasel.com/mag/wp-content/uploads/Genetics.jpg"/>
          <p:cNvPicPr>
            <a:picLocks noChangeAspect="1" noChangeArrowheads="1"/>
          </p:cNvPicPr>
          <p:nvPr/>
        </p:nvPicPr>
        <p:blipFill>
          <a:blip r:embed="rId2" cstate="print"/>
          <a:srcRect/>
          <a:stretch>
            <a:fillRect/>
          </a:stretch>
        </p:blipFill>
        <p:spPr bwMode="auto">
          <a:xfrm>
            <a:off x="1704474" y="1904999"/>
            <a:ext cx="5763126" cy="4760843"/>
          </a:xfrm>
          <a:prstGeom prst="rect">
            <a:avLst/>
          </a:prstGeom>
          <a:noFill/>
        </p:spPr>
      </p:pic>
      <p:sp>
        <p:nvSpPr>
          <p:cNvPr id="5" name="Slide Number Placeholder 4"/>
          <p:cNvSpPr>
            <a:spLocks noGrp="1"/>
          </p:cNvSpPr>
          <p:nvPr>
            <p:ph type="sldNum" sz="quarter" idx="12"/>
          </p:nvPr>
        </p:nvSpPr>
        <p:spPr/>
        <p:txBody>
          <a:bodyPr/>
          <a:lstStyle/>
          <a:p>
            <a:fld id="{40E9366A-80B9-4D5F-B7F9-EF8DC9B15EB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ar-SA" dirty="0" smtClean="0"/>
              <a:t>العوامل البيئية المؤثرة على النمو </a:t>
            </a:r>
            <a:r>
              <a:rPr lang="ar-SA" u="sng" dirty="0" smtClean="0">
                <a:solidFill>
                  <a:srgbClr val="FFFF00"/>
                </a:solidFill>
              </a:rPr>
              <a:t>بعد الولادة </a:t>
            </a:r>
            <a:endParaRPr lang="en-US" u="sng"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pPr algn="r">
              <a:buNone/>
            </a:pPr>
            <a:r>
              <a:rPr lang="ar-SA" b="1" dirty="0" smtClean="0"/>
              <a:t>علاقة الطفل بأسرته :</a:t>
            </a:r>
          </a:p>
          <a:p>
            <a:pPr algn="r">
              <a:buNone/>
            </a:pPr>
            <a:r>
              <a:rPr lang="ar-SA" dirty="0" smtClean="0"/>
              <a:t>* الأسرة </a:t>
            </a:r>
            <a:r>
              <a:rPr lang="ar-SA" dirty="0" err="1" smtClean="0"/>
              <a:t>هى</a:t>
            </a:r>
            <a:r>
              <a:rPr lang="ar-SA" dirty="0" smtClean="0"/>
              <a:t> الوحدة الاجتماعية الأولى والبيئة الأساسية </a:t>
            </a:r>
            <a:r>
              <a:rPr lang="ar-SA" dirty="0" err="1" smtClean="0"/>
              <a:t>التى</a:t>
            </a:r>
            <a:r>
              <a:rPr lang="ar-SA" dirty="0" smtClean="0"/>
              <a:t> ترعى الفرد وهى لهذا تشتمل على أقوى المؤثرات </a:t>
            </a:r>
            <a:r>
              <a:rPr lang="ar-SA" dirty="0" err="1" smtClean="0"/>
              <a:t>التى</a:t>
            </a:r>
            <a:r>
              <a:rPr lang="ar-SA" dirty="0" smtClean="0"/>
              <a:t> توجه نمو طفولته</a:t>
            </a:r>
          </a:p>
          <a:p>
            <a:pPr algn="r">
              <a:buFont typeface="Arial" charset="0"/>
              <a:buChar char="•"/>
            </a:pPr>
            <a:endParaRPr lang="ar-SA" dirty="0" smtClean="0"/>
          </a:p>
          <a:p>
            <a:pPr algn="r">
              <a:buNone/>
            </a:pPr>
            <a:r>
              <a:rPr lang="ar-SA" dirty="0" smtClean="0"/>
              <a:t>* يتأثر نمو الطفل بترتيبه الميلاد </a:t>
            </a:r>
            <a:r>
              <a:rPr lang="ar-SA" dirty="0" err="1" smtClean="0"/>
              <a:t>فى</a:t>
            </a:r>
            <a:r>
              <a:rPr lang="ar-SA" dirty="0" smtClean="0"/>
              <a:t> الأسرة، وبذلك تختلف </a:t>
            </a:r>
          </a:p>
          <a:p>
            <a:pPr algn="r">
              <a:buNone/>
            </a:pPr>
            <a:r>
              <a:rPr lang="ar-SA" dirty="0" smtClean="0"/>
              <a:t>سرعة نمو الطفل الأول عن سرعة نمو أخوته الآخرين</a:t>
            </a:r>
          </a:p>
          <a:p>
            <a:pPr algn="r">
              <a:buNone/>
            </a:pPr>
            <a:endParaRPr lang="ar-SA" dirty="0" smtClean="0"/>
          </a:p>
          <a:p>
            <a:pPr algn="r">
              <a:buNone/>
            </a:pPr>
            <a:r>
              <a:rPr lang="ar-SA" dirty="0" smtClean="0"/>
              <a:t>* قضاء </a:t>
            </a:r>
            <a:r>
              <a:rPr lang="ar-SA" dirty="0" err="1" smtClean="0"/>
              <a:t>الاباء</a:t>
            </a:r>
            <a:r>
              <a:rPr lang="ar-SA" dirty="0" smtClean="0"/>
              <a:t> وقتا كافيا بالتحدث واللعب مع </a:t>
            </a:r>
            <a:r>
              <a:rPr lang="ar-SA" dirty="0" err="1" smtClean="0"/>
              <a:t>اولادهم</a:t>
            </a:r>
            <a:r>
              <a:rPr lang="ar-SA" dirty="0" smtClean="0"/>
              <a:t> يساعد في تتطور المهارات </a:t>
            </a:r>
            <a:endParaRPr lang="en-US" dirty="0"/>
          </a:p>
        </p:txBody>
      </p:sp>
      <p:sp>
        <p:nvSpPr>
          <p:cNvPr id="4" name="Slide Number Placeholder 3"/>
          <p:cNvSpPr>
            <a:spLocks noGrp="1"/>
          </p:cNvSpPr>
          <p:nvPr>
            <p:ph type="sldNum" sz="quarter" idx="12"/>
          </p:nvPr>
        </p:nvSpPr>
        <p:spPr/>
        <p:txBody>
          <a:bodyPr/>
          <a:lstStyle/>
          <a:p>
            <a:fld id="{40E9366A-80B9-4D5F-B7F9-EF8DC9B15EB1}"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العوامل البيئية المؤثرة على النمو </a:t>
            </a:r>
            <a:r>
              <a:rPr lang="ar-SA" u="sng" dirty="0" smtClean="0">
                <a:solidFill>
                  <a:srgbClr val="FFFF00"/>
                </a:solidFill>
              </a:rPr>
              <a:t>بعد الولادة </a:t>
            </a:r>
            <a:endParaRPr lang="en-US" u="sng" dirty="0">
              <a:solidFill>
                <a:srgbClr val="FFFF00"/>
              </a:solidFill>
            </a:endParaRPr>
          </a:p>
        </p:txBody>
      </p:sp>
      <p:sp>
        <p:nvSpPr>
          <p:cNvPr id="3" name="Content Placeholder 2"/>
          <p:cNvSpPr>
            <a:spLocks noGrp="1"/>
          </p:cNvSpPr>
          <p:nvPr>
            <p:ph idx="1"/>
          </p:nvPr>
        </p:nvSpPr>
        <p:spPr/>
        <p:txBody>
          <a:bodyPr/>
          <a:lstStyle/>
          <a:p>
            <a:pPr algn="r">
              <a:buNone/>
            </a:pPr>
            <a:r>
              <a:rPr lang="ar-SA" b="1" dirty="0" smtClean="0"/>
              <a:t>المجتمع</a:t>
            </a:r>
            <a:r>
              <a:rPr lang="ar-SA" dirty="0" smtClean="0"/>
              <a:t>: مجموعات كبيرة من </a:t>
            </a:r>
            <a:r>
              <a:rPr lang="ar-SA" dirty="0" err="1" smtClean="0"/>
              <a:t>الاسر</a:t>
            </a:r>
            <a:r>
              <a:rPr lang="ar-SA" dirty="0" smtClean="0"/>
              <a:t> </a:t>
            </a:r>
            <a:r>
              <a:rPr lang="ar-SA" dirty="0" err="1" smtClean="0"/>
              <a:t>والافراد</a:t>
            </a:r>
            <a:r>
              <a:rPr lang="ar-SA" dirty="0" smtClean="0"/>
              <a:t> التي تتبادل العلاقات مع بعضها البعض في كل يوم</a:t>
            </a:r>
          </a:p>
          <a:p>
            <a:pPr algn="r">
              <a:buNone/>
            </a:pPr>
            <a:endParaRPr lang="ar-SA" dirty="0" smtClean="0"/>
          </a:p>
          <a:p>
            <a:pPr algn="r">
              <a:buNone/>
            </a:pPr>
            <a:r>
              <a:rPr lang="ar-SA" b="1" dirty="0" smtClean="0"/>
              <a:t>الثقافة: </a:t>
            </a:r>
            <a:r>
              <a:rPr lang="ar-SA" dirty="0" smtClean="0"/>
              <a:t>تشمل المعتقدات, القواعد الأخلاقية, القوانين والعادات والأعراف التي يكتسبها الفرد من المجتمع الذي يعيش فيه</a:t>
            </a:r>
          </a:p>
          <a:p>
            <a:pPr algn="r">
              <a:buNone/>
            </a:pPr>
            <a:endParaRPr lang="ar-SA" dirty="0" smtClean="0"/>
          </a:p>
          <a:p>
            <a:pPr algn="r">
              <a:buNone/>
            </a:pPr>
            <a:r>
              <a:rPr lang="ar-SA" b="1" dirty="0" smtClean="0"/>
              <a:t>المدرسة: </a:t>
            </a:r>
            <a:r>
              <a:rPr lang="ar-SA" dirty="0" smtClean="0"/>
              <a:t>لا يقتصر دورها على العملية التعليمية فقط وإنما تقوم بمساعدة الأسرة في تنشئة التلميذ وتربيته تربية سوية</a:t>
            </a:r>
          </a:p>
          <a:p>
            <a:pPr algn="r">
              <a:buNone/>
            </a:pPr>
            <a:endParaRPr lang="en-US" dirty="0"/>
          </a:p>
        </p:txBody>
      </p:sp>
      <p:sp>
        <p:nvSpPr>
          <p:cNvPr id="4" name="Slide Number Placeholder 3"/>
          <p:cNvSpPr>
            <a:spLocks noGrp="1"/>
          </p:cNvSpPr>
          <p:nvPr>
            <p:ph type="sldNum" sz="quarter" idx="12"/>
          </p:nvPr>
        </p:nvSpPr>
        <p:spPr/>
        <p:txBody>
          <a:bodyPr/>
          <a:lstStyle/>
          <a:p>
            <a:fld id="{40E9366A-80B9-4D5F-B7F9-EF8DC9B15EB1}"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1600200"/>
            <a:ext cx="8229600" cy="4525963"/>
          </a:xfrm>
        </p:spPr>
        <p:txBody>
          <a:bodyPr/>
          <a:lstStyle/>
          <a:p>
            <a:pPr algn="ctr">
              <a:buNone/>
            </a:pPr>
            <a:r>
              <a:rPr lang="ar-SA" dirty="0" smtClean="0"/>
              <a:t>ألتعليم </a:t>
            </a:r>
            <a:r>
              <a:rPr lang="ar-SA" dirty="0" err="1" smtClean="0"/>
              <a:t>البيتي</a:t>
            </a:r>
            <a:endParaRPr lang="he-IL" dirty="0" smtClean="0"/>
          </a:p>
          <a:p>
            <a:pPr algn="ctr">
              <a:buNone/>
            </a:pPr>
            <a:endParaRPr lang="en-US" dirty="0" smtClean="0"/>
          </a:p>
          <a:p>
            <a:pPr algn="ctr">
              <a:buNone/>
            </a:pPr>
            <a:r>
              <a:rPr lang="en-US" dirty="0" smtClean="0"/>
              <a:t>HOMESCHOOLING</a:t>
            </a:r>
            <a:endParaRPr lang="he-IL" dirty="0" smtClean="0"/>
          </a:p>
          <a:p>
            <a:pPr algn="ctr">
              <a:buNone/>
            </a:pPr>
            <a:endParaRPr lang="ar-SA" dirty="0" smtClean="0"/>
          </a:p>
          <a:p>
            <a:pPr algn="ctr">
              <a:buNone/>
            </a:pPr>
            <a:r>
              <a:rPr lang="he-IL" dirty="0" smtClean="0"/>
              <a:t>חינוך ביתי</a:t>
            </a:r>
            <a:endParaRPr lang="en-US" dirty="0" smtClean="0"/>
          </a:p>
          <a:p>
            <a:endParaRPr lang="en-US" dirty="0" smtClean="0"/>
          </a:p>
          <a:p>
            <a:endParaRPr lang="en-US" dirty="0"/>
          </a:p>
        </p:txBody>
      </p:sp>
      <p:pic>
        <p:nvPicPr>
          <p:cNvPr id="1026" name="Picture 2" descr="http://3.bp.blogspot.com/_vL9riylYlHQ/TGeDLFV919I/AAAAAAAAAEQ/Ms-3yKNl2wo/s1600/450homeschool21_kyllos.jpg"/>
          <p:cNvPicPr>
            <a:picLocks noChangeAspect="1" noChangeArrowheads="1"/>
          </p:cNvPicPr>
          <p:nvPr/>
        </p:nvPicPr>
        <p:blipFill>
          <a:blip r:embed="rId2" cstate="print"/>
          <a:srcRect/>
          <a:stretch>
            <a:fillRect/>
          </a:stretch>
        </p:blipFill>
        <p:spPr bwMode="auto">
          <a:xfrm>
            <a:off x="0" y="4572000"/>
            <a:ext cx="3886200" cy="2286000"/>
          </a:xfrm>
          <a:prstGeom prst="rect">
            <a:avLst/>
          </a:prstGeom>
          <a:noFill/>
        </p:spPr>
      </p:pic>
      <p:pic>
        <p:nvPicPr>
          <p:cNvPr id="1028" name="Picture 4" descr="http://www.onlinedegrees.org/wp-content/uploads/home_school_main-300x300.jpg"/>
          <p:cNvPicPr>
            <a:picLocks noChangeAspect="1" noChangeArrowheads="1"/>
          </p:cNvPicPr>
          <p:nvPr/>
        </p:nvPicPr>
        <p:blipFill>
          <a:blip r:embed="rId3" cstate="print"/>
          <a:srcRect/>
          <a:stretch>
            <a:fillRect/>
          </a:stretch>
        </p:blipFill>
        <p:spPr bwMode="auto">
          <a:xfrm>
            <a:off x="5562600" y="4495800"/>
            <a:ext cx="3581400" cy="2362200"/>
          </a:xfrm>
          <a:prstGeom prst="rect">
            <a:avLst/>
          </a:prstGeom>
          <a:noFill/>
        </p:spPr>
      </p:pic>
      <p:pic>
        <p:nvPicPr>
          <p:cNvPr id="1030" name="Picture 6" descr="http://ittakes10k.files.wordpress.com/2011/10/question-mark-in-a-dice.jpg"/>
          <p:cNvPicPr>
            <a:picLocks noChangeAspect="1" noChangeArrowheads="1"/>
          </p:cNvPicPr>
          <p:nvPr/>
        </p:nvPicPr>
        <p:blipFill>
          <a:blip r:embed="rId4" cstate="print"/>
          <a:srcRect/>
          <a:stretch>
            <a:fillRect/>
          </a:stretch>
        </p:blipFill>
        <p:spPr bwMode="auto">
          <a:xfrm>
            <a:off x="0" y="0"/>
            <a:ext cx="3404852" cy="2286000"/>
          </a:xfrm>
          <a:prstGeom prst="rect">
            <a:avLst/>
          </a:prstGeom>
          <a:noFill/>
        </p:spPr>
      </p:pic>
      <p:sp>
        <p:nvSpPr>
          <p:cNvPr id="7" name="Slide Number Placeholder 6"/>
          <p:cNvSpPr>
            <a:spLocks noGrp="1"/>
          </p:cNvSpPr>
          <p:nvPr>
            <p:ph type="sldNum" sz="quarter" idx="12"/>
          </p:nvPr>
        </p:nvSpPr>
        <p:spPr/>
        <p:txBody>
          <a:bodyPr/>
          <a:lstStyle/>
          <a:p>
            <a:fld id="{40E9366A-80B9-4D5F-B7F9-EF8DC9B15EB1}"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النمو بين الوراثة  والبيئة</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SA" u="sng" dirty="0" smtClean="0"/>
              <a:t>الصفات الوراثية الأصلية: </a:t>
            </a:r>
            <a:r>
              <a:rPr lang="ar-SA" dirty="0" smtClean="0"/>
              <a:t>صفات لا تكاد تتأثر بالبيئة وأهمها لون العين ، ولون ونوع الشعر، ونوع الدم ، وهيئة الوجه ومعالمه ، وشكل الجسم </a:t>
            </a:r>
          </a:p>
          <a:p>
            <a:pPr algn="r"/>
            <a:endParaRPr lang="ar-SA" dirty="0" smtClean="0"/>
          </a:p>
          <a:p>
            <a:pPr algn="r">
              <a:buNone/>
            </a:pPr>
            <a:r>
              <a:rPr lang="ar-SA" u="sng" dirty="0" smtClean="0"/>
              <a:t>صفات مكتسبة : </a:t>
            </a:r>
            <a:r>
              <a:rPr lang="ar-SA" dirty="0" smtClean="0"/>
              <a:t>صفات تعتمد </a:t>
            </a:r>
            <a:r>
              <a:rPr lang="ar-SA" dirty="0" err="1" smtClean="0"/>
              <a:t>فى</a:t>
            </a:r>
            <a:r>
              <a:rPr lang="ar-SA" dirty="0" smtClean="0"/>
              <a:t> جوهرها على البيئة ولا تتأثر بالوراثة ومن أهمها الخلق والمعايير والقيم الاجتماعية</a:t>
            </a:r>
          </a:p>
          <a:p>
            <a:pPr algn="r">
              <a:buNone/>
            </a:pPr>
            <a:r>
              <a:rPr lang="ar-SA" dirty="0" smtClean="0"/>
              <a:t> </a:t>
            </a:r>
          </a:p>
          <a:p>
            <a:pPr algn="r">
              <a:buNone/>
            </a:pPr>
            <a:r>
              <a:rPr lang="ar-SA" u="sng" dirty="0" smtClean="0"/>
              <a:t>صفات وراثية بيئية:  </a:t>
            </a:r>
            <a:r>
              <a:rPr lang="ar-SA" dirty="0" smtClean="0"/>
              <a:t>صفات ترجع </a:t>
            </a:r>
            <a:r>
              <a:rPr lang="ar-SA" dirty="0" err="1" smtClean="0"/>
              <a:t>فى</a:t>
            </a:r>
            <a:r>
              <a:rPr lang="ar-SA" dirty="0" smtClean="0"/>
              <a:t> جوهرها إلى الوراثة وتتأثر بالبيئة </a:t>
            </a:r>
            <a:r>
              <a:rPr lang="ar-SA" dirty="0" err="1" smtClean="0"/>
              <a:t>فى</a:t>
            </a:r>
            <a:r>
              <a:rPr lang="ar-SA" dirty="0" smtClean="0"/>
              <a:t> نضجها تأثراً يتفاوت </a:t>
            </a:r>
            <a:r>
              <a:rPr lang="ar-SA" dirty="0" err="1" smtClean="0"/>
              <a:t>فى</a:t>
            </a:r>
            <a:r>
              <a:rPr lang="ar-SA" dirty="0" smtClean="0"/>
              <a:t> مداه بين الضعف والشدة: الذكاء ، والمواهب العقلية المختلفة وسمات الشخصية والقدرة على التحصيل </a:t>
            </a:r>
            <a:r>
              <a:rPr lang="ar-SA" dirty="0" err="1" smtClean="0"/>
              <a:t>المدرسى</a:t>
            </a:r>
            <a:endParaRPr lang="ar-SA" dirty="0" smtClean="0"/>
          </a:p>
        </p:txBody>
      </p:sp>
      <p:sp>
        <p:nvSpPr>
          <p:cNvPr id="4" name="Slide Number Placeholder 3"/>
          <p:cNvSpPr>
            <a:spLocks noGrp="1"/>
          </p:cNvSpPr>
          <p:nvPr>
            <p:ph type="sldNum" sz="quarter" idx="12"/>
          </p:nvPr>
        </p:nvSpPr>
        <p:spPr/>
        <p:txBody>
          <a:bodyPr/>
          <a:lstStyle/>
          <a:p>
            <a:fld id="{40E9366A-80B9-4D5F-B7F9-EF8DC9B15EB1}"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النمو بين الوراثة  والبيئة</a:t>
            </a:r>
            <a:endParaRPr lang="en-US" dirty="0"/>
          </a:p>
        </p:txBody>
      </p:sp>
      <p:sp>
        <p:nvSpPr>
          <p:cNvPr id="3" name="Content Placeholder 2"/>
          <p:cNvSpPr>
            <a:spLocks noGrp="1"/>
          </p:cNvSpPr>
          <p:nvPr>
            <p:ph idx="1"/>
          </p:nvPr>
        </p:nvSpPr>
        <p:spPr/>
        <p:txBody>
          <a:bodyPr>
            <a:normAutofit/>
          </a:bodyPr>
          <a:lstStyle/>
          <a:p>
            <a:pPr algn="r">
              <a:buNone/>
            </a:pPr>
            <a:r>
              <a:rPr lang="ar-SA" dirty="0" smtClean="0"/>
              <a:t>تتفاعل العوامل الوراثية المختلفة مع عوامل البيئة  في تحديد صفات الفرد وفى تباين نموه ومسالك حياته ومستويات نضجه ومدى تكيفه وشذوذه </a:t>
            </a:r>
          </a:p>
          <a:p>
            <a:pPr algn="r"/>
            <a:endParaRPr lang="ar-SA" dirty="0" smtClean="0"/>
          </a:p>
          <a:p>
            <a:pPr algn="r">
              <a:buNone/>
            </a:pPr>
            <a:r>
              <a:rPr lang="ar-SA" dirty="0" smtClean="0"/>
              <a:t>يصعب علينا أن نفصل بينهما فصلا حاداً قاطعاً ، ذلك لأن الوراثة لا توجد بمعزل تام عن البيئة</a:t>
            </a:r>
          </a:p>
          <a:p>
            <a:pPr algn="r"/>
            <a:endParaRPr lang="ar-SA" dirty="0" smtClean="0"/>
          </a:p>
          <a:p>
            <a:pPr algn="r">
              <a:buNone/>
            </a:pPr>
            <a:r>
              <a:rPr lang="ar-SA" dirty="0" smtClean="0"/>
              <a:t> </a:t>
            </a:r>
          </a:p>
          <a:p>
            <a:pPr algn="r"/>
            <a:endParaRPr lang="en-US" dirty="0"/>
          </a:p>
        </p:txBody>
      </p:sp>
      <p:pic>
        <p:nvPicPr>
          <p:cNvPr id="4098" name="Picture 2" descr="http://blog.lib.umn.edu/clar0841/psychblog2012/nature_nurture.jpg"/>
          <p:cNvPicPr>
            <a:picLocks noChangeAspect="1" noChangeArrowheads="1"/>
          </p:cNvPicPr>
          <p:nvPr/>
        </p:nvPicPr>
        <p:blipFill>
          <a:blip r:embed="rId3" cstate="print"/>
          <a:srcRect/>
          <a:stretch>
            <a:fillRect/>
          </a:stretch>
        </p:blipFill>
        <p:spPr bwMode="auto">
          <a:xfrm>
            <a:off x="0" y="4419600"/>
            <a:ext cx="3429000" cy="2438400"/>
          </a:xfrm>
          <a:prstGeom prst="rect">
            <a:avLst/>
          </a:prstGeom>
          <a:noFill/>
        </p:spPr>
      </p:pic>
      <p:sp>
        <p:nvSpPr>
          <p:cNvPr id="5" name="Slide Number Placeholder 4"/>
          <p:cNvSpPr>
            <a:spLocks noGrp="1"/>
          </p:cNvSpPr>
          <p:nvPr>
            <p:ph type="sldNum" sz="quarter" idx="12"/>
          </p:nvPr>
        </p:nvSpPr>
        <p:spPr/>
        <p:txBody>
          <a:bodyPr/>
          <a:lstStyle/>
          <a:p>
            <a:fld id="{40E9366A-80B9-4D5F-B7F9-EF8DC9B15EB1}" type="slidenum">
              <a:rPr lang="en-US" smtClean="0"/>
              <a:pPr/>
              <a:t>24</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الوراثة</a:t>
            </a:r>
            <a:endParaRPr lang="en-US" dirty="0"/>
          </a:p>
        </p:txBody>
      </p:sp>
      <p:sp>
        <p:nvSpPr>
          <p:cNvPr id="3" name="Content Placeholder 2"/>
          <p:cNvSpPr>
            <a:spLocks noGrp="1"/>
          </p:cNvSpPr>
          <p:nvPr>
            <p:ph idx="1"/>
          </p:nvPr>
        </p:nvSpPr>
        <p:spPr>
          <a:xfrm>
            <a:off x="609600" y="1600200"/>
            <a:ext cx="8229600" cy="4525963"/>
          </a:xfrm>
        </p:spPr>
        <p:txBody>
          <a:bodyPr>
            <a:normAutofit fontScale="92500" lnSpcReduction="10000"/>
          </a:bodyPr>
          <a:lstStyle/>
          <a:p>
            <a:pPr algn="r">
              <a:buNone/>
            </a:pPr>
            <a:r>
              <a:rPr lang="ar-SA" dirty="0" smtClean="0"/>
              <a:t>انتقال الصفات الوراثية من </a:t>
            </a:r>
            <a:r>
              <a:rPr lang="ar-SA" dirty="0" err="1" smtClean="0"/>
              <a:t>الاباء</a:t>
            </a:r>
            <a:r>
              <a:rPr lang="ar-SA" dirty="0" smtClean="0"/>
              <a:t> </a:t>
            </a:r>
            <a:r>
              <a:rPr lang="ar-SA" dirty="0" err="1" smtClean="0"/>
              <a:t>الى</a:t>
            </a:r>
            <a:r>
              <a:rPr lang="ar-SA" dirty="0" smtClean="0"/>
              <a:t> </a:t>
            </a:r>
            <a:r>
              <a:rPr lang="ar-SA" dirty="0" err="1" smtClean="0"/>
              <a:t>الابناء</a:t>
            </a:r>
            <a:r>
              <a:rPr lang="ar-SA" dirty="0" smtClean="0"/>
              <a:t> عند بدء الحياة (</a:t>
            </a:r>
            <a:r>
              <a:rPr lang="ar-SA" dirty="0" err="1" smtClean="0"/>
              <a:t>الاخصاب</a:t>
            </a:r>
            <a:r>
              <a:rPr lang="ar-SA" dirty="0" smtClean="0"/>
              <a:t>) </a:t>
            </a:r>
          </a:p>
          <a:p>
            <a:pPr algn="r">
              <a:buNone/>
            </a:pPr>
            <a:endParaRPr lang="ar-SA" dirty="0" smtClean="0"/>
          </a:p>
          <a:p>
            <a:pPr algn="r">
              <a:buNone/>
            </a:pPr>
            <a:r>
              <a:rPr lang="ar-SA" dirty="0" smtClean="0"/>
              <a:t> هدف الوراثة هو المحافظة على الصفات العامة أو السلالة وذلك بنقل هذه الصفات من جيل لأخر</a:t>
            </a:r>
          </a:p>
          <a:p>
            <a:pPr algn="r">
              <a:buNone/>
            </a:pPr>
            <a:r>
              <a:rPr lang="ar-SA" dirty="0" smtClean="0"/>
              <a:t> </a:t>
            </a:r>
          </a:p>
          <a:p>
            <a:pPr algn="r">
              <a:buNone/>
            </a:pPr>
            <a:r>
              <a:rPr lang="ar-SA" dirty="0" smtClean="0"/>
              <a:t>وان تجعل الفرد يتميز ببعض الخصائص</a:t>
            </a:r>
          </a:p>
          <a:p>
            <a:pPr algn="r">
              <a:buNone/>
            </a:pPr>
            <a:endParaRPr lang="ar-SA" dirty="0" smtClean="0"/>
          </a:p>
          <a:p>
            <a:pPr algn="r">
              <a:buNone/>
            </a:pPr>
            <a:r>
              <a:rPr lang="ar-SA" dirty="0" smtClean="0">
                <a:solidFill>
                  <a:srgbClr val="C00000"/>
                </a:solidFill>
              </a:rPr>
              <a:t>كيف تنقل الصفات الوراثية؟</a:t>
            </a:r>
          </a:p>
        </p:txBody>
      </p:sp>
      <p:pic>
        <p:nvPicPr>
          <p:cNvPr id="36866" name="Picture 2" descr="http://www.scienceclarified.com/photos/heredity-real-life-applications-3273.jpg"/>
          <p:cNvPicPr>
            <a:picLocks noChangeAspect="1" noChangeArrowheads="1"/>
          </p:cNvPicPr>
          <p:nvPr/>
        </p:nvPicPr>
        <p:blipFill>
          <a:blip r:embed="rId3" cstate="print"/>
          <a:srcRect/>
          <a:stretch>
            <a:fillRect/>
          </a:stretch>
        </p:blipFill>
        <p:spPr bwMode="auto">
          <a:xfrm>
            <a:off x="0" y="3810001"/>
            <a:ext cx="2514600" cy="3048000"/>
          </a:xfrm>
          <a:prstGeom prst="rect">
            <a:avLst/>
          </a:prstGeom>
          <a:noFill/>
        </p:spPr>
      </p:pic>
      <p:sp>
        <p:nvSpPr>
          <p:cNvPr id="5" name="Slide Number Placeholder 4"/>
          <p:cNvSpPr>
            <a:spLocks noGrp="1"/>
          </p:cNvSpPr>
          <p:nvPr>
            <p:ph type="sldNum" sz="quarter" idx="12"/>
          </p:nvPr>
        </p:nvSpPr>
        <p:spPr/>
        <p:txBody>
          <a:bodyPr/>
          <a:lstStyle/>
          <a:p>
            <a:fld id="{40E9366A-80B9-4D5F-B7F9-EF8DC9B15EB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US" dirty="0" smtClean="0"/>
              <a:t>Cell </a:t>
            </a:r>
            <a:r>
              <a:rPr lang="he-IL" dirty="0" smtClean="0"/>
              <a:t> תא /</a:t>
            </a:r>
            <a:r>
              <a:rPr lang="en-US" dirty="0" smtClean="0"/>
              <a:t>/ </a:t>
            </a:r>
            <a:r>
              <a:rPr lang="ar-SA" dirty="0" smtClean="0"/>
              <a:t>الخلية</a:t>
            </a:r>
            <a:endParaRPr lang="en-US" dirty="0"/>
          </a:p>
        </p:txBody>
      </p:sp>
      <p:sp>
        <p:nvSpPr>
          <p:cNvPr id="3" name="Content Placeholder 2"/>
          <p:cNvSpPr>
            <a:spLocks noGrp="1"/>
          </p:cNvSpPr>
          <p:nvPr>
            <p:ph idx="1"/>
          </p:nvPr>
        </p:nvSpPr>
        <p:spPr/>
        <p:txBody>
          <a:bodyPr/>
          <a:lstStyle/>
          <a:p>
            <a:endParaRPr lang="en-US" dirty="0"/>
          </a:p>
        </p:txBody>
      </p:sp>
      <p:pic>
        <p:nvPicPr>
          <p:cNvPr id="18434" name="Picture 2" descr="http://publications.nigms.nih.gov/thenewgenetics/images/ch1_dnagenes.jpg"/>
          <p:cNvPicPr>
            <a:picLocks noChangeAspect="1" noChangeArrowheads="1"/>
          </p:cNvPicPr>
          <p:nvPr/>
        </p:nvPicPr>
        <p:blipFill>
          <a:blip r:embed="rId3" cstate="print"/>
          <a:srcRect/>
          <a:stretch>
            <a:fillRect/>
          </a:stretch>
        </p:blipFill>
        <p:spPr bwMode="auto">
          <a:xfrm>
            <a:off x="714365" y="1939591"/>
            <a:ext cx="7515235" cy="4537409"/>
          </a:xfrm>
          <a:prstGeom prst="rect">
            <a:avLst/>
          </a:prstGeom>
          <a:noFill/>
        </p:spPr>
      </p:pic>
      <p:sp>
        <p:nvSpPr>
          <p:cNvPr id="7" name="Rectangle 6"/>
          <p:cNvSpPr/>
          <p:nvPr/>
        </p:nvSpPr>
        <p:spPr>
          <a:xfrm>
            <a:off x="2209800" y="3657600"/>
            <a:ext cx="1066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t>خلية</a:t>
            </a:r>
            <a:endParaRPr lang="en-US" sz="2800" dirty="0"/>
          </a:p>
        </p:txBody>
      </p:sp>
      <p:sp>
        <p:nvSpPr>
          <p:cNvPr id="8" name="Rectangle 7"/>
          <p:cNvSpPr/>
          <p:nvPr/>
        </p:nvSpPr>
        <p:spPr>
          <a:xfrm>
            <a:off x="4724400" y="3200400"/>
            <a:ext cx="1066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t>نواة</a:t>
            </a:r>
            <a:endParaRPr lang="en-US" sz="2800" dirty="0"/>
          </a:p>
        </p:txBody>
      </p:sp>
      <p:sp>
        <p:nvSpPr>
          <p:cNvPr id="9" name="Rectangle 8"/>
          <p:cNvSpPr/>
          <p:nvPr/>
        </p:nvSpPr>
        <p:spPr>
          <a:xfrm>
            <a:off x="4800600" y="2209800"/>
            <a:ext cx="1295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err="1" smtClean="0"/>
              <a:t>كرموسوم</a:t>
            </a:r>
            <a:endParaRPr lang="en-US" sz="2800" dirty="0"/>
          </a:p>
        </p:txBody>
      </p:sp>
      <p:sp>
        <p:nvSpPr>
          <p:cNvPr id="10" name="Rectangle 9"/>
          <p:cNvSpPr/>
          <p:nvPr/>
        </p:nvSpPr>
        <p:spPr>
          <a:xfrm>
            <a:off x="5181600" y="6096000"/>
            <a:ext cx="1066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t>جين</a:t>
            </a:r>
            <a:endParaRPr lang="en-US" sz="2800" dirty="0"/>
          </a:p>
        </p:txBody>
      </p:sp>
      <p:sp>
        <p:nvSpPr>
          <p:cNvPr id="11" name="Rectangle 10"/>
          <p:cNvSpPr/>
          <p:nvPr/>
        </p:nvSpPr>
        <p:spPr>
          <a:xfrm>
            <a:off x="1524000" y="4648200"/>
            <a:ext cx="2057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t> الحمض النووي</a:t>
            </a:r>
            <a:endParaRPr lang="en-US" sz="2800" dirty="0"/>
          </a:p>
        </p:txBody>
      </p:sp>
      <p:sp>
        <p:nvSpPr>
          <p:cNvPr id="12" name="Slide Number Placeholder 11"/>
          <p:cNvSpPr>
            <a:spLocks noGrp="1"/>
          </p:cNvSpPr>
          <p:nvPr>
            <p:ph type="sldNum" sz="quarter" idx="12"/>
          </p:nvPr>
        </p:nvSpPr>
        <p:spPr/>
        <p:txBody>
          <a:bodyPr/>
          <a:lstStyle/>
          <a:p>
            <a:fld id="{40E9366A-80B9-4D5F-B7F9-EF8DC9B15EB1}"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Chromosomes / </a:t>
            </a:r>
            <a:r>
              <a:rPr lang="ar-SA" dirty="0" err="1" smtClean="0"/>
              <a:t>الكروموسومات</a:t>
            </a:r>
            <a:endParaRPr lang="en-US" dirty="0"/>
          </a:p>
        </p:txBody>
      </p:sp>
      <p:sp>
        <p:nvSpPr>
          <p:cNvPr id="3" name="Content Placeholder 2"/>
          <p:cNvSpPr>
            <a:spLocks noGrp="1"/>
          </p:cNvSpPr>
          <p:nvPr>
            <p:ph idx="1"/>
          </p:nvPr>
        </p:nvSpPr>
        <p:spPr/>
        <p:txBody>
          <a:bodyPr/>
          <a:lstStyle/>
          <a:p>
            <a:endParaRPr lang="en-US" dirty="0"/>
          </a:p>
        </p:txBody>
      </p:sp>
      <p:pic>
        <p:nvPicPr>
          <p:cNvPr id="21508" name="Picture 4" descr="http://ehumanbiofield.wikispaces.com/file/view/M150_2_014i.jpg/34077179/M150_2_014i.jpg"/>
          <p:cNvPicPr>
            <a:picLocks noChangeAspect="1" noChangeArrowheads="1"/>
          </p:cNvPicPr>
          <p:nvPr/>
        </p:nvPicPr>
        <p:blipFill>
          <a:blip r:embed="rId3" cstate="print"/>
          <a:srcRect/>
          <a:stretch>
            <a:fillRect/>
          </a:stretch>
        </p:blipFill>
        <p:spPr bwMode="auto">
          <a:xfrm>
            <a:off x="0" y="1524000"/>
            <a:ext cx="6037470" cy="5334000"/>
          </a:xfrm>
          <a:prstGeom prst="rect">
            <a:avLst/>
          </a:prstGeom>
          <a:noFill/>
        </p:spPr>
      </p:pic>
      <p:sp>
        <p:nvSpPr>
          <p:cNvPr id="6" name="TextBox 5"/>
          <p:cNvSpPr txBox="1"/>
          <p:nvPr/>
        </p:nvSpPr>
        <p:spPr>
          <a:xfrm>
            <a:off x="6172200" y="1600200"/>
            <a:ext cx="2667000" cy="5539978"/>
          </a:xfrm>
          <a:prstGeom prst="rect">
            <a:avLst/>
          </a:prstGeom>
          <a:noFill/>
        </p:spPr>
        <p:txBody>
          <a:bodyPr wrap="square" rtlCol="0">
            <a:spAutoFit/>
          </a:bodyPr>
          <a:lstStyle/>
          <a:p>
            <a:pPr algn="r"/>
            <a:r>
              <a:rPr lang="ar-SA" sz="2400" dirty="0" smtClean="0"/>
              <a:t>الخلية الإنسانية تحتوي على عدد ثابت من </a:t>
            </a:r>
            <a:r>
              <a:rPr lang="ar-SA" sz="2400" dirty="0" err="1" smtClean="0"/>
              <a:t>الكروموسومات</a:t>
            </a:r>
            <a:endParaRPr lang="ar-SA" sz="2400" dirty="0" smtClean="0"/>
          </a:p>
          <a:p>
            <a:pPr algn="r"/>
            <a:endParaRPr lang="ar-SA" sz="2400" dirty="0"/>
          </a:p>
          <a:p>
            <a:pPr algn="r"/>
            <a:r>
              <a:rPr lang="ar-SA" sz="2400" dirty="0" smtClean="0"/>
              <a:t>46 </a:t>
            </a:r>
            <a:r>
              <a:rPr lang="ar-SA" sz="2400" dirty="0" err="1" smtClean="0"/>
              <a:t>كروموسوم</a:t>
            </a:r>
            <a:r>
              <a:rPr lang="ar-SA" sz="2400" dirty="0" smtClean="0"/>
              <a:t> مرتبة في 23 زوج</a:t>
            </a:r>
          </a:p>
          <a:p>
            <a:pPr algn="r"/>
            <a:endParaRPr lang="ar-SA" sz="2400" dirty="0"/>
          </a:p>
          <a:p>
            <a:pPr algn="r"/>
            <a:r>
              <a:rPr lang="ar-SA" sz="2400" dirty="0" smtClean="0"/>
              <a:t>كل زوج متشابه في الشكل والحجم والمظهر العام</a:t>
            </a:r>
          </a:p>
          <a:p>
            <a:pPr algn="r"/>
            <a:endParaRPr lang="ar-SA" sz="2400" dirty="0"/>
          </a:p>
          <a:p>
            <a:pPr algn="r"/>
            <a:r>
              <a:rPr lang="ar-SA" sz="2400" dirty="0" smtClean="0"/>
              <a:t>زوج رقم 23 يختلف ويعتبر </a:t>
            </a:r>
            <a:r>
              <a:rPr lang="ar-SA" sz="2400" b="1" dirty="0" err="1" smtClean="0">
                <a:solidFill>
                  <a:srgbClr val="C00000"/>
                </a:solidFill>
              </a:rPr>
              <a:t>كروموسوم</a:t>
            </a:r>
            <a:r>
              <a:rPr lang="ar-SA" sz="2400" b="1" dirty="0" smtClean="0">
                <a:solidFill>
                  <a:srgbClr val="C00000"/>
                </a:solidFill>
              </a:rPr>
              <a:t> الجنس! </a:t>
            </a:r>
          </a:p>
          <a:p>
            <a:pPr algn="r"/>
            <a:endParaRPr lang="en-US" dirty="0"/>
          </a:p>
        </p:txBody>
      </p:sp>
      <p:sp>
        <p:nvSpPr>
          <p:cNvPr id="7" name="Oval 6"/>
          <p:cNvSpPr/>
          <p:nvPr/>
        </p:nvSpPr>
        <p:spPr>
          <a:xfrm>
            <a:off x="4495800" y="4800600"/>
            <a:ext cx="838200" cy="1066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38100">
                <a:solidFill>
                  <a:srgbClr val="FF0000"/>
                </a:solidFill>
              </a:ln>
            </a:endParaRPr>
          </a:p>
        </p:txBody>
      </p:sp>
      <p:cxnSp>
        <p:nvCxnSpPr>
          <p:cNvPr id="9" name="Straight Arrow Connector 8"/>
          <p:cNvCxnSpPr>
            <a:stCxn id="7" idx="5"/>
          </p:cNvCxnSpPr>
          <p:nvPr/>
        </p:nvCxnSpPr>
        <p:spPr>
          <a:xfrm rot="16200000" flipH="1">
            <a:off x="5727910" y="5194509"/>
            <a:ext cx="461029" cy="149435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40E9366A-80B9-4D5F-B7F9-EF8DC9B15EB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US" dirty="0" smtClean="0"/>
              <a:t>Genes </a:t>
            </a:r>
            <a:r>
              <a:rPr lang="ar-SA" dirty="0" smtClean="0"/>
              <a:t>الجينات \</a:t>
            </a:r>
            <a:r>
              <a:rPr lang="he-IL" dirty="0" smtClean="0"/>
              <a:t>גנים \</a:t>
            </a:r>
            <a:r>
              <a:rPr lang="ar-SA" dirty="0" smtClean="0"/>
              <a:t> </a:t>
            </a:r>
            <a:endParaRPr lang="en-US" dirty="0"/>
          </a:p>
        </p:txBody>
      </p:sp>
      <p:sp>
        <p:nvSpPr>
          <p:cNvPr id="3" name="Content Placeholder 2"/>
          <p:cNvSpPr>
            <a:spLocks noGrp="1"/>
          </p:cNvSpPr>
          <p:nvPr>
            <p:ph idx="1"/>
          </p:nvPr>
        </p:nvSpPr>
        <p:spPr/>
        <p:txBody>
          <a:bodyPr/>
          <a:lstStyle/>
          <a:p>
            <a:endParaRPr lang="en-US" dirty="0"/>
          </a:p>
        </p:txBody>
      </p:sp>
      <p:pic>
        <p:nvPicPr>
          <p:cNvPr id="5" name="Picture 2" descr="http://www.accessexcellence.org/RC/VL/GG/images/genes.gif"/>
          <p:cNvPicPr>
            <a:picLocks noChangeAspect="1" noChangeArrowheads="1"/>
          </p:cNvPicPr>
          <p:nvPr/>
        </p:nvPicPr>
        <p:blipFill>
          <a:blip r:embed="rId3" cstate="print"/>
          <a:srcRect/>
          <a:stretch>
            <a:fillRect/>
          </a:stretch>
        </p:blipFill>
        <p:spPr bwMode="auto">
          <a:xfrm>
            <a:off x="-1" y="1524000"/>
            <a:ext cx="5105401" cy="5334000"/>
          </a:xfrm>
          <a:prstGeom prst="rect">
            <a:avLst/>
          </a:prstGeom>
          <a:noFill/>
        </p:spPr>
      </p:pic>
      <p:sp>
        <p:nvSpPr>
          <p:cNvPr id="6" name="TextBox 5"/>
          <p:cNvSpPr txBox="1"/>
          <p:nvPr/>
        </p:nvSpPr>
        <p:spPr>
          <a:xfrm>
            <a:off x="4572000" y="1676400"/>
            <a:ext cx="4115688" cy="5262979"/>
          </a:xfrm>
          <a:prstGeom prst="rect">
            <a:avLst/>
          </a:prstGeom>
          <a:noFill/>
        </p:spPr>
        <p:txBody>
          <a:bodyPr wrap="square" rtlCol="0">
            <a:spAutoFit/>
          </a:bodyPr>
          <a:lstStyle/>
          <a:p>
            <a:pPr algn="r"/>
            <a:r>
              <a:rPr lang="ar-SA" sz="2800" dirty="0" smtClean="0"/>
              <a:t> يحمل كل </a:t>
            </a:r>
            <a:r>
              <a:rPr lang="ar-SA" sz="2800" dirty="0" err="1" smtClean="0"/>
              <a:t>كروموسوم</a:t>
            </a:r>
            <a:r>
              <a:rPr lang="ar-SA" sz="2800" dirty="0"/>
              <a:t> </a:t>
            </a:r>
            <a:r>
              <a:rPr lang="ar-SA" sz="2800" dirty="0" smtClean="0"/>
              <a:t> 25000- 20000 جين</a:t>
            </a:r>
          </a:p>
          <a:p>
            <a:pPr algn="r"/>
            <a:endParaRPr lang="ar-SA" sz="2800" dirty="0"/>
          </a:p>
          <a:p>
            <a:pPr algn="r"/>
            <a:r>
              <a:rPr lang="ar-SA" sz="2800" dirty="0" smtClean="0"/>
              <a:t>الجينات تحدد الصفات الوراثية</a:t>
            </a:r>
            <a:r>
              <a:rPr lang="en-US" sz="2800" dirty="0" smtClean="0"/>
              <a:t>– </a:t>
            </a:r>
            <a:r>
              <a:rPr lang="ar-SA" sz="2800" dirty="0" smtClean="0"/>
              <a:t>والتي تحملها من الأبوين إلى الأبناء</a:t>
            </a:r>
            <a:endParaRPr lang="en-US" sz="2800" dirty="0" smtClean="0"/>
          </a:p>
          <a:p>
            <a:pPr algn="r"/>
            <a:endParaRPr lang="ar-SA" sz="2800" dirty="0" smtClean="0"/>
          </a:p>
          <a:p>
            <a:pPr algn="r"/>
            <a:r>
              <a:rPr lang="ar-SA" sz="2800" dirty="0" smtClean="0"/>
              <a:t> - الناقلات الوراثية</a:t>
            </a:r>
          </a:p>
          <a:p>
            <a:pPr algn="r"/>
            <a:endParaRPr lang="en-US" sz="2800" dirty="0" smtClean="0"/>
          </a:p>
          <a:p>
            <a:pPr algn="r"/>
            <a:r>
              <a:rPr lang="ar-SA" sz="2800" dirty="0" smtClean="0"/>
              <a:t>- جينات متنحية: جينات كامنة ليست موجودة في </a:t>
            </a:r>
            <a:r>
              <a:rPr lang="ar-SA" sz="2800" dirty="0" err="1" smtClean="0"/>
              <a:t>الاب</a:t>
            </a:r>
            <a:r>
              <a:rPr lang="ar-SA" sz="2800" dirty="0" smtClean="0"/>
              <a:t> </a:t>
            </a:r>
            <a:r>
              <a:rPr lang="ar-SA" sz="2800" dirty="0" err="1" smtClean="0"/>
              <a:t>او</a:t>
            </a:r>
            <a:r>
              <a:rPr lang="ar-SA" sz="2800" dirty="0" smtClean="0"/>
              <a:t> </a:t>
            </a:r>
            <a:r>
              <a:rPr lang="ar-SA" sz="2800" dirty="0" err="1" smtClean="0"/>
              <a:t>الام</a:t>
            </a:r>
            <a:endParaRPr lang="ar-SA" sz="2800" dirty="0" smtClean="0"/>
          </a:p>
          <a:p>
            <a:pPr algn="r"/>
            <a:endParaRPr lang="ar-SA" sz="2800" dirty="0" smtClean="0"/>
          </a:p>
          <a:p>
            <a:pPr algn="r"/>
            <a:endParaRPr lang="en-US" sz="2800" dirty="0"/>
          </a:p>
        </p:txBody>
      </p:sp>
      <p:sp>
        <p:nvSpPr>
          <p:cNvPr id="7" name="Slide Number Placeholder 6"/>
          <p:cNvSpPr>
            <a:spLocks noGrp="1"/>
          </p:cNvSpPr>
          <p:nvPr>
            <p:ph type="sldNum" sz="quarter" idx="12"/>
          </p:nvPr>
        </p:nvSpPr>
        <p:spPr/>
        <p:txBody>
          <a:bodyPr/>
          <a:lstStyle/>
          <a:p>
            <a:fld id="{40E9366A-80B9-4D5F-B7F9-EF8DC9B15EB1}"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err="1" smtClean="0"/>
              <a:t>الاخصاب</a:t>
            </a:r>
            <a:endParaRPr lang="en-US" dirty="0"/>
          </a:p>
        </p:txBody>
      </p:sp>
      <p:sp>
        <p:nvSpPr>
          <p:cNvPr id="3" name="Content Placeholder 2"/>
          <p:cNvSpPr>
            <a:spLocks noGrp="1"/>
          </p:cNvSpPr>
          <p:nvPr>
            <p:ph idx="1"/>
          </p:nvPr>
        </p:nvSpPr>
        <p:spPr/>
        <p:txBody>
          <a:bodyPr/>
          <a:lstStyle/>
          <a:p>
            <a:endParaRPr lang="en-US" dirty="0"/>
          </a:p>
        </p:txBody>
      </p:sp>
      <p:pic>
        <p:nvPicPr>
          <p:cNvPr id="20482" name="Picture 2" descr="http://www.bbc.co.uk/schools/gcsebitesize/science/images/9_sex_cells.gif"/>
          <p:cNvPicPr>
            <a:picLocks noChangeAspect="1" noChangeArrowheads="1"/>
          </p:cNvPicPr>
          <p:nvPr/>
        </p:nvPicPr>
        <p:blipFill>
          <a:blip r:embed="rId3" cstate="print"/>
          <a:srcRect/>
          <a:stretch>
            <a:fillRect/>
          </a:stretch>
        </p:blipFill>
        <p:spPr bwMode="auto">
          <a:xfrm>
            <a:off x="3200400" y="1600200"/>
            <a:ext cx="5943600" cy="3657600"/>
          </a:xfrm>
          <a:prstGeom prst="rect">
            <a:avLst/>
          </a:prstGeom>
          <a:noFill/>
        </p:spPr>
      </p:pic>
      <p:pic>
        <p:nvPicPr>
          <p:cNvPr id="5" name="Picture 2" descr="http://battlingforhealth.com/wp-content/uploads/2009/03/gametes.jpg"/>
          <p:cNvPicPr>
            <a:picLocks noChangeAspect="1" noChangeArrowheads="1"/>
          </p:cNvPicPr>
          <p:nvPr/>
        </p:nvPicPr>
        <p:blipFill>
          <a:blip r:embed="rId4" cstate="print"/>
          <a:srcRect/>
          <a:stretch>
            <a:fillRect/>
          </a:stretch>
        </p:blipFill>
        <p:spPr bwMode="auto">
          <a:xfrm>
            <a:off x="228600" y="1600200"/>
            <a:ext cx="2971800" cy="3583434"/>
          </a:xfrm>
          <a:prstGeom prst="rect">
            <a:avLst/>
          </a:prstGeom>
          <a:noFill/>
        </p:spPr>
      </p:pic>
      <p:sp>
        <p:nvSpPr>
          <p:cNvPr id="6" name="Right Arrow Callout 5"/>
          <p:cNvSpPr/>
          <p:nvPr/>
        </p:nvSpPr>
        <p:spPr>
          <a:xfrm rot="19131026">
            <a:off x="2285263" y="5257927"/>
            <a:ext cx="2196437" cy="914400"/>
          </a:xfrm>
          <a:prstGeom prst="rightArrowCallout">
            <a:avLst>
              <a:gd name="adj1" fmla="val 25000"/>
              <a:gd name="adj2" fmla="val 25000"/>
              <a:gd name="adj3" fmla="val 25000"/>
              <a:gd name="adj4" fmla="val 828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t>الحيوان المنوي</a:t>
            </a:r>
            <a:endParaRPr lang="en-US" sz="2400" dirty="0"/>
          </a:p>
        </p:txBody>
      </p:sp>
      <p:sp>
        <p:nvSpPr>
          <p:cNvPr id="8" name="Left Arrow Callout 7"/>
          <p:cNvSpPr/>
          <p:nvPr/>
        </p:nvSpPr>
        <p:spPr>
          <a:xfrm rot="20225022">
            <a:off x="5193415" y="1176013"/>
            <a:ext cx="1905000" cy="838200"/>
          </a:xfrm>
          <a:prstGeom prst="leftArrowCallout">
            <a:avLst>
              <a:gd name="adj1" fmla="val 25000"/>
              <a:gd name="adj2" fmla="val 25000"/>
              <a:gd name="adj3" fmla="val 25000"/>
              <a:gd name="adj4" fmla="val 79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t>البويضة</a:t>
            </a:r>
            <a:endParaRPr lang="en-US" sz="2400" dirty="0"/>
          </a:p>
        </p:txBody>
      </p:sp>
      <p:sp>
        <p:nvSpPr>
          <p:cNvPr id="9" name="Left Arrow Callout 8"/>
          <p:cNvSpPr/>
          <p:nvPr/>
        </p:nvSpPr>
        <p:spPr>
          <a:xfrm rot="3928087">
            <a:off x="6553200" y="5105400"/>
            <a:ext cx="1905000" cy="914400"/>
          </a:xfrm>
          <a:prstGeom prst="leftArrowCallout">
            <a:avLst>
              <a:gd name="adj1" fmla="val 25000"/>
              <a:gd name="adj2" fmla="val 25000"/>
              <a:gd name="adj3" fmla="val 25000"/>
              <a:gd name="adj4" fmla="val 801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t>بويضة مخصبة</a:t>
            </a:r>
            <a:endParaRPr lang="en-US" sz="2400" dirty="0"/>
          </a:p>
        </p:txBody>
      </p:sp>
      <p:sp>
        <p:nvSpPr>
          <p:cNvPr id="10" name="Slide Number Placeholder 9"/>
          <p:cNvSpPr>
            <a:spLocks noGrp="1"/>
          </p:cNvSpPr>
          <p:nvPr>
            <p:ph type="sldNum" sz="quarter" idx="12"/>
          </p:nvPr>
        </p:nvSpPr>
        <p:spPr/>
        <p:txBody>
          <a:bodyPr/>
          <a:lstStyle/>
          <a:p>
            <a:fld id="{40E9366A-80B9-4D5F-B7F9-EF8DC9B15EB1}"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تحديد جنس الطفل (ذكر </a:t>
            </a:r>
            <a:r>
              <a:rPr lang="he-IL" dirty="0" smtClean="0"/>
              <a:t>/</a:t>
            </a:r>
            <a:r>
              <a:rPr lang="ar-SA" dirty="0" smtClean="0"/>
              <a:t> </a:t>
            </a:r>
            <a:r>
              <a:rPr lang="ar-SA" dirty="0" err="1" smtClean="0"/>
              <a:t>انثى</a:t>
            </a:r>
            <a:r>
              <a:rPr lang="ar-SA" dirty="0" smtClean="0"/>
              <a:t>)</a:t>
            </a:r>
            <a:r>
              <a:rPr lang="en-US" dirty="0" smtClean="0"/>
              <a:t/>
            </a:r>
            <a:br>
              <a:rPr lang="en-US" dirty="0" smtClean="0"/>
            </a:br>
            <a:r>
              <a:rPr lang="ar-SA" dirty="0" smtClean="0"/>
              <a:t> </a:t>
            </a:r>
            <a:r>
              <a:rPr lang="ar-SA" dirty="0" err="1" smtClean="0"/>
              <a:t>كروموسوم</a:t>
            </a:r>
            <a:r>
              <a:rPr lang="ar-SA" dirty="0" smtClean="0"/>
              <a:t> الجنس (زوج 23)</a:t>
            </a:r>
            <a:endParaRPr lang="en-US" dirty="0"/>
          </a:p>
        </p:txBody>
      </p:sp>
      <p:sp>
        <p:nvSpPr>
          <p:cNvPr id="3" name="Content Placeholder 2"/>
          <p:cNvSpPr>
            <a:spLocks noGrp="1"/>
          </p:cNvSpPr>
          <p:nvPr>
            <p:ph idx="1"/>
          </p:nvPr>
        </p:nvSpPr>
        <p:spPr/>
        <p:txBody>
          <a:bodyPr/>
          <a:lstStyle/>
          <a:p>
            <a:endParaRPr lang="en-US" dirty="0"/>
          </a:p>
        </p:txBody>
      </p:sp>
      <p:sp>
        <p:nvSpPr>
          <p:cNvPr id="8" name="Rectangle 7"/>
          <p:cNvSpPr/>
          <p:nvPr/>
        </p:nvSpPr>
        <p:spPr>
          <a:xfrm>
            <a:off x="381000" y="5867400"/>
            <a:ext cx="22098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 خلية </a:t>
            </a:r>
            <a:r>
              <a:rPr lang="ar-SA" sz="3200" dirty="0" err="1" smtClean="0"/>
              <a:t>انثى</a:t>
            </a:r>
            <a:endParaRPr lang="en-US" sz="3200" dirty="0"/>
          </a:p>
        </p:txBody>
      </p:sp>
      <p:sp>
        <p:nvSpPr>
          <p:cNvPr id="9" name="Rectangle 8"/>
          <p:cNvSpPr/>
          <p:nvPr/>
        </p:nvSpPr>
        <p:spPr>
          <a:xfrm>
            <a:off x="6324600" y="5791200"/>
            <a:ext cx="2209800" cy="4572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 خلية ذكر</a:t>
            </a:r>
            <a:endParaRPr lang="en-US" sz="3200" dirty="0"/>
          </a:p>
        </p:txBody>
      </p:sp>
      <p:grpSp>
        <p:nvGrpSpPr>
          <p:cNvPr id="4" name="Group 11"/>
          <p:cNvGrpSpPr/>
          <p:nvPr/>
        </p:nvGrpSpPr>
        <p:grpSpPr>
          <a:xfrm>
            <a:off x="0" y="1752601"/>
            <a:ext cx="3986955" cy="3962400"/>
            <a:chOff x="228600" y="2133600"/>
            <a:chExt cx="3986955" cy="4466751"/>
          </a:xfrm>
        </p:grpSpPr>
        <p:pic>
          <p:nvPicPr>
            <p:cNvPr id="25602" name="Picture 2" descr="http://www.biologyreference.com/images/biol_04_img0412.jpg"/>
            <p:cNvPicPr>
              <a:picLocks noChangeAspect="1" noChangeArrowheads="1"/>
            </p:cNvPicPr>
            <p:nvPr/>
          </p:nvPicPr>
          <p:blipFill>
            <a:blip r:embed="rId3" cstate="print"/>
            <a:srcRect/>
            <a:stretch>
              <a:fillRect/>
            </a:stretch>
          </p:blipFill>
          <p:spPr bwMode="auto">
            <a:xfrm>
              <a:off x="228600" y="2133600"/>
              <a:ext cx="3986955" cy="4466751"/>
            </a:xfrm>
            <a:prstGeom prst="rect">
              <a:avLst/>
            </a:prstGeom>
            <a:noFill/>
          </p:spPr>
        </p:pic>
        <p:sp>
          <p:nvSpPr>
            <p:cNvPr id="10" name="Oval 9"/>
            <p:cNvSpPr/>
            <p:nvPr/>
          </p:nvSpPr>
          <p:spPr>
            <a:xfrm>
              <a:off x="1600200" y="5562600"/>
              <a:ext cx="914400" cy="838200"/>
            </a:xfrm>
            <a:prstGeom prst="ellipse">
              <a:avLst/>
            </a:prstGeom>
            <a:noFill/>
            <a:ln w="1016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12"/>
          <p:cNvGrpSpPr/>
          <p:nvPr/>
        </p:nvGrpSpPr>
        <p:grpSpPr>
          <a:xfrm>
            <a:off x="5008880" y="1676400"/>
            <a:ext cx="4135120" cy="3962400"/>
            <a:chOff x="4724400" y="2133600"/>
            <a:chExt cx="4135120" cy="4419600"/>
          </a:xfrm>
        </p:grpSpPr>
        <p:pic>
          <p:nvPicPr>
            <p:cNvPr id="5" name="Picture 4" descr="http://ehumanbiofield.wikispaces.com/file/view/M150_2_014i.jpg/34077179/M150_2_014i.jpg"/>
            <p:cNvPicPr>
              <a:picLocks noChangeAspect="1" noChangeArrowheads="1"/>
            </p:cNvPicPr>
            <p:nvPr/>
          </p:nvPicPr>
          <p:blipFill>
            <a:blip r:embed="rId4" cstate="print"/>
            <a:srcRect/>
            <a:stretch>
              <a:fillRect/>
            </a:stretch>
          </p:blipFill>
          <p:spPr bwMode="auto">
            <a:xfrm>
              <a:off x="4724400" y="2133600"/>
              <a:ext cx="4135120" cy="4419600"/>
            </a:xfrm>
            <a:prstGeom prst="rect">
              <a:avLst/>
            </a:prstGeom>
            <a:noFill/>
          </p:spPr>
        </p:pic>
        <p:sp>
          <p:nvSpPr>
            <p:cNvPr id="11" name="Oval 10"/>
            <p:cNvSpPr/>
            <p:nvPr/>
          </p:nvSpPr>
          <p:spPr>
            <a:xfrm>
              <a:off x="7696200" y="4953000"/>
              <a:ext cx="762000" cy="762000"/>
            </a:xfrm>
            <a:prstGeom prst="ellipse">
              <a:avLst/>
            </a:prstGeom>
            <a:noFill/>
            <a:ln w="1016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Slide Number Placeholder 14"/>
          <p:cNvSpPr>
            <a:spLocks noGrp="1"/>
          </p:cNvSpPr>
          <p:nvPr>
            <p:ph type="sldNum" sz="quarter" idx="12"/>
          </p:nvPr>
        </p:nvSpPr>
        <p:spPr/>
        <p:txBody>
          <a:bodyPr/>
          <a:lstStyle/>
          <a:p>
            <a:fld id="{40E9366A-80B9-4D5F-B7F9-EF8DC9B15EB1}"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57348" name="Picture 4" descr="http://images.tutorvista.com/contentimages/science/CBSEXScience/Ch529/images/img7.jpeg"/>
          <p:cNvPicPr>
            <a:picLocks noChangeAspect="1" noChangeArrowheads="1"/>
          </p:cNvPicPr>
          <p:nvPr/>
        </p:nvPicPr>
        <p:blipFill>
          <a:blip r:embed="rId3" cstate="print"/>
          <a:srcRect l="6780" t="2899" r="6780"/>
          <a:stretch>
            <a:fillRect/>
          </a:stretch>
        </p:blipFill>
        <p:spPr bwMode="auto">
          <a:xfrm>
            <a:off x="2667000" y="1752600"/>
            <a:ext cx="3886200" cy="5105400"/>
          </a:xfrm>
          <a:prstGeom prst="rect">
            <a:avLst/>
          </a:prstGeom>
          <a:noFill/>
        </p:spPr>
      </p:pic>
      <p:sp>
        <p:nvSpPr>
          <p:cNvPr id="6" name="Title 1"/>
          <p:cNvSpPr txBox="1">
            <a:spLocks/>
          </p:cNvSpPr>
          <p:nvPr/>
        </p:nvSpPr>
        <p:spPr>
          <a:xfrm>
            <a:off x="457200" y="304800"/>
            <a:ext cx="8229600" cy="1143000"/>
          </a:xfrm>
          <a:prstGeom prst="rect">
            <a:avLst/>
          </a:prstGeom>
          <a:solidFill>
            <a:schemeClr val="tx2">
              <a:lumMod val="40000"/>
              <a:lumOff val="60000"/>
            </a:schemeClr>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0" i="0" u="none" strike="noStrike" kern="1200" cap="none" spc="0" normalizeH="0" baseline="0" noProof="0" smtClean="0">
                <a:ln>
                  <a:noFill/>
                </a:ln>
                <a:solidFill>
                  <a:schemeClr val="tx1"/>
                </a:solidFill>
                <a:effectLst/>
                <a:uLnTx/>
                <a:uFillTx/>
                <a:latin typeface="+mj-lt"/>
                <a:ea typeface="+mj-ea"/>
                <a:cs typeface="+mj-cs"/>
              </a:rPr>
              <a:t>تحديد جنس الطفل (ذكر </a:t>
            </a:r>
            <a:r>
              <a:rPr kumimoji="0" lang="he-IL" sz="4400" b="0" i="0" u="none" strike="noStrike" kern="1200" cap="none" spc="0" normalizeH="0" baseline="0" noProof="0" smtClean="0">
                <a:ln>
                  <a:noFill/>
                </a:ln>
                <a:solidFill>
                  <a:schemeClr val="tx1"/>
                </a:solidFill>
                <a:effectLst/>
                <a:uLnTx/>
                <a:uFillTx/>
                <a:latin typeface="+mj-lt"/>
                <a:ea typeface="+mj-ea"/>
                <a:cs typeface="+mj-cs"/>
              </a:rPr>
              <a:t>/</a:t>
            </a:r>
            <a:r>
              <a:rPr kumimoji="0" lang="ar-SA" sz="4400" b="0" i="0" u="none" strike="noStrike" kern="1200" cap="none" spc="0" normalizeH="0" baseline="0" noProof="0" smtClean="0">
                <a:ln>
                  <a:noFill/>
                </a:ln>
                <a:solidFill>
                  <a:schemeClr val="tx1"/>
                </a:solidFill>
                <a:effectLst/>
                <a:uLnTx/>
                <a:uFillTx/>
                <a:latin typeface="+mj-lt"/>
                <a:ea typeface="+mj-ea"/>
                <a:cs typeface="+mj-cs"/>
              </a:rPr>
              <a:t> انثى)</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extBox 6"/>
          <p:cNvSpPr txBox="1"/>
          <p:nvPr/>
        </p:nvSpPr>
        <p:spPr>
          <a:xfrm>
            <a:off x="7010400" y="2514600"/>
            <a:ext cx="1676400" cy="1938992"/>
          </a:xfrm>
          <a:prstGeom prst="rect">
            <a:avLst/>
          </a:prstGeom>
          <a:noFill/>
        </p:spPr>
        <p:txBody>
          <a:bodyPr wrap="square" rtlCol="0">
            <a:spAutoFit/>
          </a:bodyPr>
          <a:lstStyle/>
          <a:p>
            <a:pPr algn="ctr"/>
            <a:r>
              <a:rPr lang="ar-SA" sz="2400" dirty="0" err="1" smtClean="0"/>
              <a:t>الاناث</a:t>
            </a:r>
            <a:r>
              <a:rPr lang="ar-SA" sz="2400" dirty="0" smtClean="0"/>
              <a:t> يحملن وينتجن </a:t>
            </a:r>
            <a:r>
              <a:rPr lang="ar-SA" sz="2400" dirty="0" err="1" smtClean="0"/>
              <a:t>كروموسومات</a:t>
            </a:r>
            <a:r>
              <a:rPr lang="ar-SA" sz="2400" dirty="0" smtClean="0"/>
              <a:t>  جنس من نوع</a:t>
            </a:r>
          </a:p>
          <a:p>
            <a:pPr algn="ctr"/>
            <a:r>
              <a:rPr lang="en-US" sz="2400" dirty="0" smtClean="0">
                <a:solidFill>
                  <a:srgbClr val="FF0000"/>
                </a:solidFill>
              </a:rPr>
              <a:t>X</a:t>
            </a:r>
            <a:r>
              <a:rPr lang="ar-SA" sz="2400" dirty="0" smtClean="0"/>
              <a:t> </a:t>
            </a:r>
            <a:endParaRPr lang="en-US" sz="2400" dirty="0"/>
          </a:p>
        </p:txBody>
      </p:sp>
      <p:sp>
        <p:nvSpPr>
          <p:cNvPr id="8" name="TextBox 7"/>
          <p:cNvSpPr txBox="1"/>
          <p:nvPr/>
        </p:nvSpPr>
        <p:spPr>
          <a:xfrm>
            <a:off x="533400" y="2286000"/>
            <a:ext cx="1752600" cy="2677656"/>
          </a:xfrm>
          <a:prstGeom prst="rect">
            <a:avLst/>
          </a:prstGeom>
          <a:noFill/>
        </p:spPr>
        <p:txBody>
          <a:bodyPr wrap="square" rtlCol="0">
            <a:spAutoFit/>
          </a:bodyPr>
          <a:lstStyle/>
          <a:p>
            <a:pPr algn="ctr"/>
            <a:r>
              <a:rPr lang="ar-SA" sz="2400" dirty="0" err="1" smtClean="0"/>
              <a:t>االذكور</a:t>
            </a:r>
            <a:r>
              <a:rPr lang="ar-SA" sz="2400" dirty="0" smtClean="0"/>
              <a:t> يحملون وينتجون نوعين من </a:t>
            </a:r>
            <a:r>
              <a:rPr lang="ar-SA" sz="2400" dirty="0" err="1" smtClean="0"/>
              <a:t>كروموسومات</a:t>
            </a:r>
            <a:r>
              <a:rPr lang="ar-SA" sz="2400" dirty="0" smtClean="0"/>
              <a:t>  الجنس</a:t>
            </a:r>
          </a:p>
          <a:p>
            <a:pPr algn="ctr"/>
            <a:r>
              <a:rPr lang="en-US" sz="2400" dirty="0" smtClean="0">
                <a:solidFill>
                  <a:srgbClr val="FF0000"/>
                </a:solidFill>
              </a:rPr>
              <a:t>XY</a:t>
            </a:r>
            <a:r>
              <a:rPr lang="ar-SA" sz="2400" dirty="0" smtClean="0"/>
              <a:t> </a:t>
            </a:r>
            <a:endParaRPr lang="en-US" sz="2400" dirty="0" smtClean="0"/>
          </a:p>
          <a:p>
            <a:pPr algn="ctr"/>
            <a:endParaRPr lang="en-US" sz="2400" dirty="0"/>
          </a:p>
        </p:txBody>
      </p:sp>
      <p:sp>
        <p:nvSpPr>
          <p:cNvPr id="13" name="TextBox 12"/>
          <p:cNvSpPr txBox="1"/>
          <p:nvPr/>
        </p:nvSpPr>
        <p:spPr>
          <a:xfrm>
            <a:off x="4038600" y="4419600"/>
            <a:ext cx="1219200" cy="461665"/>
          </a:xfrm>
          <a:prstGeom prst="rect">
            <a:avLst/>
          </a:prstGeom>
          <a:noFill/>
        </p:spPr>
        <p:txBody>
          <a:bodyPr wrap="square" rtlCol="0">
            <a:spAutoFit/>
          </a:bodyPr>
          <a:lstStyle/>
          <a:p>
            <a:pPr algn="ctr"/>
            <a:r>
              <a:rPr lang="ar-SA" sz="2400" b="1" dirty="0" smtClean="0">
                <a:solidFill>
                  <a:srgbClr val="FF0000"/>
                </a:solidFill>
              </a:rPr>
              <a:t>الإخصاب</a:t>
            </a:r>
            <a:endParaRPr lang="en-US" sz="2400" b="1" dirty="0">
              <a:solidFill>
                <a:srgbClr val="FF0000"/>
              </a:solidFill>
            </a:endParaRPr>
          </a:p>
        </p:txBody>
      </p:sp>
      <p:sp>
        <p:nvSpPr>
          <p:cNvPr id="9" name="Slide Number Placeholder 8"/>
          <p:cNvSpPr>
            <a:spLocks noGrp="1"/>
          </p:cNvSpPr>
          <p:nvPr>
            <p:ph type="sldNum" sz="quarter" idx="12"/>
          </p:nvPr>
        </p:nvSpPr>
        <p:spPr/>
        <p:txBody>
          <a:bodyPr/>
          <a:lstStyle/>
          <a:p>
            <a:fld id="{40E9366A-80B9-4D5F-B7F9-EF8DC9B15EB1}" type="slidenum">
              <a:rPr lang="en-US" smtClean="0"/>
              <a:pPr/>
              <a:t>9</a:t>
            </a:fld>
            <a:endParaRPr lang="en-US"/>
          </a:p>
        </p:txBody>
      </p:sp>
      <p:sp>
        <p:nvSpPr>
          <p:cNvPr id="10" name="Horizontal Scroll 9"/>
          <p:cNvSpPr/>
          <p:nvPr/>
        </p:nvSpPr>
        <p:spPr>
          <a:xfrm rot="20112893">
            <a:off x="416714" y="5153168"/>
            <a:ext cx="2272609" cy="1033272"/>
          </a:xfrm>
          <a:prstGeom prst="horizontalScroll">
            <a:avLst>
              <a:gd name="adj" fmla="val 1316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000" dirty="0" err="1" smtClean="0"/>
              <a:t>كروموسوم</a:t>
            </a:r>
            <a:r>
              <a:rPr lang="ar-SA" sz="2000" dirty="0" smtClean="0"/>
              <a:t> الجنس يحدد  جنس المولود </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14241</TotalTime>
  <Words>1116</Words>
  <Application>Microsoft Office PowerPoint</Application>
  <PresentationFormat>On-screen Show (4:3)</PresentationFormat>
  <Paragraphs>230</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علم النفس التطوري</vt:lpstr>
      <vt:lpstr>دور الوراثة في النمو</vt:lpstr>
      <vt:lpstr>الوراثة</vt:lpstr>
      <vt:lpstr>Cell  תא // الخلية</vt:lpstr>
      <vt:lpstr>Chromosomes / الكروموسومات</vt:lpstr>
      <vt:lpstr>Genes الجينات \גנים \ </vt:lpstr>
      <vt:lpstr>الاخصاب</vt:lpstr>
      <vt:lpstr>تحديد جنس الطفل (ذكر / انثى)  كروموسوم الجنس (زوج 23)</vt:lpstr>
      <vt:lpstr>Slide 9</vt:lpstr>
      <vt:lpstr>التأثير الوراثي في النمو</vt:lpstr>
      <vt:lpstr>Slide 11</vt:lpstr>
      <vt:lpstr>Slide 12</vt:lpstr>
      <vt:lpstr>التأثير الوراثي في النمو</vt:lpstr>
      <vt:lpstr>التأثير الوراثي في النمو</vt:lpstr>
      <vt:lpstr>دور البيئة في النمو</vt:lpstr>
      <vt:lpstr>البيئة</vt:lpstr>
      <vt:lpstr>العوامل البيئية المؤثرة على النمو ما قبل الولادة </vt:lpstr>
      <vt:lpstr>العوامل البيئية المؤثرة على النمو ما قبل الولادة </vt:lpstr>
      <vt:lpstr>العوامل البيئية المؤثرة على النمو بعد الولادة </vt:lpstr>
      <vt:lpstr>العوامل البيئية المؤثرة على النمو بعد الولادة </vt:lpstr>
      <vt:lpstr>العوامل البيئية المؤثرة على النمو بعد الولادة </vt:lpstr>
      <vt:lpstr>Slide 22</vt:lpstr>
      <vt:lpstr>النمو بين الوراثة  والبيئة</vt:lpstr>
      <vt:lpstr>النمو بين الوراثة  والبيئة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التطوري</dc:title>
  <dc:creator>UserV5</dc:creator>
  <cp:lastModifiedBy>UserV5</cp:lastModifiedBy>
  <cp:revision>223</cp:revision>
  <dcterms:created xsi:type="dcterms:W3CDTF">2012-03-25T14:30:12Z</dcterms:created>
  <dcterms:modified xsi:type="dcterms:W3CDTF">2013-03-13T07:41:54Z</dcterms:modified>
</cp:coreProperties>
</file>