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gif" ContentType="image/gif"/>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89" r:id="rId2"/>
    <p:sldId id="272" r:id="rId3"/>
    <p:sldId id="271" r:id="rId4"/>
    <p:sldId id="286" r:id="rId5"/>
    <p:sldId id="287" r:id="rId6"/>
    <p:sldId id="273" r:id="rId7"/>
    <p:sldId id="280" r:id="rId8"/>
    <p:sldId id="274" r:id="rId9"/>
    <p:sldId id="279" r:id="rId10"/>
    <p:sldId id="278" r:id="rId11"/>
    <p:sldId id="281" r:id="rId12"/>
    <p:sldId id="282" r:id="rId13"/>
    <p:sldId id="283" r:id="rId14"/>
    <p:sldId id="285" r:id="rId15"/>
    <p:sldId id="291" r:id="rId16"/>
    <p:sldId id="292" r:id="rId17"/>
    <p:sldId id="295" r:id="rId18"/>
    <p:sldId id="297" r:id="rId19"/>
    <p:sldId id="300" r:id="rId20"/>
    <p:sldId id="301" r:id="rId21"/>
    <p:sldId id="302" r:id="rId22"/>
    <p:sldId id="303" r:id="rId23"/>
    <p:sldId id="304" r:id="rId24"/>
    <p:sldId id="305" r:id="rId25"/>
    <p:sldId id="306" r:id="rId26"/>
    <p:sldId id="307" r:id="rId27"/>
    <p:sldId id="308" r:id="rId28"/>
    <p:sldId id="309" r:id="rId29"/>
    <p:sldId id="310" r:id="rId30"/>
    <p:sldId id="311" r:id="rId31"/>
    <p:sldId id="312" r:id="rId32"/>
    <p:sldId id="313"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333" autoAdjust="0"/>
  </p:normalViewPr>
  <p:slideViewPr>
    <p:cSldViewPr>
      <p:cViewPr>
        <p:scale>
          <a:sx n="78" d="100"/>
          <a:sy n="78" d="100"/>
        </p:scale>
        <p:origin x="-1146" y="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749EA0-7B45-45F3-8E3A-33E6CC806D7A}" type="datetimeFigureOut">
              <a:rPr lang="en-US" smtClean="0"/>
              <a:pPr/>
              <a:t>3/13/2013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ABB083-E6A2-47EF-9AA6-755803D9359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36245DB-8BF8-4D9E-ACE7-7DBF16297B3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dirty="0"/>
          </a:p>
        </p:txBody>
      </p:sp>
      <p:sp>
        <p:nvSpPr>
          <p:cNvPr id="4" name="Slide Number Placeholder 3"/>
          <p:cNvSpPr>
            <a:spLocks noGrp="1"/>
          </p:cNvSpPr>
          <p:nvPr>
            <p:ph type="sldNum" sz="quarter" idx="10"/>
          </p:nvPr>
        </p:nvSpPr>
        <p:spPr/>
        <p:txBody>
          <a:bodyPr/>
          <a:lstStyle/>
          <a:p>
            <a:fld id="{03ABB083-E6A2-47EF-9AA6-755803D93593}"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609600" indent="-609600" algn="just">
              <a:buBlip>
                <a:blip r:embed="rId3"/>
              </a:buBlip>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03ABB083-E6A2-47EF-9AA6-755803D93593}"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baseline="0" dirty="0" smtClean="0"/>
          </a:p>
          <a:p>
            <a:endParaRPr lang="en-US" baseline="0" dirty="0" smtClean="0"/>
          </a:p>
        </p:txBody>
      </p:sp>
      <p:sp>
        <p:nvSpPr>
          <p:cNvPr id="4" name="Slide Number Placeholder 3"/>
          <p:cNvSpPr>
            <a:spLocks noGrp="1"/>
          </p:cNvSpPr>
          <p:nvPr>
            <p:ph type="sldNum" sz="quarter" idx="10"/>
          </p:nvPr>
        </p:nvSpPr>
        <p:spPr/>
        <p:txBody>
          <a:bodyPr/>
          <a:lstStyle/>
          <a:p>
            <a:fld id="{03ABB083-E6A2-47EF-9AA6-755803D93593}"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609600" marR="0" indent="-609600" algn="l" defTabSz="914400" rtl="0" eaLnBrk="1" fontAlgn="auto" latinLnBrk="0" hangingPunct="1">
              <a:lnSpc>
                <a:spcPct val="100000"/>
              </a:lnSpc>
              <a:spcBef>
                <a:spcPts val="0"/>
              </a:spcBef>
              <a:spcAft>
                <a:spcPts val="0"/>
              </a:spcAft>
              <a:buClrTx/>
              <a:buSzTx/>
              <a:buFontTx/>
              <a:buNone/>
              <a:tabLst/>
              <a:defRPr/>
            </a:pPr>
            <a:r>
              <a:rPr lang="en-US" baseline="0" dirty="0" smtClean="0"/>
              <a:t> </a:t>
            </a:r>
            <a:endParaRPr lang="ar-SA" baseline="0" dirty="0" smtClean="0"/>
          </a:p>
        </p:txBody>
      </p:sp>
      <p:sp>
        <p:nvSpPr>
          <p:cNvPr id="4" name="Slide Number Placeholder 3"/>
          <p:cNvSpPr>
            <a:spLocks noGrp="1"/>
          </p:cNvSpPr>
          <p:nvPr>
            <p:ph type="sldNum" sz="quarter" idx="10"/>
          </p:nvPr>
        </p:nvSpPr>
        <p:spPr/>
        <p:txBody>
          <a:bodyPr/>
          <a:lstStyle/>
          <a:p>
            <a:fld id="{03ABB083-E6A2-47EF-9AA6-755803D93593}"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609600" indent="-609600" algn="r">
              <a:buNone/>
            </a:pPr>
            <a:endParaRPr lang="en-US" dirty="0"/>
          </a:p>
        </p:txBody>
      </p:sp>
      <p:sp>
        <p:nvSpPr>
          <p:cNvPr id="4" name="Slide Number Placeholder 3"/>
          <p:cNvSpPr>
            <a:spLocks noGrp="1"/>
          </p:cNvSpPr>
          <p:nvPr>
            <p:ph type="sldNum" sz="quarter" idx="10"/>
          </p:nvPr>
        </p:nvSpPr>
        <p:spPr/>
        <p:txBody>
          <a:bodyPr/>
          <a:lstStyle/>
          <a:p>
            <a:fld id="{03ABB083-E6A2-47EF-9AA6-755803D93593}"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algn="r"/>
            <a:endParaRPr lang="ar-SA" sz="1200" b="0" i="0" kern="1200" dirty="0" smtClean="0">
              <a:solidFill>
                <a:schemeClr val="tx1"/>
              </a:solidFill>
              <a:latin typeface="+mn-lt"/>
              <a:ea typeface="+mn-ea"/>
              <a:cs typeface="+mn-cs"/>
            </a:endParaRPr>
          </a:p>
          <a:p>
            <a:pPr algn="r"/>
            <a:endParaRPr lang="en-US" b="0" dirty="0"/>
          </a:p>
        </p:txBody>
      </p:sp>
      <p:sp>
        <p:nvSpPr>
          <p:cNvPr id="4" name="Slide Number Placeholder 3"/>
          <p:cNvSpPr>
            <a:spLocks noGrp="1"/>
          </p:cNvSpPr>
          <p:nvPr>
            <p:ph type="sldNum" sz="quarter" idx="10"/>
          </p:nvPr>
        </p:nvSpPr>
        <p:spPr/>
        <p:txBody>
          <a:bodyPr/>
          <a:lstStyle/>
          <a:p>
            <a:fld id="{03ABB083-E6A2-47EF-9AA6-755803D93593}"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609600" indent="-609600" algn="r" eaLnBrk="1" hangingPunct="1">
              <a:lnSpc>
                <a:spcPct val="80000"/>
              </a:lnSpc>
              <a:buFontTx/>
              <a:buNone/>
            </a:pPr>
            <a:r>
              <a:rPr lang="ar-SA" sz="1200" b="1" dirty="0" smtClean="0"/>
              <a:t> </a:t>
            </a:r>
            <a:endParaRPr lang="en-US" dirty="0"/>
          </a:p>
        </p:txBody>
      </p:sp>
      <p:sp>
        <p:nvSpPr>
          <p:cNvPr id="4" name="Slide Number Placeholder 3"/>
          <p:cNvSpPr>
            <a:spLocks noGrp="1"/>
          </p:cNvSpPr>
          <p:nvPr>
            <p:ph type="sldNum" sz="quarter" idx="10"/>
          </p:nvPr>
        </p:nvSpPr>
        <p:spPr/>
        <p:txBody>
          <a:bodyPr/>
          <a:lstStyle/>
          <a:p>
            <a:fld id="{B23BBAE5-281F-414C-A6D7-7EF83088C9AA}" type="slidenum">
              <a:rPr lang="en-US" smtClean="0"/>
              <a:pPr/>
              <a:t>20</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3BBAE5-281F-414C-A6D7-7EF83088C9AA}" type="slidenum">
              <a:rPr lang="en-US" smtClean="0"/>
              <a:pPr/>
              <a:t>21</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3BBAE5-281F-414C-A6D7-7EF83088C9AA}" type="slidenum">
              <a:rPr lang="en-US" smtClean="0"/>
              <a:pPr/>
              <a:t>22</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a:endParaRPr lang="en-US" dirty="0"/>
          </a:p>
        </p:txBody>
      </p:sp>
      <p:sp>
        <p:nvSpPr>
          <p:cNvPr id="4" name="Slide Number Placeholder 3"/>
          <p:cNvSpPr>
            <a:spLocks noGrp="1"/>
          </p:cNvSpPr>
          <p:nvPr>
            <p:ph type="sldNum" sz="quarter" idx="10"/>
          </p:nvPr>
        </p:nvSpPr>
        <p:spPr/>
        <p:txBody>
          <a:bodyPr/>
          <a:lstStyle/>
          <a:p>
            <a:fld id="{B23BBAE5-281F-414C-A6D7-7EF83088C9AA}" type="slidenum">
              <a:rPr lang="en-US" smtClean="0"/>
              <a:pPr/>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ABB083-E6A2-47EF-9AA6-755803D93593}"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a:r>
              <a:rPr lang="ar-SA" sz="1200" b="1" dirty="0" smtClean="0"/>
              <a:t>ا</a:t>
            </a:r>
            <a:endParaRPr lang="en-US" dirty="0"/>
          </a:p>
        </p:txBody>
      </p:sp>
      <p:sp>
        <p:nvSpPr>
          <p:cNvPr id="4" name="Slide Number Placeholder 3"/>
          <p:cNvSpPr>
            <a:spLocks noGrp="1"/>
          </p:cNvSpPr>
          <p:nvPr>
            <p:ph type="sldNum" sz="quarter" idx="10"/>
          </p:nvPr>
        </p:nvSpPr>
        <p:spPr/>
        <p:txBody>
          <a:bodyPr/>
          <a:lstStyle/>
          <a:p>
            <a:fld id="{B23BBAE5-281F-414C-A6D7-7EF83088C9AA}" type="slidenum">
              <a:rPr lang="en-US" smtClean="0"/>
              <a:pPr/>
              <a:t>25</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3BBAE5-281F-414C-A6D7-7EF83088C9AA}" type="slidenum">
              <a:rPr lang="en-US" smtClean="0"/>
              <a:pPr/>
              <a:t>26</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a:r>
              <a:rPr lang="ar-SA" sz="1200" b="0" i="0" kern="1200" dirty="0" smtClean="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B23BBAE5-281F-414C-A6D7-7EF83088C9AA}" type="slidenum">
              <a:rPr lang="en-US" smtClean="0"/>
              <a:pPr/>
              <a:t>27</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3BBAE5-281F-414C-A6D7-7EF83088C9AA}" type="slidenum">
              <a:rPr lang="en-US" smtClean="0"/>
              <a:pPr/>
              <a:t>28</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ar-SA" sz="1100" dirty="0" smtClean="0"/>
          </a:p>
        </p:txBody>
      </p:sp>
      <p:sp>
        <p:nvSpPr>
          <p:cNvPr id="4" name="Slide Number Placeholder 3"/>
          <p:cNvSpPr>
            <a:spLocks noGrp="1"/>
          </p:cNvSpPr>
          <p:nvPr>
            <p:ph type="sldNum" sz="quarter" idx="10"/>
          </p:nvPr>
        </p:nvSpPr>
        <p:spPr/>
        <p:txBody>
          <a:bodyPr/>
          <a:lstStyle/>
          <a:p>
            <a:fld id="{B23BBAE5-281F-414C-A6D7-7EF83088C9AA}" type="slidenum">
              <a:rPr lang="en-US" smtClean="0"/>
              <a:pPr/>
              <a:t>29</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r" eaLnBrk="1" hangingPunct="1">
              <a:buFont typeface="Wingdings" pitchFamily="2" charset="2"/>
              <a:buNone/>
            </a:pPr>
            <a:endParaRPr lang="en-US" dirty="0"/>
          </a:p>
        </p:txBody>
      </p:sp>
      <p:sp>
        <p:nvSpPr>
          <p:cNvPr id="4" name="Slide Number Placeholder 3"/>
          <p:cNvSpPr>
            <a:spLocks noGrp="1"/>
          </p:cNvSpPr>
          <p:nvPr>
            <p:ph type="sldNum" sz="quarter" idx="10"/>
          </p:nvPr>
        </p:nvSpPr>
        <p:spPr/>
        <p:txBody>
          <a:bodyPr/>
          <a:lstStyle/>
          <a:p>
            <a:fld id="{B23BBAE5-281F-414C-A6D7-7EF83088C9AA}" type="slidenum">
              <a:rPr lang="en-US" smtClean="0"/>
              <a:pPr/>
              <a:t>30</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609600" indent="-609600" algn="r" eaLnBrk="1" hangingPunct="1">
              <a:lnSpc>
                <a:spcPct val="80000"/>
              </a:lnSpc>
              <a:buFontTx/>
              <a:buNone/>
            </a:pPr>
            <a:endParaRPr lang="en-US" dirty="0"/>
          </a:p>
        </p:txBody>
      </p:sp>
      <p:sp>
        <p:nvSpPr>
          <p:cNvPr id="4" name="Slide Number Placeholder 3"/>
          <p:cNvSpPr>
            <a:spLocks noGrp="1"/>
          </p:cNvSpPr>
          <p:nvPr>
            <p:ph type="sldNum" sz="quarter" idx="10"/>
          </p:nvPr>
        </p:nvSpPr>
        <p:spPr/>
        <p:txBody>
          <a:bodyPr/>
          <a:lstStyle/>
          <a:p>
            <a:fld id="{B23BBAE5-281F-414C-A6D7-7EF83088C9AA}" type="slidenum">
              <a:rPr lang="en-US" smtClean="0"/>
              <a:pPr/>
              <a:t>31</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3BBAE5-281F-414C-A6D7-7EF83088C9AA}" type="slidenum">
              <a:rPr lang="en-US" smtClean="0"/>
              <a:pPr/>
              <a:t>32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r>
              <a:rPr lang="en-US" baseline="0" dirty="0" smtClean="0"/>
              <a:t>.</a:t>
            </a:r>
            <a:endParaRPr lang="en-US" dirty="0"/>
          </a:p>
        </p:txBody>
      </p:sp>
      <p:sp>
        <p:nvSpPr>
          <p:cNvPr id="4" name="Slide Number Placeholder 3"/>
          <p:cNvSpPr>
            <a:spLocks noGrp="1"/>
          </p:cNvSpPr>
          <p:nvPr>
            <p:ph type="sldNum" sz="quarter" idx="10"/>
          </p:nvPr>
        </p:nvSpPr>
        <p:spPr/>
        <p:txBody>
          <a:bodyPr/>
          <a:lstStyle/>
          <a:p>
            <a:fld id="{03ABB083-E6A2-47EF-9AA6-755803D93593}"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baseline="0" dirty="0" smtClean="0"/>
          </a:p>
        </p:txBody>
      </p:sp>
      <p:sp>
        <p:nvSpPr>
          <p:cNvPr id="4" name="Slide Number Placeholder 3"/>
          <p:cNvSpPr>
            <a:spLocks noGrp="1"/>
          </p:cNvSpPr>
          <p:nvPr>
            <p:ph type="sldNum" sz="quarter" idx="10"/>
          </p:nvPr>
        </p:nvSpPr>
        <p:spPr/>
        <p:txBody>
          <a:bodyPr/>
          <a:lstStyle/>
          <a:p>
            <a:fld id="{03ABB083-E6A2-47EF-9AA6-755803D93593}"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ABB083-E6A2-47EF-9AA6-755803D93593}"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ABB083-E6A2-47EF-9AA6-755803D93593}"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ar-SA" dirty="0" smtClean="0"/>
          </a:p>
          <a:p>
            <a:pPr marL="0" marR="0" indent="0" algn="r"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03ABB083-E6A2-47EF-9AA6-755803D93593}"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ABB083-E6A2-47EF-9AA6-755803D93593}"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ABB083-E6A2-47EF-9AA6-755803D93593}"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1A02E7-C064-4BB5-BE31-5E202EC124D5}" type="datetime1">
              <a:rPr lang="en-US" smtClean="0"/>
              <a:pPr/>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7EF28-B4FF-43D6-A256-F5D8DE3227B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81C9B2-5E1D-4752-BC0E-BE7EFE5554FF}" type="datetime1">
              <a:rPr lang="en-US" smtClean="0"/>
              <a:pPr/>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7EF28-B4FF-43D6-A256-F5D8DE3227B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1398A2-42FA-492C-9E19-7762A3FBDBA1}" type="datetime1">
              <a:rPr lang="en-US" smtClean="0"/>
              <a:pPr/>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7EF28-B4FF-43D6-A256-F5D8DE3227B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2E09B1-63B8-45AF-AB24-D8C86E1AA95D}" type="datetime1">
              <a:rPr lang="en-US" smtClean="0"/>
              <a:pPr/>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7EF28-B4FF-43D6-A256-F5D8DE3227B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4A2E39-B0F1-44A8-A964-4D4786CC592A}" type="datetime1">
              <a:rPr lang="en-US" smtClean="0"/>
              <a:pPr/>
              <a:t>3/13/2013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D7EF28-B4FF-43D6-A256-F5D8DE3227B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7E9BA5-BA2D-4FEA-A08F-7390C46C9AD6}" type="datetime1">
              <a:rPr lang="en-US" smtClean="0"/>
              <a:pPr/>
              <a:t>3/13/2013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D7EF28-B4FF-43D6-A256-F5D8DE3227B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F38CD5-6A65-44DB-BF4B-CE26051CBD58}" type="datetime1">
              <a:rPr lang="en-US" smtClean="0"/>
              <a:pPr/>
              <a:t>3/13/2013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D7EF28-B4FF-43D6-A256-F5D8DE3227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B2F339-A7D1-4BC9-9557-523D92D077C9}" type="datetime1">
              <a:rPr lang="en-US" smtClean="0"/>
              <a:pPr/>
              <a:t>3/13/2013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D7EF28-B4FF-43D6-A256-F5D8DE3227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8CF8AF-67FB-447C-ABFA-04FE458548F2}" type="datetime1">
              <a:rPr lang="en-US" smtClean="0"/>
              <a:pPr/>
              <a:t>3/13/2013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D7EF28-B4FF-43D6-A256-F5D8DE3227B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FCEC88-702C-41F2-BCE7-44DA1C00993E}" type="datetime1">
              <a:rPr lang="en-US" smtClean="0"/>
              <a:pPr/>
              <a:t>3/13/2013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D7EF28-B4FF-43D6-A256-F5D8DE3227B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053F03-A79C-45CF-89C2-A5427034E3C9}" type="datetime1">
              <a:rPr lang="en-US" smtClean="0"/>
              <a:pPr/>
              <a:t>3/13/2013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D7EF28-B4FF-43D6-A256-F5D8DE3227B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DD328A-1292-4870-9158-D929F8FAB0E8}" type="datetime1">
              <a:rPr lang="en-US" smtClean="0"/>
              <a:pPr/>
              <a:t>3/13/2013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D7EF28-B4FF-43D6-A256-F5D8DE3227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8.gi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tx2">
              <a:lumMod val="40000"/>
              <a:lumOff val="60000"/>
            </a:schemeClr>
          </a:solidFill>
        </p:spPr>
        <p:txBody>
          <a:bodyPr/>
          <a:lstStyle/>
          <a:p>
            <a:r>
              <a:rPr lang="ar-SA" dirty="0" smtClean="0"/>
              <a:t>علم النفس التطوري</a:t>
            </a:r>
            <a:endParaRPr lang="en-US" dirty="0"/>
          </a:p>
        </p:txBody>
      </p:sp>
      <p:sp>
        <p:nvSpPr>
          <p:cNvPr id="3" name="Subtitle 2"/>
          <p:cNvSpPr>
            <a:spLocks noGrp="1"/>
          </p:cNvSpPr>
          <p:nvPr>
            <p:ph type="subTitle" idx="1"/>
          </p:nvPr>
        </p:nvSpPr>
        <p:spPr/>
        <p:txBody>
          <a:bodyPr/>
          <a:lstStyle/>
          <a:p>
            <a:r>
              <a:rPr lang="ar-SA" dirty="0" smtClean="0">
                <a:solidFill>
                  <a:schemeClr val="tx1"/>
                </a:solidFill>
              </a:rPr>
              <a:t>نظرية </a:t>
            </a:r>
            <a:r>
              <a:rPr lang="ar-SA" dirty="0" err="1" smtClean="0">
                <a:solidFill>
                  <a:schemeClr val="tx1"/>
                </a:solidFill>
              </a:rPr>
              <a:t>فرويد</a:t>
            </a:r>
            <a:r>
              <a:rPr lang="ar-SA" dirty="0" smtClean="0">
                <a:solidFill>
                  <a:schemeClr val="tx1"/>
                </a:solidFill>
              </a:rPr>
              <a:t> للتطور </a:t>
            </a:r>
            <a:endParaRPr lang="ar-SA" dirty="0" smtClean="0">
              <a:solidFill>
                <a:schemeClr val="tx1"/>
              </a:solidFill>
            </a:endParaRPr>
          </a:p>
          <a:p>
            <a:endParaRPr lang="ar-SA" dirty="0" smtClean="0">
              <a:solidFill>
                <a:schemeClr val="tx1"/>
              </a:solidFill>
            </a:endParaRPr>
          </a:p>
          <a:p>
            <a:r>
              <a:rPr lang="ar-SA" dirty="0" smtClean="0">
                <a:solidFill>
                  <a:schemeClr val="tx1"/>
                </a:solidFill>
              </a:rPr>
              <a:t>د. وسام مجادلة</a:t>
            </a:r>
          </a:p>
          <a:p>
            <a:endParaRPr lang="en-US" dirty="0">
              <a:solidFill>
                <a:schemeClr val="tx1"/>
              </a:solidFill>
            </a:endParaRPr>
          </a:p>
        </p:txBody>
      </p:sp>
      <p:pic>
        <p:nvPicPr>
          <p:cNvPr id="41990" name="Picture 6" descr="http://s3.amazonaws.com/production.mediajoint.prx.org/public/piece_images/162281/4167-33_medium.jpeg"/>
          <p:cNvPicPr>
            <a:picLocks noChangeAspect="1" noChangeArrowheads="1"/>
          </p:cNvPicPr>
          <p:nvPr/>
        </p:nvPicPr>
        <p:blipFill>
          <a:blip r:embed="rId3" cstate="print"/>
          <a:srcRect/>
          <a:stretch>
            <a:fillRect/>
          </a:stretch>
        </p:blipFill>
        <p:spPr bwMode="auto">
          <a:xfrm>
            <a:off x="3581400" y="0"/>
            <a:ext cx="1752600" cy="2022232"/>
          </a:xfrm>
          <a:prstGeom prst="rect">
            <a:avLst/>
          </a:prstGeom>
          <a:noFill/>
        </p:spPr>
      </p:pic>
      <p:sp>
        <p:nvSpPr>
          <p:cNvPr id="7" name="Slide Number Placeholder 6"/>
          <p:cNvSpPr>
            <a:spLocks noGrp="1"/>
          </p:cNvSpPr>
          <p:nvPr>
            <p:ph type="sldNum" sz="quarter" idx="12"/>
          </p:nvPr>
        </p:nvSpPr>
        <p:spPr/>
        <p:txBody>
          <a:bodyPr/>
          <a:lstStyle/>
          <a:p>
            <a:fld id="{5B092834-F655-4AC5-9FCA-1DC467D3F868}"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fontScale="90000"/>
          </a:bodyPr>
          <a:lstStyle/>
          <a:p>
            <a:r>
              <a:rPr lang="en-US" dirty="0" smtClean="0"/>
              <a:t> </a:t>
            </a:r>
            <a:r>
              <a:rPr lang="ar-SA" dirty="0" smtClean="0"/>
              <a:t> النموذج البنيوي للشخصية</a:t>
            </a:r>
            <a:br>
              <a:rPr lang="ar-SA" dirty="0" smtClean="0"/>
            </a:br>
            <a:r>
              <a:rPr lang="en-US" dirty="0" smtClean="0"/>
              <a:t>Structural Model of Personality</a:t>
            </a:r>
            <a:endParaRPr lang="en-US" dirty="0"/>
          </a:p>
        </p:txBody>
      </p:sp>
      <p:sp>
        <p:nvSpPr>
          <p:cNvPr id="3" name="Content Placeholder 2"/>
          <p:cNvSpPr>
            <a:spLocks noGrp="1"/>
          </p:cNvSpPr>
          <p:nvPr>
            <p:ph idx="1"/>
          </p:nvPr>
        </p:nvSpPr>
        <p:spPr/>
        <p:txBody>
          <a:bodyPr>
            <a:normAutofit lnSpcReduction="10000"/>
          </a:bodyPr>
          <a:lstStyle/>
          <a:p>
            <a:pPr algn="r">
              <a:buNone/>
            </a:pPr>
            <a:r>
              <a:rPr lang="en-US" dirty="0" smtClean="0"/>
              <a:t>(ID) </a:t>
            </a:r>
            <a:r>
              <a:rPr lang="ar-SA" dirty="0" err="1" smtClean="0"/>
              <a:t>الهو</a:t>
            </a:r>
            <a:r>
              <a:rPr lang="ar-SA" dirty="0" smtClean="0"/>
              <a:t>/ الهي</a:t>
            </a:r>
            <a:r>
              <a:rPr lang="en-US" dirty="0" smtClean="0"/>
              <a:t> </a:t>
            </a:r>
            <a:endParaRPr lang="ar-SA" dirty="0" smtClean="0"/>
          </a:p>
          <a:p>
            <a:pPr algn="r"/>
            <a:endParaRPr lang="ar-SA" dirty="0" smtClean="0"/>
          </a:p>
          <a:p>
            <a:pPr algn="r">
              <a:buNone/>
            </a:pPr>
            <a:endParaRPr lang="ar-SA" dirty="0"/>
          </a:p>
          <a:p>
            <a:pPr algn="r">
              <a:buNone/>
            </a:pPr>
            <a:r>
              <a:rPr lang="en-US" dirty="0" smtClean="0"/>
              <a:t>(EGO) </a:t>
            </a:r>
            <a:r>
              <a:rPr lang="ar-SA" dirty="0" err="1" smtClean="0"/>
              <a:t>الانا</a:t>
            </a:r>
            <a:r>
              <a:rPr lang="en-US" dirty="0" smtClean="0"/>
              <a:t> </a:t>
            </a:r>
            <a:endParaRPr lang="ar-SA" dirty="0" smtClean="0"/>
          </a:p>
          <a:p>
            <a:pPr algn="r"/>
            <a:endParaRPr lang="ar-SA" dirty="0" smtClean="0"/>
          </a:p>
          <a:p>
            <a:pPr algn="r"/>
            <a:endParaRPr lang="en-US" dirty="0" smtClean="0"/>
          </a:p>
          <a:p>
            <a:pPr algn="r">
              <a:buNone/>
            </a:pPr>
            <a:r>
              <a:rPr lang="ar-SA" dirty="0" smtClean="0"/>
              <a:t>ألانا العليا</a:t>
            </a:r>
          </a:p>
          <a:p>
            <a:pPr algn="r"/>
            <a:r>
              <a:rPr lang="en-US" dirty="0" smtClean="0"/>
              <a:t>(SUPER EGO)</a:t>
            </a:r>
          </a:p>
          <a:p>
            <a:pPr algn="r"/>
            <a:endParaRPr lang="ar-SA" dirty="0"/>
          </a:p>
        </p:txBody>
      </p:sp>
      <p:pic>
        <p:nvPicPr>
          <p:cNvPr id="19458" name="Picture 2" descr="http://www.google.co.il/url?source=imglanding&amp;ct=img&amp;q=http://digitalciv.files.wordpress.com/2010/12/iceberg.jpg&amp;sa=X&amp;ei=7xyhULLCBsbftAbk6YCAAQ&amp;ved=0CAwQ8wc&amp;usg=AFQjCNFbm_oDSuwFEbWjfRG4QKgWewZcbQ"/>
          <p:cNvPicPr>
            <a:picLocks noChangeAspect="1" noChangeArrowheads="1"/>
          </p:cNvPicPr>
          <p:nvPr/>
        </p:nvPicPr>
        <p:blipFill>
          <a:blip r:embed="rId3" cstate="print"/>
          <a:srcRect/>
          <a:stretch>
            <a:fillRect/>
          </a:stretch>
        </p:blipFill>
        <p:spPr bwMode="auto">
          <a:xfrm>
            <a:off x="533400" y="1676400"/>
            <a:ext cx="4495800" cy="4648200"/>
          </a:xfrm>
          <a:prstGeom prst="rect">
            <a:avLst/>
          </a:prstGeom>
          <a:noFill/>
        </p:spPr>
      </p:pic>
      <p:sp>
        <p:nvSpPr>
          <p:cNvPr id="7" name="Slide Number Placeholder 6"/>
          <p:cNvSpPr>
            <a:spLocks noGrp="1"/>
          </p:cNvSpPr>
          <p:nvPr>
            <p:ph type="sldNum" sz="quarter" idx="12"/>
          </p:nvPr>
        </p:nvSpPr>
        <p:spPr/>
        <p:txBody>
          <a:bodyPr/>
          <a:lstStyle/>
          <a:p>
            <a:fld id="{13D7EF28-B4FF-43D6-A256-F5D8DE3227B9}"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en-US" dirty="0" smtClean="0"/>
              <a:t>ID </a:t>
            </a:r>
            <a:r>
              <a:rPr lang="he-IL" dirty="0" smtClean="0"/>
              <a:t>הסתמי/</a:t>
            </a:r>
            <a:r>
              <a:rPr lang="en-US" dirty="0" smtClean="0"/>
              <a:t>/ </a:t>
            </a:r>
            <a:r>
              <a:rPr lang="ar-SA" dirty="0" smtClean="0"/>
              <a:t>ألهو</a:t>
            </a:r>
            <a:endParaRPr lang="en-US" dirty="0"/>
          </a:p>
        </p:txBody>
      </p:sp>
      <p:sp>
        <p:nvSpPr>
          <p:cNvPr id="3" name="Content Placeholder 2"/>
          <p:cNvSpPr>
            <a:spLocks noGrp="1"/>
          </p:cNvSpPr>
          <p:nvPr>
            <p:ph idx="1"/>
          </p:nvPr>
        </p:nvSpPr>
        <p:spPr/>
        <p:txBody>
          <a:bodyPr>
            <a:normAutofit lnSpcReduction="10000"/>
          </a:bodyPr>
          <a:lstStyle/>
          <a:p>
            <a:pPr algn="r">
              <a:buNone/>
            </a:pPr>
            <a:r>
              <a:rPr lang="ar-SA" dirty="0" smtClean="0"/>
              <a:t> وصف لشخصية </a:t>
            </a:r>
            <a:r>
              <a:rPr lang="ar-SA" dirty="0" err="1" smtClean="0"/>
              <a:t>الانسان</a:t>
            </a:r>
            <a:r>
              <a:rPr lang="ar-SA" dirty="0" smtClean="0"/>
              <a:t> في صورتها  البدائية الشهوانية ويمثل غرائز وحاجات </a:t>
            </a:r>
            <a:r>
              <a:rPr lang="ar-SA" dirty="0" err="1" smtClean="0"/>
              <a:t>اولية</a:t>
            </a:r>
            <a:r>
              <a:rPr lang="ar-SA" dirty="0" smtClean="0"/>
              <a:t> بدون أي اعتبارات </a:t>
            </a:r>
            <a:r>
              <a:rPr lang="ar-SA" dirty="0" err="1" smtClean="0"/>
              <a:t>اخلاقية</a:t>
            </a:r>
            <a:r>
              <a:rPr lang="ar-SA" dirty="0" smtClean="0"/>
              <a:t> </a:t>
            </a:r>
            <a:r>
              <a:rPr lang="ar-SA" dirty="0" err="1" smtClean="0"/>
              <a:t>او</a:t>
            </a:r>
            <a:r>
              <a:rPr lang="ar-SA" dirty="0" smtClean="0"/>
              <a:t> اجتماعية</a:t>
            </a:r>
          </a:p>
          <a:p>
            <a:pPr algn="r"/>
            <a:endParaRPr lang="ar-SA" dirty="0"/>
          </a:p>
          <a:p>
            <a:pPr algn="r">
              <a:buNone/>
            </a:pPr>
            <a:r>
              <a:rPr lang="ar-SA" dirty="0" smtClean="0"/>
              <a:t>الهدف: </a:t>
            </a:r>
            <a:r>
              <a:rPr lang="ar-SA" dirty="0" err="1" smtClean="0"/>
              <a:t>اشباع</a:t>
            </a:r>
            <a:r>
              <a:rPr lang="ar-SA" dirty="0" smtClean="0"/>
              <a:t> الغرائز والحاجات </a:t>
            </a:r>
            <a:r>
              <a:rPr lang="ar-SA" dirty="0" err="1" smtClean="0"/>
              <a:t>الاولية</a:t>
            </a:r>
            <a:r>
              <a:rPr lang="ar-SA" dirty="0" smtClean="0"/>
              <a:t> للفرد ويسير وفق مبدأ </a:t>
            </a:r>
            <a:r>
              <a:rPr lang="ar-SA" u="sng" dirty="0" smtClean="0"/>
              <a:t>اللذة</a:t>
            </a:r>
            <a:r>
              <a:rPr lang="ar-SA" dirty="0" smtClean="0"/>
              <a:t> من خلال تخليص الفرد من حالات التوتر(ضيق </a:t>
            </a:r>
            <a:r>
              <a:rPr lang="ar-SA" dirty="0" err="1" smtClean="0"/>
              <a:t>او</a:t>
            </a:r>
            <a:r>
              <a:rPr lang="ar-SA" dirty="0" smtClean="0"/>
              <a:t> الم) </a:t>
            </a:r>
            <a:r>
              <a:rPr lang="ar-SA" dirty="0" err="1" smtClean="0"/>
              <a:t>او</a:t>
            </a:r>
            <a:r>
              <a:rPr lang="ar-SA" dirty="0" smtClean="0"/>
              <a:t> خفضه</a:t>
            </a:r>
          </a:p>
          <a:p>
            <a:pPr algn="r"/>
            <a:endParaRPr lang="ar-SA" dirty="0"/>
          </a:p>
          <a:p>
            <a:pPr algn="r">
              <a:buNone/>
            </a:pPr>
            <a:r>
              <a:rPr lang="ar-SA" dirty="0" smtClean="0"/>
              <a:t>فطري: تسهم الوراثة في تكوينه  </a:t>
            </a:r>
          </a:p>
          <a:p>
            <a:pPr algn="r"/>
            <a:endParaRPr lang="en-US" dirty="0"/>
          </a:p>
        </p:txBody>
      </p:sp>
      <p:sp>
        <p:nvSpPr>
          <p:cNvPr id="4" name="Slide Number Placeholder 3"/>
          <p:cNvSpPr>
            <a:spLocks noGrp="1"/>
          </p:cNvSpPr>
          <p:nvPr>
            <p:ph type="sldNum" sz="quarter" idx="12"/>
          </p:nvPr>
        </p:nvSpPr>
        <p:spPr/>
        <p:txBody>
          <a:bodyPr/>
          <a:lstStyle/>
          <a:p>
            <a:fld id="{13D7EF28-B4FF-43D6-A256-F5D8DE3227B9}"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a:bodyPr>
          <a:lstStyle/>
          <a:p>
            <a:r>
              <a:rPr lang="en-US" dirty="0" smtClean="0"/>
              <a:t>Ego </a:t>
            </a:r>
            <a:r>
              <a:rPr lang="he-IL" dirty="0" smtClean="0"/>
              <a:t>האני/</a:t>
            </a:r>
            <a:r>
              <a:rPr lang="en-US" dirty="0" smtClean="0"/>
              <a:t>/ </a:t>
            </a:r>
            <a:r>
              <a:rPr lang="ar-SA" dirty="0" smtClean="0"/>
              <a:t>الأنا</a:t>
            </a:r>
            <a:endParaRPr lang="en-US" dirty="0"/>
          </a:p>
        </p:txBody>
      </p:sp>
      <p:sp>
        <p:nvSpPr>
          <p:cNvPr id="3" name="Content Placeholder 2"/>
          <p:cNvSpPr>
            <a:spLocks noGrp="1"/>
          </p:cNvSpPr>
          <p:nvPr>
            <p:ph idx="1"/>
          </p:nvPr>
        </p:nvSpPr>
        <p:spPr/>
        <p:txBody>
          <a:bodyPr>
            <a:normAutofit fontScale="77500" lnSpcReduction="20000"/>
          </a:bodyPr>
          <a:lstStyle/>
          <a:p>
            <a:pPr algn="r">
              <a:buNone/>
            </a:pPr>
            <a:r>
              <a:rPr lang="ar-SA" sz="2800" dirty="0" smtClean="0"/>
              <a:t>يمثل اساليب وأنشطة يقوم </a:t>
            </a:r>
            <a:r>
              <a:rPr lang="ar-SA" sz="2800" dirty="0" err="1" smtClean="0"/>
              <a:t>بها</a:t>
            </a:r>
            <a:r>
              <a:rPr lang="ar-SA" sz="2800" dirty="0" smtClean="0"/>
              <a:t> الفرد لإشباع حاجات ألهو المختلفة - الجهاز التنفيذي للشخصية</a:t>
            </a:r>
          </a:p>
          <a:p>
            <a:pPr algn="r">
              <a:buNone/>
            </a:pPr>
            <a:r>
              <a:rPr lang="ar-SA" sz="2800" dirty="0" smtClean="0"/>
              <a:t> </a:t>
            </a:r>
          </a:p>
          <a:p>
            <a:pPr algn="r">
              <a:buNone/>
            </a:pPr>
            <a:r>
              <a:rPr lang="ar-SA" sz="2800" dirty="0" smtClean="0"/>
              <a:t>يتطور مع تفاعل الطفل / الإنسان مع البيئة وعلى عكس ألهو, الأنا تسير وفقا لمبدأ </a:t>
            </a:r>
            <a:r>
              <a:rPr lang="ar-SA" sz="2800" u="sng" dirty="0" smtClean="0"/>
              <a:t>الواقع</a:t>
            </a:r>
            <a:endParaRPr lang="ar-SA" sz="2800" dirty="0" smtClean="0"/>
          </a:p>
          <a:p>
            <a:pPr algn="r">
              <a:buNone/>
            </a:pPr>
            <a:endParaRPr lang="ar-SA" sz="2800" dirty="0"/>
          </a:p>
          <a:p>
            <a:pPr algn="r">
              <a:buNone/>
            </a:pPr>
            <a:r>
              <a:rPr lang="ar-SA" sz="2800" dirty="0" smtClean="0"/>
              <a:t>نظرا لأنه مركز الشعور والإدراك الحسي والعمليات العقلية والمشرف على الحركة والإرادة </a:t>
            </a:r>
          </a:p>
          <a:p>
            <a:pPr algn="r">
              <a:buNone/>
            </a:pPr>
            <a:r>
              <a:rPr lang="ar-SA" sz="2800" dirty="0" smtClean="0"/>
              <a:t>فألانا تقرر متى وأين وكيف يمكن إشباع حاجات ألهو</a:t>
            </a:r>
          </a:p>
          <a:p>
            <a:pPr algn="r">
              <a:buNone/>
            </a:pPr>
            <a:endParaRPr lang="ar-SA" sz="2800" dirty="0" smtClean="0"/>
          </a:p>
          <a:p>
            <a:pPr algn="r">
              <a:buNone/>
            </a:pPr>
            <a:r>
              <a:rPr lang="ar-SA" sz="2800" dirty="0" smtClean="0"/>
              <a:t>لا يعني أنا الأنا تنكر إشباع الرغبات الغريزية (الصادرة من ألهو)، بل تشترط أن يكون هذا الإشباع متسقاً مع القيم والمعايير الاجتماعية</a:t>
            </a:r>
          </a:p>
          <a:p>
            <a:pPr algn="r">
              <a:buNone/>
            </a:pPr>
            <a:endParaRPr lang="ar-SA" sz="2800" dirty="0"/>
          </a:p>
          <a:p>
            <a:pPr algn="r">
              <a:buNone/>
            </a:pPr>
            <a:r>
              <a:rPr lang="ar-SA" sz="2800" dirty="0" smtClean="0"/>
              <a:t> تتأثر بالدين والعادات والتقاليد التي يكتسبها الطفل من خلال التنشئة الاجتماعية والأسرية</a:t>
            </a:r>
          </a:p>
        </p:txBody>
      </p:sp>
      <p:sp>
        <p:nvSpPr>
          <p:cNvPr id="4" name="Slide Number Placeholder 3"/>
          <p:cNvSpPr>
            <a:spLocks noGrp="1"/>
          </p:cNvSpPr>
          <p:nvPr>
            <p:ph type="sldNum" sz="quarter" idx="12"/>
          </p:nvPr>
        </p:nvSpPr>
        <p:spPr/>
        <p:txBody>
          <a:bodyPr/>
          <a:lstStyle/>
          <a:p>
            <a:fld id="{13D7EF28-B4FF-43D6-A256-F5D8DE3227B9}"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a:bodyPr>
          <a:lstStyle/>
          <a:p>
            <a:r>
              <a:rPr lang="en-US" sz="4000" dirty="0" smtClean="0"/>
              <a:t>Super Ego</a:t>
            </a:r>
            <a:r>
              <a:rPr lang="ar-SA" sz="4000" dirty="0" smtClean="0"/>
              <a:t> الأنا العليا / </a:t>
            </a:r>
            <a:r>
              <a:rPr lang="he-IL" sz="4000" dirty="0" smtClean="0"/>
              <a:t>האני העליון/ </a:t>
            </a:r>
            <a:endParaRPr lang="en-US" sz="4000" dirty="0"/>
          </a:p>
        </p:txBody>
      </p:sp>
      <p:sp>
        <p:nvSpPr>
          <p:cNvPr id="3" name="Content Placeholder 2"/>
          <p:cNvSpPr>
            <a:spLocks noGrp="1"/>
          </p:cNvSpPr>
          <p:nvPr>
            <p:ph idx="1"/>
          </p:nvPr>
        </p:nvSpPr>
        <p:spPr/>
        <p:txBody>
          <a:bodyPr>
            <a:normAutofit fontScale="70000" lnSpcReduction="20000"/>
          </a:bodyPr>
          <a:lstStyle/>
          <a:p>
            <a:pPr marL="609600" indent="-609600" algn="r">
              <a:buNone/>
              <a:defRPr/>
            </a:pPr>
            <a:r>
              <a:rPr lang="ar-SA" dirty="0" smtClean="0"/>
              <a:t> يمثل: المثاليات, الأخلاقيات, القيم, المعايير, والضمير</a:t>
            </a:r>
          </a:p>
          <a:p>
            <a:pPr marL="609600" indent="-609600" algn="r">
              <a:buNone/>
              <a:defRPr/>
            </a:pPr>
            <a:endParaRPr lang="ar-SA" dirty="0" smtClean="0"/>
          </a:p>
          <a:p>
            <a:pPr marL="609600" indent="-609600" algn="r">
              <a:buNone/>
              <a:defRPr/>
            </a:pPr>
            <a:r>
              <a:rPr lang="ar-SA" dirty="0" smtClean="0"/>
              <a:t>يتطور مع تفاعل الطفل / الإنسان مع البيئة</a:t>
            </a:r>
          </a:p>
          <a:p>
            <a:pPr marL="609600" indent="-609600" algn="r">
              <a:buNone/>
              <a:defRPr/>
            </a:pPr>
            <a:endParaRPr lang="ar-SA" dirty="0" smtClean="0"/>
          </a:p>
          <a:p>
            <a:pPr marL="609600" indent="-609600" algn="r">
              <a:buNone/>
              <a:defRPr/>
            </a:pPr>
            <a:r>
              <a:rPr lang="ar-SA" dirty="0" smtClean="0"/>
              <a:t> يسير بمبدأ </a:t>
            </a:r>
            <a:r>
              <a:rPr lang="ar-SA" u="sng" dirty="0" smtClean="0"/>
              <a:t>الضمير والسلطة الداخلية </a:t>
            </a:r>
            <a:r>
              <a:rPr lang="ar-SA" dirty="0" smtClean="0"/>
              <a:t>والرقابة النفسية وتتأثر </a:t>
            </a:r>
            <a:r>
              <a:rPr lang="ar-SA" dirty="0"/>
              <a:t>بالدين والعادات </a:t>
            </a:r>
            <a:r>
              <a:rPr lang="ar-SA" dirty="0" smtClean="0"/>
              <a:t>والتقاليد</a:t>
            </a:r>
          </a:p>
          <a:p>
            <a:pPr marL="609600" indent="-609600" algn="r">
              <a:buNone/>
              <a:defRPr/>
            </a:pPr>
            <a:endParaRPr lang="ar-SA" dirty="0" smtClean="0"/>
          </a:p>
          <a:p>
            <a:pPr marL="609600" indent="-609600" algn="r">
              <a:buNone/>
              <a:defRPr/>
            </a:pPr>
            <a:r>
              <a:rPr lang="ar-SA" dirty="0" smtClean="0"/>
              <a:t>الهدف ضبط ومنع دوافع وغرائز ألهو (م. ذات الطابع الجنسي والعدواني) التي تلقى اشد الرفض من المجتمع</a:t>
            </a:r>
            <a:endParaRPr lang="en-US" dirty="0" smtClean="0"/>
          </a:p>
          <a:p>
            <a:pPr marL="609600" indent="-609600" algn="r">
              <a:buNone/>
              <a:defRPr/>
            </a:pPr>
            <a:endParaRPr lang="ar-SA" dirty="0" smtClean="0"/>
          </a:p>
          <a:p>
            <a:pPr marL="609600" indent="-609600" algn="r">
              <a:buNone/>
              <a:defRPr/>
            </a:pPr>
            <a:r>
              <a:rPr lang="ar-SA" dirty="0" smtClean="0">
                <a:latin typeface="Arial" pitchFamily="34" charset="0"/>
                <a:cs typeface="Arial" pitchFamily="34" charset="0"/>
              </a:rPr>
              <a:t>عندما يسلك الفرد بشكل يخالف الأنا العليا يتولد لديه الشعور </a:t>
            </a:r>
            <a:r>
              <a:rPr lang="ar-SA" u="sng" dirty="0" smtClean="0">
                <a:latin typeface="Arial" pitchFamily="34" charset="0"/>
                <a:cs typeface="Arial" pitchFamily="34" charset="0"/>
              </a:rPr>
              <a:t>بالذنب</a:t>
            </a:r>
            <a:r>
              <a:rPr lang="ar-SA" dirty="0" smtClean="0">
                <a:latin typeface="Arial" pitchFamily="34" charset="0"/>
                <a:cs typeface="Arial" pitchFamily="34" charset="0"/>
              </a:rPr>
              <a:t> </a:t>
            </a:r>
            <a:endParaRPr lang="ar-SA" dirty="0"/>
          </a:p>
          <a:p>
            <a:pPr marL="609600" indent="-609600" algn="r">
              <a:buNone/>
              <a:defRPr/>
            </a:pPr>
            <a:r>
              <a:rPr lang="ar-SA" dirty="0"/>
              <a:t> </a:t>
            </a:r>
            <a:endParaRPr lang="en-US" dirty="0" smtClean="0"/>
          </a:p>
          <a:p>
            <a:pPr marL="609600" indent="-609600" algn="r">
              <a:buNone/>
              <a:defRPr/>
            </a:pPr>
            <a:r>
              <a:rPr lang="ar-SA" dirty="0" smtClean="0"/>
              <a:t>مع </a:t>
            </a:r>
            <a:r>
              <a:rPr lang="ar-SA" dirty="0"/>
              <a:t>تكون الأنا العليا لدى الطفل، لا يحتاج الطفل إلى رقابة خارجية من الوالدين على سلوكه، حيث تقوم الأنا العليا بمهمة الرقابة والضبط على سلوكه، فهو يمثل القانون في غياب القانون، وهو الشرطي في غياب رجل الشرطة</a:t>
            </a:r>
            <a:r>
              <a:rPr lang="ar-SA" dirty="0" smtClean="0"/>
              <a:t>.</a:t>
            </a:r>
            <a:endParaRPr lang="ar-SA" dirty="0"/>
          </a:p>
        </p:txBody>
      </p:sp>
      <p:sp>
        <p:nvSpPr>
          <p:cNvPr id="4" name="Slide Number Placeholder 3"/>
          <p:cNvSpPr>
            <a:spLocks noGrp="1"/>
          </p:cNvSpPr>
          <p:nvPr>
            <p:ph type="sldNum" sz="quarter" idx="12"/>
          </p:nvPr>
        </p:nvSpPr>
        <p:spPr/>
        <p:txBody>
          <a:bodyPr/>
          <a:lstStyle/>
          <a:p>
            <a:fld id="{13D7EF28-B4FF-43D6-A256-F5D8DE3227B9}"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ar-SA" dirty="0" smtClean="0"/>
              <a:t>التفاعل بين المركبات الثلاث</a:t>
            </a:r>
            <a:endParaRPr lang="en-US" dirty="0"/>
          </a:p>
        </p:txBody>
      </p:sp>
      <p:sp>
        <p:nvSpPr>
          <p:cNvPr id="3" name="Content Placeholder 2"/>
          <p:cNvSpPr>
            <a:spLocks noGrp="1"/>
          </p:cNvSpPr>
          <p:nvPr>
            <p:ph idx="1"/>
          </p:nvPr>
        </p:nvSpPr>
        <p:spPr/>
        <p:txBody>
          <a:bodyPr/>
          <a:lstStyle/>
          <a:p>
            <a:endParaRPr lang="en-US" dirty="0"/>
          </a:p>
        </p:txBody>
      </p:sp>
      <p:sp>
        <p:nvSpPr>
          <p:cNvPr id="11" name="TextBox 10"/>
          <p:cNvSpPr txBox="1"/>
          <p:nvPr/>
        </p:nvSpPr>
        <p:spPr>
          <a:xfrm>
            <a:off x="3733800" y="5410200"/>
            <a:ext cx="1676400" cy="461665"/>
          </a:xfrm>
          <a:prstGeom prst="rect">
            <a:avLst/>
          </a:prstGeom>
          <a:noFill/>
        </p:spPr>
        <p:txBody>
          <a:bodyPr wrap="square" rtlCol="0">
            <a:spAutoFit/>
          </a:bodyPr>
          <a:lstStyle/>
          <a:p>
            <a:pPr algn="ctr"/>
            <a:r>
              <a:rPr lang="ar-SA" sz="2400" dirty="0" smtClean="0"/>
              <a:t>قيود </a:t>
            </a:r>
            <a:r>
              <a:rPr lang="ar-SA" sz="2400" dirty="0" err="1" smtClean="0"/>
              <a:t>الانا</a:t>
            </a:r>
            <a:r>
              <a:rPr lang="ar-SA" sz="2400" dirty="0" smtClean="0"/>
              <a:t> العليا</a:t>
            </a:r>
            <a:endParaRPr lang="en-US" sz="2400" dirty="0"/>
          </a:p>
        </p:txBody>
      </p:sp>
      <p:grpSp>
        <p:nvGrpSpPr>
          <p:cNvPr id="13" name="Group 12"/>
          <p:cNvGrpSpPr/>
          <p:nvPr/>
        </p:nvGrpSpPr>
        <p:grpSpPr>
          <a:xfrm>
            <a:off x="1524000" y="1752600"/>
            <a:ext cx="6629400" cy="3505200"/>
            <a:chOff x="1524000" y="2209800"/>
            <a:chExt cx="6629400" cy="3505200"/>
          </a:xfrm>
        </p:grpSpPr>
        <p:sp>
          <p:nvSpPr>
            <p:cNvPr id="5" name="Pentagon 4"/>
            <p:cNvSpPr/>
            <p:nvPr/>
          </p:nvSpPr>
          <p:spPr>
            <a:xfrm rot="19749555">
              <a:off x="4722757" y="2976106"/>
              <a:ext cx="1524000" cy="457200"/>
            </a:xfrm>
            <a:prstGeom prst="homePlate">
              <a:avLst>
                <a:gd name="adj" fmla="val 1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entagon 5"/>
            <p:cNvSpPr/>
            <p:nvPr/>
          </p:nvSpPr>
          <p:spPr>
            <a:xfrm rot="12529348">
              <a:off x="2759008" y="3006038"/>
              <a:ext cx="1524000" cy="457200"/>
            </a:xfrm>
            <a:prstGeom prst="homePlate">
              <a:avLst>
                <a:gd name="adj" fmla="val 1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entagon 6"/>
            <p:cNvSpPr/>
            <p:nvPr/>
          </p:nvSpPr>
          <p:spPr>
            <a:xfrm rot="5400000">
              <a:off x="3733800" y="4724400"/>
              <a:ext cx="1524000" cy="457200"/>
            </a:xfrm>
            <a:prstGeom prst="homePlate">
              <a:avLst>
                <a:gd name="adj" fmla="val 1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4038600" y="3352800"/>
              <a:ext cx="914400" cy="914400"/>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err="1" smtClean="0"/>
                <a:t>الانا</a:t>
              </a:r>
              <a:endParaRPr lang="en-US" dirty="0"/>
            </a:p>
          </p:txBody>
        </p:sp>
        <p:sp>
          <p:nvSpPr>
            <p:cNvPr id="8" name="TextBox 7"/>
            <p:cNvSpPr txBox="1"/>
            <p:nvPr/>
          </p:nvSpPr>
          <p:spPr>
            <a:xfrm>
              <a:off x="1524000" y="2286000"/>
              <a:ext cx="1676400" cy="461665"/>
            </a:xfrm>
            <a:prstGeom prst="rect">
              <a:avLst/>
            </a:prstGeom>
            <a:noFill/>
          </p:spPr>
          <p:txBody>
            <a:bodyPr wrap="square" rtlCol="0">
              <a:spAutoFit/>
            </a:bodyPr>
            <a:lstStyle/>
            <a:p>
              <a:pPr algn="ctr"/>
              <a:r>
                <a:rPr lang="ar-SA" sz="2400" dirty="0" smtClean="0"/>
                <a:t>حاجات </a:t>
              </a:r>
              <a:r>
                <a:rPr lang="ar-SA" sz="2400" dirty="0" err="1" smtClean="0"/>
                <a:t>الهو</a:t>
              </a:r>
              <a:endParaRPr lang="en-US" sz="2400" dirty="0"/>
            </a:p>
          </p:txBody>
        </p:sp>
        <p:sp>
          <p:nvSpPr>
            <p:cNvPr id="10" name="TextBox 9"/>
            <p:cNvSpPr txBox="1"/>
            <p:nvPr/>
          </p:nvSpPr>
          <p:spPr>
            <a:xfrm>
              <a:off x="5943600" y="2209800"/>
              <a:ext cx="1676400" cy="461665"/>
            </a:xfrm>
            <a:prstGeom prst="rect">
              <a:avLst/>
            </a:prstGeom>
            <a:noFill/>
          </p:spPr>
          <p:txBody>
            <a:bodyPr wrap="square" rtlCol="0">
              <a:spAutoFit/>
            </a:bodyPr>
            <a:lstStyle/>
            <a:p>
              <a:pPr algn="ctr"/>
              <a:r>
                <a:rPr lang="ar-SA" sz="2400" dirty="0" smtClean="0"/>
                <a:t>متطلبات الواقع</a:t>
              </a:r>
              <a:endParaRPr lang="en-US" sz="2400" dirty="0"/>
            </a:p>
          </p:txBody>
        </p:sp>
        <p:sp>
          <p:nvSpPr>
            <p:cNvPr id="12" name="Line Callout 1 11"/>
            <p:cNvSpPr/>
            <p:nvPr/>
          </p:nvSpPr>
          <p:spPr>
            <a:xfrm>
              <a:off x="6781800" y="4267200"/>
              <a:ext cx="1371600" cy="533400"/>
            </a:xfrm>
            <a:prstGeom prst="borderCallout1">
              <a:avLst>
                <a:gd name="adj1" fmla="val 18750"/>
                <a:gd name="adj2" fmla="val -8333"/>
                <a:gd name="adj3" fmla="val -45214"/>
                <a:gd name="adj4" fmla="val -128555"/>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Mediator</a:t>
              </a:r>
            </a:p>
            <a:p>
              <a:pPr algn="ctr"/>
              <a:r>
                <a:rPr lang="ar-SA" dirty="0" smtClean="0"/>
                <a:t>الوسيط</a:t>
              </a:r>
              <a:endParaRPr lang="en-US" dirty="0"/>
            </a:p>
          </p:txBody>
        </p:sp>
      </p:grpSp>
      <p:sp>
        <p:nvSpPr>
          <p:cNvPr id="14" name="TextBox 13"/>
          <p:cNvSpPr txBox="1"/>
          <p:nvPr/>
        </p:nvSpPr>
        <p:spPr>
          <a:xfrm>
            <a:off x="381000" y="6172200"/>
            <a:ext cx="8458200" cy="369332"/>
          </a:xfrm>
          <a:prstGeom prst="rect">
            <a:avLst/>
          </a:prstGeom>
          <a:noFill/>
        </p:spPr>
        <p:txBody>
          <a:bodyPr wrap="square" rtlCol="0">
            <a:spAutoFit/>
          </a:bodyPr>
          <a:lstStyle/>
          <a:p>
            <a:pPr algn="ctr">
              <a:buNone/>
            </a:pPr>
            <a:r>
              <a:rPr lang="ar-SA" dirty="0" smtClean="0">
                <a:solidFill>
                  <a:srgbClr val="FF0000"/>
                </a:solidFill>
              </a:rPr>
              <a:t>تنحصر وظيفة الأنا في التوفيق  (التوازن) بين متطلبات الواقع, متطلبات </a:t>
            </a:r>
            <a:r>
              <a:rPr lang="ar-SA" dirty="0" err="1" smtClean="0">
                <a:solidFill>
                  <a:srgbClr val="FF0000"/>
                </a:solidFill>
              </a:rPr>
              <a:t>الهو</a:t>
            </a:r>
            <a:r>
              <a:rPr lang="ar-SA" dirty="0" smtClean="0">
                <a:solidFill>
                  <a:srgbClr val="FF0000"/>
                </a:solidFill>
              </a:rPr>
              <a:t> وقيود </a:t>
            </a:r>
            <a:r>
              <a:rPr lang="ar-SA" dirty="0" err="1" smtClean="0">
                <a:solidFill>
                  <a:srgbClr val="FF0000"/>
                </a:solidFill>
              </a:rPr>
              <a:t>الانا</a:t>
            </a:r>
            <a:r>
              <a:rPr lang="ar-SA" dirty="0" smtClean="0">
                <a:solidFill>
                  <a:srgbClr val="FF0000"/>
                </a:solidFill>
              </a:rPr>
              <a:t> العليا</a:t>
            </a:r>
            <a:endParaRPr lang="en-US" dirty="0">
              <a:solidFill>
                <a:srgbClr val="FF0000"/>
              </a:solidFill>
            </a:endParaRPr>
          </a:p>
        </p:txBody>
      </p:sp>
      <p:sp>
        <p:nvSpPr>
          <p:cNvPr id="15" name="Slide Number Placeholder 14"/>
          <p:cNvSpPr>
            <a:spLocks noGrp="1"/>
          </p:cNvSpPr>
          <p:nvPr>
            <p:ph type="sldNum" sz="quarter" idx="12"/>
          </p:nvPr>
        </p:nvSpPr>
        <p:spPr/>
        <p:txBody>
          <a:bodyPr/>
          <a:lstStyle/>
          <a:p>
            <a:fld id="{13D7EF28-B4FF-43D6-A256-F5D8DE3227B9}"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fontScale="90000"/>
          </a:bodyPr>
          <a:lstStyle/>
          <a:p>
            <a:r>
              <a:rPr lang="en-US" dirty="0" err="1" smtClean="0"/>
              <a:t>Intrapsychic</a:t>
            </a:r>
            <a:r>
              <a:rPr lang="en-US" dirty="0" smtClean="0"/>
              <a:t> conflict</a:t>
            </a:r>
            <a:br>
              <a:rPr lang="en-US" dirty="0" smtClean="0"/>
            </a:br>
            <a:r>
              <a:rPr lang="ar-SA" dirty="0" smtClean="0"/>
              <a:t>صراع داخلي</a:t>
            </a:r>
            <a:endParaRPr lang="en-US" dirty="0"/>
          </a:p>
        </p:txBody>
      </p:sp>
      <p:sp>
        <p:nvSpPr>
          <p:cNvPr id="3" name="Content Placeholder 2"/>
          <p:cNvSpPr>
            <a:spLocks noGrp="1"/>
          </p:cNvSpPr>
          <p:nvPr>
            <p:ph idx="1"/>
          </p:nvPr>
        </p:nvSpPr>
        <p:spPr/>
        <p:txBody>
          <a:bodyPr/>
          <a:lstStyle/>
          <a:p>
            <a:endParaRPr lang="en-US" dirty="0"/>
          </a:p>
        </p:txBody>
      </p:sp>
      <p:pic>
        <p:nvPicPr>
          <p:cNvPr id="79878" name="Picture 6" descr="http://www.missionarycare.com/images/conf1.gif"/>
          <p:cNvPicPr>
            <a:picLocks noChangeAspect="1" noChangeArrowheads="1"/>
          </p:cNvPicPr>
          <p:nvPr/>
        </p:nvPicPr>
        <p:blipFill>
          <a:blip r:embed="rId3" cstate="print"/>
          <a:srcRect/>
          <a:stretch>
            <a:fillRect/>
          </a:stretch>
        </p:blipFill>
        <p:spPr bwMode="auto">
          <a:xfrm>
            <a:off x="3276600" y="2743200"/>
            <a:ext cx="3048000" cy="1962150"/>
          </a:xfrm>
          <a:prstGeom prst="rect">
            <a:avLst/>
          </a:prstGeom>
          <a:noFill/>
        </p:spPr>
      </p:pic>
      <p:sp>
        <p:nvSpPr>
          <p:cNvPr id="7" name="Oval Callout 6"/>
          <p:cNvSpPr/>
          <p:nvPr/>
        </p:nvSpPr>
        <p:spPr>
          <a:xfrm>
            <a:off x="6629400" y="2057400"/>
            <a:ext cx="1066800" cy="990600"/>
          </a:xfrm>
          <a:prstGeom prst="wedgeEllipseCallout">
            <a:avLst>
              <a:gd name="adj1" fmla="val -82547"/>
              <a:gd name="adj2" fmla="val 84654"/>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err="1" smtClean="0"/>
              <a:t>الهو</a:t>
            </a:r>
            <a:endParaRPr lang="en-US" sz="2800" dirty="0"/>
          </a:p>
        </p:txBody>
      </p:sp>
      <p:sp>
        <p:nvSpPr>
          <p:cNvPr id="8" name="Oval Callout 7"/>
          <p:cNvSpPr/>
          <p:nvPr/>
        </p:nvSpPr>
        <p:spPr>
          <a:xfrm>
            <a:off x="1219200" y="2133600"/>
            <a:ext cx="1371600" cy="1066800"/>
          </a:xfrm>
          <a:prstGeom prst="wedgeEllipseCallout">
            <a:avLst>
              <a:gd name="adj1" fmla="val 90532"/>
              <a:gd name="adj2" fmla="val 53357"/>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err="1" smtClean="0"/>
              <a:t>الانا</a:t>
            </a:r>
            <a:r>
              <a:rPr lang="ar-SA" sz="2800" dirty="0" smtClean="0"/>
              <a:t> العليا</a:t>
            </a:r>
            <a:endParaRPr lang="en-US" sz="2800" dirty="0"/>
          </a:p>
        </p:txBody>
      </p:sp>
      <p:sp>
        <p:nvSpPr>
          <p:cNvPr id="9" name="Oval Callout 8"/>
          <p:cNvSpPr/>
          <p:nvPr/>
        </p:nvSpPr>
        <p:spPr>
          <a:xfrm>
            <a:off x="4648200" y="1676400"/>
            <a:ext cx="990600" cy="838200"/>
          </a:xfrm>
          <a:prstGeom prst="wedgeEllipseCallout">
            <a:avLst>
              <a:gd name="adj1" fmla="val -23295"/>
              <a:gd name="adj2" fmla="val 157046"/>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SA" sz="2800" dirty="0" smtClean="0"/>
          </a:p>
          <a:p>
            <a:pPr algn="ctr"/>
            <a:r>
              <a:rPr lang="ar-SA" sz="2800" dirty="0" err="1" smtClean="0"/>
              <a:t>الانا</a:t>
            </a:r>
            <a:endParaRPr lang="ar-SA" sz="2800" dirty="0" smtClean="0"/>
          </a:p>
          <a:p>
            <a:pPr algn="ctr"/>
            <a:endParaRPr lang="en-US" sz="2800" dirty="0"/>
          </a:p>
        </p:txBody>
      </p:sp>
      <p:pic>
        <p:nvPicPr>
          <p:cNvPr id="79880" name="Picture 8" descr="http://lucyinnovation.files.wordpress.com/2011/03/failure.gif"/>
          <p:cNvPicPr>
            <a:picLocks noChangeAspect="1" noChangeArrowheads="1"/>
          </p:cNvPicPr>
          <p:nvPr/>
        </p:nvPicPr>
        <p:blipFill>
          <a:blip r:embed="rId4" cstate="print"/>
          <a:srcRect/>
          <a:stretch>
            <a:fillRect/>
          </a:stretch>
        </p:blipFill>
        <p:spPr bwMode="auto">
          <a:xfrm>
            <a:off x="3733800" y="5478102"/>
            <a:ext cx="2209800" cy="1379898"/>
          </a:xfrm>
          <a:prstGeom prst="rect">
            <a:avLst/>
          </a:prstGeom>
          <a:noFill/>
        </p:spPr>
      </p:pic>
      <p:sp>
        <p:nvSpPr>
          <p:cNvPr id="11" name="Oval Callout 10"/>
          <p:cNvSpPr/>
          <p:nvPr/>
        </p:nvSpPr>
        <p:spPr>
          <a:xfrm>
            <a:off x="152400" y="5715000"/>
            <a:ext cx="1981200" cy="914400"/>
          </a:xfrm>
          <a:prstGeom prst="wedgeEllipseCallout">
            <a:avLst>
              <a:gd name="adj1" fmla="val 123167"/>
              <a:gd name="adj2" fmla="val 6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t>توتر </a:t>
            </a:r>
          </a:p>
          <a:p>
            <a:pPr algn="ctr"/>
            <a:r>
              <a:rPr lang="en-US" dirty="0" smtClean="0"/>
              <a:t>Anxiety</a:t>
            </a:r>
            <a:r>
              <a:rPr lang="ar-SA" dirty="0" smtClean="0"/>
              <a:t> </a:t>
            </a:r>
            <a:endParaRPr lang="en-US" dirty="0"/>
          </a:p>
        </p:txBody>
      </p:sp>
      <p:sp>
        <p:nvSpPr>
          <p:cNvPr id="10" name="Slide Number Placeholder 9"/>
          <p:cNvSpPr>
            <a:spLocks noGrp="1"/>
          </p:cNvSpPr>
          <p:nvPr>
            <p:ph type="sldNum" sz="quarter" idx="12"/>
          </p:nvPr>
        </p:nvSpPr>
        <p:spPr/>
        <p:txBody>
          <a:bodyPr/>
          <a:lstStyle/>
          <a:p>
            <a:fld id="{13D7EF28-B4FF-43D6-A256-F5D8DE3227B9}"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fontScale="90000"/>
          </a:bodyPr>
          <a:lstStyle/>
          <a:p>
            <a:r>
              <a:rPr lang="ar-SA" b="1" dirty="0" smtClean="0"/>
              <a:t> </a:t>
            </a:r>
            <a:r>
              <a:rPr lang="ar-SA" dirty="0" smtClean="0">
                <a:latin typeface="Arial" pitchFamily="34" charset="0"/>
                <a:cs typeface="Arial" pitchFamily="34" charset="0"/>
              </a:rPr>
              <a:t>الآليات (الحيل) الدفاعية</a:t>
            </a:r>
            <a:r>
              <a:rPr lang="en-US" dirty="0">
                <a:latin typeface="Arial" pitchFamily="34" charset="0"/>
                <a:cs typeface="Arial" pitchFamily="34" charset="0"/>
              </a:rPr>
              <a:t/>
            </a:r>
            <a:br>
              <a:rPr lang="en-US" dirty="0">
                <a:latin typeface="Arial" pitchFamily="34" charset="0"/>
                <a:cs typeface="Arial" pitchFamily="34" charset="0"/>
              </a:rPr>
            </a:br>
            <a:r>
              <a:rPr lang="en-US" dirty="0" smtClean="0">
                <a:latin typeface="Arial" pitchFamily="34" charset="0"/>
                <a:cs typeface="Arial" pitchFamily="34" charset="0"/>
              </a:rPr>
              <a:t>Defense Mechanisms</a:t>
            </a:r>
            <a:endParaRPr lang="en-US" dirty="0">
              <a:latin typeface="Arial" pitchFamily="34" charset="0"/>
              <a:cs typeface="Arial" pitchFamily="34" charset="0"/>
            </a:endParaRPr>
          </a:p>
        </p:txBody>
      </p:sp>
      <p:sp>
        <p:nvSpPr>
          <p:cNvPr id="3" name="Content Placeholder 2"/>
          <p:cNvSpPr>
            <a:spLocks noGrp="1"/>
          </p:cNvSpPr>
          <p:nvPr>
            <p:ph idx="1"/>
          </p:nvPr>
        </p:nvSpPr>
        <p:spPr/>
        <p:txBody>
          <a:bodyPr>
            <a:normAutofit fontScale="92500" lnSpcReduction="20000"/>
          </a:bodyPr>
          <a:lstStyle/>
          <a:p>
            <a:pPr algn="r">
              <a:buNone/>
            </a:pPr>
            <a:r>
              <a:rPr lang="ar-SA" dirty="0" smtClean="0"/>
              <a:t>هي عبارة عن إجراءات </a:t>
            </a:r>
            <a:r>
              <a:rPr lang="ar-SA" u="sng" dirty="0" smtClean="0"/>
              <a:t>لا شعورية </a:t>
            </a:r>
            <a:r>
              <a:rPr lang="ar-SA" dirty="0" smtClean="0"/>
              <a:t>غير مقصودة يقوم </a:t>
            </a:r>
            <a:r>
              <a:rPr lang="ar-SA" dirty="0" err="1" smtClean="0"/>
              <a:t>بها</a:t>
            </a:r>
            <a:r>
              <a:rPr lang="ar-SA" dirty="0" smtClean="0"/>
              <a:t> الفرد لخفض القلق والتوتر الناجم عن الصراعات الداخلية </a:t>
            </a:r>
          </a:p>
          <a:p>
            <a:pPr algn="r">
              <a:buNone/>
            </a:pPr>
            <a:endParaRPr lang="ar-SA" dirty="0" smtClean="0"/>
          </a:p>
          <a:p>
            <a:pPr algn="r">
              <a:buNone/>
            </a:pPr>
            <a:r>
              <a:rPr lang="ar-SA" dirty="0" smtClean="0"/>
              <a:t>تنكر الواقع وتشوهه وتزيفه</a:t>
            </a:r>
          </a:p>
          <a:p>
            <a:pPr algn="r">
              <a:buNone/>
            </a:pPr>
            <a:endParaRPr lang="ar-SA" dirty="0" smtClean="0"/>
          </a:p>
          <a:p>
            <a:pPr algn="r">
              <a:buNone/>
            </a:pPr>
            <a:r>
              <a:rPr lang="ar-SA" dirty="0" smtClean="0"/>
              <a:t>تعطي الفرد إحساساً وشعوراً بالراحة، دون أن تعمل على حل المشكلة تماماً</a:t>
            </a:r>
          </a:p>
          <a:p>
            <a:pPr algn="r">
              <a:buNone/>
            </a:pPr>
            <a:endParaRPr lang="ar-SA" dirty="0" smtClean="0"/>
          </a:p>
          <a:p>
            <a:pPr algn="r">
              <a:buNone/>
            </a:pPr>
            <a:r>
              <a:rPr lang="ar-SA" dirty="0" smtClean="0"/>
              <a:t> فهي أشبه بالعقاقير المسكنة تخفف الألم، ولكنها لا تفعل شيئاً لإزالة أسبابه الجوهرية</a:t>
            </a:r>
            <a:endParaRPr lang="en-US" dirty="0" smtClean="0"/>
          </a:p>
          <a:p>
            <a:pPr algn="r">
              <a:buNone/>
            </a:pPr>
            <a:endParaRPr lang="en-US" dirty="0" smtClean="0"/>
          </a:p>
        </p:txBody>
      </p:sp>
      <p:sp>
        <p:nvSpPr>
          <p:cNvPr id="4" name="Slide Number Placeholder 3"/>
          <p:cNvSpPr>
            <a:spLocks noGrp="1"/>
          </p:cNvSpPr>
          <p:nvPr>
            <p:ph type="sldNum" sz="quarter" idx="12"/>
          </p:nvPr>
        </p:nvSpPr>
        <p:spPr/>
        <p:txBody>
          <a:bodyPr/>
          <a:lstStyle/>
          <a:p>
            <a:fld id="{13D7EF28-B4FF-43D6-A256-F5D8DE3227B9}"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1371600" y="1828798"/>
          <a:ext cx="6781800" cy="3657600"/>
        </p:xfrm>
        <a:graphic>
          <a:graphicData uri="http://schemas.openxmlformats.org/drawingml/2006/table">
            <a:tbl>
              <a:tblPr firstRow="1" bandRow="1">
                <a:tableStyleId>{5C22544A-7EE6-4342-B048-85BDC9FD1C3A}</a:tableStyleId>
              </a:tblPr>
              <a:tblGrid>
                <a:gridCol w="3390900"/>
                <a:gridCol w="3390900"/>
              </a:tblGrid>
              <a:tr h="609600">
                <a:tc>
                  <a:txBody>
                    <a:bodyPr/>
                    <a:lstStyle/>
                    <a:p>
                      <a:r>
                        <a:rPr lang="en-US" sz="2400" dirty="0" smtClean="0"/>
                        <a:t>Name</a:t>
                      </a:r>
                      <a:endParaRPr lang="en-US" sz="2400" dirty="0"/>
                    </a:p>
                  </a:txBody>
                  <a:tcPr/>
                </a:tc>
                <a:tc>
                  <a:txBody>
                    <a:bodyPr/>
                    <a:lstStyle/>
                    <a:p>
                      <a:pPr algn="r"/>
                      <a:r>
                        <a:rPr lang="ar-SA" sz="2400" dirty="0" smtClean="0"/>
                        <a:t>الاسم</a:t>
                      </a:r>
                      <a:endParaRPr lang="en-US" sz="2400" dirty="0"/>
                    </a:p>
                  </a:txBody>
                  <a:tcPr/>
                </a:tc>
              </a:tr>
              <a:tr h="609600">
                <a:tc>
                  <a:txBody>
                    <a:bodyPr/>
                    <a:lstStyle/>
                    <a:p>
                      <a:r>
                        <a:rPr lang="en-US" sz="2400" dirty="0" smtClean="0"/>
                        <a:t>Repression</a:t>
                      </a:r>
                      <a:endParaRPr lang="en-US" sz="2400" dirty="0"/>
                    </a:p>
                  </a:txBody>
                  <a:tcPr/>
                </a:tc>
                <a:tc>
                  <a:txBody>
                    <a:bodyPr/>
                    <a:lstStyle/>
                    <a:p>
                      <a:pPr algn="r"/>
                      <a:r>
                        <a:rPr lang="ar-SA" sz="2400" dirty="0" smtClean="0"/>
                        <a:t>الكبت</a:t>
                      </a:r>
                      <a:endParaRPr lang="en-US" sz="2400" dirty="0"/>
                    </a:p>
                  </a:txBody>
                  <a:tcPr/>
                </a:tc>
              </a:tr>
              <a:tr h="609600">
                <a:tc>
                  <a:txBody>
                    <a:bodyPr/>
                    <a:lstStyle/>
                    <a:p>
                      <a:r>
                        <a:rPr lang="en-US" sz="2400" dirty="0" smtClean="0"/>
                        <a:t>Denial</a:t>
                      </a:r>
                      <a:endParaRPr lang="en-US" sz="2400" dirty="0"/>
                    </a:p>
                  </a:txBody>
                  <a:tcPr/>
                </a:tc>
                <a:tc>
                  <a:txBody>
                    <a:bodyPr/>
                    <a:lstStyle/>
                    <a:p>
                      <a:pPr algn="r"/>
                      <a:r>
                        <a:rPr lang="ar-SA" sz="2400" dirty="0" smtClean="0"/>
                        <a:t>الإنكار</a:t>
                      </a:r>
                      <a:endParaRPr lang="en-US" sz="2400" dirty="0"/>
                    </a:p>
                  </a:txBody>
                  <a:tcPr/>
                </a:tc>
              </a:tr>
              <a:tr h="609600">
                <a:tc>
                  <a:txBody>
                    <a:bodyPr/>
                    <a:lstStyle/>
                    <a:p>
                      <a:r>
                        <a:rPr lang="en-US" sz="2400" dirty="0" smtClean="0"/>
                        <a:t>Regression</a:t>
                      </a:r>
                      <a:endParaRPr lang="en-US" sz="2400" dirty="0"/>
                    </a:p>
                  </a:txBody>
                  <a:tcPr/>
                </a:tc>
                <a:tc>
                  <a:txBody>
                    <a:bodyPr/>
                    <a:lstStyle/>
                    <a:p>
                      <a:pPr algn="r"/>
                      <a:r>
                        <a:rPr lang="ar-SA" sz="2400" dirty="0" smtClean="0"/>
                        <a:t>النكوص</a:t>
                      </a:r>
                      <a:endParaRPr lang="en-US" sz="2400" dirty="0"/>
                    </a:p>
                  </a:txBody>
                  <a:tcPr/>
                </a:tc>
              </a:tr>
              <a:tr h="609600">
                <a:tc>
                  <a:txBody>
                    <a:bodyPr/>
                    <a:lstStyle/>
                    <a:p>
                      <a:r>
                        <a:rPr lang="en-US" sz="2400" dirty="0" smtClean="0"/>
                        <a:t>Displacement</a:t>
                      </a:r>
                      <a:endParaRPr lang="en-US" sz="2400" dirty="0"/>
                    </a:p>
                  </a:txBody>
                  <a:tcPr/>
                </a:tc>
                <a:tc>
                  <a:txBody>
                    <a:bodyPr/>
                    <a:lstStyle/>
                    <a:p>
                      <a:pPr algn="r"/>
                      <a:r>
                        <a:rPr lang="ar-SA" sz="2400" dirty="0" smtClean="0"/>
                        <a:t>الإزاحة</a:t>
                      </a:r>
                      <a:endParaRPr lang="en-US" sz="2400" dirty="0"/>
                    </a:p>
                  </a:txBody>
                  <a:tcPr/>
                </a:tc>
              </a:tr>
              <a:tr h="609600">
                <a:tc>
                  <a:txBody>
                    <a:bodyPr/>
                    <a:lstStyle/>
                    <a:p>
                      <a:r>
                        <a:rPr lang="en-US" sz="2400" dirty="0" smtClean="0"/>
                        <a:t>Rationalization</a:t>
                      </a:r>
                      <a:endParaRPr lang="en-US" sz="2400" dirty="0"/>
                    </a:p>
                  </a:txBody>
                  <a:tcPr/>
                </a:tc>
                <a:tc>
                  <a:txBody>
                    <a:bodyPr/>
                    <a:lstStyle/>
                    <a:p>
                      <a:pPr algn="r"/>
                      <a:r>
                        <a:rPr lang="ar-SA" sz="2400" dirty="0" smtClean="0"/>
                        <a:t>التبرير</a:t>
                      </a:r>
                      <a:endParaRPr lang="en-US" sz="2400" dirty="0"/>
                    </a:p>
                  </a:txBody>
                  <a:tcPr/>
                </a:tc>
              </a:tr>
            </a:tbl>
          </a:graphicData>
        </a:graphic>
      </p:graphicFrame>
      <p:sp>
        <p:nvSpPr>
          <p:cNvPr id="5" name="Title 1"/>
          <p:cNvSpPr txBox="1">
            <a:spLocks/>
          </p:cNvSpPr>
          <p:nvPr/>
        </p:nvSpPr>
        <p:spPr>
          <a:xfrm>
            <a:off x="609600" y="427038"/>
            <a:ext cx="8229600" cy="1143000"/>
          </a:xfrm>
          <a:prstGeom prst="rect">
            <a:avLst/>
          </a:prstGeom>
          <a:solidFill>
            <a:schemeClr val="tx2">
              <a:lumMod val="40000"/>
              <a:lumOff val="60000"/>
            </a:schemeClr>
          </a:solidFill>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SA" sz="4400" b="1" i="0" u="none" strike="noStrike" kern="1200" cap="none" spc="0" normalizeH="0" baseline="0" noProof="0" dirty="0" smtClean="0">
                <a:ln>
                  <a:noFill/>
                </a:ln>
                <a:solidFill>
                  <a:schemeClr val="tx1"/>
                </a:solidFill>
                <a:effectLst/>
                <a:uLnTx/>
                <a:uFillTx/>
                <a:latin typeface="+mj-lt"/>
                <a:ea typeface="+mj-ea"/>
                <a:cs typeface="+mj-cs"/>
              </a:rPr>
              <a:t> </a:t>
            </a:r>
            <a:r>
              <a:rPr kumimoji="0" lang="ar-SA" sz="4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الآليات (الحيل) الدفاعية</a:t>
            </a:r>
            <a:r>
              <a:rPr kumimoji="0" lang="en-US" sz="4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
            </a:r>
            <a:br>
              <a:rPr kumimoji="0" lang="en-US" sz="4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br>
            <a:r>
              <a:rPr kumimoji="0" lang="en-US" sz="44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Defense Mechanisms</a:t>
            </a:r>
            <a:endParaRPr kumimoji="0" lang="en-US" sz="4400" b="0"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
        <p:nvSpPr>
          <p:cNvPr id="6" name="Slide Number Placeholder 5"/>
          <p:cNvSpPr>
            <a:spLocks noGrp="1"/>
          </p:cNvSpPr>
          <p:nvPr>
            <p:ph type="sldNum" sz="quarter" idx="12"/>
          </p:nvPr>
        </p:nvSpPr>
        <p:spPr/>
        <p:txBody>
          <a:bodyPr/>
          <a:lstStyle/>
          <a:p>
            <a:fld id="{13D7EF28-B4FF-43D6-A256-F5D8DE3227B9}"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ar-SA" dirty="0" smtClean="0"/>
              <a:t>جزء 2</a:t>
            </a:r>
            <a:endParaRPr lang="en-US" dirty="0"/>
          </a:p>
        </p:txBody>
      </p:sp>
      <p:sp>
        <p:nvSpPr>
          <p:cNvPr id="3" name="Content Placeholder 2"/>
          <p:cNvSpPr>
            <a:spLocks noGrp="1"/>
          </p:cNvSpPr>
          <p:nvPr>
            <p:ph idx="1"/>
          </p:nvPr>
        </p:nvSpPr>
        <p:spPr/>
        <p:txBody>
          <a:bodyPr/>
          <a:lstStyle/>
          <a:p>
            <a:pPr algn="r">
              <a:buNone/>
            </a:pPr>
            <a:endParaRPr lang="ar-SA" dirty="0" smtClean="0"/>
          </a:p>
          <a:p>
            <a:pPr algn="r">
              <a:buNone/>
            </a:pPr>
            <a:endParaRPr lang="ar-SA" dirty="0" smtClean="0"/>
          </a:p>
          <a:p>
            <a:pPr algn="ctr">
              <a:buNone/>
            </a:pPr>
            <a:r>
              <a:rPr lang="ar-SA" sz="4000" dirty="0" smtClean="0"/>
              <a:t>مراحل التطور النفسية-جنسية عند </a:t>
            </a:r>
            <a:r>
              <a:rPr lang="ar-SA" sz="4000" dirty="0" err="1" smtClean="0"/>
              <a:t>فرويد</a:t>
            </a:r>
            <a:endParaRPr lang="ar-SA" sz="4000" dirty="0" smtClean="0"/>
          </a:p>
        </p:txBody>
      </p:sp>
      <p:sp>
        <p:nvSpPr>
          <p:cNvPr id="4" name="Slide Number Placeholder 3"/>
          <p:cNvSpPr>
            <a:spLocks noGrp="1"/>
          </p:cNvSpPr>
          <p:nvPr>
            <p:ph type="sldNum" sz="quarter" idx="12"/>
          </p:nvPr>
        </p:nvSpPr>
        <p:spPr/>
        <p:txBody>
          <a:bodyPr/>
          <a:lstStyle/>
          <a:p>
            <a:fld id="{EB35212F-B592-499F-8811-2D51295DCFCA}"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fontScale="90000"/>
          </a:bodyPr>
          <a:lstStyle/>
          <a:p>
            <a:r>
              <a:rPr lang="ar-SA" dirty="0" smtClean="0"/>
              <a:t>المراحل النفسية جنسية</a:t>
            </a:r>
            <a:br>
              <a:rPr lang="ar-SA" dirty="0" smtClean="0"/>
            </a:br>
            <a:r>
              <a:rPr lang="en-US" dirty="0" smtClean="0"/>
              <a:t>Psychosexual stages</a:t>
            </a:r>
            <a:endParaRPr lang="en-US" dirty="0"/>
          </a:p>
        </p:txBody>
      </p:sp>
      <p:graphicFrame>
        <p:nvGraphicFramePr>
          <p:cNvPr id="4" name="Content Placeholder 3"/>
          <p:cNvGraphicFramePr>
            <a:graphicFrameLocks noGrp="1"/>
          </p:cNvGraphicFramePr>
          <p:nvPr>
            <p:ph idx="1"/>
          </p:nvPr>
        </p:nvGraphicFramePr>
        <p:xfrm>
          <a:off x="1066800" y="1905000"/>
          <a:ext cx="2514600" cy="3810000"/>
        </p:xfrm>
        <a:graphic>
          <a:graphicData uri="http://schemas.openxmlformats.org/drawingml/2006/table">
            <a:tbl>
              <a:tblPr firstRow="1" bandRow="1">
                <a:tableStyleId>{5C22544A-7EE6-4342-B048-85BDC9FD1C3A}</a:tableStyleId>
              </a:tblPr>
              <a:tblGrid>
                <a:gridCol w="2514600"/>
              </a:tblGrid>
              <a:tr h="762000">
                <a:tc>
                  <a:txBody>
                    <a:bodyPr/>
                    <a:lstStyle/>
                    <a:p>
                      <a:pPr algn="ctr"/>
                      <a:r>
                        <a:rPr lang="en-US" sz="2400" b="1" dirty="0" smtClean="0"/>
                        <a:t>Genital  stage</a:t>
                      </a:r>
                      <a:endParaRPr lang="en-US" sz="2400" b="1" dirty="0"/>
                    </a:p>
                  </a:txBody>
                  <a:tcPr/>
                </a:tc>
              </a:tr>
              <a:tr h="762000">
                <a:tc>
                  <a:txBody>
                    <a:bodyPr/>
                    <a:lstStyle/>
                    <a:p>
                      <a:pPr algn="ctr"/>
                      <a:r>
                        <a:rPr lang="en-US" sz="2400" b="1" dirty="0" smtClean="0"/>
                        <a:t>Latency stage</a:t>
                      </a:r>
                      <a:endParaRPr lang="en-US" sz="2400" b="1" dirty="0"/>
                    </a:p>
                  </a:txBody>
                  <a:tcPr/>
                </a:tc>
              </a:tr>
              <a:tr h="762000">
                <a:tc>
                  <a:txBody>
                    <a:bodyPr/>
                    <a:lstStyle/>
                    <a:p>
                      <a:pPr algn="ctr"/>
                      <a:r>
                        <a:rPr lang="en-US" sz="2400" b="1" dirty="0" smtClean="0"/>
                        <a:t>Phallic stage</a:t>
                      </a:r>
                      <a:endParaRPr lang="en-US" sz="2400" b="1" dirty="0"/>
                    </a:p>
                  </a:txBody>
                  <a:tcPr/>
                </a:tc>
              </a:tr>
              <a:tr h="762000">
                <a:tc>
                  <a:txBody>
                    <a:bodyPr/>
                    <a:lstStyle/>
                    <a:p>
                      <a:pPr algn="ctr"/>
                      <a:r>
                        <a:rPr lang="en-US" sz="2400" b="1" dirty="0" smtClean="0"/>
                        <a:t>Anal</a:t>
                      </a:r>
                      <a:endParaRPr lang="en-US" sz="2400" b="1" dirty="0"/>
                    </a:p>
                  </a:txBody>
                  <a:tcPr/>
                </a:tc>
              </a:tr>
              <a:tr h="762000">
                <a:tc>
                  <a:txBody>
                    <a:bodyPr/>
                    <a:lstStyle/>
                    <a:p>
                      <a:pPr algn="ctr"/>
                      <a:r>
                        <a:rPr lang="en-US" sz="2400" b="1" dirty="0" smtClean="0"/>
                        <a:t>Oral</a:t>
                      </a:r>
                      <a:endParaRPr lang="en-US" sz="2400" b="1" dirty="0"/>
                    </a:p>
                  </a:txBody>
                  <a:tcPr/>
                </a:tc>
              </a:tr>
            </a:tbl>
          </a:graphicData>
        </a:graphic>
      </p:graphicFrame>
      <p:graphicFrame>
        <p:nvGraphicFramePr>
          <p:cNvPr id="5" name="Content Placeholder 3"/>
          <p:cNvGraphicFramePr>
            <a:graphicFrameLocks/>
          </p:cNvGraphicFramePr>
          <p:nvPr/>
        </p:nvGraphicFramePr>
        <p:xfrm>
          <a:off x="5105400" y="1981200"/>
          <a:ext cx="2514600" cy="3810000"/>
        </p:xfrm>
        <a:graphic>
          <a:graphicData uri="http://schemas.openxmlformats.org/drawingml/2006/table">
            <a:tbl>
              <a:tblPr firstRow="1" bandRow="1">
                <a:tableStyleId>{5C22544A-7EE6-4342-B048-85BDC9FD1C3A}</a:tableStyleId>
              </a:tblPr>
              <a:tblGrid>
                <a:gridCol w="2514600"/>
              </a:tblGrid>
              <a:tr h="762000">
                <a:tc>
                  <a:txBody>
                    <a:bodyPr/>
                    <a:lstStyle/>
                    <a:p>
                      <a:pPr algn="ctr"/>
                      <a:r>
                        <a:rPr lang="ar-SA" sz="2400" b="1" dirty="0" smtClean="0"/>
                        <a:t>المرحلة التناسلية</a:t>
                      </a:r>
                      <a:endParaRPr lang="en-US" sz="2400" b="1" dirty="0"/>
                    </a:p>
                  </a:txBody>
                  <a:tcPr/>
                </a:tc>
              </a:tr>
              <a:tr h="762000">
                <a:tc>
                  <a:txBody>
                    <a:bodyPr/>
                    <a:lstStyle/>
                    <a:p>
                      <a:pPr algn="ctr"/>
                      <a:r>
                        <a:rPr lang="ar-SA" sz="2400" b="1" dirty="0" smtClean="0"/>
                        <a:t>مرحلة الكمون</a:t>
                      </a:r>
                      <a:endParaRPr lang="en-US" sz="2400" b="1" dirty="0"/>
                    </a:p>
                  </a:txBody>
                  <a:tcPr/>
                </a:tc>
              </a:tr>
              <a:tr h="762000">
                <a:tc>
                  <a:txBody>
                    <a:bodyPr/>
                    <a:lstStyle/>
                    <a:p>
                      <a:pPr algn="ctr"/>
                      <a:r>
                        <a:rPr lang="ar-SA" sz="2400" b="1" dirty="0" smtClean="0"/>
                        <a:t>المرحلة القضيبية</a:t>
                      </a:r>
                      <a:endParaRPr lang="en-US" sz="2400" b="1" dirty="0"/>
                    </a:p>
                  </a:txBody>
                  <a:tcPr/>
                </a:tc>
              </a:tr>
              <a:tr h="762000">
                <a:tc>
                  <a:txBody>
                    <a:bodyPr/>
                    <a:lstStyle/>
                    <a:p>
                      <a:pPr algn="ctr"/>
                      <a:r>
                        <a:rPr lang="ar-SA" sz="2400" b="1" dirty="0" smtClean="0"/>
                        <a:t>المرحلة الشرجية</a:t>
                      </a:r>
                      <a:endParaRPr lang="en-US" sz="2400" b="1" dirty="0"/>
                    </a:p>
                  </a:txBody>
                  <a:tcPr/>
                </a:tc>
              </a:tr>
              <a:tr h="762000">
                <a:tc>
                  <a:txBody>
                    <a:bodyPr/>
                    <a:lstStyle/>
                    <a:p>
                      <a:pPr algn="ctr"/>
                      <a:r>
                        <a:rPr lang="ar-SA" sz="2400" b="1" dirty="0" smtClean="0"/>
                        <a:t>المرحلة </a:t>
                      </a:r>
                      <a:r>
                        <a:rPr lang="ar-SA" sz="2400" b="1" dirty="0" err="1" smtClean="0"/>
                        <a:t>الفمية</a:t>
                      </a:r>
                      <a:endParaRPr lang="en-US" sz="2400" b="1" dirty="0"/>
                    </a:p>
                  </a:txBody>
                  <a:tcPr/>
                </a:tc>
              </a:tr>
            </a:tbl>
          </a:graphicData>
        </a:graphic>
      </p:graphicFrame>
      <p:sp>
        <p:nvSpPr>
          <p:cNvPr id="6" name="Up Arrow 5"/>
          <p:cNvSpPr/>
          <p:nvPr/>
        </p:nvSpPr>
        <p:spPr>
          <a:xfrm>
            <a:off x="4038600" y="4953000"/>
            <a:ext cx="533400" cy="762000"/>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Up Arrow 6"/>
          <p:cNvSpPr/>
          <p:nvPr/>
        </p:nvSpPr>
        <p:spPr>
          <a:xfrm>
            <a:off x="4038600" y="3962400"/>
            <a:ext cx="533400" cy="762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Up Arrow 7"/>
          <p:cNvSpPr/>
          <p:nvPr/>
        </p:nvSpPr>
        <p:spPr>
          <a:xfrm>
            <a:off x="4038600" y="2895600"/>
            <a:ext cx="533400" cy="762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Up Arrow 8"/>
          <p:cNvSpPr/>
          <p:nvPr/>
        </p:nvSpPr>
        <p:spPr>
          <a:xfrm>
            <a:off x="4038600" y="1828800"/>
            <a:ext cx="533400" cy="762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42" name="Picture 2" descr="http://helpingpsychology.com/wp-content/uploads/2010/03/iStock_000005013797XSmall.jpg"/>
          <p:cNvPicPr>
            <a:picLocks noChangeAspect="1" noChangeArrowheads="1"/>
          </p:cNvPicPr>
          <p:nvPr/>
        </p:nvPicPr>
        <p:blipFill>
          <a:blip r:embed="rId2" cstate="print"/>
          <a:srcRect/>
          <a:stretch>
            <a:fillRect/>
          </a:stretch>
        </p:blipFill>
        <p:spPr bwMode="auto">
          <a:xfrm>
            <a:off x="5410200" y="5791200"/>
            <a:ext cx="1828800" cy="1066800"/>
          </a:xfrm>
          <a:prstGeom prst="rect">
            <a:avLst/>
          </a:prstGeom>
          <a:noFill/>
        </p:spPr>
      </p:pic>
      <p:pic>
        <p:nvPicPr>
          <p:cNvPr id="11" name="Picture 2" descr="http://helpingpsychology.com/wp-content/uploads/2010/03/iStock_000005013797XSmall.jpg"/>
          <p:cNvPicPr>
            <a:picLocks noChangeAspect="1" noChangeArrowheads="1"/>
          </p:cNvPicPr>
          <p:nvPr/>
        </p:nvPicPr>
        <p:blipFill>
          <a:blip r:embed="rId2" cstate="print"/>
          <a:srcRect/>
          <a:stretch>
            <a:fillRect/>
          </a:stretch>
        </p:blipFill>
        <p:spPr bwMode="auto">
          <a:xfrm>
            <a:off x="1371600" y="5715000"/>
            <a:ext cx="2057400" cy="1143000"/>
          </a:xfrm>
          <a:prstGeom prst="rect">
            <a:avLst/>
          </a:prstGeom>
          <a:noFill/>
        </p:spPr>
      </p:pic>
      <p:sp>
        <p:nvSpPr>
          <p:cNvPr id="12" name="Slide Number Placeholder 11"/>
          <p:cNvSpPr>
            <a:spLocks noGrp="1"/>
          </p:cNvSpPr>
          <p:nvPr>
            <p:ph type="sldNum" sz="quarter" idx="12"/>
          </p:nvPr>
        </p:nvSpPr>
        <p:spPr/>
        <p:txBody>
          <a:bodyPr/>
          <a:lstStyle/>
          <a:p>
            <a:fld id="{EB35212F-B592-499F-8811-2D51295DCFCA}" type="slidenum">
              <a:rPr lang="en-US" smtClean="0"/>
              <a:pPr/>
              <a:t>19</a:t>
            </a:fld>
            <a:endParaRPr lang="en-US"/>
          </a:p>
        </p:txBody>
      </p:sp>
      <p:pic>
        <p:nvPicPr>
          <p:cNvPr id="29704" name="Picture 8" descr="http://2.bp.blogspot.com/-86uDLnT1MvA/TZrk25UWRlI/AAAAAAAAAKQ/1-s0utEv4oI/s1600/129886-simple-red-square-icon-symbols-shapes-power-button.png"/>
          <p:cNvPicPr>
            <a:picLocks noChangeAspect="1" noChangeArrowheads="1"/>
          </p:cNvPicPr>
          <p:nvPr/>
        </p:nvPicPr>
        <p:blipFill>
          <a:blip r:embed="rId3" cstate="print"/>
          <a:srcRect l="10811" t="10811" r="13513" b="18919"/>
          <a:stretch>
            <a:fillRect/>
          </a:stretch>
        </p:blipFill>
        <p:spPr bwMode="auto">
          <a:xfrm>
            <a:off x="3733800" y="5796642"/>
            <a:ext cx="1143000" cy="106135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ar-SA" dirty="0" smtClean="0"/>
              <a:t> </a:t>
            </a:r>
            <a:endParaRPr lang="en-US" dirty="0"/>
          </a:p>
        </p:txBody>
      </p:sp>
      <p:sp>
        <p:nvSpPr>
          <p:cNvPr id="3" name="Content Placeholder 2"/>
          <p:cNvSpPr>
            <a:spLocks noGrp="1"/>
          </p:cNvSpPr>
          <p:nvPr>
            <p:ph idx="1"/>
          </p:nvPr>
        </p:nvSpPr>
        <p:spPr/>
        <p:txBody>
          <a:bodyPr/>
          <a:lstStyle/>
          <a:p>
            <a:pPr algn="r">
              <a:buNone/>
            </a:pPr>
            <a:r>
              <a:rPr lang="ar-SA" dirty="0" smtClean="0"/>
              <a:t> </a:t>
            </a:r>
            <a:endParaRPr lang="en-US" dirty="0" smtClean="0"/>
          </a:p>
          <a:p>
            <a:pPr algn="r">
              <a:buNone/>
            </a:pPr>
            <a:r>
              <a:rPr lang="ar-SA" dirty="0" smtClean="0">
                <a:solidFill>
                  <a:srgbClr val="FF0000"/>
                </a:solidFill>
              </a:rPr>
              <a:t> جزء 1: </a:t>
            </a:r>
            <a:r>
              <a:rPr lang="ar-SA" dirty="0" smtClean="0"/>
              <a:t>التكوين البنيوي للشخصية حسب </a:t>
            </a:r>
            <a:r>
              <a:rPr lang="ar-SA" dirty="0" err="1" smtClean="0"/>
              <a:t>فرويد</a:t>
            </a:r>
            <a:endParaRPr lang="ar-SA" dirty="0" smtClean="0"/>
          </a:p>
          <a:p>
            <a:pPr algn="r">
              <a:buNone/>
            </a:pPr>
            <a:endParaRPr lang="ar-SA" dirty="0"/>
          </a:p>
          <a:p>
            <a:pPr algn="r">
              <a:buNone/>
            </a:pPr>
            <a:r>
              <a:rPr lang="ar-SA" dirty="0" smtClean="0">
                <a:solidFill>
                  <a:srgbClr val="FF0000"/>
                </a:solidFill>
              </a:rPr>
              <a:t>جزء </a:t>
            </a:r>
            <a:r>
              <a:rPr lang="he-IL" dirty="0" smtClean="0">
                <a:solidFill>
                  <a:srgbClr val="FF0000"/>
                </a:solidFill>
              </a:rPr>
              <a:t>2</a:t>
            </a:r>
            <a:r>
              <a:rPr lang="ar-SA" dirty="0" smtClean="0">
                <a:solidFill>
                  <a:srgbClr val="FF0000"/>
                </a:solidFill>
              </a:rPr>
              <a:t>: </a:t>
            </a:r>
            <a:r>
              <a:rPr lang="ar-SA" dirty="0" smtClean="0"/>
              <a:t>مراحل النمو النفسية-جنسية حسب </a:t>
            </a:r>
            <a:r>
              <a:rPr lang="ar-SA" dirty="0" err="1" smtClean="0"/>
              <a:t>فرويد</a:t>
            </a:r>
            <a:endParaRPr lang="ar-SA" dirty="0" smtClean="0"/>
          </a:p>
          <a:p>
            <a:endParaRPr lang="ar-SA" dirty="0"/>
          </a:p>
        </p:txBody>
      </p:sp>
      <p:sp>
        <p:nvSpPr>
          <p:cNvPr id="4" name="Slide Number Placeholder 3"/>
          <p:cNvSpPr>
            <a:spLocks noGrp="1"/>
          </p:cNvSpPr>
          <p:nvPr>
            <p:ph type="sldNum" sz="quarter" idx="12"/>
          </p:nvPr>
        </p:nvSpPr>
        <p:spPr/>
        <p:txBody>
          <a:bodyPr/>
          <a:lstStyle/>
          <a:p>
            <a:fld id="{13D7EF28-B4FF-43D6-A256-F5D8DE3227B9}"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fontScale="90000"/>
          </a:bodyPr>
          <a:lstStyle/>
          <a:p>
            <a:r>
              <a:rPr lang="en-US" dirty="0" smtClean="0"/>
              <a:t>1. Oral Stage</a:t>
            </a:r>
            <a:br>
              <a:rPr lang="en-US" dirty="0" smtClean="0"/>
            </a:br>
            <a:r>
              <a:rPr lang="ar-SA" dirty="0" smtClean="0"/>
              <a:t>المرحلة </a:t>
            </a:r>
            <a:r>
              <a:rPr lang="ar-SA" dirty="0" err="1" smtClean="0"/>
              <a:t>الفمية</a:t>
            </a:r>
            <a:endParaRPr lang="en-US" dirty="0"/>
          </a:p>
        </p:txBody>
      </p:sp>
      <p:sp>
        <p:nvSpPr>
          <p:cNvPr id="3" name="Content Placeholder 2"/>
          <p:cNvSpPr>
            <a:spLocks noGrp="1"/>
          </p:cNvSpPr>
          <p:nvPr>
            <p:ph idx="1"/>
          </p:nvPr>
        </p:nvSpPr>
        <p:spPr/>
        <p:txBody>
          <a:bodyPr>
            <a:normAutofit fontScale="92500" lnSpcReduction="10000"/>
          </a:bodyPr>
          <a:lstStyle/>
          <a:p>
            <a:pPr algn="r">
              <a:buNone/>
            </a:pPr>
            <a:r>
              <a:rPr lang="ar-SA" dirty="0" smtClean="0"/>
              <a:t>العمر: 0 – 18 شهر</a:t>
            </a:r>
          </a:p>
          <a:p>
            <a:pPr algn="r">
              <a:buNone/>
            </a:pPr>
            <a:r>
              <a:rPr lang="ar-SA" dirty="0" smtClean="0"/>
              <a:t> </a:t>
            </a:r>
          </a:p>
          <a:p>
            <a:pPr algn="r">
              <a:buNone/>
            </a:pPr>
            <a:r>
              <a:rPr lang="ar-SA" dirty="0" smtClean="0"/>
              <a:t>يكون فيها اهتمام الطفل متركزا على </a:t>
            </a:r>
            <a:r>
              <a:rPr lang="ar-SA" u="sng" dirty="0" smtClean="0"/>
              <a:t>الفم</a:t>
            </a:r>
            <a:r>
              <a:rPr lang="ar-SA" dirty="0" smtClean="0"/>
              <a:t> باعتباره مصدر الإشباع (الطعام) والحصول على اللذة من خلال الرضاعة ووضع الأشياء في الفم</a:t>
            </a:r>
          </a:p>
          <a:p>
            <a:pPr algn="r">
              <a:buNone/>
            </a:pPr>
            <a:endParaRPr lang="ar-SA" dirty="0"/>
          </a:p>
          <a:p>
            <a:pPr algn="r">
              <a:buNone/>
            </a:pPr>
            <a:r>
              <a:rPr lang="ar-SA" dirty="0" smtClean="0"/>
              <a:t>يستخدم الطفل الفم لاكتشاف العالم من حوله</a:t>
            </a:r>
          </a:p>
          <a:p>
            <a:pPr algn="r">
              <a:buNone/>
            </a:pPr>
            <a:endParaRPr lang="ar-SA" dirty="0"/>
          </a:p>
          <a:p>
            <a:pPr algn="r">
              <a:buNone/>
            </a:pPr>
            <a:r>
              <a:rPr lang="ar-SA" dirty="0" smtClean="0"/>
              <a:t>مصدر رئيسي للتغذية الاجتماعية – الدفء, والقرب</a:t>
            </a:r>
          </a:p>
          <a:p>
            <a:pPr>
              <a:buNone/>
            </a:pPr>
            <a:endParaRPr lang="ar-SA" dirty="0" smtClean="0"/>
          </a:p>
          <a:p>
            <a:pPr>
              <a:buNone/>
            </a:pPr>
            <a:endParaRPr lang="ar-SA" dirty="0" smtClean="0"/>
          </a:p>
          <a:p>
            <a:pPr>
              <a:buNone/>
            </a:pPr>
            <a:endParaRPr lang="en-US" dirty="0"/>
          </a:p>
        </p:txBody>
      </p:sp>
      <p:sp>
        <p:nvSpPr>
          <p:cNvPr id="4" name="Oval 3"/>
          <p:cNvSpPr/>
          <p:nvPr/>
        </p:nvSpPr>
        <p:spPr>
          <a:xfrm>
            <a:off x="457200" y="4648200"/>
            <a:ext cx="1447800" cy="14478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err="1" smtClean="0"/>
              <a:t>الهو</a:t>
            </a:r>
            <a:endParaRPr lang="en-US" sz="4000" dirty="0"/>
          </a:p>
        </p:txBody>
      </p:sp>
      <p:sp>
        <p:nvSpPr>
          <p:cNvPr id="5" name="Slide Number Placeholder 4"/>
          <p:cNvSpPr>
            <a:spLocks noGrp="1"/>
          </p:cNvSpPr>
          <p:nvPr>
            <p:ph type="sldNum" sz="quarter" idx="12"/>
          </p:nvPr>
        </p:nvSpPr>
        <p:spPr/>
        <p:txBody>
          <a:bodyPr/>
          <a:lstStyle/>
          <a:p>
            <a:fld id="{EB35212F-B592-499F-8811-2D51295DCFCA}"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fontScale="90000"/>
          </a:bodyPr>
          <a:lstStyle/>
          <a:p>
            <a:r>
              <a:rPr lang="en-US" dirty="0" smtClean="0"/>
              <a:t>1. Oral Stage</a:t>
            </a:r>
            <a:br>
              <a:rPr lang="en-US" dirty="0" smtClean="0"/>
            </a:br>
            <a:r>
              <a:rPr lang="ar-SA" dirty="0" smtClean="0"/>
              <a:t>المرحلة </a:t>
            </a:r>
            <a:r>
              <a:rPr lang="ar-SA" dirty="0" err="1" smtClean="0"/>
              <a:t>الفمية</a:t>
            </a:r>
            <a:endParaRPr lang="en-US" dirty="0"/>
          </a:p>
        </p:txBody>
      </p:sp>
      <p:sp>
        <p:nvSpPr>
          <p:cNvPr id="3" name="Content Placeholder 2"/>
          <p:cNvSpPr>
            <a:spLocks noGrp="1"/>
          </p:cNvSpPr>
          <p:nvPr>
            <p:ph idx="1"/>
          </p:nvPr>
        </p:nvSpPr>
        <p:spPr/>
        <p:txBody>
          <a:bodyPr>
            <a:normAutofit fontScale="85000" lnSpcReduction="10000"/>
          </a:bodyPr>
          <a:lstStyle/>
          <a:p>
            <a:pPr algn="r">
              <a:buNone/>
            </a:pPr>
            <a:r>
              <a:rPr lang="ar-SA" dirty="0" smtClean="0"/>
              <a:t>الإشباع المسرف، وعدم الإشباع، أو الإحباط الشديد خلال المرحلة </a:t>
            </a:r>
            <a:r>
              <a:rPr lang="ar-SA" dirty="0" err="1" smtClean="0"/>
              <a:t>الفمية</a:t>
            </a:r>
            <a:r>
              <a:rPr lang="ar-SA" dirty="0" smtClean="0"/>
              <a:t> قد يؤدي </a:t>
            </a:r>
            <a:r>
              <a:rPr lang="ar-SA" dirty="0" err="1" smtClean="0"/>
              <a:t>الى</a:t>
            </a:r>
            <a:r>
              <a:rPr lang="ar-SA" dirty="0" smtClean="0"/>
              <a:t> </a:t>
            </a:r>
            <a:r>
              <a:rPr lang="ar-SA" b="1" dirty="0" smtClean="0"/>
              <a:t>ا</a:t>
            </a:r>
            <a:r>
              <a:rPr lang="ar-SA" b="1" u="sng" dirty="0" smtClean="0"/>
              <a:t>لتثبيت</a:t>
            </a:r>
            <a:r>
              <a:rPr lang="ar-SA" b="1" dirty="0" smtClean="0"/>
              <a:t> / </a:t>
            </a:r>
            <a:r>
              <a:rPr lang="he-IL" b="1" dirty="0" smtClean="0"/>
              <a:t>קיבעון</a:t>
            </a:r>
            <a:r>
              <a:rPr lang="ar-SA" dirty="0" smtClean="0"/>
              <a:t>:</a:t>
            </a:r>
          </a:p>
          <a:p>
            <a:pPr algn="r">
              <a:buNone/>
            </a:pPr>
            <a:r>
              <a:rPr lang="he-IL" dirty="0" smtClean="0"/>
              <a:t> </a:t>
            </a:r>
            <a:endParaRPr lang="ar-SA" dirty="0" smtClean="0"/>
          </a:p>
          <a:p>
            <a:pPr algn="r">
              <a:buNone/>
            </a:pPr>
            <a:r>
              <a:rPr lang="ar-SA" dirty="0" smtClean="0"/>
              <a:t>- </a:t>
            </a:r>
            <a:r>
              <a:rPr lang="ar-SA" dirty="0" err="1" smtClean="0"/>
              <a:t>ان</a:t>
            </a:r>
            <a:r>
              <a:rPr lang="ar-SA" dirty="0" smtClean="0"/>
              <a:t> الطفل لا يريد ان يترك المستوى الذي ينعم فيه </a:t>
            </a:r>
            <a:r>
              <a:rPr lang="ar-SA" dirty="0" err="1" smtClean="0"/>
              <a:t>بالاشباع</a:t>
            </a:r>
            <a:r>
              <a:rPr lang="ar-SA" dirty="0" smtClean="0"/>
              <a:t> والمتعة</a:t>
            </a:r>
            <a:endParaRPr lang="en-US" dirty="0"/>
          </a:p>
          <a:p>
            <a:pPr algn="r">
              <a:buNone/>
            </a:pPr>
            <a:r>
              <a:rPr lang="ar-SA" dirty="0" smtClean="0"/>
              <a:t> </a:t>
            </a:r>
          </a:p>
          <a:p>
            <a:pPr algn="r">
              <a:buNone/>
            </a:pPr>
            <a:r>
              <a:rPr lang="ar-SA" b="1" dirty="0" smtClean="0"/>
              <a:t>التثبيت في المرحلة </a:t>
            </a:r>
            <a:r>
              <a:rPr lang="ar-SA" b="1" dirty="0" err="1" smtClean="0"/>
              <a:t>الفمية</a:t>
            </a:r>
            <a:r>
              <a:rPr lang="ar-SA" b="1" dirty="0" smtClean="0"/>
              <a:t> قد يؤدي </a:t>
            </a:r>
            <a:r>
              <a:rPr lang="ar-SA" b="1" dirty="0" err="1" smtClean="0"/>
              <a:t>الى</a:t>
            </a:r>
            <a:r>
              <a:rPr lang="ar-SA" b="1" dirty="0" smtClean="0"/>
              <a:t>:</a:t>
            </a:r>
          </a:p>
          <a:p>
            <a:pPr algn="r">
              <a:buNone/>
            </a:pPr>
            <a:r>
              <a:rPr lang="ar-SA" dirty="0" smtClean="0"/>
              <a:t> - </a:t>
            </a:r>
            <a:r>
              <a:rPr lang="ar-SA" dirty="0" err="1" smtClean="0"/>
              <a:t>الدبق</a:t>
            </a:r>
            <a:r>
              <a:rPr lang="ar-SA" dirty="0" smtClean="0"/>
              <a:t> (</a:t>
            </a:r>
            <a:r>
              <a:rPr lang="ar-SA" dirty="0" err="1" smtClean="0"/>
              <a:t>بالام</a:t>
            </a:r>
            <a:r>
              <a:rPr lang="ar-SA" dirty="0" smtClean="0"/>
              <a:t>/</a:t>
            </a:r>
            <a:r>
              <a:rPr lang="ar-SA" dirty="0" err="1" smtClean="0"/>
              <a:t>الاب</a:t>
            </a:r>
            <a:r>
              <a:rPr lang="ar-SA" dirty="0" smtClean="0"/>
              <a:t>) </a:t>
            </a:r>
          </a:p>
          <a:p>
            <a:pPr algn="r">
              <a:buNone/>
            </a:pPr>
            <a:r>
              <a:rPr lang="ar-SA" dirty="0" smtClean="0"/>
              <a:t>-  ظهور المشكلات السلوكية </a:t>
            </a:r>
            <a:r>
              <a:rPr lang="ar-SA" dirty="0" err="1" smtClean="0"/>
              <a:t>والإضطرابات</a:t>
            </a:r>
            <a:r>
              <a:rPr lang="ar-SA" dirty="0" smtClean="0"/>
              <a:t> النفسية لدى الفرد مثل الإسراف في الطعام ومص الأصبع وقضم الأظافر</a:t>
            </a:r>
          </a:p>
          <a:p>
            <a:pPr algn="r">
              <a:buNone/>
            </a:pPr>
            <a:r>
              <a:rPr lang="ar-SA" dirty="0" smtClean="0"/>
              <a:t> </a:t>
            </a:r>
            <a:endParaRPr lang="en-US" dirty="0"/>
          </a:p>
        </p:txBody>
      </p:sp>
      <p:sp>
        <p:nvSpPr>
          <p:cNvPr id="4" name="Slide Number Placeholder 3"/>
          <p:cNvSpPr>
            <a:spLocks noGrp="1"/>
          </p:cNvSpPr>
          <p:nvPr>
            <p:ph type="sldNum" sz="quarter" idx="12"/>
          </p:nvPr>
        </p:nvSpPr>
        <p:spPr/>
        <p:txBody>
          <a:bodyPr/>
          <a:lstStyle/>
          <a:p>
            <a:fld id="{EB35212F-B592-499F-8811-2D51295DCFCA}" type="slidenum">
              <a:rPr lang="en-US" smtClean="0"/>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fontScale="90000"/>
          </a:bodyPr>
          <a:lstStyle/>
          <a:p>
            <a:r>
              <a:rPr lang="en-US" dirty="0" smtClean="0"/>
              <a:t>2. Anal Stage</a:t>
            </a:r>
            <a:br>
              <a:rPr lang="en-US" dirty="0" smtClean="0"/>
            </a:br>
            <a:r>
              <a:rPr lang="ar-SA" dirty="0" smtClean="0"/>
              <a:t>المرحلة الشرجية</a:t>
            </a:r>
            <a:endParaRPr lang="en-US" dirty="0"/>
          </a:p>
        </p:txBody>
      </p:sp>
      <p:sp>
        <p:nvSpPr>
          <p:cNvPr id="3" name="Content Placeholder 2"/>
          <p:cNvSpPr>
            <a:spLocks noGrp="1"/>
          </p:cNvSpPr>
          <p:nvPr>
            <p:ph idx="1"/>
          </p:nvPr>
        </p:nvSpPr>
        <p:spPr/>
        <p:txBody>
          <a:bodyPr>
            <a:normAutofit fontScale="92500" lnSpcReduction="20000"/>
          </a:bodyPr>
          <a:lstStyle/>
          <a:p>
            <a:pPr algn="r">
              <a:buNone/>
            </a:pPr>
            <a:r>
              <a:rPr lang="ar-SA" dirty="0" smtClean="0"/>
              <a:t>العمر: تمتد من 2 -3 سنوات</a:t>
            </a:r>
          </a:p>
          <a:p>
            <a:pPr algn="r"/>
            <a:endParaRPr lang="ar-SA" dirty="0" smtClean="0"/>
          </a:p>
          <a:p>
            <a:pPr algn="r">
              <a:buNone/>
            </a:pPr>
            <a:r>
              <a:rPr lang="ar-SA" dirty="0" smtClean="0"/>
              <a:t>تنتقل منطقة الإشباع </a:t>
            </a:r>
            <a:r>
              <a:rPr lang="ar-SA" dirty="0" err="1" smtClean="0"/>
              <a:t>الشهوي</a:t>
            </a:r>
            <a:r>
              <a:rPr lang="ar-SA" dirty="0" smtClean="0"/>
              <a:t> من الفم </a:t>
            </a:r>
            <a:r>
              <a:rPr lang="ar-SA" dirty="0" err="1" smtClean="0"/>
              <a:t>الى</a:t>
            </a:r>
            <a:r>
              <a:rPr lang="ar-SA" dirty="0" smtClean="0"/>
              <a:t> </a:t>
            </a:r>
            <a:r>
              <a:rPr lang="ar-SA" u="sng" dirty="0" smtClean="0"/>
              <a:t>الشرج</a:t>
            </a:r>
            <a:r>
              <a:rPr lang="ar-SA" dirty="0" smtClean="0"/>
              <a:t> </a:t>
            </a:r>
          </a:p>
          <a:p>
            <a:pPr algn="r">
              <a:buNone/>
            </a:pPr>
            <a:endParaRPr lang="ar-SA" dirty="0" smtClean="0"/>
          </a:p>
          <a:p>
            <a:pPr algn="r">
              <a:buNone/>
            </a:pPr>
            <a:r>
              <a:rPr lang="ar-SA" dirty="0" smtClean="0"/>
              <a:t>يكون اهتمام الطفل متركزا على الشرج باعتباره مصدر الحصول على المتعة واللذة</a:t>
            </a:r>
          </a:p>
          <a:p>
            <a:pPr algn="r"/>
            <a:endParaRPr lang="ar-SA" dirty="0" smtClean="0"/>
          </a:p>
          <a:p>
            <a:pPr algn="r">
              <a:buNone/>
            </a:pPr>
            <a:r>
              <a:rPr lang="ar-SA" dirty="0" smtClean="0"/>
              <a:t>تتميز بالصراع مع الوالدين حول </a:t>
            </a:r>
            <a:r>
              <a:rPr lang="ar-SA" dirty="0" err="1" smtClean="0"/>
              <a:t>الاذعان</a:t>
            </a:r>
            <a:r>
              <a:rPr lang="ar-SA" dirty="0" smtClean="0"/>
              <a:t> (الطاعة) والجموح (تحد) حول تدريب الطفل على ضبط سلوك الإخراج (عملية التبول والتبرز)</a:t>
            </a:r>
          </a:p>
          <a:p>
            <a:pPr algn="r">
              <a:buNone/>
            </a:pPr>
            <a:endParaRPr lang="ar-SA" dirty="0" smtClean="0"/>
          </a:p>
        </p:txBody>
      </p:sp>
      <p:sp>
        <p:nvSpPr>
          <p:cNvPr id="4" name="Oval 3"/>
          <p:cNvSpPr/>
          <p:nvPr/>
        </p:nvSpPr>
        <p:spPr>
          <a:xfrm>
            <a:off x="0" y="5410200"/>
            <a:ext cx="1447800" cy="14478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err="1" smtClean="0"/>
              <a:t>الانا</a:t>
            </a:r>
            <a:endParaRPr lang="en-US" sz="4000" dirty="0"/>
          </a:p>
        </p:txBody>
      </p:sp>
      <p:sp>
        <p:nvSpPr>
          <p:cNvPr id="5" name="Slide Number Placeholder 4"/>
          <p:cNvSpPr>
            <a:spLocks noGrp="1"/>
          </p:cNvSpPr>
          <p:nvPr>
            <p:ph type="sldNum" sz="quarter" idx="12"/>
          </p:nvPr>
        </p:nvSpPr>
        <p:spPr/>
        <p:txBody>
          <a:bodyPr/>
          <a:lstStyle/>
          <a:p>
            <a:fld id="{EB35212F-B592-499F-8811-2D51295DCFCA}"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fontScale="90000"/>
          </a:bodyPr>
          <a:lstStyle/>
          <a:p>
            <a:r>
              <a:rPr lang="en-US" dirty="0" smtClean="0"/>
              <a:t>2. Anal Stage</a:t>
            </a:r>
            <a:br>
              <a:rPr lang="en-US" dirty="0" smtClean="0"/>
            </a:br>
            <a:r>
              <a:rPr lang="ar-SA" dirty="0" smtClean="0"/>
              <a:t>المرحلة الشرجية</a:t>
            </a:r>
            <a:endParaRPr lang="en-US" dirty="0"/>
          </a:p>
        </p:txBody>
      </p:sp>
      <p:sp>
        <p:nvSpPr>
          <p:cNvPr id="3" name="Content Placeholder 2"/>
          <p:cNvSpPr>
            <a:spLocks noGrp="1"/>
          </p:cNvSpPr>
          <p:nvPr>
            <p:ph idx="1"/>
          </p:nvPr>
        </p:nvSpPr>
        <p:spPr/>
        <p:txBody>
          <a:bodyPr>
            <a:normAutofit fontScale="92500" lnSpcReduction="10000"/>
          </a:bodyPr>
          <a:lstStyle/>
          <a:p>
            <a:pPr algn="r">
              <a:buNone/>
            </a:pPr>
            <a:r>
              <a:rPr lang="ar-SA" dirty="0" smtClean="0"/>
              <a:t>تشكل القاعدة لوجهات الطفل بالنسبة للنظام والفوضى, العطاء والبخل, والنظافة</a:t>
            </a:r>
            <a:endParaRPr lang="en-US" dirty="0" smtClean="0"/>
          </a:p>
          <a:p>
            <a:pPr algn="r"/>
            <a:endParaRPr lang="ar-SA" dirty="0" smtClean="0"/>
          </a:p>
          <a:p>
            <a:pPr algn="r">
              <a:buNone/>
            </a:pPr>
            <a:r>
              <a:rPr lang="ar-SA" dirty="0" smtClean="0"/>
              <a:t>فالطفل الذي يعامل بقسوة في التدريب على الإخراج تتولد لديه مشاعر الخوف منها، وتظهر عليه سمات في الشخصية مثل البخل,القسوة,نوبات الغضب, والمبالغة الشديدة في النظافة</a:t>
            </a:r>
          </a:p>
          <a:p>
            <a:pPr algn="r"/>
            <a:endParaRPr lang="ar-SA" dirty="0"/>
          </a:p>
          <a:p>
            <a:pPr algn="r">
              <a:buNone/>
            </a:pPr>
            <a:r>
              <a:rPr lang="ar-SA" dirty="0" smtClean="0"/>
              <a:t>أما إذا </a:t>
            </a:r>
            <a:r>
              <a:rPr lang="ar-SA" dirty="0" err="1" smtClean="0"/>
              <a:t>عومل</a:t>
            </a:r>
            <a:r>
              <a:rPr lang="ar-SA" dirty="0" smtClean="0"/>
              <a:t> الطفل معاملة طيبة فإن الطفل يكون ذا صفات أكثر إيجابية.</a:t>
            </a:r>
            <a:endParaRPr lang="en-US" dirty="0"/>
          </a:p>
        </p:txBody>
      </p:sp>
      <p:sp>
        <p:nvSpPr>
          <p:cNvPr id="4" name="Slide Number Placeholder 3"/>
          <p:cNvSpPr>
            <a:spLocks noGrp="1"/>
          </p:cNvSpPr>
          <p:nvPr>
            <p:ph type="sldNum" sz="quarter" idx="12"/>
          </p:nvPr>
        </p:nvSpPr>
        <p:spPr/>
        <p:txBody>
          <a:bodyPr/>
          <a:lstStyle/>
          <a:p>
            <a:fld id="{EB35212F-B592-499F-8811-2D51295DCFCA}"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fontScale="90000"/>
          </a:bodyPr>
          <a:lstStyle/>
          <a:p>
            <a:r>
              <a:rPr lang="en-US" dirty="0" smtClean="0"/>
              <a:t>3.Phallic Stage</a:t>
            </a:r>
            <a:br>
              <a:rPr lang="en-US" dirty="0" smtClean="0"/>
            </a:br>
            <a:r>
              <a:rPr lang="ar-SA" dirty="0" smtClean="0"/>
              <a:t>المرحلة القضيبية</a:t>
            </a:r>
            <a:endParaRPr lang="en-US" dirty="0"/>
          </a:p>
        </p:txBody>
      </p:sp>
      <p:sp>
        <p:nvSpPr>
          <p:cNvPr id="3" name="Content Placeholder 2"/>
          <p:cNvSpPr>
            <a:spLocks noGrp="1"/>
          </p:cNvSpPr>
          <p:nvPr>
            <p:ph idx="1"/>
          </p:nvPr>
        </p:nvSpPr>
        <p:spPr/>
        <p:txBody>
          <a:bodyPr>
            <a:normAutofit fontScale="92500" lnSpcReduction="10000"/>
          </a:bodyPr>
          <a:lstStyle/>
          <a:p>
            <a:pPr algn="r">
              <a:buNone/>
            </a:pPr>
            <a:r>
              <a:rPr lang="ar-SA" dirty="0" smtClean="0"/>
              <a:t> العمر: تمتد من 4 – 6 سنوات</a:t>
            </a:r>
          </a:p>
          <a:p>
            <a:pPr algn="r">
              <a:buNone/>
            </a:pPr>
            <a:endParaRPr lang="ar-SA" dirty="0" smtClean="0"/>
          </a:p>
          <a:p>
            <a:pPr algn="r">
              <a:buNone/>
            </a:pPr>
            <a:r>
              <a:rPr lang="ar-SA" dirty="0" smtClean="0"/>
              <a:t>وفي هذه المرحلة يكون اهتمام الطفل متركزا على أعضائه التناسلية والحصول على اللذة من خلالها</a:t>
            </a:r>
          </a:p>
          <a:p>
            <a:pPr algn="r">
              <a:buNone/>
            </a:pPr>
            <a:endParaRPr lang="ar-SA" dirty="0" smtClean="0"/>
          </a:p>
          <a:p>
            <a:pPr algn="r">
              <a:buNone/>
            </a:pPr>
            <a:r>
              <a:rPr lang="ar-SA" dirty="0" smtClean="0"/>
              <a:t>يعي الطفل الاختلافات الجنسية بين الأولاد والبنات </a:t>
            </a:r>
            <a:r>
              <a:rPr lang="ar-SA" dirty="0" err="1" smtClean="0"/>
              <a:t>والاب</a:t>
            </a:r>
            <a:r>
              <a:rPr lang="ar-SA" dirty="0" smtClean="0"/>
              <a:t> </a:t>
            </a:r>
            <a:r>
              <a:rPr lang="ar-SA" dirty="0" err="1" smtClean="0"/>
              <a:t>والام</a:t>
            </a:r>
            <a:endParaRPr lang="ar-SA" dirty="0" smtClean="0"/>
          </a:p>
          <a:p>
            <a:pPr algn="r">
              <a:buNone/>
            </a:pPr>
            <a:endParaRPr lang="ar-SA" dirty="0" smtClean="0"/>
          </a:p>
          <a:p>
            <a:pPr algn="r">
              <a:buNone/>
            </a:pPr>
            <a:r>
              <a:rPr lang="ar-SA" dirty="0" smtClean="0"/>
              <a:t>وتنشأ خلال هذه المرحلة أهم العقد النفسية التي أشار إليها  </a:t>
            </a:r>
            <a:r>
              <a:rPr lang="ar-SA" dirty="0" err="1" smtClean="0"/>
              <a:t>فرويد</a:t>
            </a:r>
            <a:r>
              <a:rPr lang="ar-SA" dirty="0" smtClean="0"/>
              <a:t> وهي (</a:t>
            </a:r>
            <a:r>
              <a:rPr lang="ar-SA" u="sng" dirty="0" smtClean="0"/>
              <a:t>عقدة </a:t>
            </a:r>
            <a:r>
              <a:rPr lang="ar-SA" u="sng" dirty="0" err="1" smtClean="0"/>
              <a:t>أوديب</a:t>
            </a:r>
            <a:r>
              <a:rPr lang="ar-SA" dirty="0" smtClean="0"/>
              <a:t>) عند الولد، </a:t>
            </a:r>
            <a:r>
              <a:rPr lang="ar-SA" u="sng" dirty="0" err="1" smtClean="0"/>
              <a:t>و</a:t>
            </a:r>
            <a:r>
              <a:rPr lang="ar-SA" u="sng" dirty="0" smtClean="0"/>
              <a:t>(عقدة </a:t>
            </a:r>
            <a:r>
              <a:rPr lang="ar-SA" u="sng" dirty="0" err="1" smtClean="0"/>
              <a:t>إلكترا</a:t>
            </a:r>
            <a:r>
              <a:rPr lang="ar-SA" dirty="0" smtClean="0"/>
              <a:t>) عند البنت.</a:t>
            </a:r>
          </a:p>
        </p:txBody>
      </p:sp>
      <p:sp>
        <p:nvSpPr>
          <p:cNvPr id="4" name="Oval 3"/>
          <p:cNvSpPr/>
          <p:nvPr/>
        </p:nvSpPr>
        <p:spPr>
          <a:xfrm>
            <a:off x="0" y="5410200"/>
            <a:ext cx="1447800" cy="14478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dirty="0" smtClean="0"/>
              <a:t>الأنا</a:t>
            </a:r>
          </a:p>
          <a:p>
            <a:pPr algn="ctr"/>
            <a:r>
              <a:rPr lang="ar-SA" sz="2800" dirty="0" smtClean="0"/>
              <a:t>الأعلى</a:t>
            </a:r>
            <a:endParaRPr lang="en-US" sz="2800" dirty="0"/>
          </a:p>
        </p:txBody>
      </p:sp>
      <p:sp>
        <p:nvSpPr>
          <p:cNvPr id="5" name="Slide Number Placeholder 4"/>
          <p:cNvSpPr>
            <a:spLocks noGrp="1"/>
          </p:cNvSpPr>
          <p:nvPr>
            <p:ph type="sldNum" sz="quarter" idx="12"/>
          </p:nvPr>
        </p:nvSpPr>
        <p:spPr/>
        <p:txBody>
          <a:bodyPr/>
          <a:lstStyle/>
          <a:p>
            <a:fld id="{EB35212F-B592-499F-8811-2D51295DCFCA}"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fontScale="90000"/>
          </a:bodyPr>
          <a:lstStyle/>
          <a:p>
            <a:r>
              <a:rPr lang="en-US" dirty="0" smtClean="0"/>
              <a:t>3.Phallic Stage</a:t>
            </a:r>
            <a:br>
              <a:rPr lang="en-US" dirty="0" smtClean="0"/>
            </a:br>
            <a:r>
              <a:rPr lang="ar-SA" dirty="0" smtClean="0"/>
              <a:t>المرحلة القضيبية</a:t>
            </a:r>
            <a:endParaRPr lang="en-US" dirty="0"/>
          </a:p>
        </p:txBody>
      </p:sp>
      <p:sp>
        <p:nvSpPr>
          <p:cNvPr id="3" name="Content Placeholder 2"/>
          <p:cNvSpPr>
            <a:spLocks noGrp="1"/>
          </p:cNvSpPr>
          <p:nvPr>
            <p:ph idx="1"/>
          </p:nvPr>
        </p:nvSpPr>
        <p:spPr/>
        <p:txBody>
          <a:bodyPr>
            <a:normAutofit fontScale="92500" lnSpcReduction="10000"/>
          </a:bodyPr>
          <a:lstStyle/>
          <a:p>
            <a:pPr algn="r">
              <a:buNone/>
            </a:pPr>
            <a:r>
              <a:rPr lang="ar-SA" dirty="0" smtClean="0"/>
              <a:t>وقد أثارت هاتين العقدتين الكثير من الرفض والانتقادات</a:t>
            </a:r>
          </a:p>
          <a:p>
            <a:pPr algn="r">
              <a:buNone/>
            </a:pPr>
            <a:endParaRPr lang="ar-SA" dirty="0" smtClean="0"/>
          </a:p>
          <a:p>
            <a:pPr algn="r">
              <a:buNone/>
            </a:pPr>
            <a:r>
              <a:rPr lang="ar-SA" dirty="0" smtClean="0"/>
              <a:t>: </a:t>
            </a:r>
            <a:r>
              <a:rPr lang="en-US" dirty="0" smtClean="0"/>
              <a:t>Oedipus complex/ </a:t>
            </a:r>
            <a:r>
              <a:rPr lang="ar-SA" dirty="0" smtClean="0"/>
              <a:t>عقدة </a:t>
            </a:r>
            <a:r>
              <a:rPr lang="ar-SA" dirty="0" err="1" smtClean="0"/>
              <a:t>اوديب</a:t>
            </a:r>
            <a:endParaRPr lang="en-US" dirty="0" smtClean="0"/>
          </a:p>
          <a:p>
            <a:pPr algn="r">
              <a:buNone/>
            </a:pPr>
            <a:r>
              <a:rPr lang="ar-SA" dirty="0" smtClean="0"/>
              <a:t>وهي تعني ميل الطفل الذكر نحو أمه، والرغبة في امتلاكها، والانتقام من الأب بوصفه منافساً له في حب أمه</a:t>
            </a:r>
          </a:p>
          <a:p>
            <a:pPr algn="r">
              <a:buNone/>
            </a:pPr>
            <a:endParaRPr lang="ar-SA" dirty="0" smtClean="0"/>
          </a:p>
          <a:p>
            <a:pPr algn="r">
              <a:buNone/>
            </a:pPr>
            <a:r>
              <a:rPr lang="en-US" dirty="0" smtClean="0"/>
              <a:t>Electra complex/ </a:t>
            </a:r>
            <a:r>
              <a:rPr lang="ar-SA" dirty="0" smtClean="0"/>
              <a:t>عقدة </a:t>
            </a:r>
            <a:r>
              <a:rPr lang="ar-SA" dirty="0" err="1" smtClean="0"/>
              <a:t>الكترا</a:t>
            </a:r>
            <a:endParaRPr lang="en-US" dirty="0" smtClean="0"/>
          </a:p>
          <a:p>
            <a:pPr algn="r">
              <a:buNone/>
            </a:pPr>
            <a:r>
              <a:rPr lang="ar-SA" dirty="0" smtClean="0"/>
              <a:t>وتعني بالنسبة للبنت التعلق اللاوعي بابيها والرغبة في امتلاكه، والانتقام من الأم وكرهها لها</a:t>
            </a:r>
            <a:endParaRPr lang="en-US" dirty="0"/>
          </a:p>
        </p:txBody>
      </p:sp>
      <p:sp>
        <p:nvSpPr>
          <p:cNvPr id="4" name="Slide Number Placeholder 3"/>
          <p:cNvSpPr>
            <a:spLocks noGrp="1"/>
          </p:cNvSpPr>
          <p:nvPr>
            <p:ph type="sldNum" sz="quarter" idx="12"/>
          </p:nvPr>
        </p:nvSpPr>
        <p:spPr/>
        <p:txBody>
          <a:bodyPr/>
          <a:lstStyle/>
          <a:p>
            <a:fld id="{EB35212F-B592-499F-8811-2D51295DCFCA}"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fontScale="90000"/>
          </a:bodyPr>
          <a:lstStyle/>
          <a:p>
            <a:r>
              <a:rPr lang="en-US" dirty="0" smtClean="0"/>
              <a:t>3.Phallic Stage</a:t>
            </a:r>
            <a:br>
              <a:rPr lang="en-US" dirty="0" smtClean="0"/>
            </a:br>
            <a:r>
              <a:rPr lang="ar-SA" dirty="0" smtClean="0"/>
              <a:t>المرحلة القضيبية</a:t>
            </a:r>
            <a:endParaRPr lang="en-US" dirty="0"/>
          </a:p>
        </p:txBody>
      </p:sp>
      <p:sp>
        <p:nvSpPr>
          <p:cNvPr id="3" name="Content Placeholder 2"/>
          <p:cNvSpPr>
            <a:spLocks noGrp="1"/>
          </p:cNvSpPr>
          <p:nvPr>
            <p:ph idx="1"/>
          </p:nvPr>
        </p:nvSpPr>
        <p:spPr/>
        <p:txBody>
          <a:bodyPr>
            <a:normAutofit fontScale="92500" lnSpcReduction="10000"/>
          </a:bodyPr>
          <a:lstStyle/>
          <a:p>
            <a:pPr algn="r">
              <a:buNone/>
            </a:pPr>
            <a:r>
              <a:rPr lang="ar-SA" dirty="0" smtClean="0"/>
              <a:t>يكبت الطفل رغبته نحو أمه، وكراهيته لأبيه، فيكون الحل السليم لهذه العقدة هو التوحد (تقليد السلوك والتصرفات) والكبت</a:t>
            </a:r>
          </a:p>
          <a:p>
            <a:pPr algn="r">
              <a:buNone/>
            </a:pPr>
            <a:endParaRPr lang="ar-SA" dirty="0" smtClean="0"/>
          </a:p>
          <a:p>
            <a:pPr algn="r">
              <a:buNone/>
            </a:pPr>
            <a:r>
              <a:rPr lang="ar-SA" dirty="0" smtClean="0"/>
              <a:t>فالولد يتوحد مع أبيه، والبنت تتوحد مع أمها، وتكبت المشاعر تجاه الوالدين على </a:t>
            </a:r>
            <a:r>
              <a:rPr lang="ar-SA" dirty="0" err="1" smtClean="0"/>
              <a:t>امل</a:t>
            </a:r>
            <a:r>
              <a:rPr lang="ar-SA" dirty="0" smtClean="0"/>
              <a:t> ان يجد الولد فتاة تشبه </a:t>
            </a:r>
            <a:r>
              <a:rPr lang="ar-SA" dirty="0" err="1" smtClean="0"/>
              <a:t>امه</a:t>
            </a:r>
            <a:r>
              <a:rPr lang="ar-SA" dirty="0" smtClean="0"/>
              <a:t> في كثير من النواحي والبنت شابا قريبا من </a:t>
            </a:r>
            <a:r>
              <a:rPr lang="ar-SA" dirty="0" err="1" smtClean="0"/>
              <a:t>ابيها</a:t>
            </a:r>
            <a:r>
              <a:rPr lang="ar-SA" dirty="0" smtClean="0"/>
              <a:t>.</a:t>
            </a:r>
          </a:p>
          <a:p>
            <a:pPr algn="r">
              <a:buNone/>
            </a:pPr>
            <a:endParaRPr lang="ar-SA" dirty="0" smtClean="0"/>
          </a:p>
          <a:p>
            <a:pPr algn="r">
              <a:buNone/>
            </a:pPr>
            <a:r>
              <a:rPr lang="ar-SA" dirty="0" smtClean="0"/>
              <a:t>الفشل في حل هذه العقدة قد يؤدي  إلى حدوث اضطرابات في الشخصية والسلوك </a:t>
            </a:r>
          </a:p>
          <a:p>
            <a:pPr algn="r">
              <a:buNone/>
            </a:pPr>
            <a:endParaRPr lang="ar-SA" dirty="0" smtClean="0"/>
          </a:p>
          <a:p>
            <a:endParaRPr lang="en-US" dirty="0"/>
          </a:p>
        </p:txBody>
      </p:sp>
      <p:sp>
        <p:nvSpPr>
          <p:cNvPr id="4" name="Slide Number Placeholder 3"/>
          <p:cNvSpPr>
            <a:spLocks noGrp="1"/>
          </p:cNvSpPr>
          <p:nvPr>
            <p:ph type="sldNum" sz="quarter" idx="12"/>
          </p:nvPr>
        </p:nvSpPr>
        <p:spPr/>
        <p:txBody>
          <a:bodyPr/>
          <a:lstStyle/>
          <a:p>
            <a:fld id="{EB35212F-B592-499F-8811-2D51295DCFCA}" type="slidenum">
              <a:rPr lang="en-US" smtClean="0"/>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fontScale="90000"/>
          </a:bodyPr>
          <a:lstStyle/>
          <a:p>
            <a:r>
              <a:rPr lang="en-US" dirty="0" smtClean="0"/>
              <a:t>4. Latency Stage</a:t>
            </a:r>
            <a:br>
              <a:rPr lang="en-US" dirty="0" smtClean="0"/>
            </a:br>
            <a:r>
              <a:rPr lang="ar-SA" dirty="0" smtClean="0"/>
              <a:t>مرحلة الكمون</a:t>
            </a:r>
            <a:endParaRPr lang="en-US" dirty="0"/>
          </a:p>
        </p:txBody>
      </p:sp>
      <p:sp>
        <p:nvSpPr>
          <p:cNvPr id="3" name="Content Placeholder 2"/>
          <p:cNvSpPr>
            <a:spLocks noGrp="1"/>
          </p:cNvSpPr>
          <p:nvPr>
            <p:ph idx="1"/>
          </p:nvPr>
        </p:nvSpPr>
        <p:spPr/>
        <p:txBody>
          <a:bodyPr>
            <a:normAutofit fontScale="85000" lnSpcReduction="10000"/>
          </a:bodyPr>
          <a:lstStyle/>
          <a:p>
            <a:pPr algn="r">
              <a:buNone/>
            </a:pPr>
            <a:r>
              <a:rPr lang="ar-SA" dirty="0" smtClean="0"/>
              <a:t>العمر: تمتد من 7 – 11 سنة</a:t>
            </a:r>
            <a:endParaRPr lang="en-US" dirty="0" smtClean="0"/>
          </a:p>
          <a:p>
            <a:pPr algn="r">
              <a:buNone/>
            </a:pPr>
            <a:r>
              <a:rPr lang="ar-SA" dirty="0" smtClean="0"/>
              <a:t> </a:t>
            </a:r>
          </a:p>
          <a:p>
            <a:pPr algn="r">
              <a:buNone/>
            </a:pPr>
            <a:r>
              <a:rPr lang="ar-SA" dirty="0" smtClean="0"/>
              <a:t>يهدأ الطفل فيها ويكون خاملاً من الناحية العاطفية الجنسية (</a:t>
            </a:r>
            <a:r>
              <a:rPr lang="ar-SA" dirty="0" err="1" smtClean="0"/>
              <a:t>او</a:t>
            </a:r>
            <a:r>
              <a:rPr lang="ar-SA" dirty="0" smtClean="0"/>
              <a:t> يكبتها كليا)</a:t>
            </a:r>
          </a:p>
          <a:p>
            <a:pPr algn="r">
              <a:buNone/>
            </a:pPr>
            <a:endParaRPr lang="ar-SA" dirty="0" smtClean="0"/>
          </a:p>
          <a:p>
            <a:pPr algn="r">
              <a:buNone/>
            </a:pPr>
            <a:r>
              <a:rPr lang="ar-SA" dirty="0" smtClean="0"/>
              <a:t>يحدث تقدم كبير في النمو </a:t>
            </a:r>
            <a:r>
              <a:rPr lang="ar-SA" dirty="0" err="1" smtClean="0"/>
              <a:t>العقلى</a:t>
            </a:r>
            <a:r>
              <a:rPr lang="ar-SA" dirty="0" smtClean="0"/>
              <a:t> </a:t>
            </a:r>
            <a:r>
              <a:rPr lang="ar-SA" dirty="0" err="1" smtClean="0"/>
              <a:t>والانفعالى</a:t>
            </a:r>
            <a:r>
              <a:rPr lang="ar-SA" dirty="0" smtClean="0"/>
              <a:t> </a:t>
            </a:r>
            <a:r>
              <a:rPr lang="ar-SA" dirty="0" err="1" smtClean="0"/>
              <a:t>والاجتماعى</a:t>
            </a:r>
            <a:r>
              <a:rPr lang="ar-SA" dirty="0" smtClean="0"/>
              <a:t> </a:t>
            </a:r>
          </a:p>
          <a:p>
            <a:pPr algn="r">
              <a:buNone/>
            </a:pPr>
            <a:endParaRPr lang="ar-SA" dirty="0" smtClean="0"/>
          </a:p>
          <a:p>
            <a:pPr algn="r">
              <a:buNone/>
            </a:pPr>
            <a:r>
              <a:rPr lang="ar-SA" dirty="0" smtClean="0"/>
              <a:t>يكون الطفل حريصا </a:t>
            </a:r>
            <a:r>
              <a:rPr lang="ar-SA" dirty="0" err="1" smtClean="0"/>
              <a:t>فى</a:t>
            </a:r>
            <a:r>
              <a:rPr lang="ar-SA" smtClean="0"/>
              <a:t> هذه </a:t>
            </a:r>
            <a:r>
              <a:rPr lang="ar-SA" dirty="0" smtClean="0"/>
              <a:t>المرحلة على طاعة الكبار</a:t>
            </a:r>
          </a:p>
          <a:p>
            <a:pPr algn="r">
              <a:buNone/>
            </a:pPr>
            <a:endParaRPr lang="ar-SA" dirty="0" smtClean="0"/>
          </a:p>
          <a:p>
            <a:pPr algn="r">
              <a:buNone/>
            </a:pPr>
            <a:r>
              <a:rPr lang="ar-SA" u="sng" dirty="0" smtClean="0"/>
              <a:t>تنصرف طاقته نحو أنشطة أخرى</a:t>
            </a:r>
            <a:r>
              <a:rPr lang="ar-SA" dirty="0" smtClean="0"/>
              <a:t>، كالمدرسة, الرياضة والهوايات وينشغل باستكشاف البيئة من حوله واكتساب المهارات الاجتماعية </a:t>
            </a:r>
          </a:p>
          <a:p>
            <a:pPr algn="r"/>
            <a:endParaRPr lang="ar-SA" dirty="0" smtClean="0"/>
          </a:p>
        </p:txBody>
      </p:sp>
      <p:sp>
        <p:nvSpPr>
          <p:cNvPr id="4" name="Slide Number Placeholder 3"/>
          <p:cNvSpPr>
            <a:spLocks noGrp="1"/>
          </p:cNvSpPr>
          <p:nvPr>
            <p:ph type="sldNum" sz="quarter" idx="12"/>
          </p:nvPr>
        </p:nvSpPr>
        <p:spPr/>
        <p:txBody>
          <a:bodyPr/>
          <a:lstStyle/>
          <a:p>
            <a:fld id="{EB35212F-B592-499F-8811-2D51295DCFCA}"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fontScale="90000"/>
          </a:bodyPr>
          <a:lstStyle/>
          <a:p>
            <a:r>
              <a:rPr lang="en-US" dirty="0" smtClean="0"/>
              <a:t>5. Genital Stage</a:t>
            </a:r>
            <a:br>
              <a:rPr lang="en-US" dirty="0" smtClean="0"/>
            </a:br>
            <a:r>
              <a:rPr lang="ar-SA" dirty="0" smtClean="0"/>
              <a:t>المرحلة التناسلية</a:t>
            </a:r>
            <a:endParaRPr lang="en-US" dirty="0"/>
          </a:p>
        </p:txBody>
      </p:sp>
      <p:sp>
        <p:nvSpPr>
          <p:cNvPr id="3" name="Content Placeholder 2"/>
          <p:cNvSpPr>
            <a:spLocks noGrp="1"/>
          </p:cNvSpPr>
          <p:nvPr>
            <p:ph idx="1"/>
          </p:nvPr>
        </p:nvSpPr>
        <p:spPr/>
        <p:txBody>
          <a:bodyPr>
            <a:noAutofit/>
          </a:bodyPr>
          <a:lstStyle/>
          <a:p>
            <a:pPr algn="r">
              <a:buNone/>
            </a:pPr>
            <a:r>
              <a:rPr lang="ar-SA" sz="2800" dirty="0" smtClean="0"/>
              <a:t>العمر: 12 – وما فوق</a:t>
            </a:r>
          </a:p>
          <a:p>
            <a:pPr algn="r">
              <a:buNone/>
            </a:pPr>
            <a:endParaRPr lang="en-US" sz="1100" dirty="0" smtClean="0"/>
          </a:p>
          <a:p>
            <a:pPr algn="r">
              <a:buNone/>
            </a:pPr>
            <a:r>
              <a:rPr lang="ar-SA" sz="2800" dirty="0" smtClean="0"/>
              <a:t> المرحلة </a:t>
            </a:r>
            <a:r>
              <a:rPr lang="ar-SA" sz="2800" dirty="0" err="1" smtClean="0"/>
              <a:t>الاخيرة</a:t>
            </a:r>
            <a:r>
              <a:rPr lang="ar-SA" sz="2800" dirty="0" smtClean="0"/>
              <a:t> – لم يعطي </a:t>
            </a:r>
            <a:r>
              <a:rPr lang="ar-SA" sz="2800" dirty="0" err="1" smtClean="0"/>
              <a:t>فرويد</a:t>
            </a:r>
            <a:r>
              <a:rPr lang="ar-SA" sz="2800" dirty="0" smtClean="0"/>
              <a:t> هذه المرحلة </a:t>
            </a:r>
            <a:r>
              <a:rPr lang="ar-SA" sz="2800" dirty="0" err="1" smtClean="0"/>
              <a:t>اهمية</a:t>
            </a:r>
            <a:r>
              <a:rPr lang="ar-SA" sz="2800" dirty="0" smtClean="0"/>
              <a:t> كبيرة</a:t>
            </a:r>
          </a:p>
          <a:p>
            <a:pPr algn="r">
              <a:buNone/>
            </a:pPr>
            <a:endParaRPr lang="en-US" sz="1100" dirty="0" smtClean="0"/>
          </a:p>
          <a:p>
            <a:pPr algn="r">
              <a:buNone/>
            </a:pPr>
            <a:r>
              <a:rPr lang="ar-SA" sz="2800" dirty="0" smtClean="0"/>
              <a:t>يخف الكبت من المرحلة السابقة</a:t>
            </a:r>
            <a:r>
              <a:rPr lang="he-IL" sz="2800" dirty="0" smtClean="0"/>
              <a:t> </a:t>
            </a:r>
            <a:r>
              <a:rPr lang="ar-SA" sz="2800" dirty="0" smtClean="0"/>
              <a:t> </a:t>
            </a:r>
            <a:r>
              <a:rPr lang="ar-SA" sz="2800" dirty="0"/>
              <a:t>و</a:t>
            </a:r>
            <a:r>
              <a:rPr lang="ar-SA" sz="2800" dirty="0" smtClean="0"/>
              <a:t>يحدث تطور هام في شخصية الفرد</a:t>
            </a:r>
          </a:p>
          <a:p>
            <a:pPr algn="r">
              <a:buNone/>
            </a:pPr>
            <a:endParaRPr lang="en-US" sz="1100" dirty="0" smtClean="0"/>
          </a:p>
          <a:p>
            <a:pPr algn="r">
              <a:buNone/>
            </a:pPr>
            <a:r>
              <a:rPr lang="ar-SA" sz="2800" dirty="0" smtClean="0"/>
              <a:t>تشكل </a:t>
            </a:r>
            <a:r>
              <a:rPr lang="ar-SA" sz="2800" dirty="0" err="1" smtClean="0"/>
              <a:t>الامور</a:t>
            </a:r>
            <a:r>
              <a:rPr lang="ar-SA" sz="2800" dirty="0" smtClean="0"/>
              <a:t> الجنسية محور </a:t>
            </a:r>
            <a:r>
              <a:rPr lang="ar-SA" sz="2800" dirty="0" err="1" smtClean="0"/>
              <a:t>الاحساس</a:t>
            </a:r>
            <a:r>
              <a:rPr lang="ar-SA" sz="2800" dirty="0" smtClean="0"/>
              <a:t> بالسعادة حيث يبحث الفرد عن </a:t>
            </a:r>
            <a:r>
              <a:rPr lang="ar-SA" sz="2800" dirty="0" err="1" smtClean="0"/>
              <a:t>الاثارة</a:t>
            </a:r>
            <a:r>
              <a:rPr lang="ar-SA" sz="2800" dirty="0" smtClean="0"/>
              <a:t> الجنسية </a:t>
            </a:r>
            <a:r>
              <a:rPr lang="ar-SA" sz="2800" dirty="0" err="1" smtClean="0"/>
              <a:t>والاشباع</a:t>
            </a:r>
            <a:r>
              <a:rPr lang="ar-SA" sz="2800" dirty="0" smtClean="0"/>
              <a:t> الجنسي</a:t>
            </a:r>
          </a:p>
          <a:p>
            <a:pPr algn="r">
              <a:buNone/>
            </a:pPr>
            <a:endParaRPr lang="ar-SA" sz="1100" dirty="0" smtClean="0"/>
          </a:p>
          <a:p>
            <a:pPr algn="r">
              <a:buNone/>
            </a:pPr>
            <a:r>
              <a:rPr lang="ar-SA" dirty="0" smtClean="0"/>
              <a:t>ظهور صراعات نفسية داخلية لدى الفرد لاستثارة الغرائز الجنسية وكيفية إشباعها – ونتيجة الصراع بين الاستقلالية والارتباط بالوالدين</a:t>
            </a:r>
          </a:p>
          <a:p>
            <a:pPr algn="r">
              <a:buNone/>
            </a:pPr>
            <a:endParaRPr lang="ar-SA" dirty="0" smtClean="0"/>
          </a:p>
          <a:p>
            <a:pPr algn="r"/>
            <a:endParaRPr lang="ar-SA" dirty="0" smtClean="0"/>
          </a:p>
          <a:p>
            <a:pPr algn="r"/>
            <a:endParaRPr lang="ar-SA" dirty="0" smtClean="0"/>
          </a:p>
        </p:txBody>
      </p:sp>
      <p:sp>
        <p:nvSpPr>
          <p:cNvPr id="4" name="Slide Number Placeholder 3"/>
          <p:cNvSpPr>
            <a:spLocks noGrp="1"/>
          </p:cNvSpPr>
          <p:nvPr>
            <p:ph type="sldNum" sz="quarter" idx="12"/>
          </p:nvPr>
        </p:nvSpPr>
        <p:spPr/>
        <p:txBody>
          <a:bodyPr/>
          <a:lstStyle/>
          <a:p>
            <a:fld id="{EB35212F-B592-499F-8811-2D51295DCFCA}"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ar-SA" dirty="0" smtClean="0"/>
              <a:t>عوامل قد توثر على النمو</a:t>
            </a:r>
            <a:endParaRPr lang="en-US" dirty="0"/>
          </a:p>
        </p:txBody>
      </p:sp>
      <p:sp>
        <p:nvSpPr>
          <p:cNvPr id="3" name="Content Placeholder 2"/>
          <p:cNvSpPr>
            <a:spLocks noGrp="1"/>
          </p:cNvSpPr>
          <p:nvPr>
            <p:ph idx="1"/>
          </p:nvPr>
        </p:nvSpPr>
        <p:spPr/>
        <p:txBody>
          <a:bodyPr>
            <a:noAutofit/>
          </a:bodyPr>
          <a:lstStyle/>
          <a:p>
            <a:pPr algn="r">
              <a:buNone/>
            </a:pPr>
            <a:r>
              <a:rPr lang="en-US" sz="2800" b="1" u="sng" dirty="0" smtClean="0"/>
              <a:t>Fixations / </a:t>
            </a:r>
            <a:r>
              <a:rPr lang="ar-SA" sz="2800" b="1" u="sng" dirty="0" smtClean="0"/>
              <a:t> التثبيت/ </a:t>
            </a:r>
            <a:r>
              <a:rPr lang="he-IL" sz="2800" b="1" u="sng" dirty="0" smtClean="0"/>
              <a:t>קיבעון</a:t>
            </a:r>
            <a:endParaRPr lang="ar-SA" sz="2800" b="1" u="sng" dirty="0" smtClean="0"/>
          </a:p>
          <a:p>
            <a:pPr algn="r">
              <a:buNone/>
            </a:pPr>
            <a:endParaRPr lang="ar-SA" sz="1200" dirty="0" smtClean="0"/>
          </a:p>
          <a:p>
            <a:pPr algn="r">
              <a:buNone/>
            </a:pPr>
            <a:r>
              <a:rPr lang="ar-SA" sz="2400" dirty="0" smtClean="0"/>
              <a:t>التثبيت في مرحلة معينة</a:t>
            </a:r>
            <a:r>
              <a:rPr lang="ar-SA" sz="2400" dirty="0"/>
              <a:t> </a:t>
            </a:r>
            <a:r>
              <a:rPr lang="ar-SA" sz="2400" dirty="0" smtClean="0"/>
              <a:t>الذي </a:t>
            </a:r>
            <a:r>
              <a:rPr lang="ar-SA" sz="2400" dirty="0"/>
              <a:t>يجعل الطفل لا يريد أن يترك </a:t>
            </a:r>
            <a:r>
              <a:rPr lang="ar-SA" sz="2400" dirty="0" smtClean="0"/>
              <a:t>هذا المستوى الذي </a:t>
            </a:r>
            <a:r>
              <a:rPr lang="ar-SA" sz="2400" dirty="0"/>
              <a:t>ينعم </a:t>
            </a:r>
            <a:r>
              <a:rPr lang="ar-SA" sz="2400" dirty="0" smtClean="0"/>
              <a:t>فيه بالإشباع والمتعة</a:t>
            </a:r>
          </a:p>
          <a:p>
            <a:pPr algn="r"/>
            <a:endParaRPr lang="ar-SA" sz="1400" dirty="0" smtClean="0"/>
          </a:p>
          <a:p>
            <a:pPr algn="r">
              <a:buNone/>
            </a:pPr>
            <a:r>
              <a:rPr lang="ar-SA" sz="2400" dirty="0" smtClean="0"/>
              <a:t>وهناك عدة عوامل تؤدي إلى حدوث التثبيت، وهي الإشباع المسرف، وعدم الإشباع، أو الإحباط الشديد</a:t>
            </a:r>
          </a:p>
          <a:p>
            <a:pPr algn="r"/>
            <a:endParaRPr lang="ar-SA" sz="1200" dirty="0" smtClean="0"/>
          </a:p>
          <a:p>
            <a:pPr algn="r">
              <a:buNone/>
            </a:pPr>
            <a:r>
              <a:rPr lang="ar-SA" sz="2400" dirty="0" smtClean="0"/>
              <a:t> إذا تعطل النمو عند مرحلة معينة وحدث تثبيت في هذه المرحلة فيمضي النمو إلى المراحل التالية، ولكن جزءاً كبيراً من الطاقة النفسية قد تبقى مرتبطة باهتمامات المرحلة السابقة التي حدث فيها التثبيت</a:t>
            </a:r>
          </a:p>
          <a:p>
            <a:pPr algn="r">
              <a:buNone/>
            </a:pPr>
            <a:endParaRPr lang="ar-SA" sz="1200" dirty="0"/>
          </a:p>
          <a:p>
            <a:pPr algn="r">
              <a:buNone/>
            </a:pPr>
            <a:r>
              <a:rPr lang="ar-SA" sz="2400" dirty="0" smtClean="0"/>
              <a:t> مثلا: تثبيت فمي: ولد ابن 8 سنوات لم يكف عن مص إصبعه </a:t>
            </a:r>
            <a:endParaRPr lang="en-US" sz="2400" dirty="0"/>
          </a:p>
        </p:txBody>
      </p:sp>
      <p:sp>
        <p:nvSpPr>
          <p:cNvPr id="4" name="Slide Number Placeholder 3"/>
          <p:cNvSpPr>
            <a:spLocks noGrp="1"/>
          </p:cNvSpPr>
          <p:nvPr>
            <p:ph type="sldNum" sz="quarter" idx="12"/>
          </p:nvPr>
        </p:nvSpPr>
        <p:spPr/>
        <p:txBody>
          <a:bodyPr/>
          <a:lstStyle/>
          <a:p>
            <a:fld id="{EB35212F-B592-499F-8811-2D51295DCFCA}"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fontScale="90000"/>
          </a:bodyPr>
          <a:lstStyle/>
          <a:p>
            <a:r>
              <a:rPr lang="ar-SA" dirty="0" err="1" smtClean="0"/>
              <a:t>سيجموند</a:t>
            </a:r>
            <a:r>
              <a:rPr lang="ar-SA" dirty="0" smtClean="0"/>
              <a:t> </a:t>
            </a:r>
            <a:r>
              <a:rPr lang="ar-SA" dirty="0" err="1" smtClean="0"/>
              <a:t>فرويد</a:t>
            </a:r>
            <a:r>
              <a:rPr lang="ar-SA" dirty="0" smtClean="0"/>
              <a:t/>
            </a:r>
            <a:br>
              <a:rPr lang="ar-SA" dirty="0" smtClean="0"/>
            </a:br>
            <a:r>
              <a:rPr lang="en-US" dirty="0" smtClean="0"/>
              <a:t>Sigmund Freud  (1856 – 1939)</a:t>
            </a:r>
            <a:endParaRPr lang="en-US" dirty="0"/>
          </a:p>
        </p:txBody>
      </p:sp>
      <p:sp>
        <p:nvSpPr>
          <p:cNvPr id="3" name="Content Placeholder 2"/>
          <p:cNvSpPr>
            <a:spLocks noGrp="1"/>
          </p:cNvSpPr>
          <p:nvPr>
            <p:ph idx="1"/>
          </p:nvPr>
        </p:nvSpPr>
        <p:spPr/>
        <p:txBody>
          <a:bodyPr>
            <a:normAutofit fontScale="85000" lnSpcReduction="20000"/>
          </a:bodyPr>
          <a:lstStyle/>
          <a:p>
            <a:pPr algn="r">
              <a:buNone/>
            </a:pPr>
            <a:r>
              <a:rPr lang="ar-SA" dirty="0"/>
              <a:t> </a:t>
            </a:r>
            <a:r>
              <a:rPr lang="ar-SA" dirty="0" smtClean="0"/>
              <a:t>طبيب</a:t>
            </a:r>
            <a:r>
              <a:rPr lang="ar-SA" dirty="0"/>
              <a:t> نمساوي من </a:t>
            </a:r>
            <a:r>
              <a:rPr lang="ar-SA" dirty="0" err="1"/>
              <a:t>اصل</a:t>
            </a:r>
            <a:r>
              <a:rPr lang="ar-SA" dirty="0"/>
              <a:t> </a:t>
            </a:r>
            <a:r>
              <a:rPr lang="ar-SA" dirty="0" smtClean="0"/>
              <a:t>يهودي</a:t>
            </a:r>
            <a:endParaRPr lang="en-US" dirty="0" smtClean="0"/>
          </a:p>
          <a:p>
            <a:pPr algn="r">
              <a:buNone/>
            </a:pPr>
            <a:endParaRPr lang="en-US" dirty="0" smtClean="0"/>
          </a:p>
          <a:p>
            <a:pPr algn="r">
              <a:buNone/>
            </a:pPr>
            <a:r>
              <a:rPr lang="ar-SA" dirty="0" smtClean="0"/>
              <a:t>اختص </a:t>
            </a:r>
            <a:r>
              <a:rPr lang="ar-SA" dirty="0"/>
              <a:t>بدراسة الطب </a:t>
            </a:r>
            <a:r>
              <a:rPr lang="ar-SA" dirty="0" smtClean="0"/>
              <a:t>العصبي</a:t>
            </a:r>
            <a:endParaRPr lang="en-US" dirty="0" smtClean="0"/>
          </a:p>
          <a:p>
            <a:pPr algn="r">
              <a:buNone/>
            </a:pPr>
            <a:endParaRPr lang="ar-SA" dirty="0" smtClean="0"/>
          </a:p>
          <a:p>
            <a:pPr algn="r">
              <a:buNone/>
            </a:pPr>
            <a:r>
              <a:rPr lang="en-US" dirty="0" smtClean="0"/>
              <a:t> </a:t>
            </a:r>
            <a:r>
              <a:rPr lang="ar-SA" dirty="0" smtClean="0"/>
              <a:t>طور </a:t>
            </a:r>
            <a:r>
              <a:rPr lang="ar-SA" dirty="0" err="1" smtClean="0"/>
              <a:t>اول</a:t>
            </a:r>
            <a:r>
              <a:rPr lang="ar-SA" dirty="0" smtClean="0"/>
              <a:t> نظرية شاملة للشخصية</a:t>
            </a:r>
          </a:p>
          <a:p>
            <a:pPr algn="r">
              <a:buNone/>
            </a:pPr>
            <a:endParaRPr lang="ar-SA" dirty="0"/>
          </a:p>
          <a:p>
            <a:pPr algn="r">
              <a:buNone/>
            </a:pPr>
            <a:r>
              <a:rPr lang="ar-SA" dirty="0"/>
              <a:t> يعتبر مؤسس علم التحليل </a:t>
            </a:r>
            <a:r>
              <a:rPr lang="ar-SA" dirty="0" smtClean="0"/>
              <a:t>النفسي</a:t>
            </a:r>
          </a:p>
          <a:p>
            <a:pPr algn="r">
              <a:buNone/>
            </a:pPr>
            <a:endParaRPr lang="ar-SA" dirty="0"/>
          </a:p>
          <a:p>
            <a:pPr algn="r">
              <a:buNone/>
            </a:pPr>
            <a:r>
              <a:rPr lang="ar-SA" dirty="0" smtClean="0"/>
              <a:t>غادر </a:t>
            </a:r>
            <a:r>
              <a:rPr lang="ar-SA" dirty="0" err="1" smtClean="0"/>
              <a:t>الى</a:t>
            </a:r>
            <a:r>
              <a:rPr lang="ar-SA" dirty="0" smtClean="0"/>
              <a:t> لندن عام 1938 هروبا من</a:t>
            </a:r>
          </a:p>
          <a:p>
            <a:pPr algn="r">
              <a:buNone/>
            </a:pPr>
            <a:r>
              <a:rPr lang="ar-SA" dirty="0" smtClean="0"/>
              <a:t>النازيين</a:t>
            </a:r>
          </a:p>
          <a:p>
            <a:pPr algn="r"/>
            <a:endParaRPr lang="en-US" dirty="0"/>
          </a:p>
        </p:txBody>
      </p:sp>
      <p:pic>
        <p:nvPicPr>
          <p:cNvPr id="1026" name="Picture 2" descr="http://1.bp.blogspot.com/-V9DpywqhIPs/TxYqpW3w7MI/AAAAAAAAASE/Gu837gkFZgk/s1600/Freud.jpg"/>
          <p:cNvPicPr>
            <a:picLocks noChangeAspect="1" noChangeArrowheads="1"/>
          </p:cNvPicPr>
          <p:nvPr/>
        </p:nvPicPr>
        <p:blipFill>
          <a:blip r:embed="rId3" cstate="print"/>
          <a:srcRect/>
          <a:stretch>
            <a:fillRect/>
          </a:stretch>
        </p:blipFill>
        <p:spPr bwMode="auto">
          <a:xfrm>
            <a:off x="0" y="1913797"/>
            <a:ext cx="3200400" cy="4944203"/>
          </a:xfrm>
          <a:prstGeom prst="rect">
            <a:avLst/>
          </a:prstGeom>
          <a:noFill/>
        </p:spPr>
      </p:pic>
      <p:sp>
        <p:nvSpPr>
          <p:cNvPr id="5" name="Slide Number Placeholder 4"/>
          <p:cNvSpPr>
            <a:spLocks noGrp="1"/>
          </p:cNvSpPr>
          <p:nvPr>
            <p:ph type="sldNum" sz="quarter" idx="12"/>
          </p:nvPr>
        </p:nvSpPr>
        <p:spPr/>
        <p:txBody>
          <a:bodyPr/>
          <a:lstStyle/>
          <a:p>
            <a:fld id="{13D7EF28-B4FF-43D6-A256-F5D8DE3227B9}"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ar-SA" dirty="0" smtClean="0"/>
              <a:t>عوامل قد تؤثر على النمو </a:t>
            </a:r>
            <a:endParaRPr lang="en-US" dirty="0"/>
          </a:p>
        </p:txBody>
      </p:sp>
      <p:sp>
        <p:nvSpPr>
          <p:cNvPr id="3" name="Content Placeholder 2"/>
          <p:cNvSpPr>
            <a:spLocks noGrp="1"/>
          </p:cNvSpPr>
          <p:nvPr>
            <p:ph idx="1"/>
          </p:nvPr>
        </p:nvSpPr>
        <p:spPr>
          <a:xfrm>
            <a:off x="533400" y="1600200"/>
            <a:ext cx="8229600" cy="4525963"/>
          </a:xfrm>
        </p:spPr>
        <p:txBody>
          <a:bodyPr>
            <a:normAutofit fontScale="85000" lnSpcReduction="10000"/>
          </a:bodyPr>
          <a:lstStyle/>
          <a:p>
            <a:pPr algn="r">
              <a:buNone/>
            </a:pPr>
            <a:r>
              <a:rPr lang="en-US" sz="3300" b="1" u="sng" dirty="0" smtClean="0"/>
              <a:t>Regression / </a:t>
            </a:r>
            <a:r>
              <a:rPr lang="he-IL" sz="3300" b="1" u="sng" dirty="0" smtClean="0"/>
              <a:t> </a:t>
            </a:r>
            <a:r>
              <a:rPr lang="ar-SA" sz="3300" b="1" u="sng" dirty="0" smtClean="0"/>
              <a:t>النكوص /</a:t>
            </a:r>
            <a:r>
              <a:rPr lang="he-IL" sz="3300" b="1" u="sng" dirty="0" smtClean="0"/>
              <a:t>תסוגה</a:t>
            </a:r>
            <a:endParaRPr lang="en-US" sz="3300" b="1" u="sng" dirty="0" smtClean="0"/>
          </a:p>
          <a:p>
            <a:pPr algn="r">
              <a:buNone/>
            </a:pPr>
            <a:endParaRPr lang="ar-SA" dirty="0" smtClean="0"/>
          </a:p>
          <a:p>
            <a:pPr algn="r">
              <a:buNone/>
            </a:pPr>
            <a:r>
              <a:rPr lang="ar-SA" dirty="0" smtClean="0"/>
              <a:t>الرجوع إلى الخلف إلى </a:t>
            </a:r>
            <a:r>
              <a:rPr lang="ar-SA" dirty="0"/>
              <a:t>مرحلة سابقة من مراحل </a:t>
            </a:r>
            <a:r>
              <a:rPr lang="ar-SA" dirty="0" smtClean="0"/>
              <a:t>العمر </a:t>
            </a:r>
            <a:r>
              <a:rPr lang="ar-SA" dirty="0"/>
              <a:t>في </a:t>
            </a:r>
            <a:r>
              <a:rPr lang="ar-SA" dirty="0" smtClean="0"/>
              <a:t> التعامل أو السلوك في حالات الإحباط الشديد,عند مواجهة أزمة أو مشكلة أو ضغط</a:t>
            </a:r>
          </a:p>
          <a:p>
            <a:pPr algn="r">
              <a:buNone/>
            </a:pPr>
            <a:endParaRPr lang="ar-SA" dirty="0" smtClean="0"/>
          </a:p>
          <a:p>
            <a:pPr algn="r">
              <a:buNone/>
            </a:pPr>
            <a:r>
              <a:rPr lang="ar-SA" dirty="0" smtClean="0"/>
              <a:t>يزود </a:t>
            </a:r>
            <a:r>
              <a:rPr lang="ar-SA" dirty="0"/>
              <a:t>الفرد الذي يلجأ </a:t>
            </a:r>
            <a:r>
              <a:rPr lang="ar-SA" dirty="0" smtClean="0"/>
              <a:t>إليها بمهرب - يعطيه الأمان والطمأنينة.</a:t>
            </a:r>
          </a:p>
          <a:p>
            <a:pPr algn="r">
              <a:buNone/>
            </a:pPr>
            <a:endParaRPr lang="ar-SA" dirty="0" smtClean="0"/>
          </a:p>
          <a:p>
            <a:pPr algn="r">
              <a:buNone/>
            </a:pPr>
            <a:r>
              <a:rPr lang="ar-SA" dirty="0" smtClean="0"/>
              <a:t>مثلا:حينما يولد طفل جديد في الأسرة، تكون الاستجابة المتوقعة للطفل الأكبر أن يلجا إلى التبول اللاإرادي لان الرضيع الجديد سلب انتباه الوالدين منه</a:t>
            </a:r>
          </a:p>
        </p:txBody>
      </p:sp>
      <p:sp>
        <p:nvSpPr>
          <p:cNvPr id="4" name="Slide Number Placeholder 3"/>
          <p:cNvSpPr>
            <a:spLocks noGrp="1"/>
          </p:cNvSpPr>
          <p:nvPr>
            <p:ph type="sldNum" sz="quarter" idx="12"/>
          </p:nvPr>
        </p:nvSpPr>
        <p:spPr/>
        <p:txBody>
          <a:bodyPr/>
          <a:lstStyle/>
          <a:p>
            <a:fld id="{EB35212F-B592-499F-8811-2D51295DCFCA}"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ar-SA" dirty="0" smtClean="0"/>
              <a:t>تقييم نظرية </a:t>
            </a:r>
            <a:r>
              <a:rPr lang="ar-SA" dirty="0" err="1" smtClean="0"/>
              <a:t>فرويد</a:t>
            </a:r>
            <a:endParaRPr lang="en-US" dirty="0"/>
          </a:p>
        </p:txBody>
      </p:sp>
      <p:sp>
        <p:nvSpPr>
          <p:cNvPr id="3" name="Content Placeholder 2"/>
          <p:cNvSpPr>
            <a:spLocks noGrp="1"/>
          </p:cNvSpPr>
          <p:nvPr>
            <p:ph idx="1"/>
          </p:nvPr>
        </p:nvSpPr>
        <p:spPr/>
        <p:txBody>
          <a:bodyPr>
            <a:normAutofit lnSpcReduction="10000"/>
          </a:bodyPr>
          <a:lstStyle/>
          <a:p>
            <a:pPr algn="r">
              <a:buNone/>
            </a:pPr>
            <a:r>
              <a:rPr lang="ar-SA" b="1" u="sng" dirty="0" smtClean="0"/>
              <a:t>الاضافات</a:t>
            </a:r>
          </a:p>
          <a:p>
            <a:pPr algn="r">
              <a:buNone/>
            </a:pPr>
            <a:endParaRPr lang="ar-SA" dirty="0" smtClean="0"/>
          </a:p>
          <a:p>
            <a:pPr algn="r">
              <a:buNone/>
            </a:pPr>
            <a:r>
              <a:rPr lang="ar-SA" dirty="0" smtClean="0"/>
              <a:t>التاكيد على </a:t>
            </a:r>
            <a:r>
              <a:rPr lang="ar-SA" dirty="0" err="1" smtClean="0"/>
              <a:t>اهمية</a:t>
            </a:r>
            <a:r>
              <a:rPr lang="ar-SA" dirty="0" smtClean="0"/>
              <a:t> مرحلة الطفولة, خاصة </a:t>
            </a:r>
            <a:r>
              <a:rPr lang="ar-SA" dirty="0" err="1" smtClean="0"/>
              <a:t>اهمية</a:t>
            </a:r>
            <a:r>
              <a:rPr lang="ar-SA" dirty="0" smtClean="0"/>
              <a:t> السنوات الخمس </a:t>
            </a:r>
            <a:r>
              <a:rPr lang="ar-SA" dirty="0" err="1" smtClean="0"/>
              <a:t>الاولى</a:t>
            </a:r>
            <a:r>
              <a:rPr lang="ar-SA" dirty="0" smtClean="0"/>
              <a:t> في مسار نمو الفرد</a:t>
            </a:r>
          </a:p>
          <a:p>
            <a:pPr algn="r"/>
            <a:endParaRPr lang="ar-SA" dirty="0" smtClean="0"/>
          </a:p>
          <a:p>
            <a:pPr algn="r">
              <a:buNone/>
            </a:pPr>
            <a:r>
              <a:rPr lang="ar-SA" dirty="0" smtClean="0"/>
              <a:t>لفت الانتباه </a:t>
            </a:r>
            <a:r>
              <a:rPr lang="ar-SA" dirty="0" err="1" smtClean="0"/>
              <a:t>الى</a:t>
            </a:r>
            <a:r>
              <a:rPr lang="ar-SA" dirty="0" smtClean="0"/>
              <a:t> الدوافع اللاشعورية </a:t>
            </a:r>
          </a:p>
          <a:p>
            <a:pPr algn="r">
              <a:buNone/>
            </a:pPr>
            <a:endParaRPr lang="ar-SA" dirty="0"/>
          </a:p>
          <a:p>
            <a:pPr algn="r">
              <a:buNone/>
            </a:pPr>
            <a:r>
              <a:rPr lang="ar-SA" dirty="0" smtClean="0"/>
              <a:t>ان كل عمل </a:t>
            </a:r>
            <a:r>
              <a:rPr lang="ar-SA" dirty="0" err="1" smtClean="0"/>
              <a:t>او</a:t>
            </a:r>
            <a:r>
              <a:rPr lang="ar-SA" dirty="0" smtClean="0"/>
              <a:t> فكرة </a:t>
            </a:r>
            <a:r>
              <a:rPr lang="ar-SA" dirty="0" err="1" smtClean="0"/>
              <a:t>او</a:t>
            </a:r>
            <a:r>
              <a:rPr lang="ar-SA" dirty="0" smtClean="0"/>
              <a:t> انفعال له </a:t>
            </a:r>
            <a:r>
              <a:rPr lang="ar-SA" dirty="0" err="1" smtClean="0"/>
              <a:t>اسبابه</a:t>
            </a:r>
            <a:r>
              <a:rPr lang="ar-SA" dirty="0" smtClean="0"/>
              <a:t> و كل سلوك له دافع</a:t>
            </a:r>
            <a:endParaRPr lang="en-US" dirty="0"/>
          </a:p>
        </p:txBody>
      </p:sp>
      <p:sp>
        <p:nvSpPr>
          <p:cNvPr id="4" name="Slide Number Placeholder 3"/>
          <p:cNvSpPr>
            <a:spLocks noGrp="1"/>
          </p:cNvSpPr>
          <p:nvPr>
            <p:ph type="sldNum" sz="quarter" idx="12"/>
          </p:nvPr>
        </p:nvSpPr>
        <p:spPr/>
        <p:txBody>
          <a:bodyPr/>
          <a:lstStyle/>
          <a:p>
            <a:fld id="{EB35212F-B592-499F-8811-2D51295DCFCA}"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ar-SA" dirty="0" smtClean="0"/>
              <a:t>تقييم نظرية </a:t>
            </a:r>
            <a:r>
              <a:rPr lang="ar-SA" dirty="0" err="1" smtClean="0"/>
              <a:t>فرويد</a:t>
            </a:r>
            <a:endParaRPr lang="en-US" dirty="0"/>
          </a:p>
        </p:txBody>
      </p:sp>
      <p:sp>
        <p:nvSpPr>
          <p:cNvPr id="3" name="Content Placeholder 2"/>
          <p:cNvSpPr>
            <a:spLocks noGrp="1"/>
          </p:cNvSpPr>
          <p:nvPr>
            <p:ph idx="1"/>
          </p:nvPr>
        </p:nvSpPr>
        <p:spPr/>
        <p:txBody>
          <a:bodyPr>
            <a:noAutofit/>
          </a:bodyPr>
          <a:lstStyle/>
          <a:p>
            <a:pPr algn="r">
              <a:buNone/>
            </a:pPr>
            <a:r>
              <a:rPr lang="ar-SA" b="1" u="sng" dirty="0" smtClean="0"/>
              <a:t>الانتقادات</a:t>
            </a:r>
          </a:p>
          <a:p>
            <a:pPr algn="r">
              <a:buNone/>
            </a:pPr>
            <a:r>
              <a:rPr lang="ar-SA" sz="2800" dirty="0" smtClean="0"/>
              <a:t>تركيزه المبالغ على العامل الجنسي في تفسير السلوك</a:t>
            </a:r>
          </a:p>
          <a:p>
            <a:pPr algn="r">
              <a:buNone/>
            </a:pPr>
            <a:endParaRPr lang="ar-SA" sz="800" dirty="0" smtClean="0"/>
          </a:p>
          <a:p>
            <a:pPr algn="r">
              <a:buNone/>
            </a:pPr>
            <a:r>
              <a:rPr lang="ar-SA" sz="2800" dirty="0" smtClean="0"/>
              <a:t>تركيزه المفرط على التجارب في مراحل الطفولة وتقليل أهمية تجارب مرحلة البلوغ</a:t>
            </a:r>
          </a:p>
          <a:p>
            <a:pPr algn="r">
              <a:buNone/>
            </a:pPr>
            <a:endParaRPr lang="ar-SA" sz="800" dirty="0" smtClean="0"/>
          </a:p>
          <a:p>
            <a:pPr algn="r">
              <a:buNone/>
            </a:pPr>
            <a:r>
              <a:rPr lang="ar-SA" sz="2800" kern="0" dirty="0" smtClean="0">
                <a:latin typeface="Arial"/>
              </a:rPr>
              <a:t>تنظر </a:t>
            </a:r>
            <a:r>
              <a:rPr lang="ar-SA" sz="2800" kern="0" dirty="0">
                <a:latin typeface="Arial"/>
              </a:rPr>
              <a:t>النظرية لطبيعة الإنسان وسلوكه نظره </a:t>
            </a:r>
            <a:r>
              <a:rPr lang="ar-SA" sz="2800" kern="0" dirty="0" smtClean="0">
                <a:latin typeface="Arial"/>
              </a:rPr>
              <a:t>تشاؤمية وسلبية</a:t>
            </a:r>
          </a:p>
          <a:p>
            <a:pPr algn="r">
              <a:buNone/>
            </a:pPr>
            <a:endParaRPr lang="ar-SA" sz="800" kern="0" dirty="0" smtClean="0">
              <a:latin typeface="Arial"/>
            </a:endParaRPr>
          </a:p>
          <a:p>
            <a:pPr algn="r">
              <a:buNone/>
            </a:pPr>
            <a:r>
              <a:rPr lang="ar-SA" sz="2800" kern="0" dirty="0" smtClean="0">
                <a:latin typeface="Arial"/>
              </a:rPr>
              <a:t> افتقار نظرية </a:t>
            </a:r>
            <a:r>
              <a:rPr lang="ar-SA" sz="2800" kern="0" dirty="0" err="1" smtClean="0">
                <a:latin typeface="Arial"/>
              </a:rPr>
              <a:t>فرويد</a:t>
            </a:r>
            <a:r>
              <a:rPr lang="ar-SA" sz="2800" kern="0" dirty="0" smtClean="0">
                <a:latin typeface="Arial"/>
              </a:rPr>
              <a:t> للمنهجية العلمية - </a:t>
            </a:r>
            <a:r>
              <a:rPr lang="ar-SA" sz="2800" dirty="0" smtClean="0"/>
              <a:t>المفاهيم التي جاءت </a:t>
            </a:r>
            <a:r>
              <a:rPr lang="ar-SA" sz="2800" dirty="0" err="1" smtClean="0"/>
              <a:t>بها</a:t>
            </a:r>
            <a:r>
              <a:rPr lang="ar-SA" sz="2800" dirty="0" smtClean="0"/>
              <a:t> النظرية </a:t>
            </a:r>
            <a:r>
              <a:rPr lang="ar-SA" sz="2800" dirty="0" err="1" smtClean="0"/>
              <a:t>كالهو</a:t>
            </a:r>
            <a:r>
              <a:rPr lang="ar-SA" sz="2800" dirty="0" smtClean="0"/>
              <a:t> </a:t>
            </a:r>
            <a:r>
              <a:rPr lang="ar-SA" sz="2800" dirty="0" err="1" smtClean="0"/>
              <a:t>واللبيدو</a:t>
            </a:r>
            <a:r>
              <a:rPr lang="ar-SA" sz="2800" dirty="0" smtClean="0"/>
              <a:t> وغيرها، مفاهيم غيبية افتراضية، لا يمكن إخضاعها للملاحظة والقياس والتجريب</a:t>
            </a:r>
          </a:p>
          <a:p>
            <a:pPr algn="r">
              <a:buNone/>
            </a:pPr>
            <a:endParaRPr lang="ar-SA" sz="800" dirty="0" smtClean="0"/>
          </a:p>
        </p:txBody>
      </p:sp>
      <p:sp>
        <p:nvSpPr>
          <p:cNvPr id="4" name="Slide Number Placeholder 3"/>
          <p:cNvSpPr>
            <a:spLocks noGrp="1"/>
          </p:cNvSpPr>
          <p:nvPr>
            <p:ph type="sldNum" sz="quarter" idx="12"/>
          </p:nvPr>
        </p:nvSpPr>
        <p:spPr/>
        <p:txBody>
          <a:bodyPr/>
          <a:lstStyle/>
          <a:p>
            <a:fld id="{EB35212F-B592-499F-8811-2D51295DCFCA}" type="slidenum">
              <a:rPr lang="en-US" smtClean="0"/>
              <a:pPr/>
              <a:t>32</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ar-SA" dirty="0" err="1" smtClean="0"/>
              <a:t>مبادىء</a:t>
            </a:r>
            <a:r>
              <a:rPr lang="ar-SA" dirty="0" smtClean="0"/>
              <a:t> </a:t>
            </a:r>
            <a:r>
              <a:rPr lang="ar-SA" dirty="0" err="1" smtClean="0"/>
              <a:t>اساسية</a:t>
            </a:r>
            <a:r>
              <a:rPr lang="ar-SA" dirty="0" smtClean="0"/>
              <a:t> في نظرية </a:t>
            </a:r>
            <a:r>
              <a:rPr lang="ar-SA" dirty="0" err="1" smtClean="0"/>
              <a:t>فرويد</a:t>
            </a:r>
            <a:endParaRPr lang="en-US" dirty="0"/>
          </a:p>
        </p:txBody>
      </p:sp>
      <p:sp>
        <p:nvSpPr>
          <p:cNvPr id="3" name="Content Placeholder 2"/>
          <p:cNvSpPr>
            <a:spLocks noGrp="1"/>
          </p:cNvSpPr>
          <p:nvPr>
            <p:ph idx="1"/>
          </p:nvPr>
        </p:nvSpPr>
        <p:spPr/>
        <p:txBody>
          <a:bodyPr>
            <a:normAutofit fontScale="92500"/>
          </a:bodyPr>
          <a:lstStyle/>
          <a:p>
            <a:pPr algn="r">
              <a:buNone/>
            </a:pPr>
            <a:r>
              <a:rPr lang="ar-SA" sz="3000" dirty="0" smtClean="0"/>
              <a:t>دوافع الفرد ورغباته يمكن ردها إلى غريزتين:</a:t>
            </a:r>
          </a:p>
          <a:p>
            <a:pPr algn="r">
              <a:buNone/>
            </a:pPr>
            <a:endParaRPr lang="ar-SA" sz="3000" dirty="0" smtClean="0"/>
          </a:p>
          <a:p>
            <a:pPr algn="r">
              <a:buNone/>
            </a:pPr>
            <a:r>
              <a:rPr lang="ar-SA" sz="3000" b="1" u="sng" dirty="0" smtClean="0"/>
              <a:t>غريزة الحياة (</a:t>
            </a:r>
            <a:r>
              <a:rPr lang="ar-SA" sz="3000" b="1" u="sng" dirty="0" err="1" smtClean="0"/>
              <a:t>الليبيدو</a:t>
            </a:r>
            <a:r>
              <a:rPr lang="ar-SA" sz="3000" b="1" u="sng" dirty="0" smtClean="0"/>
              <a:t>) </a:t>
            </a:r>
            <a:r>
              <a:rPr lang="ar-SA" sz="3000" dirty="0" smtClean="0"/>
              <a:t>– تستهدف الحفاظ على حياة الفرد والتكاثر  (البحث عن المتعة, الشهوانية, والحب, حركات  (قرارات) التي  من الممكن </a:t>
            </a:r>
            <a:r>
              <a:rPr lang="ar-SA" sz="3000" dirty="0" err="1" smtClean="0"/>
              <a:t>ان</a:t>
            </a:r>
            <a:r>
              <a:rPr lang="ar-SA" sz="3000" dirty="0" smtClean="0"/>
              <a:t> تجذب شريك/شريكة للحياة) – </a:t>
            </a:r>
            <a:r>
              <a:rPr lang="ar-SA" sz="3000" dirty="0" smtClean="0">
                <a:solidFill>
                  <a:srgbClr val="FF0000"/>
                </a:solidFill>
              </a:rPr>
              <a:t>اعتبر </a:t>
            </a:r>
            <a:r>
              <a:rPr lang="ar-SA" sz="3000" dirty="0" err="1" smtClean="0">
                <a:solidFill>
                  <a:srgbClr val="FF0000"/>
                </a:solidFill>
              </a:rPr>
              <a:t>فرويد</a:t>
            </a:r>
            <a:r>
              <a:rPr lang="ar-SA" sz="3000" dirty="0" smtClean="0">
                <a:solidFill>
                  <a:srgbClr val="FF0000"/>
                </a:solidFill>
              </a:rPr>
              <a:t> غريزة الحياة عنصر </a:t>
            </a:r>
            <a:r>
              <a:rPr lang="ar-SA" sz="3000" dirty="0" err="1" smtClean="0">
                <a:solidFill>
                  <a:srgbClr val="FF0000"/>
                </a:solidFill>
              </a:rPr>
              <a:t>اساسي</a:t>
            </a:r>
            <a:r>
              <a:rPr lang="ar-SA" sz="3000" dirty="0" smtClean="0">
                <a:solidFill>
                  <a:srgbClr val="FF0000"/>
                </a:solidFill>
              </a:rPr>
              <a:t> في تطور الشخصية واعتمد عليها في تطوير نظرية </a:t>
            </a:r>
            <a:r>
              <a:rPr lang="en-US" sz="3000" dirty="0" smtClean="0">
                <a:solidFill>
                  <a:srgbClr val="FF0000"/>
                </a:solidFill>
              </a:rPr>
              <a:t>Psychosexual Stages </a:t>
            </a:r>
            <a:r>
              <a:rPr lang="ar-SA" sz="3000" dirty="0" smtClean="0">
                <a:solidFill>
                  <a:srgbClr val="FF0000"/>
                </a:solidFill>
              </a:rPr>
              <a:t> النمو النفسي جنسي /</a:t>
            </a:r>
          </a:p>
          <a:p>
            <a:pPr algn="r">
              <a:buNone/>
            </a:pPr>
            <a:endParaRPr lang="ar-SA" sz="3000" dirty="0" smtClean="0"/>
          </a:p>
          <a:p>
            <a:pPr algn="r">
              <a:buNone/>
            </a:pPr>
            <a:r>
              <a:rPr lang="ar-SA" sz="3000" b="1" u="sng" dirty="0" smtClean="0"/>
              <a:t>غريزة الموت أو العدوان </a:t>
            </a:r>
            <a:r>
              <a:rPr lang="ar-SA" sz="3000" dirty="0" smtClean="0"/>
              <a:t>- التي تؤدي إلى التدمير والتخريب </a:t>
            </a:r>
          </a:p>
          <a:p>
            <a:pPr algn="r">
              <a:buNone/>
            </a:pPr>
            <a:endParaRPr lang="ar-SA" dirty="0" smtClean="0"/>
          </a:p>
          <a:p>
            <a:pPr algn="r">
              <a:buNone/>
            </a:pPr>
            <a:endParaRPr lang="ar-SA" dirty="0" smtClean="0"/>
          </a:p>
          <a:p>
            <a:pPr algn="r">
              <a:buNone/>
            </a:pPr>
            <a:endParaRPr lang="ar-SA" dirty="0" smtClean="0"/>
          </a:p>
          <a:p>
            <a:pPr algn="r">
              <a:buNone/>
            </a:pPr>
            <a:endParaRPr lang="en-US" dirty="0"/>
          </a:p>
        </p:txBody>
      </p:sp>
      <p:sp>
        <p:nvSpPr>
          <p:cNvPr id="4" name="Slide Number Placeholder 3"/>
          <p:cNvSpPr>
            <a:spLocks noGrp="1"/>
          </p:cNvSpPr>
          <p:nvPr>
            <p:ph type="sldNum" sz="quarter" idx="12"/>
          </p:nvPr>
        </p:nvSpPr>
        <p:spPr/>
        <p:txBody>
          <a:bodyPr/>
          <a:lstStyle/>
          <a:p>
            <a:fld id="{13D7EF28-B4FF-43D6-A256-F5D8DE3227B9}"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ar-SA" dirty="0" err="1" smtClean="0"/>
              <a:t>مبادىء</a:t>
            </a:r>
            <a:r>
              <a:rPr lang="ar-SA" dirty="0" smtClean="0"/>
              <a:t> </a:t>
            </a:r>
            <a:r>
              <a:rPr lang="ar-SA" dirty="0" err="1" smtClean="0"/>
              <a:t>اساسية</a:t>
            </a:r>
            <a:r>
              <a:rPr lang="ar-SA" dirty="0" smtClean="0"/>
              <a:t> في نظرية </a:t>
            </a:r>
            <a:r>
              <a:rPr lang="ar-SA" dirty="0" err="1" smtClean="0"/>
              <a:t>فرويد</a:t>
            </a:r>
            <a:endParaRPr lang="en-US" dirty="0"/>
          </a:p>
        </p:txBody>
      </p:sp>
      <p:sp>
        <p:nvSpPr>
          <p:cNvPr id="3" name="Content Placeholder 2"/>
          <p:cNvSpPr>
            <a:spLocks noGrp="1"/>
          </p:cNvSpPr>
          <p:nvPr>
            <p:ph idx="1"/>
          </p:nvPr>
        </p:nvSpPr>
        <p:spPr/>
        <p:txBody>
          <a:bodyPr/>
          <a:lstStyle/>
          <a:p>
            <a:pPr algn="r">
              <a:buNone/>
            </a:pPr>
            <a:r>
              <a:rPr lang="ar-SA" dirty="0" smtClean="0"/>
              <a:t>شدد </a:t>
            </a:r>
            <a:r>
              <a:rPr lang="ar-SA" dirty="0" err="1" smtClean="0"/>
              <a:t>فرويد</a:t>
            </a:r>
            <a:r>
              <a:rPr lang="ar-SA" dirty="0" smtClean="0"/>
              <a:t> على دور الطفولة المبكرة في تحديد الشخصية</a:t>
            </a:r>
          </a:p>
          <a:p>
            <a:pPr algn="r"/>
            <a:endParaRPr lang="ar-SA" dirty="0" smtClean="0"/>
          </a:p>
          <a:p>
            <a:pPr algn="r"/>
            <a:endParaRPr lang="ar-SA" dirty="0"/>
          </a:p>
          <a:p>
            <a:pPr algn="r">
              <a:buNone/>
            </a:pPr>
            <a:r>
              <a:rPr lang="ar-SA" dirty="0" smtClean="0"/>
              <a:t>امن </a:t>
            </a:r>
            <a:r>
              <a:rPr lang="ar-SA" dirty="0" err="1" smtClean="0"/>
              <a:t>ان</a:t>
            </a:r>
            <a:r>
              <a:rPr lang="ar-SA" dirty="0" smtClean="0"/>
              <a:t> الشخصية تؤسس من السنة الرابعة إلى السنة الخامسة من العمر</a:t>
            </a:r>
            <a:endParaRPr lang="en-US" dirty="0"/>
          </a:p>
        </p:txBody>
      </p:sp>
      <p:pic>
        <p:nvPicPr>
          <p:cNvPr id="29698" name="Picture 2" descr="http://www.google.co.il/url?source=imglanding&amp;ct=img&amp;q=http://www.uknow.gse.harvard.edu/community/figures/early-childhood-digests.jpg&amp;sa=X&amp;ei=3xuhUICwH8XBswb2koC4DA&amp;ved=0CAsQ8wc4YQ&amp;usg=AFQjCNHDwnXvsNXER5gFayzTF1Kp3BKeCg"/>
          <p:cNvPicPr>
            <a:picLocks noChangeAspect="1" noChangeArrowheads="1"/>
          </p:cNvPicPr>
          <p:nvPr/>
        </p:nvPicPr>
        <p:blipFill>
          <a:blip r:embed="rId3" cstate="print"/>
          <a:srcRect/>
          <a:stretch>
            <a:fillRect/>
          </a:stretch>
        </p:blipFill>
        <p:spPr bwMode="auto">
          <a:xfrm>
            <a:off x="228600" y="4267200"/>
            <a:ext cx="2228850" cy="2228850"/>
          </a:xfrm>
          <a:prstGeom prst="rect">
            <a:avLst/>
          </a:prstGeom>
          <a:noFill/>
        </p:spPr>
      </p:pic>
      <p:sp>
        <p:nvSpPr>
          <p:cNvPr id="5" name="Slide Number Placeholder 4"/>
          <p:cNvSpPr>
            <a:spLocks noGrp="1"/>
          </p:cNvSpPr>
          <p:nvPr>
            <p:ph type="sldNum" sz="quarter" idx="12"/>
          </p:nvPr>
        </p:nvSpPr>
        <p:spPr/>
        <p:txBody>
          <a:bodyPr/>
          <a:lstStyle/>
          <a:p>
            <a:fld id="{13D7EF28-B4FF-43D6-A256-F5D8DE3227B9}"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ar-SA" dirty="0" smtClean="0"/>
              <a:t>مستويات الوعي</a:t>
            </a:r>
            <a:endParaRPr lang="en-US" dirty="0"/>
          </a:p>
        </p:txBody>
      </p:sp>
      <p:sp>
        <p:nvSpPr>
          <p:cNvPr id="3" name="Content Placeholder 2"/>
          <p:cNvSpPr>
            <a:spLocks noGrp="1"/>
          </p:cNvSpPr>
          <p:nvPr>
            <p:ph idx="1"/>
          </p:nvPr>
        </p:nvSpPr>
        <p:spPr/>
        <p:txBody>
          <a:bodyPr>
            <a:noAutofit/>
          </a:bodyPr>
          <a:lstStyle/>
          <a:p>
            <a:pPr marL="609600" indent="-609600" algn="r">
              <a:buNone/>
              <a:defRPr/>
            </a:pPr>
            <a:r>
              <a:rPr lang="ar-SA" dirty="0" smtClean="0"/>
              <a:t>قسم </a:t>
            </a:r>
            <a:r>
              <a:rPr lang="ar-SA" dirty="0" err="1"/>
              <a:t>فرويد</a:t>
            </a:r>
            <a:r>
              <a:rPr lang="ar-SA" dirty="0"/>
              <a:t> </a:t>
            </a:r>
            <a:r>
              <a:rPr lang="ar-SA" dirty="0" smtClean="0"/>
              <a:t>الوعي </a:t>
            </a:r>
            <a:r>
              <a:rPr lang="ar-SA" dirty="0"/>
              <a:t>إلى ثلاثة مستويات وهي:</a:t>
            </a:r>
          </a:p>
          <a:p>
            <a:pPr marL="609600" indent="-609600" algn="r">
              <a:buNone/>
              <a:defRPr/>
            </a:pPr>
            <a:endParaRPr lang="ar-SA" dirty="0"/>
          </a:p>
          <a:p>
            <a:pPr marL="609600" indent="-609600" algn="r">
              <a:buNone/>
              <a:defRPr/>
            </a:pPr>
            <a:r>
              <a:rPr lang="en-US" u="sng" dirty="0" smtClean="0">
                <a:latin typeface="Arial" pitchFamily="34" charset="0"/>
                <a:cs typeface="Arial" pitchFamily="34" charset="0"/>
              </a:rPr>
              <a:t>Conscious</a:t>
            </a:r>
            <a:r>
              <a:rPr lang="he-IL" u="sng" dirty="0" smtClean="0">
                <a:latin typeface="Arial" pitchFamily="34" charset="0"/>
                <a:cs typeface="Arial" pitchFamily="34" charset="0"/>
              </a:rPr>
              <a:t>מודע/ </a:t>
            </a:r>
            <a:r>
              <a:rPr lang="en-US" u="sng" dirty="0" smtClean="0">
                <a:latin typeface="Arial" pitchFamily="34" charset="0"/>
                <a:cs typeface="Arial" pitchFamily="34" charset="0"/>
              </a:rPr>
              <a:t> /</a:t>
            </a:r>
            <a:r>
              <a:rPr lang="ar-SA" u="sng" dirty="0" smtClean="0">
                <a:latin typeface="Arial" pitchFamily="34" charset="0"/>
                <a:cs typeface="Arial" pitchFamily="34" charset="0"/>
              </a:rPr>
              <a:t>1. الشعور</a:t>
            </a:r>
            <a:endParaRPr lang="ar-SA" dirty="0" smtClean="0">
              <a:latin typeface="Arial" pitchFamily="34" charset="0"/>
              <a:cs typeface="Arial" pitchFamily="34" charset="0"/>
            </a:endParaRPr>
          </a:p>
          <a:p>
            <a:pPr marL="609600" indent="-609600" algn="r">
              <a:buNone/>
              <a:defRPr/>
            </a:pPr>
            <a:endParaRPr lang="ar-SA" dirty="0" smtClean="0">
              <a:latin typeface="Arial" pitchFamily="34" charset="0"/>
              <a:cs typeface="Arial" pitchFamily="34" charset="0"/>
            </a:endParaRPr>
          </a:p>
          <a:p>
            <a:pPr marL="609600" indent="-609600" algn="r">
              <a:buNone/>
              <a:defRPr/>
            </a:pPr>
            <a:r>
              <a:rPr lang="ar-SA" dirty="0" smtClean="0">
                <a:latin typeface="Arial" pitchFamily="34" charset="0"/>
                <a:cs typeface="Arial" pitchFamily="34" charset="0"/>
              </a:rPr>
              <a:t> يمثل منطقة الوعي الكامل والاتصال بالعالم الخارجي, كالتفكير </a:t>
            </a:r>
            <a:r>
              <a:rPr lang="ar-SA" dirty="0" err="1" smtClean="0">
                <a:latin typeface="Arial" pitchFamily="34" charset="0"/>
                <a:cs typeface="Arial" pitchFamily="34" charset="0"/>
              </a:rPr>
              <a:t>والاحساس</a:t>
            </a:r>
            <a:r>
              <a:rPr lang="ar-SA" dirty="0" smtClean="0">
                <a:latin typeface="Arial" pitchFamily="34" charset="0"/>
                <a:cs typeface="Arial" pitchFamily="34" charset="0"/>
              </a:rPr>
              <a:t> </a:t>
            </a:r>
            <a:r>
              <a:rPr lang="ar-SA" dirty="0" err="1" smtClean="0">
                <a:latin typeface="Arial" pitchFamily="34" charset="0"/>
                <a:cs typeface="Arial" pitchFamily="34" charset="0"/>
              </a:rPr>
              <a:t>والادراك</a:t>
            </a:r>
            <a:r>
              <a:rPr lang="ar-SA" dirty="0" smtClean="0">
                <a:latin typeface="Arial" pitchFamily="34" charset="0"/>
                <a:cs typeface="Arial" pitchFamily="34" charset="0"/>
              </a:rPr>
              <a:t> وغيرها </a:t>
            </a:r>
            <a:endParaRPr lang="ar-SA" dirty="0">
              <a:latin typeface="Arial" pitchFamily="34" charset="0"/>
              <a:cs typeface="Arial" pitchFamily="34" charset="0"/>
            </a:endParaRPr>
          </a:p>
          <a:p>
            <a:pPr marL="609600" indent="-609600" algn="r">
              <a:buNone/>
              <a:defRPr/>
            </a:pPr>
            <a:endParaRPr lang="ar-SA" dirty="0">
              <a:effectLst>
                <a:outerShdw blurRad="38100" dist="38100" dir="2700000" algn="tl">
                  <a:srgbClr val="000000"/>
                </a:outerShdw>
              </a:effectLst>
            </a:endParaRPr>
          </a:p>
        </p:txBody>
      </p:sp>
      <p:sp>
        <p:nvSpPr>
          <p:cNvPr id="4" name="Slide Number Placeholder 3"/>
          <p:cNvSpPr>
            <a:spLocks noGrp="1"/>
          </p:cNvSpPr>
          <p:nvPr>
            <p:ph type="sldNum" sz="quarter" idx="12"/>
          </p:nvPr>
        </p:nvSpPr>
        <p:spPr/>
        <p:txBody>
          <a:bodyPr/>
          <a:lstStyle/>
          <a:p>
            <a:fld id="{13D7EF28-B4FF-43D6-A256-F5D8DE3227B9}"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ar-SA" dirty="0" smtClean="0"/>
              <a:t>مستويات الوعي</a:t>
            </a:r>
            <a:endParaRPr lang="en-US" dirty="0"/>
          </a:p>
        </p:txBody>
      </p:sp>
      <p:sp>
        <p:nvSpPr>
          <p:cNvPr id="3" name="Content Placeholder 2"/>
          <p:cNvSpPr>
            <a:spLocks noGrp="1"/>
          </p:cNvSpPr>
          <p:nvPr>
            <p:ph idx="1"/>
          </p:nvPr>
        </p:nvSpPr>
        <p:spPr/>
        <p:txBody>
          <a:bodyPr/>
          <a:lstStyle/>
          <a:p>
            <a:pPr algn="r">
              <a:buNone/>
            </a:pPr>
            <a:r>
              <a:rPr lang="en-US" u="sng" dirty="0" smtClean="0"/>
              <a:t>Preconscious</a:t>
            </a:r>
            <a:r>
              <a:rPr lang="ar-SA" u="sng" dirty="0" smtClean="0"/>
              <a:t> ما قبل الشعور</a:t>
            </a:r>
            <a:r>
              <a:rPr lang="he-IL" u="sng" dirty="0" smtClean="0"/>
              <a:t> / סמוך למודע/</a:t>
            </a:r>
            <a:r>
              <a:rPr lang="ar-SA" u="sng" dirty="0" smtClean="0"/>
              <a:t> </a:t>
            </a:r>
            <a:r>
              <a:rPr lang="en-US" dirty="0" smtClean="0"/>
              <a:t>.2</a:t>
            </a:r>
          </a:p>
          <a:p>
            <a:pPr algn="r">
              <a:buNone/>
            </a:pPr>
            <a:endParaRPr lang="en-US" dirty="0" smtClean="0"/>
          </a:p>
          <a:p>
            <a:pPr algn="r">
              <a:buNone/>
            </a:pPr>
            <a:r>
              <a:rPr lang="ar-SA" dirty="0" smtClean="0"/>
              <a:t> وهو بين الشعور واللاشعور، وهو عبارة عن أحداث وذكريات وخبرات وتجارب تكاد تكون منسية، ولكن عند تلقيها المثير المناسب، يمكن استدعاؤها إلى دائرة الشعور.</a:t>
            </a:r>
          </a:p>
          <a:p>
            <a:pPr algn="r">
              <a:buNone/>
            </a:pPr>
            <a:endParaRPr lang="ar-SA" dirty="0" smtClean="0"/>
          </a:p>
          <a:p>
            <a:pPr algn="r">
              <a:buNone/>
            </a:pPr>
            <a:r>
              <a:rPr lang="ar-SA" dirty="0" smtClean="0"/>
              <a:t> </a:t>
            </a:r>
          </a:p>
          <a:p>
            <a:pPr algn="r"/>
            <a:endParaRPr lang="en-US" dirty="0"/>
          </a:p>
        </p:txBody>
      </p:sp>
      <p:sp>
        <p:nvSpPr>
          <p:cNvPr id="4" name="Slide Number Placeholder 3"/>
          <p:cNvSpPr>
            <a:spLocks noGrp="1"/>
          </p:cNvSpPr>
          <p:nvPr>
            <p:ph type="sldNum" sz="quarter" idx="12"/>
          </p:nvPr>
        </p:nvSpPr>
        <p:spPr/>
        <p:txBody>
          <a:bodyPr/>
          <a:lstStyle/>
          <a:p>
            <a:fld id="{13D7EF28-B4FF-43D6-A256-F5D8DE3227B9}"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lstStyle/>
          <a:p>
            <a:r>
              <a:rPr lang="ar-SA" dirty="0" smtClean="0"/>
              <a:t>مستويات الوعي</a:t>
            </a:r>
            <a:endParaRPr lang="en-US" dirty="0"/>
          </a:p>
        </p:txBody>
      </p:sp>
      <p:sp>
        <p:nvSpPr>
          <p:cNvPr id="3" name="Content Placeholder 2"/>
          <p:cNvSpPr>
            <a:spLocks noGrp="1"/>
          </p:cNvSpPr>
          <p:nvPr>
            <p:ph idx="1"/>
          </p:nvPr>
        </p:nvSpPr>
        <p:spPr/>
        <p:txBody>
          <a:bodyPr>
            <a:normAutofit fontScale="85000" lnSpcReduction="20000"/>
          </a:bodyPr>
          <a:lstStyle/>
          <a:p>
            <a:pPr marL="609600" indent="-609600" algn="r">
              <a:buNone/>
              <a:defRPr/>
            </a:pPr>
            <a:r>
              <a:rPr lang="en-US" u="sng" dirty="0" smtClean="0">
                <a:latin typeface="Arial" pitchFamily="34" charset="0"/>
                <a:cs typeface="Arial" pitchFamily="34" charset="0"/>
              </a:rPr>
              <a:t>Unconscious</a:t>
            </a:r>
            <a:r>
              <a:rPr lang="ar-SA" u="sng" dirty="0" smtClean="0">
                <a:latin typeface="Arial" pitchFamily="34" charset="0"/>
                <a:cs typeface="Arial" pitchFamily="34" charset="0"/>
              </a:rPr>
              <a:t>3. اللاشعور</a:t>
            </a:r>
            <a:r>
              <a:rPr lang="he-IL" u="sng" dirty="0" smtClean="0">
                <a:latin typeface="Arial" pitchFamily="34" charset="0"/>
                <a:cs typeface="Arial" pitchFamily="34" charset="0"/>
              </a:rPr>
              <a:t>/ לא מודע/ </a:t>
            </a:r>
            <a:endParaRPr lang="en-US" u="sng" dirty="0">
              <a:latin typeface="Arial" pitchFamily="34" charset="0"/>
              <a:cs typeface="Arial" pitchFamily="34" charset="0"/>
            </a:endParaRPr>
          </a:p>
          <a:p>
            <a:pPr marL="609600" indent="-609600" algn="r">
              <a:buNone/>
              <a:defRPr/>
            </a:pPr>
            <a:endParaRPr lang="ar-SA" dirty="0" smtClean="0"/>
          </a:p>
          <a:p>
            <a:pPr marL="609600" indent="-609600" algn="r">
              <a:buNone/>
              <a:defRPr/>
            </a:pPr>
            <a:r>
              <a:rPr lang="ar-SA" dirty="0" smtClean="0"/>
              <a:t> الجانب اللاوعي والمسيطر </a:t>
            </a:r>
            <a:r>
              <a:rPr lang="ar-SA" dirty="0"/>
              <a:t>في </a:t>
            </a:r>
            <a:r>
              <a:rPr lang="ar-SA" dirty="0" smtClean="0"/>
              <a:t>الشخصية</a:t>
            </a:r>
            <a:r>
              <a:rPr lang="ar-SA" dirty="0"/>
              <a:t>، </a:t>
            </a:r>
            <a:r>
              <a:rPr lang="ar-SA" dirty="0" smtClean="0"/>
              <a:t>وهو </a:t>
            </a:r>
            <a:r>
              <a:rPr lang="ar-SA" dirty="0"/>
              <a:t>يمثل </a:t>
            </a:r>
            <a:r>
              <a:rPr lang="ar-SA" dirty="0" smtClean="0"/>
              <a:t>المنطقة التي تختزن فيها جميع الرغبات </a:t>
            </a:r>
            <a:r>
              <a:rPr lang="ar-SA" dirty="0" err="1" smtClean="0"/>
              <a:t>او</a:t>
            </a:r>
            <a:r>
              <a:rPr lang="ar-SA" dirty="0" smtClean="0"/>
              <a:t> الحاجات </a:t>
            </a:r>
            <a:r>
              <a:rPr lang="ar-SA" dirty="0" err="1" smtClean="0"/>
              <a:t>او</a:t>
            </a:r>
            <a:r>
              <a:rPr lang="ar-SA" dirty="0" smtClean="0"/>
              <a:t> الدوافع الغريزية</a:t>
            </a:r>
          </a:p>
          <a:p>
            <a:pPr marL="609600" indent="-609600" algn="r">
              <a:buNone/>
              <a:defRPr/>
            </a:pPr>
            <a:endParaRPr lang="ar-SA" dirty="0" smtClean="0"/>
          </a:p>
          <a:p>
            <a:pPr marL="609600" indent="-609600" algn="r">
              <a:buNone/>
              <a:defRPr/>
            </a:pPr>
            <a:r>
              <a:rPr lang="ar-SA" dirty="0" smtClean="0"/>
              <a:t>إثارتها تؤدي للتوتر – لهذا فهي تكبت</a:t>
            </a:r>
          </a:p>
          <a:p>
            <a:pPr marL="609600" indent="-609600" algn="r">
              <a:buNone/>
              <a:defRPr/>
            </a:pPr>
            <a:endParaRPr lang="ar-SA" dirty="0"/>
          </a:p>
          <a:p>
            <a:pPr marL="609600" indent="-609600" algn="r">
              <a:buNone/>
              <a:defRPr/>
            </a:pPr>
            <a:r>
              <a:rPr lang="ar-SA" dirty="0" smtClean="0"/>
              <a:t>وصف </a:t>
            </a:r>
            <a:r>
              <a:rPr lang="ar-SA" dirty="0" err="1" smtClean="0"/>
              <a:t>فرويد</a:t>
            </a:r>
            <a:r>
              <a:rPr lang="ar-SA" dirty="0" smtClean="0"/>
              <a:t> الكبت كالمراقب (الحكومي) –  يراقب ويمنع وصول </a:t>
            </a:r>
            <a:r>
              <a:rPr lang="ar-SA" dirty="0" err="1" smtClean="0"/>
              <a:t>افكار</a:t>
            </a:r>
            <a:r>
              <a:rPr lang="ar-SA" dirty="0" smtClean="0"/>
              <a:t>  </a:t>
            </a:r>
            <a:r>
              <a:rPr lang="ar-SA" dirty="0" err="1" smtClean="0"/>
              <a:t>تهديدية</a:t>
            </a:r>
            <a:r>
              <a:rPr lang="ar-SA" dirty="0" smtClean="0"/>
              <a:t> لاشعورية </a:t>
            </a:r>
            <a:r>
              <a:rPr lang="ar-SA" dirty="0" err="1" smtClean="0"/>
              <a:t>الى</a:t>
            </a:r>
            <a:r>
              <a:rPr lang="ar-SA" dirty="0" smtClean="0"/>
              <a:t> مستوى الشعور</a:t>
            </a:r>
          </a:p>
          <a:p>
            <a:pPr marL="609600" indent="-609600" algn="r">
              <a:buNone/>
              <a:defRPr/>
            </a:pPr>
            <a:endParaRPr lang="ar-SA" dirty="0" smtClean="0"/>
          </a:p>
          <a:p>
            <a:pPr marL="609600" indent="-609600" algn="r">
              <a:buNone/>
              <a:defRPr/>
            </a:pPr>
            <a:r>
              <a:rPr lang="ar-SA" dirty="0" smtClean="0"/>
              <a:t> تدخل الوعي بصورة متنكرة </a:t>
            </a:r>
            <a:r>
              <a:rPr lang="ar-SA" dirty="0" err="1" smtClean="0"/>
              <a:t>او</a:t>
            </a:r>
            <a:r>
              <a:rPr lang="ar-SA" dirty="0" smtClean="0"/>
              <a:t> رمزية </a:t>
            </a:r>
          </a:p>
          <a:p>
            <a:pPr marL="609600" indent="-609600" algn="r">
              <a:buNone/>
              <a:defRPr/>
            </a:pPr>
            <a:endParaRPr lang="ar-SA" dirty="0" smtClean="0"/>
          </a:p>
          <a:p>
            <a:pPr marL="609600" indent="-609600" algn="r">
              <a:buNone/>
              <a:defRPr/>
            </a:pPr>
            <a:endParaRPr lang="ar-SA" dirty="0"/>
          </a:p>
          <a:p>
            <a:pPr marL="609600" indent="-609600" algn="r">
              <a:buNone/>
              <a:defRPr/>
            </a:pPr>
            <a:endParaRPr lang="ar-SA" dirty="0"/>
          </a:p>
          <a:p>
            <a:pPr algn="r"/>
            <a:endParaRPr lang="en-US" dirty="0"/>
          </a:p>
        </p:txBody>
      </p:sp>
      <p:sp>
        <p:nvSpPr>
          <p:cNvPr id="4" name="Slide Number Placeholder 3"/>
          <p:cNvSpPr>
            <a:spLocks noGrp="1"/>
          </p:cNvSpPr>
          <p:nvPr>
            <p:ph type="sldNum" sz="quarter" idx="12"/>
          </p:nvPr>
        </p:nvSpPr>
        <p:spPr/>
        <p:txBody>
          <a:bodyPr/>
          <a:lstStyle/>
          <a:p>
            <a:fld id="{13D7EF28-B4FF-43D6-A256-F5D8DE3227B9}"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fontScale="90000"/>
          </a:bodyPr>
          <a:lstStyle/>
          <a:p>
            <a:r>
              <a:rPr lang="en-US" dirty="0" smtClean="0"/>
              <a:t>Topographic Model</a:t>
            </a:r>
            <a:br>
              <a:rPr lang="en-US" dirty="0" smtClean="0"/>
            </a:br>
            <a:r>
              <a:rPr lang="ar-SA" dirty="0" err="1" smtClean="0"/>
              <a:t>المودل</a:t>
            </a:r>
            <a:r>
              <a:rPr lang="ar-SA" dirty="0" smtClean="0"/>
              <a:t> (النموذج) </a:t>
            </a:r>
            <a:r>
              <a:rPr lang="ar-SA" dirty="0" err="1" smtClean="0"/>
              <a:t>الطوبوغرافي</a:t>
            </a:r>
            <a:r>
              <a:rPr lang="ar-SA" dirty="0" smtClean="0"/>
              <a:t> </a:t>
            </a:r>
            <a:endParaRPr lang="en-US" dirty="0"/>
          </a:p>
        </p:txBody>
      </p:sp>
      <p:sp>
        <p:nvSpPr>
          <p:cNvPr id="3" name="Content Placeholder 2"/>
          <p:cNvSpPr>
            <a:spLocks noGrp="1"/>
          </p:cNvSpPr>
          <p:nvPr>
            <p:ph idx="1"/>
          </p:nvPr>
        </p:nvSpPr>
        <p:spPr/>
        <p:txBody>
          <a:bodyPr/>
          <a:lstStyle/>
          <a:p>
            <a:endParaRPr lang="en-US"/>
          </a:p>
        </p:txBody>
      </p:sp>
      <p:pic>
        <p:nvPicPr>
          <p:cNvPr id="53250" name="Picture 2" descr="http://2.bp.blogspot.com/-Vk9eBGU37pQ/TtvpHAkYcEI/AAAAAAAAATA/omHXaTWrZ8Y/s1600/Freud%2527s+Iceberg+1a.jpg"/>
          <p:cNvPicPr>
            <a:picLocks noChangeAspect="1" noChangeArrowheads="1"/>
          </p:cNvPicPr>
          <p:nvPr/>
        </p:nvPicPr>
        <p:blipFill>
          <a:blip r:embed="rId3" cstate="print"/>
          <a:srcRect l="3132" r="1860" b="5263"/>
          <a:stretch>
            <a:fillRect/>
          </a:stretch>
        </p:blipFill>
        <p:spPr bwMode="auto">
          <a:xfrm>
            <a:off x="228600" y="1600200"/>
            <a:ext cx="8915400" cy="5257800"/>
          </a:xfrm>
          <a:prstGeom prst="rect">
            <a:avLst/>
          </a:prstGeom>
          <a:noFill/>
        </p:spPr>
      </p:pic>
      <p:sp>
        <p:nvSpPr>
          <p:cNvPr id="5" name="Rectangle 4"/>
          <p:cNvSpPr/>
          <p:nvPr/>
        </p:nvSpPr>
        <p:spPr>
          <a:xfrm>
            <a:off x="7162800" y="2514600"/>
            <a:ext cx="1676400" cy="533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smtClean="0"/>
              <a:t>الشعور</a:t>
            </a:r>
            <a:r>
              <a:rPr lang="ar-SA" dirty="0" smtClean="0"/>
              <a:t> </a:t>
            </a:r>
            <a:endParaRPr lang="en-US" dirty="0"/>
          </a:p>
        </p:txBody>
      </p:sp>
      <p:sp>
        <p:nvSpPr>
          <p:cNvPr id="6" name="Rectangle 5"/>
          <p:cNvSpPr/>
          <p:nvPr/>
        </p:nvSpPr>
        <p:spPr>
          <a:xfrm>
            <a:off x="7162800" y="3581400"/>
            <a:ext cx="16764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smtClean="0"/>
              <a:t>ما قبل الشعور</a:t>
            </a:r>
            <a:r>
              <a:rPr lang="ar-SA" dirty="0" smtClean="0"/>
              <a:t> </a:t>
            </a:r>
            <a:endParaRPr lang="en-US" dirty="0"/>
          </a:p>
        </p:txBody>
      </p:sp>
      <p:sp>
        <p:nvSpPr>
          <p:cNvPr id="7" name="Rectangle 6"/>
          <p:cNvSpPr/>
          <p:nvPr/>
        </p:nvSpPr>
        <p:spPr>
          <a:xfrm>
            <a:off x="7162800" y="5638800"/>
            <a:ext cx="1676400" cy="533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smtClean="0"/>
              <a:t>اللاشعور</a:t>
            </a:r>
            <a:r>
              <a:rPr lang="ar-SA" dirty="0" smtClean="0"/>
              <a:t> </a:t>
            </a:r>
            <a:endParaRPr lang="en-US" dirty="0"/>
          </a:p>
        </p:txBody>
      </p:sp>
      <p:sp>
        <p:nvSpPr>
          <p:cNvPr id="8" name="Slide Number Placeholder 7"/>
          <p:cNvSpPr>
            <a:spLocks noGrp="1"/>
          </p:cNvSpPr>
          <p:nvPr>
            <p:ph type="sldNum" sz="quarter" idx="12"/>
          </p:nvPr>
        </p:nvSpPr>
        <p:spPr/>
        <p:txBody>
          <a:bodyPr/>
          <a:lstStyle/>
          <a:p>
            <a:fld id="{13D7EF28-B4FF-43D6-A256-F5D8DE3227B9}"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6791</TotalTime>
  <Words>1567</Words>
  <Application>Microsoft Office PowerPoint</Application>
  <PresentationFormat>On-screen Show (4:3)</PresentationFormat>
  <Paragraphs>330</Paragraphs>
  <Slides>32</Slides>
  <Notes>27</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علم النفس التطوري</vt:lpstr>
      <vt:lpstr> </vt:lpstr>
      <vt:lpstr>سيجموند فرويد Sigmund Freud  (1856 – 1939)</vt:lpstr>
      <vt:lpstr>مبادىء اساسية في نظرية فرويد</vt:lpstr>
      <vt:lpstr>مبادىء اساسية في نظرية فرويد</vt:lpstr>
      <vt:lpstr>مستويات الوعي</vt:lpstr>
      <vt:lpstr>مستويات الوعي</vt:lpstr>
      <vt:lpstr>مستويات الوعي</vt:lpstr>
      <vt:lpstr>Topographic Model المودل (النموذج) الطوبوغرافي </vt:lpstr>
      <vt:lpstr>  النموذج البنيوي للشخصية Structural Model of Personality</vt:lpstr>
      <vt:lpstr>ID הסתמי// ألهو</vt:lpstr>
      <vt:lpstr>Ego האני// الأنا</vt:lpstr>
      <vt:lpstr>Super Ego الأنا العليا / האני העליון/ </vt:lpstr>
      <vt:lpstr>التفاعل بين المركبات الثلاث</vt:lpstr>
      <vt:lpstr>Intrapsychic conflict صراع داخلي</vt:lpstr>
      <vt:lpstr> الآليات (الحيل) الدفاعية Defense Mechanisms</vt:lpstr>
      <vt:lpstr>Slide 17</vt:lpstr>
      <vt:lpstr>جزء 2</vt:lpstr>
      <vt:lpstr>المراحل النفسية جنسية Psychosexual stages</vt:lpstr>
      <vt:lpstr>1. Oral Stage المرحلة الفمية</vt:lpstr>
      <vt:lpstr>1. Oral Stage المرحلة الفمية</vt:lpstr>
      <vt:lpstr>2. Anal Stage المرحلة الشرجية</vt:lpstr>
      <vt:lpstr>2. Anal Stage المرحلة الشرجية</vt:lpstr>
      <vt:lpstr>3.Phallic Stage المرحلة القضيبية</vt:lpstr>
      <vt:lpstr>3.Phallic Stage المرحلة القضيبية</vt:lpstr>
      <vt:lpstr>3.Phallic Stage المرحلة القضيبية</vt:lpstr>
      <vt:lpstr>4. Latency Stage مرحلة الكمون</vt:lpstr>
      <vt:lpstr>5. Genital Stage المرحلة التناسلية</vt:lpstr>
      <vt:lpstr>عوامل قد توثر على النمو</vt:lpstr>
      <vt:lpstr>عوامل قد تؤثر على النمو </vt:lpstr>
      <vt:lpstr>تقييم نظرية فرويد</vt:lpstr>
      <vt:lpstr>تقييم نظرية فرويد</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UserV5</dc:creator>
  <cp:lastModifiedBy>UserV5</cp:lastModifiedBy>
  <cp:revision>172</cp:revision>
  <dcterms:created xsi:type="dcterms:W3CDTF">2012-04-04T09:27:14Z</dcterms:created>
  <dcterms:modified xsi:type="dcterms:W3CDTF">2013-03-13T07:27:44Z</dcterms:modified>
</cp:coreProperties>
</file>