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57" r:id="rId3"/>
    <p:sldId id="272" r:id="rId4"/>
    <p:sldId id="273" r:id="rId5"/>
    <p:sldId id="284" r:id="rId6"/>
    <p:sldId id="290" r:id="rId7"/>
    <p:sldId id="274" r:id="rId8"/>
    <p:sldId id="275" r:id="rId9"/>
    <p:sldId id="276" r:id="rId10"/>
    <p:sldId id="277" r:id="rId11"/>
    <p:sldId id="278" r:id="rId12"/>
    <p:sldId id="279" r:id="rId13"/>
    <p:sldId id="287" r:id="rId14"/>
    <p:sldId id="288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7" autoAdjust="0"/>
  </p:normalViewPr>
  <p:slideViewPr>
    <p:cSldViewPr>
      <p:cViewPr>
        <p:scale>
          <a:sx n="80" d="100"/>
          <a:sy n="80" d="100"/>
        </p:scale>
        <p:origin x="-1086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F06B-2F75-4B3A-BFC0-01FFC095006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BA35-5099-46CE-BFDC-036840037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45DB-8BF8-4D9E-ACE7-7DBF16297B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r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/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شكله</a:t>
            </a:r>
            <a:r>
              <a:rPr lang="ar-SA" baseline="0" dirty="0" smtClean="0"/>
              <a:t> كان </a:t>
            </a:r>
            <a:r>
              <a:rPr lang="ar-SA" baseline="0" dirty="0" err="1" smtClean="0"/>
              <a:t>ال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BA35-5099-46CE-BFDC-036840037B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567D-87EF-4454-85A7-EA5B42E7AF9A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333B-A54A-474B-88AC-AA27FAA2482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65A5-83C2-4D23-B9F1-61D1945A4E1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38B8-717E-4A4E-9218-E4E7BA421115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3E3-5F8A-41CE-9A05-6E61B88C4B60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1B3-3CAF-455D-87D6-036FEB37F0D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564E-F037-4D59-A32E-37A9624DFE26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11A-00F6-4A7F-85BA-82A6FBAFFC7B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B90B-5683-46EB-9F82-D6359386F1F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02F-9ECC-4D2E-9A6C-315D6BA4AC55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2AB9-B42C-457A-9217-23E68006989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6B09-4306-4F4B-BE57-583D3EEA4555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146F-CCD1-4A42-AC38-79E4804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oPFmjGyIE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tmktk1ZrmHE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علم النفس التطوري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نظرية </a:t>
            </a:r>
            <a:r>
              <a:rPr lang="ar-SA" dirty="0" err="1" smtClean="0">
                <a:solidFill>
                  <a:schemeClr val="tx1"/>
                </a:solidFill>
              </a:rPr>
              <a:t>اريكسون</a:t>
            </a:r>
            <a:r>
              <a:rPr lang="ar-SA" dirty="0" smtClean="0">
                <a:solidFill>
                  <a:schemeClr val="tx1"/>
                </a:solidFill>
              </a:rPr>
              <a:t> للتطور النفسي اجتماعي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د. وسام مجادلة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990" name="Picture 6" descr="http://s3.amazonaws.com/production.mediajoint.prx.org/public/piece_images/162281/4167-33_mediu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0"/>
            <a:ext cx="1752600" cy="2022232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2834-F655-4AC5-9FCA-1DC467D3F8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/>
              <a:t>مرحلة المبادرة مقابل الشعور بالذنب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Initiative </a:t>
            </a:r>
            <a:r>
              <a:rPr lang="en-US" dirty="0" err="1" smtClean="0"/>
              <a:t>vs</a:t>
            </a:r>
            <a:r>
              <a:rPr lang="en-US" dirty="0" smtClean="0"/>
              <a:t>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ar-SA" dirty="0" smtClean="0"/>
              <a:t>3 – 6 سنوات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يسعى الطفل لاكتشاف العالم المحيط </a:t>
            </a:r>
            <a:r>
              <a:rPr lang="ar-SA" dirty="0" err="1" smtClean="0"/>
              <a:t>به</a:t>
            </a: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يزداد شعور الطفل بالمسؤولية الاجتماعية لامتلاكه قدرات لغوية وعقلية وحركية التي تؤدي </a:t>
            </a:r>
            <a:r>
              <a:rPr lang="ar-SA" dirty="0" smtClean="0">
                <a:solidFill>
                  <a:srgbClr val="FF0000"/>
                </a:solidFill>
              </a:rPr>
              <a:t>إلى المبادرة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والتأثير على الأشخاص والحوادث من حوله</a:t>
            </a:r>
          </a:p>
          <a:p>
            <a:pPr algn="r">
              <a:buNone/>
            </a:pPr>
            <a:r>
              <a:rPr lang="ar-SA" dirty="0" smtClean="0"/>
              <a:t> </a:t>
            </a:r>
          </a:p>
          <a:p>
            <a:pPr algn="r">
              <a:buNone/>
            </a:pPr>
            <a:r>
              <a:rPr lang="ar-SA" dirty="0" smtClean="0"/>
              <a:t>زيادة الأسئلة والأخطاء (نتيجة القيام بمبادرات جديدة)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الاخطاء قد تعرضه للعقاب – لذا من المتوقع </a:t>
            </a:r>
            <a:r>
              <a:rPr lang="ar-SA" dirty="0" err="1" smtClean="0"/>
              <a:t>ان</a:t>
            </a:r>
            <a:r>
              <a:rPr lang="ar-SA" dirty="0" smtClean="0"/>
              <a:t> يطور مشاعر </a:t>
            </a:r>
            <a:r>
              <a:rPr lang="ar-SA" dirty="0" smtClean="0">
                <a:solidFill>
                  <a:srgbClr val="FF0000"/>
                </a:solidFill>
              </a:rPr>
              <a:t>الذنب</a:t>
            </a:r>
            <a:r>
              <a:rPr lang="ar-SA" dirty="0" smtClean="0"/>
              <a:t> (خاصة اذا استخدمت معه أساليب عقاب شديدة) فقد يصبح إنسان خائف متردد غير قادر على التعبير عن استقلاله (سلوك المبادرة) </a:t>
            </a:r>
          </a:p>
          <a:p>
            <a:pPr algn="r"/>
            <a:endParaRPr lang="ar-SA" dirty="0" smtClean="0"/>
          </a:p>
        </p:txBody>
      </p:sp>
      <p:pic>
        <p:nvPicPr>
          <p:cNvPr id="43010" name="Picture 2" descr="http://www.clker.com/cliparts/n/C/g/1/l/x/red-rounded-square-with-number-3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مرحلة الانجاز مقابل الشعور</a:t>
            </a:r>
            <a:r>
              <a:rPr lang="ar-SA" baseline="0" dirty="0" smtClean="0">
                <a:solidFill>
                  <a:schemeClr val="tx1"/>
                </a:solidFill>
              </a:rPr>
              <a:t> بالنقص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 Industry </a:t>
            </a:r>
            <a:r>
              <a:rPr lang="en-US" dirty="0" err="1" smtClean="0"/>
              <a:t>vs</a:t>
            </a:r>
            <a:r>
              <a:rPr lang="en-US" dirty="0" smtClean="0"/>
              <a:t>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ar-SA" sz="2400" dirty="0" smtClean="0"/>
              <a:t> 6 سنوات – 11 سنة (بداية التعليم المدرسي)</a:t>
            </a:r>
          </a:p>
          <a:p>
            <a:pPr algn="r">
              <a:buNone/>
            </a:pPr>
            <a:endParaRPr lang="ar-SA" sz="1200" dirty="0" smtClean="0"/>
          </a:p>
          <a:p>
            <a:pPr algn="r">
              <a:buNone/>
            </a:pPr>
            <a:r>
              <a:rPr lang="ar-SA" sz="2400" dirty="0" smtClean="0"/>
              <a:t>تنمو لدى </a:t>
            </a:r>
            <a:r>
              <a:rPr lang="ar-SA" sz="2400" dirty="0" err="1" smtClean="0"/>
              <a:t>الاطفال</a:t>
            </a:r>
            <a:r>
              <a:rPr lang="ar-SA" sz="2400" dirty="0" smtClean="0"/>
              <a:t> قدرات حركية ولغوية وعقلية التي تساعدهم في المشاركة في النشاطات المختلفة (مدرسية, </a:t>
            </a:r>
            <a:r>
              <a:rPr lang="ar-SA" sz="2400" dirty="0" err="1" smtClean="0"/>
              <a:t>بيتية</a:t>
            </a:r>
            <a:r>
              <a:rPr lang="ar-SA" sz="2400" dirty="0" smtClean="0"/>
              <a:t> ,تنافسية) </a:t>
            </a:r>
          </a:p>
          <a:p>
            <a:pPr algn="r">
              <a:buNone/>
            </a:pPr>
            <a:endParaRPr lang="ar-SA" sz="1200" dirty="0" smtClean="0"/>
          </a:p>
          <a:p>
            <a:pPr algn="r">
              <a:buNone/>
            </a:pPr>
            <a:r>
              <a:rPr lang="ar-SA" sz="2400" dirty="0" smtClean="0"/>
              <a:t> تربي الشعور عند </a:t>
            </a:r>
            <a:r>
              <a:rPr lang="ar-SA" sz="2400" dirty="0" err="1" smtClean="0"/>
              <a:t>الاطفال</a:t>
            </a:r>
            <a:r>
              <a:rPr lang="ar-SA" sz="2400" dirty="0" smtClean="0"/>
              <a:t> </a:t>
            </a:r>
            <a:r>
              <a:rPr lang="ar-SA" sz="2400" dirty="0" err="1" smtClean="0"/>
              <a:t>بانهم</a:t>
            </a:r>
            <a:r>
              <a:rPr lang="ar-SA" sz="2400" dirty="0" smtClean="0"/>
              <a:t> منتجين وقادرون على التحصيل والانجاز</a:t>
            </a:r>
            <a:endParaRPr lang="ar-SA" sz="2400" dirty="0"/>
          </a:p>
          <a:p>
            <a:pPr algn="r">
              <a:buNone/>
            </a:pPr>
            <a:endParaRPr lang="ar-SA" sz="1200" dirty="0" smtClean="0"/>
          </a:p>
          <a:p>
            <a:pPr algn="r">
              <a:buNone/>
            </a:pPr>
            <a:r>
              <a:rPr lang="ar-SA" sz="2400" dirty="0" smtClean="0"/>
              <a:t>يتعلم الطفل قبول المهام والتعليمات المدرسية والاجتماعية</a:t>
            </a:r>
          </a:p>
          <a:p>
            <a:pPr algn="r">
              <a:buNone/>
            </a:pPr>
            <a:endParaRPr lang="ar-SA" sz="1200" dirty="0" smtClean="0"/>
          </a:p>
          <a:p>
            <a:pPr algn="r">
              <a:buNone/>
            </a:pPr>
            <a:r>
              <a:rPr lang="ar-SA" sz="2400" dirty="0" smtClean="0"/>
              <a:t>اذا حقق نجاحات في المهام التي </a:t>
            </a:r>
            <a:r>
              <a:rPr lang="ar-SA" sz="2400" dirty="0" err="1" smtClean="0"/>
              <a:t>القيت</a:t>
            </a:r>
            <a:r>
              <a:rPr lang="ar-SA" sz="2400" dirty="0" smtClean="0"/>
              <a:t> عليه  فسينمو لديه شعور </a:t>
            </a:r>
            <a:r>
              <a:rPr lang="ar-SA" sz="2400" dirty="0" smtClean="0">
                <a:solidFill>
                  <a:srgbClr val="FF0000"/>
                </a:solidFill>
              </a:rPr>
              <a:t>بالانجاز</a:t>
            </a:r>
            <a:endParaRPr lang="ar-SA" sz="2400" dirty="0" smtClean="0"/>
          </a:p>
          <a:p>
            <a:pPr algn="r">
              <a:buNone/>
            </a:pPr>
            <a:endParaRPr lang="ar-SA" sz="1200" dirty="0" smtClean="0"/>
          </a:p>
          <a:p>
            <a:pPr algn="r">
              <a:buNone/>
            </a:pPr>
            <a:r>
              <a:rPr lang="ar-SA" sz="2400" dirty="0" smtClean="0"/>
              <a:t>يطور الطفل شعورا بالضعف </a:t>
            </a:r>
            <a:r>
              <a:rPr lang="ar-SA" sz="2400" dirty="0" smtClean="0">
                <a:solidFill>
                  <a:srgbClr val="FF0000"/>
                </a:solidFill>
              </a:rPr>
              <a:t>والشعور بالنقص </a:t>
            </a:r>
            <a:r>
              <a:rPr lang="ar-SA" sz="2400" dirty="0" smtClean="0"/>
              <a:t>(الدونية) في  حالة عدم الاعتراف بجهوده وانجازاته </a:t>
            </a:r>
            <a:r>
              <a:rPr lang="ar-SA" sz="2400" dirty="0" err="1" smtClean="0"/>
              <a:t>او</a:t>
            </a:r>
            <a:r>
              <a:rPr lang="ar-SA" sz="2400" dirty="0" smtClean="0"/>
              <a:t> انتقاده بشدة</a:t>
            </a:r>
            <a:endParaRPr lang="en-US" sz="2400" dirty="0"/>
          </a:p>
        </p:txBody>
      </p:sp>
      <p:pic>
        <p:nvPicPr>
          <p:cNvPr id="40964" name="Picture 4" descr="Red, Rounded, Square With Number 4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مرحلة تحديد الهوية مقابل اضطراب الهوية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Identity </a:t>
            </a:r>
            <a:r>
              <a:rPr lang="en-US" dirty="0" err="1" smtClean="0"/>
              <a:t>vs</a:t>
            </a:r>
            <a:r>
              <a:rPr lang="en-US" baseline="0" dirty="0" smtClean="0"/>
              <a:t> identity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ar-SA" sz="2400" dirty="0" smtClean="0"/>
              <a:t>12 سنة – 18 سنة (المراهقة)</a:t>
            </a:r>
          </a:p>
          <a:p>
            <a:pPr algn="r">
              <a:buNone/>
            </a:pPr>
            <a:endParaRPr lang="ar-SA" sz="1000" dirty="0" smtClean="0"/>
          </a:p>
          <a:p>
            <a:pPr algn="r">
              <a:buNone/>
            </a:pPr>
            <a:r>
              <a:rPr lang="ar-SA" sz="2400" dirty="0" smtClean="0"/>
              <a:t>يبحث المراهق وباستمرار عن ذاته وهويته - يتساءل باستمرار </a:t>
            </a:r>
            <a:r>
              <a:rPr lang="ar-SA" sz="2400" b="1" dirty="0" smtClean="0">
                <a:solidFill>
                  <a:srgbClr val="FF0000"/>
                </a:solidFill>
              </a:rPr>
              <a:t>من </a:t>
            </a:r>
            <a:r>
              <a:rPr lang="ar-SA" sz="2400" b="1" dirty="0" err="1" smtClean="0">
                <a:solidFill>
                  <a:srgbClr val="FF0000"/>
                </a:solidFill>
              </a:rPr>
              <a:t>أنا؟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err="1" smtClean="0">
                <a:solidFill>
                  <a:srgbClr val="FF0000"/>
                </a:solidFill>
              </a:rPr>
              <a:t>من </a:t>
            </a:r>
            <a:r>
              <a:rPr lang="ar-SA" sz="2400" b="1" dirty="0" smtClean="0">
                <a:solidFill>
                  <a:srgbClr val="FF0000"/>
                </a:solidFill>
              </a:rPr>
              <a:t>\ ماذا اريد ان </a:t>
            </a:r>
            <a:r>
              <a:rPr lang="ar-SA" sz="2400" b="1" dirty="0" err="1" smtClean="0">
                <a:solidFill>
                  <a:srgbClr val="FF0000"/>
                </a:solidFill>
              </a:rPr>
              <a:t>اكون؟</a:t>
            </a:r>
            <a:r>
              <a:rPr lang="ar-SA" sz="2400" b="1" dirty="0" smtClean="0">
                <a:solidFill>
                  <a:srgbClr val="FF0000"/>
                </a:solidFill>
              </a:rPr>
              <a:t>  ما دوري في </a:t>
            </a:r>
            <a:r>
              <a:rPr lang="ar-SA" sz="2400" b="1" dirty="0" err="1" smtClean="0">
                <a:solidFill>
                  <a:srgbClr val="FF0000"/>
                </a:solidFill>
              </a:rPr>
              <a:t>المجتمع؟</a:t>
            </a:r>
            <a:r>
              <a:rPr lang="ar-SA" sz="2400" b="1" dirty="0" smtClean="0">
                <a:solidFill>
                  <a:srgbClr val="FF0000"/>
                </a:solidFill>
              </a:rPr>
              <a:t> ما الغاية من </a:t>
            </a:r>
            <a:r>
              <a:rPr lang="ar-SA" sz="2400" b="1" dirty="0" err="1" smtClean="0">
                <a:solidFill>
                  <a:srgbClr val="FF0000"/>
                </a:solidFill>
              </a:rPr>
              <a:t>الحياة؟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</a:p>
          <a:p>
            <a:pPr algn="r">
              <a:buNone/>
            </a:pPr>
            <a:endParaRPr lang="ar-SA" sz="1000" b="1" dirty="0" smtClean="0">
              <a:solidFill>
                <a:srgbClr val="339933"/>
              </a:solidFill>
            </a:endParaRPr>
          </a:p>
          <a:p>
            <a:pPr algn="r">
              <a:buNone/>
            </a:pPr>
            <a:r>
              <a:rPr lang="ar-SA" sz="2400" baseline="0" dirty="0" smtClean="0"/>
              <a:t>على الفرد ان يبحث ويستخدم عمليات تجريب مختلفة </a:t>
            </a:r>
            <a:r>
              <a:rPr lang="ar-SA" sz="2400" u="sng" baseline="0" dirty="0" smtClean="0"/>
              <a:t>لاختيار الهوية المناسبة له </a:t>
            </a:r>
          </a:p>
          <a:p>
            <a:pPr algn="r">
              <a:buNone/>
            </a:pPr>
            <a:endParaRPr lang="ar-SA" sz="1100" b="1" dirty="0" smtClean="0">
              <a:solidFill>
                <a:srgbClr val="339933"/>
              </a:solidFill>
            </a:endParaRPr>
          </a:p>
          <a:p>
            <a:pPr algn="r">
              <a:buNone/>
            </a:pPr>
            <a:r>
              <a:rPr lang="ar-SA" sz="2400" dirty="0" smtClean="0"/>
              <a:t>الابتعاد عن او التمرد على الأهل والتقرب للأصحاب / </a:t>
            </a:r>
            <a:r>
              <a:rPr lang="ar-SA" sz="2400" dirty="0" err="1" smtClean="0"/>
              <a:t>النظراء </a:t>
            </a:r>
            <a:r>
              <a:rPr lang="ar-SA" sz="2400" dirty="0" smtClean="0"/>
              <a:t>(يقلدهم باللباس, واللغة, الخ</a:t>
            </a:r>
            <a:r>
              <a:rPr lang="ar-SA" sz="2400" dirty="0" err="1" smtClean="0"/>
              <a:t>)</a:t>
            </a:r>
            <a:endParaRPr lang="ar-SA" sz="2400" dirty="0" smtClean="0"/>
          </a:p>
          <a:p>
            <a:pPr algn="r">
              <a:buNone/>
            </a:pPr>
            <a:endParaRPr lang="ar-SA" sz="1100" dirty="0" smtClean="0"/>
          </a:p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Psycholosocial</a:t>
            </a:r>
            <a:r>
              <a:rPr lang="en-US" sz="2400" dirty="0" smtClean="0">
                <a:solidFill>
                  <a:srgbClr val="0070C0"/>
                </a:solidFill>
              </a:rPr>
              <a:t> Moratorium – </a:t>
            </a:r>
            <a:r>
              <a:rPr lang="ar-SA" sz="2400" dirty="0" smtClean="0">
                <a:solidFill>
                  <a:srgbClr val="0070C0"/>
                </a:solidFill>
              </a:rPr>
              <a:t>تعليق </a:t>
            </a:r>
            <a:r>
              <a:rPr lang="ar-SA" sz="2400" dirty="0" err="1" smtClean="0">
                <a:solidFill>
                  <a:srgbClr val="0070C0"/>
                </a:solidFill>
              </a:rPr>
              <a:t>نشاط -</a:t>
            </a:r>
            <a:r>
              <a:rPr lang="ar-SA" sz="2400" dirty="0" smtClean="0">
                <a:solidFill>
                  <a:srgbClr val="0070C0"/>
                </a:solidFill>
              </a:rPr>
              <a:t> </a:t>
            </a:r>
            <a:r>
              <a:rPr lang="he-IL" sz="2400" dirty="0" smtClean="0">
                <a:solidFill>
                  <a:srgbClr val="0070C0"/>
                </a:solidFill>
              </a:rPr>
              <a:t>מורטוריום</a:t>
            </a:r>
          </a:p>
          <a:p>
            <a:pPr algn="r">
              <a:buNone/>
            </a:pPr>
            <a:r>
              <a:rPr lang="ar-SA" sz="2400" dirty="0" smtClean="0"/>
              <a:t>- مهلة زمنية يبحث ويجرب فيها المراهق الادوار(الهويات) المختلفة بدون الالتزام </a:t>
            </a:r>
            <a:r>
              <a:rPr lang="ar-SA" sz="2400" dirty="0" err="1" smtClean="0"/>
              <a:t>باي</a:t>
            </a:r>
            <a:r>
              <a:rPr lang="ar-SA" sz="2400" dirty="0" smtClean="0"/>
              <a:t> دور  </a:t>
            </a:r>
          </a:p>
          <a:p>
            <a:pPr algn="r">
              <a:buNone/>
            </a:pPr>
            <a:r>
              <a:rPr lang="en-US" sz="2400" dirty="0" smtClean="0"/>
              <a:t> </a:t>
            </a:r>
            <a:endParaRPr lang="ar-SA" sz="2400" dirty="0" smtClean="0"/>
          </a:p>
          <a:p>
            <a:pPr algn="r">
              <a:buNone/>
            </a:pPr>
            <a:endParaRPr lang="ar-SA" sz="1000" b="1" dirty="0" smtClean="0">
              <a:solidFill>
                <a:srgbClr val="339933"/>
              </a:solidFill>
            </a:endParaRPr>
          </a:p>
          <a:p>
            <a:pPr algn="r">
              <a:buNone/>
            </a:pPr>
            <a:endParaRPr lang="ar-SA" sz="1000" dirty="0" smtClean="0"/>
          </a:p>
        </p:txBody>
      </p:sp>
      <p:pic>
        <p:nvPicPr>
          <p:cNvPr id="38914" name="Picture 2" descr="http://www.clker.com/cliparts/y/m/n/0/x/0/red-rounded-square-with-number-5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sz="2400" dirty="0" smtClean="0"/>
              <a:t>إذا تمكن </a:t>
            </a:r>
            <a:r>
              <a:rPr lang="ar-SA" sz="2400" u="sng" dirty="0" smtClean="0"/>
              <a:t>من  تحديد هويته </a:t>
            </a:r>
            <a:r>
              <a:rPr lang="ar-SA" sz="2400" dirty="0" smtClean="0"/>
              <a:t>وأهدافه يتمكن من توجيه إمكاناته وقواه الذاتية لتحقيق أهدافه ويتمكن من حل </a:t>
            </a:r>
            <a:r>
              <a:rPr lang="ar-SA" sz="2400" dirty="0" err="1" smtClean="0"/>
              <a:t>مشكلاته:</a:t>
            </a:r>
            <a:endParaRPr lang="ar-SA" sz="2400" dirty="0" smtClean="0"/>
          </a:p>
          <a:p>
            <a:pPr algn="r">
              <a:buNone/>
            </a:pPr>
            <a:r>
              <a:rPr lang="ar-SA" sz="2400" dirty="0" smtClean="0"/>
              <a:t>- يكتسب الثقة في نفسه </a:t>
            </a:r>
            <a:r>
              <a:rPr lang="ar-SA" sz="2400" dirty="0" err="1" smtClean="0"/>
              <a:t>والاخرين</a:t>
            </a:r>
            <a:r>
              <a:rPr lang="ar-SA" sz="2400" dirty="0" smtClean="0"/>
              <a:t> </a:t>
            </a:r>
            <a:endParaRPr lang="ar-SA" sz="2400" dirty="0" smtClean="0">
              <a:solidFill>
                <a:prstClr val="black"/>
              </a:solidFill>
            </a:endParaRPr>
          </a:p>
          <a:p>
            <a:pPr algn="r">
              <a:buNone/>
            </a:pPr>
            <a:r>
              <a:rPr lang="ar-SA" sz="2400" dirty="0" smtClean="0">
                <a:solidFill>
                  <a:prstClr val="black"/>
                </a:solidFill>
              </a:rPr>
              <a:t>- ينمو الشعور بالاستقلال الذاتي</a:t>
            </a:r>
          </a:p>
          <a:p>
            <a:pPr algn="r">
              <a:buNone/>
            </a:pPr>
            <a:r>
              <a:rPr lang="ar-SA" sz="2400" dirty="0" smtClean="0">
                <a:solidFill>
                  <a:prstClr val="black"/>
                </a:solidFill>
              </a:rPr>
              <a:t>- الايمان بالقدرة على مواجهة التحديات بنجاح</a:t>
            </a:r>
          </a:p>
          <a:p>
            <a:pPr algn="r">
              <a:buNone/>
            </a:pPr>
            <a:endParaRPr lang="ar-SA" sz="2400" dirty="0" smtClean="0">
              <a:solidFill>
                <a:prstClr val="black"/>
              </a:solidFill>
            </a:endParaRPr>
          </a:p>
          <a:p>
            <a:pPr lvl="0" algn="r">
              <a:buNone/>
            </a:pPr>
            <a:r>
              <a:rPr lang="ar-SA" sz="2400" dirty="0" smtClean="0">
                <a:solidFill>
                  <a:prstClr val="black"/>
                </a:solidFill>
              </a:rPr>
              <a:t>في حال </a:t>
            </a:r>
            <a:r>
              <a:rPr lang="ar-SA" sz="2400" u="sng" dirty="0" smtClean="0">
                <a:solidFill>
                  <a:prstClr val="black"/>
                </a:solidFill>
              </a:rPr>
              <a:t>لم يتحقق تحديد </a:t>
            </a:r>
            <a:r>
              <a:rPr lang="ar-SA" sz="2400" dirty="0" smtClean="0">
                <a:solidFill>
                  <a:prstClr val="black"/>
                </a:solidFill>
              </a:rPr>
              <a:t>الهوية يحدث ما يسمى غموض الدور او </a:t>
            </a:r>
            <a:r>
              <a:rPr lang="ar-SA" sz="2400" u="sng" dirty="0" smtClean="0">
                <a:solidFill>
                  <a:prstClr val="black"/>
                </a:solidFill>
              </a:rPr>
              <a:t>اضطراب </a:t>
            </a:r>
            <a:r>
              <a:rPr lang="ar-SA" sz="2400" u="sng" dirty="0" err="1" smtClean="0">
                <a:solidFill>
                  <a:prstClr val="black"/>
                </a:solidFill>
              </a:rPr>
              <a:t>الهوية</a:t>
            </a:r>
            <a:r>
              <a:rPr lang="ar-SA" sz="2400" dirty="0" err="1" smtClean="0">
                <a:solidFill>
                  <a:prstClr val="black"/>
                </a:solidFill>
              </a:rPr>
              <a:t>.</a:t>
            </a:r>
            <a:r>
              <a:rPr lang="ar-SA" sz="2400" dirty="0" smtClean="0">
                <a:solidFill>
                  <a:prstClr val="black"/>
                </a:solidFill>
              </a:rPr>
              <a:t> يعبر عن ذلك الإخفاق, باضطرابات وسلوكيات كالعصيان والتمرد </a:t>
            </a:r>
            <a:r>
              <a:rPr lang="ar-SA" sz="2400" dirty="0" err="1" smtClean="0">
                <a:solidFill>
                  <a:prstClr val="black"/>
                </a:solidFill>
              </a:rPr>
              <a:t>والشك </a:t>
            </a:r>
            <a:r>
              <a:rPr lang="ar-SA" sz="2400" dirty="0" smtClean="0">
                <a:solidFill>
                  <a:prstClr val="black"/>
                </a:solidFill>
              </a:rPr>
              <a:t>(بما يفكر الاخرين عنهم</a:t>
            </a:r>
            <a:r>
              <a:rPr lang="ar-SA" sz="2400" dirty="0" err="1" smtClean="0">
                <a:solidFill>
                  <a:prstClr val="black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مرحلة تحديد الهوية مقابل اضطراب الهوية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Identity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identity confusion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www.clker.com/cliparts/y/m/n/0/x/0/red-rounded-square-with-number-5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Identity crisis – </a:t>
            </a: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اضطراب الهوية – </a:t>
            </a:r>
            <a:r>
              <a:rPr kumimoji="0" lang="he-IL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טשטוש זהות</a:t>
            </a:r>
            <a: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http://www.tigereyeprod.com/media/movie_countdow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590800"/>
            <a:ext cx="4800600" cy="228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مرحلة الألفة مقابل العزلة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Intimacy </a:t>
            </a:r>
            <a:r>
              <a:rPr lang="en-US" dirty="0" err="1" smtClean="0"/>
              <a:t>vs</a:t>
            </a:r>
            <a:r>
              <a:rPr lang="en-US" dirty="0" smtClean="0"/>
              <a:t>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SA" dirty="0" smtClean="0"/>
              <a:t>18 سنة – 35 سنة</a:t>
            </a:r>
          </a:p>
          <a:p>
            <a:pPr algn="r">
              <a:buNone/>
            </a:pPr>
            <a:endParaRPr lang="ar-SA" sz="1500" dirty="0" smtClean="0"/>
          </a:p>
          <a:p>
            <a:pPr algn="r">
              <a:buNone/>
            </a:pPr>
            <a:r>
              <a:rPr lang="ar-SA" dirty="0" smtClean="0"/>
              <a:t>يبدأ الفرد في هذه المرحلة ممارسة دوره كراشد ويبدأ </a:t>
            </a:r>
            <a:r>
              <a:rPr lang="ar-SA" dirty="0" err="1" smtClean="0"/>
              <a:t>الأحساس</a:t>
            </a:r>
            <a:r>
              <a:rPr lang="ar-SA" dirty="0" smtClean="0"/>
              <a:t> بالود والألفة مع الآخرين ومشاركتهم حياتهم</a:t>
            </a:r>
            <a:endParaRPr lang="ar-SA" dirty="0"/>
          </a:p>
          <a:p>
            <a:pPr algn="r"/>
            <a:endParaRPr lang="ar-SA" dirty="0" smtClean="0"/>
          </a:p>
          <a:p>
            <a:pPr algn="r">
              <a:buNone/>
            </a:pPr>
            <a:r>
              <a:rPr lang="ar-SA" dirty="0" smtClean="0"/>
              <a:t>تتطلب هذه المرحلة هوية مشتركة يعززها زوج مناسب ينتج عنه احساس </a:t>
            </a:r>
            <a:r>
              <a:rPr lang="ar-SA" dirty="0" smtClean="0">
                <a:solidFill>
                  <a:srgbClr val="FF0000"/>
                </a:solidFill>
              </a:rPr>
              <a:t>بالألفة والمحبة والتعاطف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واذا أخفق في تحقيق مطالب المرحلة يكون الفرد أقرب </a:t>
            </a:r>
            <a:r>
              <a:rPr lang="ar-SA" dirty="0" smtClean="0">
                <a:solidFill>
                  <a:srgbClr val="FF0000"/>
                </a:solidFill>
              </a:rPr>
              <a:t>للعزلة</a:t>
            </a:r>
            <a:r>
              <a:rPr lang="ar-SA" dirty="0" smtClean="0"/>
              <a:t> والفشل الاجتماعي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  <p:pic>
        <p:nvPicPr>
          <p:cNvPr id="36866" name="Picture 2" descr="http://www.clker.com/cliparts/L/1/l/h/y/X/red-rounded-square-with-number-6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مرحلة الإنتاج مقابل الركود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/>
              <a:t>Generativity</a:t>
            </a:r>
            <a:r>
              <a:rPr lang="en-US" dirty="0" smtClean="0"/>
              <a:t> </a:t>
            </a:r>
            <a:r>
              <a:rPr lang="ar-SA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SA" dirty="0" smtClean="0"/>
              <a:t>35 سنة – منتصف الستينات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يقوم الفرد بعدة ادوار</a:t>
            </a:r>
            <a:r>
              <a:rPr lang="ar-SA" baseline="0" dirty="0" smtClean="0"/>
              <a:t> اجتماعية</a:t>
            </a:r>
          </a:p>
          <a:p>
            <a:pPr algn="r">
              <a:buNone/>
            </a:pPr>
            <a:r>
              <a:rPr lang="ar-SA" baseline="0" dirty="0" smtClean="0"/>
              <a:t> </a:t>
            </a:r>
            <a:endParaRPr lang="ar-SA" dirty="0" smtClean="0"/>
          </a:p>
          <a:p>
            <a:pPr algn="r">
              <a:buNone/>
            </a:pPr>
            <a:r>
              <a:rPr lang="ar-SA" dirty="0" smtClean="0"/>
              <a:t>يتطور إحساس الفرد بالقدرة على </a:t>
            </a:r>
            <a:r>
              <a:rPr lang="ar-SA" b="1" dirty="0" smtClean="0">
                <a:solidFill>
                  <a:srgbClr val="339933"/>
                </a:solidFill>
              </a:rPr>
              <a:t>العطاء والإنتاج والقيام بالإعمال ذات المعنى والفائدة</a:t>
            </a:r>
            <a:endParaRPr lang="ar-SA" dirty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baseline="0" dirty="0" smtClean="0"/>
              <a:t>يقوم الفرد بالإنجاب ورعاية نسله ونقل الحكمة والقيم والفضائل لخلفه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الاخفاق في تنمية </a:t>
            </a:r>
            <a:r>
              <a:rPr lang="ar-SA" dirty="0" err="1" smtClean="0"/>
              <a:t>الانتاجيه</a:t>
            </a:r>
            <a:r>
              <a:rPr lang="ar-SA" dirty="0" smtClean="0"/>
              <a:t> يولد </a:t>
            </a:r>
            <a:r>
              <a:rPr lang="ar-SA" b="1" dirty="0" smtClean="0">
                <a:solidFill>
                  <a:srgbClr val="FF0000"/>
                </a:solidFill>
              </a:rPr>
              <a:t>الانغماس بالذات والركود</a:t>
            </a:r>
            <a:r>
              <a:rPr lang="ar-SA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6324" name="Picture 4" descr="Red, Rounded, Square With Number 7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مرحلة التكامل مقابل اليأس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Integrity </a:t>
            </a:r>
            <a:r>
              <a:rPr lang="en-US" dirty="0" err="1" smtClean="0"/>
              <a:t>vs</a:t>
            </a:r>
            <a:r>
              <a:rPr lang="en-US" dirty="0" smtClean="0"/>
              <a:t> Despair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/>
              <a:t>الشيخوخة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يتحقق احساس الفرد بتكامل الذات والسعادة وفخر بالانجازات اذا نجح في حل ازمات المراحل السابقة</a:t>
            </a:r>
          </a:p>
          <a:p>
            <a:pPr algn="r">
              <a:buNone/>
            </a:pPr>
            <a:r>
              <a:rPr lang="ar-SA" dirty="0" smtClean="0"/>
              <a:t> </a:t>
            </a:r>
          </a:p>
          <a:p>
            <a:pPr algn="r">
              <a:buNone/>
            </a:pPr>
            <a:r>
              <a:rPr lang="ar-SA" dirty="0" smtClean="0"/>
              <a:t>العكس يجده عندما يشعر الفرد باليأس والقنوط عند الفشل باجتياز ازمات المراحل السابقة وخيبة الامل من عدم تحقيق اهدافه بالحياة </a:t>
            </a:r>
            <a:endParaRPr lang="en-US" dirty="0"/>
          </a:p>
        </p:txBody>
      </p:sp>
      <p:pic>
        <p:nvPicPr>
          <p:cNvPr id="55300" name="Picture 4" descr="Red, Rounded, Square With Number 8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نظرية </a:t>
            </a:r>
            <a:r>
              <a:rPr lang="ar-SA" dirty="0" err="1" smtClean="0"/>
              <a:t>اريكسون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النمو النفسي الاجتماعي</a:t>
            </a:r>
          </a:p>
          <a:p>
            <a:pPr algn="ctr">
              <a:buNone/>
            </a:pPr>
            <a:r>
              <a:rPr lang="en-US" dirty="0" smtClean="0"/>
              <a:t>Psychosocial Theory of Development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31750" name="Picture 6" descr="http://4.bp.blogspot.com/_W_mS-aXGgfk/S7Vk4Er43XI/AAAAAAAAAO8/Pic8O17Jc6g/s1600/1_1241353663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3707"/>
          <a:stretch>
            <a:fillRect/>
          </a:stretch>
        </p:blipFill>
        <p:spPr bwMode="auto">
          <a:xfrm>
            <a:off x="2819400" y="3457574"/>
            <a:ext cx="3886200" cy="317182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/>
              <a:t>اريك </a:t>
            </a:r>
            <a:r>
              <a:rPr lang="ar-SA" dirty="0" err="1" smtClean="0"/>
              <a:t>اريكسون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en-US" dirty="0" smtClean="0"/>
              <a:t>Erik Erikson 1902 - 1994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edu.glogster.com/media/4/27/98/79/279879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3166083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1676400"/>
            <a:ext cx="487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/>
              <a:t>ولد بألمانيا لام دنمركية يهودية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err="1" smtClean="0"/>
              <a:t>الاب</a:t>
            </a:r>
            <a:r>
              <a:rPr lang="ar-SA" sz="2400" dirty="0" smtClean="0"/>
              <a:t> غير معروف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 غادر </a:t>
            </a:r>
            <a:r>
              <a:rPr lang="ar-SA" sz="2400" dirty="0" err="1" smtClean="0"/>
              <a:t>الى</a:t>
            </a:r>
            <a:r>
              <a:rPr lang="ar-SA" sz="2400" dirty="0" smtClean="0"/>
              <a:t> الوليات المتحد</a:t>
            </a:r>
            <a:r>
              <a:rPr lang="ar-SA" sz="2400" dirty="0"/>
              <a:t>ة</a:t>
            </a:r>
            <a:r>
              <a:rPr lang="ar-SA" sz="2400" dirty="0" smtClean="0"/>
              <a:t> بعد سيطرة النازيين على الحكم في </a:t>
            </a:r>
            <a:r>
              <a:rPr lang="ar-SA" sz="2400" dirty="0" err="1" smtClean="0"/>
              <a:t>المانيا</a:t>
            </a:r>
            <a:endParaRPr lang="ar-SA" sz="2400" dirty="0" smtClean="0"/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درس التحليل النفسي بفينا على يد ”انا </a:t>
            </a:r>
            <a:r>
              <a:rPr lang="ar-SA" sz="2400" dirty="0" err="1" smtClean="0"/>
              <a:t>فرويد</a:t>
            </a:r>
            <a:r>
              <a:rPr lang="ar-SA" sz="2400" dirty="0" smtClean="0"/>
              <a:t>“</a:t>
            </a:r>
          </a:p>
          <a:p>
            <a:pPr algn="r"/>
            <a:endParaRPr lang="ar-SA" sz="2400" dirty="0" smtClean="0"/>
          </a:p>
          <a:p>
            <a:pPr algn="r"/>
            <a:r>
              <a:rPr lang="en-US" sz="2400" dirty="0" smtClean="0"/>
              <a:t>Neo –Freudian – </a:t>
            </a:r>
            <a:r>
              <a:rPr lang="ar-SA" sz="2400" dirty="0" err="1" smtClean="0"/>
              <a:t>فرويدي</a:t>
            </a:r>
            <a:r>
              <a:rPr lang="ar-SA" sz="2400" dirty="0" smtClean="0"/>
              <a:t> جديد </a:t>
            </a:r>
          </a:p>
          <a:p>
            <a:pPr algn="r"/>
            <a:endParaRPr lang="ar-SA" sz="2400" dirty="0"/>
          </a:p>
          <a:p>
            <a:pPr algn="r"/>
            <a:r>
              <a:rPr lang="ar-SA" sz="2400" dirty="0" smtClean="0"/>
              <a:t>طور</a:t>
            </a:r>
            <a:r>
              <a:rPr lang="ar-SA" altLang="ja-JP" sz="2400" dirty="0" smtClean="0"/>
              <a:t> نظرية أكثر شمولاً من نظرية </a:t>
            </a:r>
            <a:r>
              <a:rPr lang="ar-SA" altLang="ja-JP" sz="2400" dirty="0" err="1" smtClean="0"/>
              <a:t>فرويد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/>
              <a:t> الافكار الرئيسية لنظرية </a:t>
            </a:r>
            <a:r>
              <a:rPr lang="ar-SA" dirty="0" err="1" smtClean="0"/>
              <a:t>اريكسون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endParaRPr lang="ar-SA" sz="1700" dirty="0"/>
          </a:p>
          <a:p>
            <a:pPr algn="r">
              <a:buNone/>
            </a:pPr>
            <a:r>
              <a:rPr lang="ar-SA" dirty="0" smtClean="0"/>
              <a:t>قلل من اهمية الغرائز الجنسية</a:t>
            </a:r>
          </a:p>
          <a:p>
            <a:pPr algn="r">
              <a:buNone/>
            </a:pPr>
            <a:endParaRPr lang="ar-SA" sz="1400" dirty="0" smtClean="0"/>
          </a:p>
          <a:p>
            <a:pPr algn="r">
              <a:buNone/>
            </a:pPr>
            <a:r>
              <a:rPr lang="ar-SA" dirty="0" smtClean="0"/>
              <a:t>الانسان يتطور عبر مراحل نفسية اجتماعية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التغيرات </a:t>
            </a:r>
            <a:r>
              <a:rPr lang="ar-SA" dirty="0" err="1" smtClean="0"/>
              <a:t>النمائية</a:t>
            </a:r>
            <a:r>
              <a:rPr lang="ar-SA" dirty="0" smtClean="0"/>
              <a:t> مستمرة طيلة دورة حياة الكائن البشري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الثقافة تلعب دورا هاما في كل مرحلة من مراحل النمو النفسي الاجتماعي</a:t>
            </a:r>
          </a:p>
          <a:p>
            <a:pPr algn="r">
              <a:buNone/>
            </a:pPr>
            <a:r>
              <a:rPr lang="ar-SA" dirty="0" smtClean="0"/>
              <a:t> </a:t>
            </a:r>
          </a:p>
          <a:p>
            <a:pPr algn="r">
              <a:buNone/>
            </a:pPr>
            <a:r>
              <a:rPr lang="ar-SA" dirty="0" smtClean="0"/>
              <a:t>يمر </a:t>
            </a:r>
            <a:r>
              <a:rPr lang="ar-SA" dirty="0" err="1" smtClean="0"/>
              <a:t>الانسان</a:t>
            </a:r>
            <a:r>
              <a:rPr lang="ar-SA" dirty="0" smtClean="0"/>
              <a:t> بثماني مراحل </a:t>
            </a:r>
            <a:r>
              <a:rPr lang="ar-SA" dirty="0" err="1" smtClean="0"/>
              <a:t>اثناء</a:t>
            </a:r>
            <a:r>
              <a:rPr lang="ar-SA" dirty="0" smtClean="0"/>
              <a:t> دورة حياته</a:t>
            </a: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/>
              <a:t> الافكار الرئيسية لنظرية </a:t>
            </a:r>
            <a:r>
              <a:rPr lang="ar-SA" dirty="0" err="1" smtClean="0"/>
              <a:t>اريكسون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sz="2800" dirty="0" smtClean="0"/>
              <a:t>كل مرحلة تتمركز حول اهتمامات انفعالية متميزة</a:t>
            </a:r>
          </a:p>
          <a:p>
            <a:pPr algn="r">
              <a:buNone/>
            </a:pPr>
            <a:r>
              <a:rPr lang="ar-SA" sz="2800" dirty="0" smtClean="0"/>
              <a:t> </a:t>
            </a:r>
          </a:p>
          <a:p>
            <a:pPr algn="r">
              <a:buNone/>
            </a:pPr>
            <a:r>
              <a:rPr lang="ar-SA" sz="2800" dirty="0" smtClean="0"/>
              <a:t>تأخذ هذه الاهتمامات شكل أزمات ثنائية التركيب جذوعها متناقضة</a:t>
            </a:r>
          </a:p>
          <a:p>
            <a:pPr algn="r">
              <a:buNone/>
            </a:pPr>
            <a:endParaRPr lang="ar-SA" sz="2800" dirty="0" smtClean="0"/>
          </a:p>
          <a:p>
            <a:pPr algn="r">
              <a:buNone/>
            </a:pPr>
            <a:r>
              <a:rPr lang="ar-SA" sz="2800" dirty="0" smtClean="0"/>
              <a:t>يرى أن الفرد عليه أن يواجه تلك الأزمات في مراحلها ويتغلب عليها لكي ينتقل إلى المراحل التالية وإذا أخفق في مواجهة </a:t>
            </a:r>
            <a:r>
              <a:rPr lang="ar-SA" sz="2800" dirty="0" err="1" smtClean="0"/>
              <a:t>أزمه</a:t>
            </a:r>
            <a:r>
              <a:rPr lang="ar-SA" sz="2800" dirty="0" smtClean="0"/>
              <a:t> تظهر آثارها في المراحل التالية</a:t>
            </a:r>
            <a:endParaRPr lang="en-US" sz="2800" dirty="0" smtClean="0"/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endParaRPr lang="en-US" sz="2800" dirty="0" smtClean="0"/>
          </a:p>
          <a:p>
            <a:pPr algn="r">
              <a:buNone/>
            </a:pPr>
            <a:endParaRPr lang="ar-SA" sz="2800" dirty="0" smtClean="0"/>
          </a:p>
          <a:p>
            <a:pPr algn="r">
              <a:buNone/>
            </a:pPr>
            <a:endParaRPr lang="ar-SA" sz="2800" dirty="0"/>
          </a:p>
          <a:p>
            <a:pPr algn="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r">
              <a:buNone/>
            </a:pPr>
            <a:r>
              <a:rPr lang="ar-SA" sz="2800" dirty="0" smtClean="0">
                <a:solidFill>
                  <a:prstClr val="black"/>
                </a:solidFill>
              </a:rPr>
              <a:t>شدد </a:t>
            </a:r>
            <a:r>
              <a:rPr lang="ar-SA" sz="2800" dirty="0" err="1" smtClean="0">
                <a:solidFill>
                  <a:prstClr val="black"/>
                </a:solidFill>
              </a:rPr>
              <a:t>اريكسون</a:t>
            </a:r>
            <a:r>
              <a:rPr lang="ar-SA" sz="2800" dirty="0" smtClean="0">
                <a:solidFill>
                  <a:prstClr val="black"/>
                </a:solidFill>
              </a:rPr>
              <a:t> على </a:t>
            </a:r>
            <a:r>
              <a:rPr lang="ar-SA" sz="2800" dirty="0" err="1" smtClean="0">
                <a:solidFill>
                  <a:prstClr val="black"/>
                </a:solidFill>
              </a:rPr>
              <a:t>اهمية </a:t>
            </a:r>
            <a:r>
              <a:rPr lang="ar-SA" sz="2800" dirty="0" smtClean="0">
                <a:solidFill>
                  <a:prstClr val="black"/>
                </a:solidFill>
              </a:rPr>
              <a:t>”الانا“ في تطور الشخصية </a:t>
            </a:r>
            <a:r>
              <a:rPr lang="ar-SA" sz="2800" dirty="0" smtClean="0">
                <a:solidFill>
                  <a:srgbClr val="FF0000"/>
                </a:solidFill>
              </a:rPr>
              <a:t>والهوية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err="1" smtClean="0"/>
              <a:t>”الانا“ </a:t>
            </a:r>
            <a:r>
              <a:rPr lang="ar-SA" dirty="0" smtClean="0"/>
              <a:t>– ليست فقط للتوسط بين نزوات الهو ومتطلبات الانا العليا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انما قوة ايجابية في تطور الانسان والشخصية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وظيفتها </a:t>
            </a:r>
            <a:r>
              <a:rPr lang="ar-SA" dirty="0" err="1" smtClean="0"/>
              <a:t>الرئيسية </a:t>
            </a:r>
            <a:r>
              <a:rPr lang="ar-SA" dirty="0" smtClean="0"/>
              <a:t>– الانشاء والحفاظ على الاحساس بالهوية</a:t>
            </a:r>
          </a:p>
          <a:p>
            <a:pPr algn="r">
              <a:buNone/>
            </a:pPr>
            <a:r>
              <a:rPr lang="en-US" dirty="0" smtClean="0"/>
              <a:t>“Establish and maintain a sense of identity”</a:t>
            </a: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الافكار الرئيسية لنظرية </a:t>
            </a:r>
            <a:r>
              <a:rPr kumimoji="0" lang="ar-S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اريكسون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/>
              <a:t>مراحل النمو النفسي الاجتماعي</a:t>
            </a:r>
            <a:br>
              <a:rPr lang="ar-SA" dirty="0" smtClean="0"/>
            </a:br>
            <a:r>
              <a:rPr lang="en-US" dirty="0" smtClean="0"/>
              <a:t>Stages of Psychosocial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610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3400"/>
                <a:gridCol w="3657600"/>
                <a:gridCol w="4038600"/>
              </a:tblGrid>
              <a:tr h="552514">
                <a:tc>
                  <a:txBody>
                    <a:bodyPr/>
                    <a:lstStyle/>
                    <a:p>
                      <a:r>
                        <a:rPr lang="ar-SA" sz="2400" b="0" dirty="0" smtClean="0">
                          <a:cs typeface="+mn-cs"/>
                        </a:rPr>
                        <a:t>1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Trust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baseline="0" dirty="0" smtClean="0">
                          <a:cs typeface="+mn-cs"/>
                        </a:rPr>
                        <a:t>  Mistrust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الثقة مقابل عدم الثقة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2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Autonomy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Shame and Doubt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الاستقلال مقابل الشعور</a:t>
                      </a:r>
                      <a:r>
                        <a:rPr lang="ar-SA" sz="2400" b="0" kern="120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بالخجل</a:t>
                      </a:r>
                      <a:r>
                        <a:rPr lang="ar-SA" sz="2400" b="0" kern="1200" dirty="0" smtClean="0">
                          <a:solidFill>
                            <a:schemeClr val="tx1"/>
                          </a:solidFill>
                          <a:cs typeface="+mn-cs"/>
                        </a:rPr>
                        <a:t> والشك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3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Initiative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Guilt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المبادرة</a:t>
                      </a:r>
                      <a:r>
                        <a:rPr lang="ar-SA" sz="2400" b="0" kern="120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ar-SA" sz="2400" b="0" kern="1200" dirty="0" smtClean="0">
                          <a:solidFill>
                            <a:schemeClr val="tx1"/>
                          </a:solidFill>
                          <a:cs typeface="+mn-cs"/>
                        </a:rPr>
                        <a:t>مقابل الشعور بالذنب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4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Industry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inferiority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الانجاز مقابل الشعور</a:t>
                      </a:r>
                      <a:r>
                        <a:rPr lang="ar-SA" sz="2400" b="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بالنقص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628201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5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cs typeface="+mn-cs"/>
                        </a:rPr>
                        <a:t>Identity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baseline="0" dirty="0" smtClean="0">
                          <a:cs typeface="+mn-cs"/>
                        </a:rPr>
                        <a:t> identity confusion</a:t>
                      </a:r>
                      <a:endParaRPr lang="en-US" sz="2400" b="0" dirty="0" smtClean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تحديد الهوية مقابل اضطراب الهوية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6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Intimacy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Isolation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الألفة مقابل العزلة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7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cs typeface="+mn-cs"/>
                        </a:rPr>
                        <a:t>Generativity</a:t>
                      </a:r>
                      <a:r>
                        <a:rPr lang="en-US" sz="2400" b="0" dirty="0" smtClean="0">
                          <a:cs typeface="+mn-cs"/>
                        </a:rPr>
                        <a:t> </a:t>
                      </a:r>
                      <a:r>
                        <a:rPr lang="ar-SA" sz="2400" b="0" dirty="0" smtClean="0">
                          <a:cs typeface="+mn-cs"/>
                        </a:rPr>
                        <a:t>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Stagnation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الإنتاج مقابل الركود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5251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8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cs typeface="+mn-cs"/>
                        </a:rPr>
                        <a:t>Integrity </a:t>
                      </a:r>
                      <a:r>
                        <a:rPr lang="en-US" sz="2400" b="0" dirty="0" err="1" smtClean="0">
                          <a:cs typeface="+mn-cs"/>
                        </a:rPr>
                        <a:t>vs</a:t>
                      </a:r>
                      <a:r>
                        <a:rPr lang="en-US" sz="2400" b="0" dirty="0" smtClean="0">
                          <a:cs typeface="+mn-cs"/>
                        </a:rPr>
                        <a:t> Despair</a:t>
                      </a:r>
                      <a:endParaRPr lang="en-US" sz="24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مرحلة التكامل مقابل اليأس</a:t>
                      </a:r>
                      <a:endParaRPr lang="en-US" sz="24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>
                <a:cs typeface="+mn-cs"/>
              </a:rPr>
              <a:t>مرحلة الثقة مقابل عدم </a:t>
            </a:r>
            <a:r>
              <a:rPr lang="ar-SA" dirty="0" smtClean="0">
                <a:cs typeface="+mn-cs"/>
              </a:rPr>
              <a:t>الثقة</a:t>
            </a:r>
            <a:br>
              <a:rPr lang="ar-SA" dirty="0" smtClean="0">
                <a:cs typeface="+mn-cs"/>
              </a:rPr>
            </a:br>
            <a:r>
              <a:rPr lang="en-US" dirty="0" smtClean="0">
                <a:cs typeface="+mn-cs"/>
              </a:rPr>
              <a:t>Trust </a:t>
            </a:r>
            <a:r>
              <a:rPr lang="en-US" dirty="0" err="1" smtClean="0">
                <a:cs typeface="+mn-cs"/>
              </a:rPr>
              <a:t>vs</a:t>
            </a:r>
            <a:r>
              <a:rPr lang="en-US" baseline="0" dirty="0" smtClean="0">
                <a:cs typeface="+mn-cs"/>
              </a:rPr>
              <a:t>  Mistrust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400" dirty="0" smtClean="0"/>
              <a:t>0 - 18 شهر</a:t>
            </a:r>
          </a:p>
          <a:p>
            <a:pPr algn="r">
              <a:buNone/>
            </a:pPr>
            <a:endParaRPr lang="ar-SA" sz="1200" dirty="0" smtClean="0"/>
          </a:p>
          <a:p>
            <a:pPr algn="r">
              <a:lnSpc>
                <a:spcPct val="90000"/>
              </a:lnSpc>
              <a:buNone/>
            </a:pPr>
            <a:r>
              <a:rPr lang="ar-SA" sz="2400" dirty="0" smtClean="0"/>
              <a:t>يعتبر </a:t>
            </a:r>
            <a:r>
              <a:rPr lang="ar-SA" sz="2400" dirty="0" err="1" smtClean="0"/>
              <a:t>اريكسون</a:t>
            </a:r>
            <a:r>
              <a:rPr lang="ar-SA" sz="2400" dirty="0" smtClean="0"/>
              <a:t> أن الإحساس بالثقة بالنفس والبيئة أول مكونات الشخصية السوية</a:t>
            </a:r>
          </a:p>
          <a:p>
            <a:pPr algn="r">
              <a:lnSpc>
                <a:spcPct val="90000"/>
              </a:lnSpc>
              <a:buNone/>
            </a:pPr>
            <a:r>
              <a:rPr lang="ar-SA" sz="2400" dirty="0" smtClean="0"/>
              <a:t> </a:t>
            </a:r>
          </a:p>
          <a:p>
            <a:pPr algn="r">
              <a:lnSpc>
                <a:spcPct val="90000"/>
              </a:lnSpc>
              <a:buNone/>
            </a:pPr>
            <a:r>
              <a:rPr lang="ar-SA" sz="2400" dirty="0" smtClean="0"/>
              <a:t>تظهر في السنة الأولى لأنها سنوات التوكل الكلي على الآخرين</a:t>
            </a:r>
          </a:p>
          <a:p>
            <a:pPr algn="r">
              <a:lnSpc>
                <a:spcPct val="90000"/>
              </a:lnSpc>
              <a:buNone/>
            </a:pPr>
            <a:endParaRPr lang="ar-SA" sz="2400" dirty="0" smtClean="0"/>
          </a:p>
          <a:p>
            <a:pPr algn="r">
              <a:lnSpc>
                <a:spcPct val="90000"/>
              </a:lnSpc>
              <a:buNone/>
            </a:pPr>
            <a:r>
              <a:rPr lang="ar-SA" sz="2400" dirty="0" smtClean="0"/>
              <a:t>يتمثل الإحساس بالثقة في سهولة حصول الطفل على حاجاته الأساسية بطريقة منظمة ودافئة -  فإذا تحقق ذلك وثق بنفسه وبالآخرين وببيئته</a:t>
            </a:r>
          </a:p>
          <a:p>
            <a:pPr algn="r">
              <a:lnSpc>
                <a:spcPct val="90000"/>
              </a:lnSpc>
              <a:buNone/>
            </a:pPr>
            <a:endParaRPr lang="ar-SA" sz="2400" dirty="0" smtClean="0"/>
          </a:p>
          <a:p>
            <a:pPr algn="r">
              <a:lnSpc>
                <a:spcPct val="90000"/>
              </a:lnSpc>
              <a:buNone/>
            </a:pPr>
            <a:r>
              <a:rPr lang="ar-SA" sz="2400" dirty="0" smtClean="0"/>
              <a:t> والعكس يحدث في حال عدم توفير البيئة للأساسيات مما ينعكس على فقدان الثقة بالنفس والآخرين</a:t>
            </a:r>
            <a:endParaRPr lang="en-US" sz="2400" dirty="0"/>
          </a:p>
        </p:txBody>
      </p:sp>
      <p:pic>
        <p:nvPicPr>
          <p:cNvPr id="47110" name="Picture 6" descr="http://www.clker.com/cliparts/p/t/J/h/k/M/red-rounded-square-with-number-1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838200" cy="838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SA" dirty="0" smtClean="0">
                <a:cs typeface="+mn-cs"/>
              </a:rPr>
              <a:t>مرحلة الاستقلال مقابل الشعور بالخجل والشك</a:t>
            </a:r>
            <a:br>
              <a:rPr lang="ar-SA" dirty="0" smtClean="0">
                <a:cs typeface="+mn-cs"/>
              </a:rPr>
            </a:br>
            <a:r>
              <a:rPr lang="en-US" dirty="0" smtClean="0">
                <a:cs typeface="+mn-cs"/>
              </a:rPr>
              <a:t> Autonomy </a:t>
            </a:r>
            <a:r>
              <a:rPr lang="en-US" dirty="0" err="1" smtClean="0">
                <a:cs typeface="+mn-cs"/>
              </a:rPr>
              <a:t>vs</a:t>
            </a:r>
            <a:r>
              <a:rPr lang="en-US" dirty="0" smtClean="0">
                <a:cs typeface="+mn-cs"/>
              </a:rPr>
              <a:t> Shame and Doubt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SA" sz="2800" dirty="0" smtClean="0"/>
              <a:t>18 شهر – 3 سنوات</a:t>
            </a:r>
          </a:p>
          <a:p>
            <a:pPr algn="r">
              <a:buNone/>
            </a:pPr>
            <a:endParaRPr lang="ar-SA" sz="1000" dirty="0" smtClean="0"/>
          </a:p>
          <a:p>
            <a:pPr algn="r">
              <a:buNone/>
            </a:pPr>
            <a:r>
              <a:rPr lang="ar-SA" sz="2800" dirty="0" smtClean="0"/>
              <a:t>يتعلم الأطفال الاعتماد النسبي على أنفسهم, فيقومون بكثير من الأنشطة المتعلقة بالتغذية والمشي والكلام وعمليات الإخراج</a:t>
            </a:r>
          </a:p>
          <a:p>
            <a:pPr algn="r">
              <a:buNone/>
            </a:pPr>
            <a:endParaRPr lang="ar-SA" sz="2800" dirty="0" smtClean="0"/>
          </a:p>
          <a:p>
            <a:pPr algn="r">
              <a:buNone/>
            </a:pPr>
            <a:r>
              <a:rPr lang="ar-SA" sz="2800" dirty="0" smtClean="0"/>
              <a:t>لذلك ينمو لديهم الإحساس بالاستقلال الذاتي</a:t>
            </a:r>
          </a:p>
          <a:p>
            <a:pPr algn="r">
              <a:buNone/>
            </a:pPr>
            <a:endParaRPr lang="ar-SA" sz="2800" dirty="0" smtClean="0"/>
          </a:p>
          <a:p>
            <a:pPr algn="r">
              <a:buNone/>
            </a:pPr>
            <a:r>
              <a:rPr lang="ar-SA" sz="2800" dirty="0" smtClean="0"/>
              <a:t>يلعب الوالدان دورا في تنمية </a:t>
            </a:r>
            <a:r>
              <a:rPr lang="ar-SA" sz="2800" b="1" dirty="0" smtClean="0">
                <a:solidFill>
                  <a:srgbClr val="FF0000"/>
                </a:solidFill>
              </a:rPr>
              <a:t>الاستقلالية </a:t>
            </a:r>
            <a:r>
              <a:rPr lang="ar-SA" sz="2800" dirty="0" smtClean="0"/>
              <a:t>بإتباع أساليب  التنشئة الأسرية المعتدلة التي تجمع بين الحزم والتسامح وإعطاء الفرصة للطفل </a:t>
            </a:r>
            <a:r>
              <a:rPr lang="ar-SA" sz="2800" dirty="0" err="1" smtClean="0"/>
              <a:t>ان</a:t>
            </a:r>
            <a:r>
              <a:rPr lang="ar-SA" sz="2800" dirty="0" smtClean="0"/>
              <a:t> يجرب المهارات بنفسه وبطريقته الخاصة</a:t>
            </a:r>
          </a:p>
          <a:p>
            <a:pPr algn="r">
              <a:buNone/>
            </a:pPr>
            <a:r>
              <a:rPr lang="ar-SA" sz="2800" dirty="0" smtClean="0"/>
              <a:t>  </a:t>
            </a:r>
          </a:p>
          <a:p>
            <a:pPr algn="r">
              <a:buNone/>
            </a:pPr>
            <a:r>
              <a:rPr lang="ar-SA" sz="2800" dirty="0" smtClean="0"/>
              <a:t>بينما تولد الأجواء الاستبدادية وأساليب الحماية الزائدة مشاعر </a:t>
            </a:r>
            <a:r>
              <a:rPr lang="ar-SA" sz="2800" b="1" dirty="0" smtClean="0">
                <a:solidFill>
                  <a:srgbClr val="FF0000"/>
                </a:solidFill>
              </a:rPr>
              <a:t>الشك والخجل</a:t>
            </a:r>
            <a:r>
              <a:rPr lang="ar-SA" sz="2800" dirty="0" smtClean="0"/>
              <a:t> </a:t>
            </a:r>
          </a:p>
          <a:p>
            <a:pPr algn="r"/>
            <a:endParaRPr lang="en-US" sz="2800" dirty="0"/>
          </a:p>
        </p:txBody>
      </p:sp>
      <p:pic>
        <p:nvPicPr>
          <p:cNvPr id="45058" name="Picture 2" descr="http://www.clker.com/cliparts/h/Y/i/C/Y/W/red-rounded-square-with-number-2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800100" cy="914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146F-CCD1-4A42-AC38-79E480455B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944</Words>
  <Application>Microsoft Office PowerPoint</Application>
  <PresentationFormat>On-screen Show (4:3)</PresentationFormat>
  <Paragraphs>193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علم النفس التطوري</vt:lpstr>
      <vt:lpstr>نظرية اريكسون</vt:lpstr>
      <vt:lpstr>اريك اريكسون  Erik Erikson 1902 - 1994</vt:lpstr>
      <vt:lpstr> الافكار الرئيسية لنظرية اريكسون</vt:lpstr>
      <vt:lpstr> الافكار الرئيسية لنظرية اريكسون</vt:lpstr>
      <vt:lpstr>Slide 6</vt:lpstr>
      <vt:lpstr>مراحل النمو النفسي الاجتماعي Stages of Psychosocial Development</vt:lpstr>
      <vt:lpstr>مرحلة الثقة مقابل عدم الثقة Trust vs  Mistrust</vt:lpstr>
      <vt:lpstr>مرحلة الاستقلال مقابل الشعور بالخجل والشك  Autonomy vs Shame and Doubt</vt:lpstr>
      <vt:lpstr>مرحلة المبادرة مقابل الشعور بالذنب Initiative vs Guilt</vt:lpstr>
      <vt:lpstr>مرحلة الانجاز مقابل الشعور بالنقص  Industry vs inferiority</vt:lpstr>
      <vt:lpstr>مرحلة تحديد الهوية مقابل اضطراب الهوية Identity vs identity confusion</vt:lpstr>
      <vt:lpstr>Slide 13</vt:lpstr>
      <vt:lpstr>Slide 14</vt:lpstr>
      <vt:lpstr>مرحلة الألفة مقابل العزلة Intimacy vs Isolation</vt:lpstr>
      <vt:lpstr>مرحلة الإنتاج مقابل الركود Generativity  vs Stagnation</vt:lpstr>
      <vt:lpstr>مرحلة التكامل مقابل اليأس Integrity vs Despair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UserV5</dc:creator>
  <cp:lastModifiedBy>UserV5</cp:lastModifiedBy>
  <cp:revision>122</cp:revision>
  <dcterms:created xsi:type="dcterms:W3CDTF">2012-04-21T07:06:54Z</dcterms:created>
  <dcterms:modified xsi:type="dcterms:W3CDTF">2013-03-13T07:31:18Z</dcterms:modified>
</cp:coreProperties>
</file>