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1" r:id="rId2"/>
    <p:sldId id="257" r:id="rId3"/>
    <p:sldId id="265" r:id="rId4"/>
    <p:sldId id="258" r:id="rId5"/>
    <p:sldId id="264" r:id="rId6"/>
    <p:sldId id="266" r:id="rId7"/>
    <p:sldId id="274" r:id="rId8"/>
    <p:sldId id="261" r:id="rId9"/>
    <p:sldId id="277" r:id="rId10"/>
    <p:sldId id="275" r:id="rId11"/>
    <p:sldId id="262" r:id="rId12"/>
    <p:sldId id="278" r:id="rId13"/>
    <p:sldId id="276" r:id="rId14"/>
    <p:sldId id="263" r:id="rId15"/>
    <p:sldId id="279" r:id="rId16"/>
    <p:sldId id="269" r:id="rId17"/>
    <p:sldId id="260" r:id="rId18"/>
    <p:sldId id="267"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9892" autoAdjust="0"/>
  </p:normalViewPr>
  <p:slideViewPr>
    <p:cSldViewPr>
      <p:cViewPr varScale="1">
        <p:scale>
          <a:sx n="50" d="100"/>
          <a:sy n="50" d="100"/>
        </p:scale>
        <p:origin x="-19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38DC1A-5D66-459F-A0B0-B910B6F78D1F}"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CCC35-5964-464C-A709-F79FD5B64B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245DB-8BF8-4D9E-ACE7-7DBF16297B3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dirty="0" smtClean="0"/>
              <a:t>يواصل الافراد اعتبار اهمية المعايير والقوانين </a:t>
            </a:r>
            <a:r>
              <a:rPr lang="ar-SA" dirty="0" err="1" smtClean="0"/>
              <a:t>الاجتماعية </a:t>
            </a:r>
            <a:r>
              <a:rPr lang="ar-SA" dirty="0" smtClean="0"/>
              <a:t>– </a:t>
            </a:r>
            <a:r>
              <a:rPr lang="ar-SA" b="1" dirty="0" smtClean="0"/>
              <a:t>حيث ينظر الى توقعات </a:t>
            </a:r>
            <a:r>
              <a:rPr lang="ar-SA" b="1" dirty="0" err="1" smtClean="0"/>
              <a:t>وامال</a:t>
            </a:r>
            <a:r>
              <a:rPr lang="ar-SA" b="1" dirty="0" smtClean="0"/>
              <a:t> عائلة الفرد او جماعته او امته </a:t>
            </a:r>
            <a:r>
              <a:rPr lang="ar-SA" dirty="0" smtClean="0"/>
              <a:t>بغض النظر عن النتائج</a:t>
            </a:r>
            <a:r>
              <a:rPr lang="ar-SA" baseline="0" dirty="0" smtClean="0"/>
              <a:t> أي ليس </a:t>
            </a:r>
            <a:r>
              <a:rPr lang="ar-SA" baseline="0" dirty="0" err="1" smtClean="0"/>
              <a:t>لاسباب</a:t>
            </a:r>
            <a:r>
              <a:rPr lang="ar-SA" baseline="0" dirty="0" smtClean="0"/>
              <a:t> ذات منفعة او مصلحة شخصية انما </a:t>
            </a:r>
            <a:r>
              <a:rPr lang="ar-SA" dirty="0" err="1" smtClean="0"/>
              <a:t>باعتباراها</a:t>
            </a:r>
            <a:r>
              <a:rPr lang="ar-SA" dirty="0" smtClean="0"/>
              <a:t> ذات قيمة في حد ذاتها</a:t>
            </a:r>
            <a:r>
              <a:rPr lang="ar-SA" baseline="0" dirty="0" smtClean="0"/>
              <a:t> </a:t>
            </a:r>
            <a:r>
              <a:rPr lang="ar-SA" baseline="0" dirty="0" err="1" smtClean="0"/>
              <a:t>و</a:t>
            </a:r>
            <a:r>
              <a:rPr lang="ar-SA" dirty="0" err="1" smtClean="0"/>
              <a:t>الايمان</a:t>
            </a:r>
            <a:r>
              <a:rPr lang="ar-SA" dirty="0" smtClean="0"/>
              <a:t> ان الولاء والعمل للحفاظ على النظام الاجتماعي وتأييده يضمن العلاقات الإنسانية الإيجابية والنظام المجتمعي</a:t>
            </a:r>
          </a:p>
          <a:p>
            <a:pPr marL="0" marR="0" indent="0" algn="r" defTabSz="914400" rtl="0" eaLnBrk="1" fontAlgn="auto" latinLnBrk="0" hangingPunct="1">
              <a:lnSpc>
                <a:spcPct val="100000"/>
              </a:lnSpc>
              <a:spcBef>
                <a:spcPts val="0"/>
              </a:spcBef>
              <a:spcAft>
                <a:spcPts val="0"/>
              </a:spcAft>
              <a:buClrTx/>
              <a:buSzTx/>
              <a:buFontTx/>
              <a:buNone/>
              <a:tabLst/>
              <a:defRPr/>
            </a:pPr>
            <a:endParaRPr lang="ar-SA" dirty="0" smtClean="0"/>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lgn="r" eaLnBrk="1" hangingPunct="1">
              <a:defRPr/>
            </a:pPr>
            <a:r>
              <a:rPr lang="ar-SA" sz="1200" dirty="0" smtClean="0"/>
              <a:t>المرحلة الثالثة (العلاقات الشخصية المتبادلة):</a:t>
            </a:r>
            <a:r>
              <a:rPr lang="ar-SA" sz="1200" baseline="0" dirty="0" smtClean="0"/>
              <a:t> </a:t>
            </a:r>
            <a:r>
              <a:rPr lang="ar-SA" sz="1200" dirty="0" smtClean="0"/>
              <a:t>تزداد أهمية المجموعة  (على مستوى العائلة </a:t>
            </a:r>
            <a:r>
              <a:rPr lang="ar-SA" sz="1200" dirty="0" err="1" smtClean="0"/>
              <a:t>والاصحاب</a:t>
            </a:r>
            <a:r>
              <a:rPr lang="ar-SA" sz="1200" dirty="0" smtClean="0"/>
              <a:t>) التي ينتمي إليها الطفل ويقدر الطفل بعض الأخلاق الحميدة. يصبح الفرد </a:t>
            </a:r>
            <a:r>
              <a:rPr lang="ar-SA" sz="1200" dirty="0" err="1" smtClean="0"/>
              <a:t>اكثر</a:t>
            </a:r>
            <a:r>
              <a:rPr lang="ar-SA" sz="1200" baseline="0" dirty="0" smtClean="0"/>
              <a:t> </a:t>
            </a:r>
            <a:r>
              <a:rPr lang="ar-SA" sz="1200" baseline="0" dirty="0" err="1" smtClean="0"/>
              <a:t>ادراكا</a:t>
            </a:r>
            <a:r>
              <a:rPr lang="ar-SA" sz="1200" baseline="0" dirty="0" smtClean="0"/>
              <a:t> لحاجات </a:t>
            </a:r>
            <a:r>
              <a:rPr lang="ar-SA" sz="1200" baseline="0" dirty="0" err="1" smtClean="0"/>
              <a:t>الاخرين</a:t>
            </a:r>
            <a:r>
              <a:rPr lang="ar-SA" sz="1200" baseline="0" dirty="0" smtClean="0"/>
              <a:t> وانفعالاتهم ولتوقعاتهم منه, كما يصبح </a:t>
            </a:r>
            <a:r>
              <a:rPr lang="ar-SA" sz="1200" baseline="0" dirty="0" err="1" smtClean="0"/>
              <a:t>اكثر</a:t>
            </a:r>
            <a:r>
              <a:rPr lang="ar-SA" sz="1200" baseline="0" dirty="0" smtClean="0"/>
              <a:t> </a:t>
            </a:r>
            <a:r>
              <a:rPr lang="ar-SA" sz="1200" baseline="0" dirty="0" err="1" smtClean="0"/>
              <a:t>ادراكا</a:t>
            </a:r>
            <a:r>
              <a:rPr lang="ar-SA" sz="1200" baseline="0" dirty="0" smtClean="0"/>
              <a:t> لارتباط قبولهم له بسلوكه تجاههم ولتحقيق ذلك يميل الفرد في هذه المرحلة </a:t>
            </a:r>
            <a:r>
              <a:rPr lang="ar-SA" sz="1200" baseline="0" dirty="0" err="1" smtClean="0"/>
              <a:t>الى</a:t>
            </a:r>
            <a:r>
              <a:rPr lang="ar-SA" sz="1200" baseline="0" dirty="0" smtClean="0"/>
              <a:t> القيام بما هو متوقع منه.</a:t>
            </a:r>
            <a:endParaRPr lang="ar-SA" sz="1200" kern="1200" baseline="0" dirty="0" smtClean="0">
              <a:solidFill>
                <a:schemeClr val="tx1"/>
              </a:solidFill>
              <a:latin typeface="+mn-lt"/>
              <a:ea typeface="+mn-ea"/>
              <a:cs typeface="+mn-cs"/>
            </a:endParaRPr>
          </a:p>
          <a:p>
            <a:pPr algn="r"/>
            <a:endParaRPr lang="ar-SA" sz="1200" b="1" dirty="0" smtClean="0"/>
          </a:p>
          <a:p>
            <a:pPr algn="r"/>
            <a:endParaRPr lang="ar-SA" sz="1200" b="1" dirty="0" smtClean="0"/>
          </a:p>
          <a:p>
            <a:r>
              <a:rPr lang="en-US" sz="1200" b="1" i="0" kern="1200" dirty="0" smtClean="0">
                <a:solidFill>
                  <a:schemeClr val="tx1"/>
                </a:solidFill>
                <a:latin typeface="+mn-lt"/>
                <a:ea typeface="+mn-ea"/>
                <a:cs typeface="+mj-cs"/>
              </a:rPr>
              <a:t>Stage 3. Good Interpersonal Relationships. </a:t>
            </a:r>
            <a:r>
              <a:rPr lang="en-US" sz="1200" b="0" i="0" kern="1200" dirty="0" smtClean="0">
                <a:solidFill>
                  <a:schemeClr val="tx1"/>
                </a:solidFill>
                <a:latin typeface="+mn-lt"/>
                <a:ea typeface="+mn-ea"/>
                <a:cs typeface="+mj-cs"/>
              </a:rPr>
              <a:t>At this stage children--who are by now usually entering their teens--see morality as more than simple deals. </a:t>
            </a:r>
            <a:r>
              <a:rPr lang="en-US" sz="1200" b="1" i="0" kern="1200" dirty="0" smtClean="0">
                <a:solidFill>
                  <a:schemeClr val="tx1"/>
                </a:solidFill>
                <a:latin typeface="+mn-lt"/>
                <a:ea typeface="+mn-ea"/>
                <a:cs typeface="+mj-cs"/>
              </a:rPr>
              <a:t>They believe that people should live up to the expectations of the family and community and behave in "good" ways</a:t>
            </a:r>
            <a:r>
              <a:rPr lang="en-US" sz="1200" b="0" i="0" kern="1200" dirty="0" smtClean="0">
                <a:solidFill>
                  <a:schemeClr val="tx1"/>
                </a:solidFill>
                <a:latin typeface="+mn-lt"/>
                <a:ea typeface="+mn-ea"/>
                <a:cs typeface="+mj-cs"/>
              </a:rPr>
              <a:t>. Good behavior means having good motives and interpersonal feelings such as love, empathy, trust, and concern for others. Heinz, they typically argue, was right to steal the drug because "He was a good man for wanting to save her," and "His intentions were good, that of saving the life of someone he loves." Even if Heinz doesn't love his wife, these subjects often say, he should steal the drug because "I don't think any husband should sit back and watch his wife die" (Gibbs et al., 1983, pp. 36-42; Kohlberg, 1958b).</a:t>
            </a:r>
          </a:p>
          <a:p>
            <a:r>
              <a:rPr lang="en-US" sz="1200" b="0" i="0" kern="1200" dirty="0" smtClean="0">
                <a:solidFill>
                  <a:schemeClr val="tx1"/>
                </a:solidFill>
                <a:latin typeface="+mn-lt"/>
                <a:ea typeface="+mn-ea"/>
                <a:cs typeface="+mj-cs"/>
              </a:rPr>
              <a:t>If Heinz’s motives were good, the druggist's were bad. The druggist, stage 3 subjects emphasize, was "selfish," "greedy," and "only interested in himself, not another life." Sometimes the respondents become so angry with the druggist that they say that he ought to be put in jail (Gibbs et al., 1983, pp. 26-29, 40-42). A typical stage 3 response is that of Don, age 13:</a:t>
            </a:r>
          </a:p>
          <a:p>
            <a:r>
              <a:rPr lang="en-US" sz="1200" dirty="0" smtClean="0">
                <a:cs typeface="+mj-cs"/>
              </a:rPr>
              <a:t>It was really the druggist's fault, he was unfair, trying to overcharge and letting someone die. Heinz loved his wife and wanted to save her. I think anyone would. I don't think they would put him in jail. The judge would look at all sides, and see that the druggist was charging too much. (Kohlberg, 1963, p. 25)</a:t>
            </a:r>
          </a:p>
          <a:p>
            <a:r>
              <a:rPr lang="en-US" sz="1200" b="0" i="0" kern="1200" dirty="0" smtClean="0">
                <a:solidFill>
                  <a:schemeClr val="tx1"/>
                </a:solidFill>
                <a:latin typeface="+mn-lt"/>
                <a:ea typeface="+mn-ea"/>
                <a:cs typeface="+mj-cs"/>
              </a:rPr>
              <a:t>We see that </a:t>
            </a:r>
            <a:r>
              <a:rPr lang="en-US" sz="1200" b="1" i="0" kern="1200" dirty="0" smtClean="0">
                <a:solidFill>
                  <a:schemeClr val="tx1"/>
                </a:solidFill>
                <a:latin typeface="+mn-lt"/>
                <a:ea typeface="+mn-ea"/>
                <a:cs typeface="+mj-cs"/>
              </a:rPr>
              <a:t>Don defines the issue in terms of the actors' character traits and motives. He talks about the loving husband, the unfair druggist, and the understanding judge</a:t>
            </a:r>
            <a:r>
              <a:rPr lang="en-US" sz="1200" b="0" i="0" kern="1200" dirty="0" smtClean="0">
                <a:solidFill>
                  <a:schemeClr val="tx1"/>
                </a:solidFill>
                <a:latin typeface="+mn-lt"/>
                <a:ea typeface="+mn-ea"/>
                <a:cs typeface="+mj-cs"/>
              </a:rPr>
              <a:t>. His answer deserves the label "conventional "morality" because it assumes that the attitude expressed would be shared by the entire community—"anyone" would be right to do what Heinz did (Kohlberg, 1963, p. 25).</a:t>
            </a:r>
          </a:p>
          <a:p>
            <a:r>
              <a:rPr lang="en-US" sz="1200" b="0" i="0" kern="1200" dirty="0" smtClean="0">
                <a:solidFill>
                  <a:schemeClr val="tx1"/>
                </a:solidFill>
                <a:latin typeface="+mn-lt"/>
                <a:ea typeface="+mn-ea"/>
                <a:cs typeface="+mj-cs"/>
              </a:rPr>
              <a:t>As mentioned earlier, there are similarities between Kohlberg's first three stages and Piaget's two stages. In both sequences there is a shift from unquestioning obedience to a relativistic outlook and to a concern for good motives. For Kohlberg, however, these shifts occur in three stages rather than two.</a:t>
            </a:r>
          </a:p>
          <a:p>
            <a:pPr algn="r"/>
            <a:r>
              <a:rPr lang="ar-SA"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r"/>
            <a:r>
              <a:rPr lang="ar-SA" sz="1200" kern="1200" baseline="0" dirty="0" smtClean="0">
                <a:solidFill>
                  <a:schemeClr val="tx1"/>
                </a:solidFill>
                <a:latin typeface="+mn-lt"/>
                <a:ea typeface="+mn-ea"/>
                <a:cs typeface="+mn-cs"/>
              </a:rPr>
              <a:t>المرحلة الرابعة: ترتبط الأحكام الأخلاقية فيها بالنظرة القانونية لما هو مقبول أو مرفوض، فالصواب يرتبط بطاعة القانون طاعة مطلقه، وكسره لأي سبب يعتبر سلوكا غير مقبول </a:t>
            </a:r>
            <a:r>
              <a:rPr lang="ar-SA" sz="1200" b="1" kern="1200" baseline="0" dirty="0" smtClean="0">
                <a:solidFill>
                  <a:schemeClr val="tx1"/>
                </a:solidFill>
                <a:latin typeface="+mn-lt"/>
                <a:ea typeface="+mn-ea"/>
                <a:cs typeface="+mn-cs"/>
              </a:rPr>
              <a:t>بصرف النظر عن الضرورات الملحة والحاجات الفردية</a:t>
            </a:r>
            <a:r>
              <a:rPr lang="ar-SA" sz="1200" kern="1200" baseline="0" dirty="0" smtClean="0">
                <a:solidFill>
                  <a:schemeClr val="tx1"/>
                </a:solidFill>
                <a:latin typeface="+mn-lt"/>
                <a:ea typeface="+mn-ea"/>
                <a:cs typeface="+mn-cs"/>
              </a:rPr>
              <a:t>، إلا أن أخلاقيات القانون في هذه المرحلة تختلف تماما عن أخلاقيات السلطة في المرحلة الأولى والتي يظهر الفرد فيها التزاما بقواعد السلطة خوفا من العقاب، حيث أن المبرر للالتزام بالقانون في هذه المرحلة يرتبط بادراك الفرد لأهميته في الحفاظ على النظام الاجتماعي من </a:t>
            </a:r>
            <a:r>
              <a:rPr lang="ar-SA" sz="1200" kern="1200" baseline="0" dirty="0" err="1" smtClean="0">
                <a:solidFill>
                  <a:schemeClr val="tx1"/>
                </a:solidFill>
                <a:latin typeface="+mn-lt"/>
                <a:ea typeface="+mn-ea"/>
                <a:cs typeface="+mn-cs"/>
              </a:rPr>
              <a:t>الانهيار</a:t>
            </a:r>
            <a:r>
              <a:rPr lang="ar-SA" sz="1200" b="1" kern="1200" baseline="0" dirty="0" err="1" smtClean="0">
                <a:solidFill>
                  <a:schemeClr val="tx1"/>
                </a:solidFill>
                <a:latin typeface="+mn-lt"/>
                <a:ea typeface="+mn-ea"/>
                <a:cs typeface="+mn-cs"/>
              </a:rPr>
              <a:t>.</a:t>
            </a:r>
            <a:r>
              <a:rPr lang="ar-SA" sz="1200" b="1" kern="1200" baseline="0" dirty="0" smtClean="0">
                <a:solidFill>
                  <a:schemeClr val="tx1"/>
                </a:solidFill>
                <a:latin typeface="+mn-lt"/>
                <a:ea typeface="+mn-ea"/>
                <a:cs typeface="+mn-cs"/>
              </a:rPr>
              <a:t> </a:t>
            </a:r>
            <a:r>
              <a:rPr lang="ar-SA" sz="1200" b="1" dirty="0" smtClean="0"/>
              <a:t>المرحلة </a:t>
            </a:r>
            <a:r>
              <a:rPr lang="ar-SA" sz="1200" b="1" dirty="0" err="1" smtClean="0"/>
              <a:t>الرابعة </a:t>
            </a:r>
            <a:r>
              <a:rPr lang="ar-SA" sz="1200" b="1" dirty="0" smtClean="0"/>
              <a:t>(التوجه نحو النظام والقانون):</a:t>
            </a:r>
            <a:r>
              <a:rPr lang="ar-SA" sz="1200" b="1" baseline="0" dirty="0" smtClean="0"/>
              <a:t> </a:t>
            </a:r>
            <a:r>
              <a:rPr lang="ar-SA" sz="1200" b="1" dirty="0" smtClean="0"/>
              <a:t>يبدأ الطفل بالتركيز على المجتمع المحلي الكبير</a:t>
            </a:r>
            <a:endParaRPr lang="en-US" sz="1200" b="1" dirty="0" smtClean="0"/>
          </a:p>
          <a:p>
            <a:pPr algn="r"/>
            <a:endParaRPr lang="en-US" sz="1200" b="1" dirty="0" smtClean="0"/>
          </a:p>
          <a:p>
            <a:r>
              <a:rPr lang="en-US" sz="1200" b="1" i="0" kern="1200" dirty="0" smtClean="0">
                <a:solidFill>
                  <a:schemeClr val="tx1"/>
                </a:solidFill>
                <a:latin typeface="+mn-lt"/>
                <a:ea typeface="+mn-ea"/>
                <a:cs typeface="+mn-cs"/>
              </a:rPr>
              <a:t>Stage 4. Maintaining the Social Order. Stage 3 reasoning works best in two-person relationships with family members or close friends, where one can make a real effort to get to know the other's feelings and needs and try to help. At stage 4, in contrast, the respondent becomes more broadly concerned with </a:t>
            </a:r>
            <a:r>
              <a:rPr lang="en-US" sz="1200" b="1" i="1" kern="1200" dirty="0" smtClean="0">
                <a:solidFill>
                  <a:schemeClr val="tx1"/>
                </a:solidFill>
                <a:latin typeface="+mn-lt"/>
                <a:ea typeface="+mn-ea"/>
                <a:cs typeface="+mn-cs"/>
              </a:rPr>
              <a:t>society</a:t>
            </a:r>
            <a:r>
              <a:rPr lang="en-US" sz="1200" b="1" i="0" kern="1200" dirty="0" smtClean="0">
                <a:solidFill>
                  <a:schemeClr val="tx1"/>
                </a:solidFill>
                <a:latin typeface="+mn-lt"/>
                <a:ea typeface="+mn-ea"/>
                <a:cs typeface="+mn-cs"/>
              </a:rPr>
              <a:t> </a:t>
            </a:r>
            <a:r>
              <a:rPr lang="en-US" sz="1200" b="1" i="1" kern="1200" dirty="0" smtClean="0">
                <a:solidFill>
                  <a:schemeClr val="tx1"/>
                </a:solidFill>
                <a:latin typeface="+mn-lt"/>
                <a:ea typeface="+mn-ea"/>
                <a:cs typeface="+mn-cs"/>
              </a:rPr>
              <a:t>as a whole</a:t>
            </a:r>
            <a:r>
              <a:rPr lang="en-US" sz="1200" b="0" i="1"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Now the emphasis is on obeying laws, respecting authority, and performing one's duties so that the social order is maintained. In response to the Heinz story, many subjects say they understand that Heinz's motives were good, but they cannot condone the theft. What would happen if we all started breaking the laws whenever we felt we had a good reason? The result would be chaos; society couldn't function. As one subject explained,</a:t>
            </a:r>
          </a:p>
          <a:p>
            <a:endParaRPr lang="en-US" sz="1200" b="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don't want to sound like Spiro Agnew, law and order and wave the flag, but if everybody did as he wanted to do, set up his own beliefs as to right and wrong, then I think you would have chaos. The only thing I think we have in civilization nowadays is some sort of legal structure which people are sort of bound to follow. [Society needs] a centralizing framework. (Gibbs et al., 1983, pp. 140-41)</a:t>
            </a:r>
          </a:p>
          <a:p>
            <a:endParaRPr lang="en-US" sz="120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Because stage 4, subjects make moral decisions from the perspective of society as a whole, </a:t>
            </a:r>
            <a:r>
              <a:rPr lang="en-US" sz="1200" b="1" i="0" kern="1200" dirty="0" smtClean="0">
                <a:solidFill>
                  <a:schemeClr val="tx1"/>
                </a:solidFill>
                <a:latin typeface="+mn-lt"/>
                <a:ea typeface="+mn-ea"/>
                <a:cs typeface="+mn-cs"/>
              </a:rPr>
              <a:t>they think from a full-fledged member-of-society perspective </a:t>
            </a:r>
            <a:r>
              <a:rPr lang="en-US" sz="1200" b="0" i="0" kern="1200" dirty="0" smtClean="0">
                <a:solidFill>
                  <a:schemeClr val="tx1"/>
                </a:solidFill>
                <a:latin typeface="+mn-lt"/>
                <a:ea typeface="+mn-ea"/>
                <a:cs typeface="+mn-cs"/>
              </a:rPr>
              <a:t>(Colby and Kohlberg, 1983, p. 27).</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You will recall that stage 1 children also generally oppose stealing because it breaks the law. Superficially, stage 1 and stage 4 subjects are giving the same response, so we see here why Kohlberg insists that we must probe into the reasoning behind the overt response. Stage 1 children say, "It's wrong to steal" and "It's against the law," but they cannot elaborate any further, except to say that stealing can get a person jailed. Stage 4 respondents, in contrast, have a conception of the function of laws for society as a whole--a conception which far exceeds the grasp of the younger child.</a:t>
            </a:r>
          </a:p>
          <a:p>
            <a:pPr algn="r"/>
            <a:endParaRPr lang="ar-SA" sz="1200" b="1" kern="1200" dirty="0" smtClean="0">
              <a:solidFill>
                <a:schemeClr val="tx1"/>
              </a:solidFill>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kern="1200" baseline="0" dirty="0" smtClean="0">
                <a:solidFill>
                  <a:schemeClr val="tx1"/>
                </a:solidFill>
                <a:latin typeface="+mn-lt"/>
                <a:ea typeface="+mn-ea"/>
                <a:cs typeface="+mn-cs"/>
              </a:rPr>
              <a:t>المستوى الثالث: قلة من الافراد يمكن ان يحدد هذا المستوى وفيها تظهر محاولة واضحة لتحديد </a:t>
            </a:r>
            <a:r>
              <a:rPr lang="ar-SA" sz="1200" kern="1200" baseline="0" dirty="0" err="1" smtClean="0">
                <a:solidFill>
                  <a:schemeClr val="tx1"/>
                </a:solidFill>
                <a:latin typeface="+mn-lt"/>
                <a:ea typeface="+mn-ea"/>
                <a:cs typeface="+mn-cs"/>
              </a:rPr>
              <a:t>واتباع</a:t>
            </a:r>
            <a:r>
              <a:rPr lang="ar-SA" sz="1200" kern="1200" baseline="0" dirty="0" smtClean="0">
                <a:solidFill>
                  <a:schemeClr val="tx1"/>
                </a:solidFill>
                <a:latin typeface="+mn-lt"/>
                <a:ea typeface="+mn-ea"/>
                <a:cs typeface="+mn-cs"/>
              </a:rPr>
              <a:t> القيم والمبادئ الاخلاقية الانسانية بصرف النظر عن مدى ارتباطها بالقانون والعرف </a:t>
            </a:r>
            <a:r>
              <a:rPr lang="ar-SA" sz="1200" kern="1200" baseline="0" dirty="0" err="1" smtClean="0">
                <a:solidFill>
                  <a:schemeClr val="tx1"/>
                </a:solidFill>
                <a:latin typeface="+mn-lt"/>
                <a:ea typeface="+mn-ea"/>
                <a:cs typeface="+mn-cs"/>
              </a:rPr>
              <a:t>الاجتماعي.</a:t>
            </a:r>
            <a:r>
              <a:rPr lang="ar-SA" sz="1200" kern="1200" baseline="0" dirty="0" smtClean="0">
                <a:solidFill>
                  <a:schemeClr val="tx1"/>
                </a:solidFill>
                <a:latin typeface="+mn-lt"/>
                <a:ea typeface="+mn-ea"/>
                <a:cs typeface="+mn-cs"/>
              </a:rPr>
              <a:t> </a:t>
            </a:r>
            <a:r>
              <a:rPr lang="ar-SA" b="1" dirty="0" smtClean="0"/>
              <a:t>هي ذروة المرحلة الأخلاقية فيقارن بين قاعدتين أخلاقيتين ويختار منهما وفقا للضمير فلا يخضع للأهواء وآراء الآخرين بل ما يمليه عليه </a:t>
            </a:r>
            <a:r>
              <a:rPr lang="ar-SA" b="1" dirty="0" err="1" smtClean="0"/>
              <a:t>الضمير .</a:t>
            </a:r>
            <a:endParaRPr lang="ar-SA" b="1" dirty="0" smtClean="0"/>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r"/>
            <a:r>
              <a:rPr lang="ar-SA" sz="1200" kern="1200" baseline="0" dirty="0" smtClean="0">
                <a:solidFill>
                  <a:schemeClr val="tx1"/>
                </a:solidFill>
                <a:latin typeface="+mn-lt"/>
                <a:ea typeface="+mn-ea"/>
                <a:cs typeface="+mn-cs"/>
              </a:rPr>
              <a:t>المرحلة الخامسة:  يصل قليل من الأفراد إلى هذه المرحلة والتي يتمكن الفرد فيها من إدراك نسبية القيم والحاجات الفردية، مما يعني تطور في نظرته للقانون لا كقواعد جامدة للمحافظة على النظام الاجتماعي فقط ولكن كقواعد متفق عليها كعناصر لعقد اجتماعي بين الأفراد لحماية الجميع، ومن هذا المنطلق ترتبط أحكام الفرد الأخلاقية بقيمه الشخصية المرتبطة بهذا الفهم الجديد لمعنى القانون القائم على احترام الحقوق الفردية والاجتماعية وتحقيق العدالة الاجتماعية. هذا يعني إمكانية تغيير هذه القواعد عند فشلها في تحقيق العدالة للجميع. </a:t>
            </a:r>
            <a:r>
              <a:rPr lang="ar-SA" b="1" dirty="0" smtClean="0"/>
              <a:t>المرحلة الخامسة (التوجه نحو العقد الاجتماعي والقانوني):</a:t>
            </a:r>
            <a:r>
              <a:rPr lang="ar-SA" b="1" baseline="0" dirty="0" smtClean="0"/>
              <a:t> </a:t>
            </a:r>
            <a:r>
              <a:rPr lang="ar-SA" b="1" dirty="0" smtClean="0"/>
              <a:t>يتصرف الفرد ليحقق أكبر نفع لأكبر عدد من الناس</a:t>
            </a:r>
            <a:endParaRPr lang="en-US" sz="1200" b="1" kern="1200" baseline="0" dirty="0" smtClean="0">
              <a:solidFill>
                <a:schemeClr val="tx1"/>
              </a:solidFill>
              <a:latin typeface="+mn-lt"/>
              <a:ea typeface="+mn-ea"/>
              <a:cs typeface="+mn-cs"/>
            </a:endParaRPr>
          </a:p>
          <a:p>
            <a:pPr algn="r"/>
            <a:r>
              <a:rPr lang="ar-SA" sz="1200" b="0" i="0" kern="1200" dirty="0" smtClean="0">
                <a:solidFill>
                  <a:schemeClr val="tx1"/>
                </a:solidFill>
                <a:latin typeface="+mn-lt"/>
                <a:ea typeface="+mn-ea"/>
                <a:cs typeface="+mn-cs"/>
              </a:rPr>
              <a:t> </a:t>
            </a:r>
            <a:endParaRPr lang="en-US" sz="1200" b="0" i="0" kern="1200" dirty="0" smtClean="0">
              <a:solidFill>
                <a:schemeClr val="tx1"/>
              </a:solidFill>
              <a:latin typeface="+mn-lt"/>
              <a:ea typeface="+mn-ea"/>
              <a:cs typeface="+mn-cs"/>
            </a:endParaRPr>
          </a:p>
          <a:p>
            <a:endParaRPr lang="ar-SA" sz="1200" b="1" i="0" kern="1200" dirty="0" smtClean="0">
              <a:solidFill>
                <a:schemeClr val="tx1"/>
              </a:solidFill>
              <a:latin typeface="+mn-lt"/>
              <a:ea typeface="+mn-ea"/>
              <a:cs typeface="+mn-cs"/>
            </a:endParaRPr>
          </a:p>
          <a:p>
            <a:r>
              <a:rPr lang="en-US" sz="1100" b="1" i="0" kern="1200" dirty="0" smtClean="0">
                <a:solidFill>
                  <a:schemeClr val="tx1"/>
                </a:solidFill>
                <a:latin typeface="+mn-lt"/>
                <a:ea typeface="+mn-ea"/>
                <a:cs typeface="+mn-cs"/>
              </a:rPr>
              <a:t>Stage 5. Social Contract and Individual Rights. </a:t>
            </a:r>
            <a:r>
              <a:rPr lang="en-US" sz="1100" b="0" i="0" kern="1200" dirty="0" smtClean="0">
                <a:solidFill>
                  <a:schemeClr val="tx1"/>
                </a:solidFill>
                <a:latin typeface="+mn-lt"/>
                <a:ea typeface="+mn-ea"/>
                <a:cs typeface="+mn-cs"/>
              </a:rPr>
              <a:t>At stage 4, people want to keep society functioning. However, a smoothly functioning society is not necessarily a good one. A totalitarian society might be well-organized, but it is hardly the moral ideal. At stage 5, people begin to ask, "What makes for a good society?" They begin to think about society in a very theoretical way, stepping back from their own society and considering the rights and values that a society ought to uphold. They then evaluate existing societies in terms of these prior considerations. They are said to take a "prior-to-society" perspective (Colby and Kohlberg, 1983, p. 22).</a:t>
            </a:r>
          </a:p>
          <a:p>
            <a:r>
              <a:rPr lang="en-US" sz="1100" b="0" i="0" kern="1200" dirty="0" smtClean="0">
                <a:solidFill>
                  <a:schemeClr val="tx1"/>
                </a:solidFill>
                <a:latin typeface="+mn-lt"/>
                <a:ea typeface="+mn-ea"/>
                <a:cs typeface="+mn-cs"/>
              </a:rPr>
              <a:t>Stage 5 respondents basically believe that a good society is best conceived as a social contract into which people freely enter to work toward the benefit of all They recognize that different social groups within a society will have different values, </a:t>
            </a:r>
            <a:r>
              <a:rPr lang="en-US" sz="1100" b="1" i="0" kern="1200" dirty="0" smtClean="0">
                <a:solidFill>
                  <a:schemeClr val="tx1"/>
                </a:solidFill>
                <a:latin typeface="+mn-lt"/>
                <a:ea typeface="+mn-ea"/>
                <a:cs typeface="+mn-cs"/>
              </a:rPr>
              <a:t>but they believe that all rational people would agree on two points. First they would all want certain </a:t>
            </a:r>
            <a:r>
              <a:rPr lang="en-US" sz="1100" b="1" i="0" kern="1200" dirty="0" err="1" smtClean="0">
                <a:solidFill>
                  <a:schemeClr val="tx1"/>
                </a:solidFill>
                <a:latin typeface="+mn-lt"/>
                <a:ea typeface="+mn-ea"/>
                <a:cs typeface="+mn-cs"/>
              </a:rPr>
              <a:t>basic</a:t>
            </a:r>
            <a:r>
              <a:rPr lang="en-US" sz="1100" b="1" i="1" kern="1200" dirty="0" err="1" smtClean="0">
                <a:solidFill>
                  <a:schemeClr val="tx1"/>
                </a:solidFill>
                <a:latin typeface="+mn-lt"/>
                <a:ea typeface="+mn-ea"/>
                <a:cs typeface="+mn-cs"/>
              </a:rPr>
              <a:t>rights</a:t>
            </a:r>
            <a:r>
              <a:rPr lang="en-US" sz="1100" b="1" i="1" kern="1200" dirty="0" smtClean="0">
                <a:solidFill>
                  <a:schemeClr val="tx1"/>
                </a:solidFill>
                <a:latin typeface="+mn-lt"/>
                <a:ea typeface="+mn-ea"/>
                <a:cs typeface="+mn-cs"/>
              </a:rPr>
              <a:t>, </a:t>
            </a:r>
            <a:r>
              <a:rPr lang="en-US" sz="1100" b="1" i="0" kern="1200" dirty="0" smtClean="0">
                <a:solidFill>
                  <a:schemeClr val="tx1"/>
                </a:solidFill>
                <a:latin typeface="+mn-lt"/>
                <a:ea typeface="+mn-ea"/>
                <a:cs typeface="+mn-cs"/>
              </a:rPr>
              <a:t>such as liberty and life, to be protected Second, they would want some </a:t>
            </a:r>
            <a:r>
              <a:rPr lang="en-US" sz="1100" b="1" i="1" kern="1200" dirty="0" smtClean="0">
                <a:solidFill>
                  <a:schemeClr val="tx1"/>
                </a:solidFill>
                <a:latin typeface="+mn-lt"/>
                <a:ea typeface="+mn-ea"/>
                <a:cs typeface="+mn-cs"/>
              </a:rPr>
              <a:t>democratic </a:t>
            </a:r>
            <a:r>
              <a:rPr lang="en-US" sz="1100" b="1" i="0" kern="1200" dirty="0" smtClean="0">
                <a:solidFill>
                  <a:schemeClr val="tx1"/>
                </a:solidFill>
                <a:latin typeface="+mn-lt"/>
                <a:ea typeface="+mn-ea"/>
                <a:cs typeface="+mn-cs"/>
              </a:rPr>
              <a:t>procedures for changing unfair law and for improving society.</a:t>
            </a:r>
            <a:endParaRPr lang="ar-SA" sz="1100" b="1" i="0" kern="1200" dirty="0" smtClean="0">
              <a:solidFill>
                <a:schemeClr val="tx1"/>
              </a:solidFill>
              <a:latin typeface="+mn-lt"/>
              <a:ea typeface="+mn-ea"/>
              <a:cs typeface="+mn-cs"/>
            </a:endParaRPr>
          </a:p>
          <a:p>
            <a:endParaRPr lang="ar-SA" sz="1100" b="1" i="0" kern="1200" dirty="0" smtClean="0">
              <a:solidFill>
                <a:schemeClr val="tx1"/>
              </a:solidFill>
              <a:latin typeface="+mn-lt"/>
              <a:ea typeface="+mn-ea"/>
              <a:cs typeface="+mn-cs"/>
            </a:endParaRPr>
          </a:p>
          <a:p>
            <a:r>
              <a:rPr lang="en-US" sz="1100" b="0" i="0" kern="1200" dirty="0" smtClean="0">
                <a:solidFill>
                  <a:schemeClr val="tx1"/>
                </a:solidFill>
                <a:latin typeface="+mn-lt"/>
                <a:ea typeface="+mn-ea"/>
                <a:cs typeface="+mn-cs"/>
              </a:rPr>
              <a:t>In response to the Heinz dilemma, stage 5 respondents make it clear that they do not generally favor breaking laws; laws are social contracts that we agree to uphold until we can change them by democratic means. Nevertheless, the wife’s right to live is a moral right that must be protected. Thus, stage 5 respondent sometimes defend Heinz’s theft in strong language:</a:t>
            </a:r>
            <a:endParaRPr lang="ar-SA" sz="1100" b="0" i="0" kern="1200" dirty="0" smtClean="0">
              <a:solidFill>
                <a:schemeClr val="tx1"/>
              </a:solidFill>
              <a:latin typeface="+mn-lt"/>
              <a:ea typeface="+mn-ea"/>
              <a:cs typeface="+mn-cs"/>
            </a:endParaRPr>
          </a:p>
          <a:p>
            <a:endParaRPr lang="en-US" sz="1100" b="0" i="0" kern="1200" dirty="0" smtClean="0">
              <a:solidFill>
                <a:schemeClr val="tx1"/>
              </a:solidFill>
              <a:latin typeface="+mn-lt"/>
              <a:ea typeface="+mn-ea"/>
              <a:cs typeface="+mn-cs"/>
            </a:endParaRPr>
          </a:p>
          <a:p>
            <a:r>
              <a:rPr lang="en-US" sz="1100" dirty="0" smtClean="0"/>
              <a:t>It is the husband's duty to save his wife. The fact that her life is in danger transcends every other standard you might use to judge his action. Life is more important than property.</a:t>
            </a:r>
            <a:r>
              <a:rPr lang="ar-SA" sz="1100" baseline="0" dirty="0" smtClean="0"/>
              <a:t> </a:t>
            </a:r>
            <a:r>
              <a:rPr lang="en-US" sz="1100" b="0" i="0" kern="1200" dirty="0" smtClean="0">
                <a:solidFill>
                  <a:schemeClr val="tx1"/>
                </a:solidFill>
                <a:latin typeface="+mn-lt"/>
                <a:ea typeface="+mn-ea"/>
                <a:cs typeface="+mn-cs"/>
              </a:rPr>
              <a:t>This young man went on to say that "from a moral standpoint" Heinz should save the life of even a stranger, since to be consistent, the value of a life means any life. When asked if the judge should punish Heinz, he replied:</a:t>
            </a:r>
            <a:r>
              <a:rPr lang="ar-SA" sz="1100" b="0" i="0" kern="1200" baseline="0" dirty="0" smtClean="0">
                <a:solidFill>
                  <a:schemeClr val="tx1"/>
                </a:solidFill>
                <a:latin typeface="+mn-lt"/>
                <a:ea typeface="+mn-ea"/>
                <a:cs typeface="+mn-cs"/>
              </a:rPr>
              <a:t> </a:t>
            </a:r>
            <a:r>
              <a:rPr lang="en-US" sz="1100" dirty="0" smtClean="0"/>
              <a:t>Usually the moral and legal standpoints coincide. Here they conflict. The judge should weight the moral standpoint more heavily but preserve the legal law in punishing Heinz lightly. (Kohlberg, 1976, p. 38)</a:t>
            </a:r>
            <a:endParaRPr lang="ar-SA" sz="1100" dirty="0" smtClean="0"/>
          </a:p>
          <a:p>
            <a:endParaRPr lang="en-US" sz="1100" dirty="0" smtClean="0"/>
          </a:p>
          <a:p>
            <a:r>
              <a:rPr lang="en-US" sz="1100" b="0" i="0" kern="1200" dirty="0" smtClean="0">
                <a:solidFill>
                  <a:schemeClr val="tx1"/>
                </a:solidFill>
                <a:latin typeface="+mn-lt"/>
                <a:ea typeface="+mn-ea"/>
                <a:cs typeface="+mn-cs"/>
              </a:rPr>
              <a:t>Stage 5 subjects,- then, talk about "morality" and "rights" that take some priority over particular laws. Kohlberg insists, however, that we do not judge people to be at stage 5 merely from their verbal labels. We need to look at their social perspective and mode of reasoning. At stage 4, too, subjects frequently talk about the "right to life," but for them this right is legitimized by the authority of their social or religious group (e.g., by the Bible). Presumably, if their group valued property over life, they would too. At stage 5, in contrast, people are making more of an independent effort to think out what any society ought to value. They often reason, for example, that property has little meaning without life. They are trying to determine logically what a society ought to be like (Kohlberg, 1981, pp. 21-22; Gibbs et al., 1983, p. 83).</a:t>
            </a:r>
          </a:p>
          <a:p>
            <a:pPr algn="r"/>
            <a:endParaRPr lang="en-US" sz="1100"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b="1" i="0" u="sng" kern="1200" dirty="0" smtClean="0">
                <a:solidFill>
                  <a:schemeClr val="tx1"/>
                </a:solidFill>
                <a:latin typeface="+mn-lt"/>
                <a:ea typeface="+mn-ea"/>
                <a:cs typeface="+mn-cs"/>
              </a:rPr>
              <a:t>المرحلة </a:t>
            </a:r>
            <a:r>
              <a:rPr lang="ar-SA" sz="1200" b="1" i="0" u="sng" kern="1200" dirty="0" err="1" smtClean="0">
                <a:solidFill>
                  <a:schemeClr val="tx1"/>
                </a:solidFill>
                <a:latin typeface="+mn-lt"/>
                <a:ea typeface="+mn-ea"/>
                <a:cs typeface="+mn-cs"/>
              </a:rPr>
              <a:t>السادسة</a:t>
            </a:r>
            <a:r>
              <a:rPr lang="ar-SA" sz="1200" b="0" i="0" kern="1200" dirty="0" err="1" smtClean="0">
                <a:solidFill>
                  <a:schemeClr val="tx1"/>
                </a:solidFill>
                <a:latin typeface="+mn-lt"/>
                <a:ea typeface="+mn-ea"/>
                <a:cs typeface="+mn-cs"/>
              </a:rPr>
              <a:t> </a:t>
            </a:r>
            <a:r>
              <a:rPr lang="ar-SA" sz="1200" b="0" i="0" kern="1200" dirty="0" smtClean="0">
                <a:solidFill>
                  <a:schemeClr val="tx1"/>
                </a:solidFill>
                <a:latin typeface="+mn-lt"/>
                <a:ea typeface="+mn-ea"/>
                <a:cs typeface="+mn-cs"/>
              </a:rPr>
              <a:t>:ـ المبادئ الأخلاقية </a:t>
            </a:r>
            <a:r>
              <a:rPr lang="ar-SA" sz="1200" b="0" i="0" kern="1200" dirty="0" err="1" smtClean="0">
                <a:solidFill>
                  <a:schemeClr val="tx1"/>
                </a:solidFill>
                <a:latin typeface="+mn-lt"/>
                <a:ea typeface="+mn-ea"/>
                <a:cs typeface="+mn-cs"/>
              </a:rPr>
              <a:t>العامة </a:t>
            </a:r>
            <a:r>
              <a:rPr lang="ar-SA" sz="1200" b="0" i="0" kern="1200" dirty="0" smtClean="0">
                <a:solidFill>
                  <a:schemeClr val="tx1"/>
                </a:solidFill>
                <a:latin typeface="+mn-lt"/>
                <a:ea typeface="+mn-ea"/>
                <a:cs typeface="+mn-cs"/>
              </a:rPr>
              <a:t>: أن يتبع الفرد المبادئ الأخلاقية التي ارتضاها وأن يتبع القوانين المتمشية مع هذه </a:t>
            </a:r>
            <a:r>
              <a:rPr lang="ar-SA" sz="1200" b="0" i="0" kern="1200" dirty="0" err="1" smtClean="0">
                <a:solidFill>
                  <a:schemeClr val="tx1"/>
                </a:solidFill>
                <a:latin typeface="+mn-lt"/>
                <a:ea typeface="+mn-ea"/>
                <a:cs typeface="+mn-cs"/>
              </a:rPr>
              <a:t>المبادئ </a:t>
            </a:r>
            <a:r>
              <a:rPr lang="ar-SA" sz="1200" b="0" i="0" kern="1200" dirty="0" smtClean="0">
                <a:solidFill>
                  <a:schemeClr val="tx1"/>
                </a:solidFill>
                <a:latin typeface="+mn-lt"/>
                <a:ea typeface="+mn-ea"/>
                <a:cs typeface="+mn-cs"/>
              </a:rPr>
              <a:t>، و لكن إذا تعارضت القوانين الاجتماعية مع هذه المبادئ فالمبادئ العالمية التي يؤمن </a:t>
            </a:r>
            <a:r>
              <a:rPr lang="ar-SA" sz="1200" b="0" i="0" kern="1200" dirty="0" err="1" smtClean="0">
                <a:solidFill>
                  <a:schemeClr val="tx1"/>
                </a:solidFill>
                <a:latin typeface="+mn-lt"/>
                <a:ea typeface="+mn-ea"/>
                <a:cs typeface="+mn-cs"/>
              </a:rPr>
              <a:t>بها</a:t>
            </a:r>
            <a:r>
              <a:rPr lang="ar-SA" sz="1200" b="0" i="0" kern="1200" dirty="0" smtClean="0">
                <a:solidFill>
                  <a:schemeClr val="tx1"/>
                </a:solidFill>
                <a:latin typeface="+mn-lt"/>
                <a:ea typeface="+mn-ea"/>
                <a:cs typeface="+mn-cs"/>
              </a:rPr>
              <a:t> كافة البشر كالعدل و حقوق البشر المتساوية و احترام كرامة الإنسان هي </a:t>
            </a:r>
            <a:r>
              <a:rPr lang="ar-SA" sz="1200" b="0" i="0" kern="1200" dirty="0" err="1" smtClean="0">
                <a:solidFill>
                  <a:schemeClr val="tx1"/>
                </a:solidFill>
                <a:latin typeface="+mn-lt"/>
                <a:ea typeface="+mn-ea"/>
                <a:cs typeface="+mn-cs"/>
              </a:rPr>
              <a:t>المقدمة.</a:t>
            </a:r>
            <a:r>
              <a:rPr lang="ar-SA" sz="1200" b="0" i="0" kern="1200" dirty="0" smtClean="0">
                <a:solidFill>
                  <a:schemeClr val="tx1"/>
                </a:solidFill>
                <a:latin typeface="+mn-lt"/>
                <a:ea typeface="+mn-ea"/>
                <a:cs typeface="+mn-cs"/>
              </a:rPr>
              <a:t> </a:t>
            </a:r>
            <a:r>
              <a:rPr lang="ar-SA" b="1" dirty="0" smtClean="0"/>
              <a:t>المرحلة </a:t>
            </a:r>
            <a:r>
              <a:rPr lang="ar-SA" b="1" dirty="0" err="1" smtClean="0"/>
              <a:t>السادسة  -</a:t>
            </a:r>
            <a:r>
              <a:rPr lang="ar-SA" b="1" dirty="0" smtClean="0"/>
              <a:t> </a:t>
            </a:r>
          </a:p>
          <a:p>
            <a:pPr marL="0" marR="0" indent="0" algn="r" defTabSz="914400" rtl="0" eaLnBrk="1" fontAlgn="auto" latinLnBrk="0" hangingPunct="1">
              <a:lnSpc>
                <a:spcPct val="100000"/>
              </a:lnSpc>
              <a:spcBef>
                <a:spcPts val="0"/>
              </a:spcBef>
              <a:spcAft>
                <a:spcPts val="0"/>
              </a:spcAft>
              <a:buClrTx/>
              <a:buSzTx/>
              <a:buFontTx/>
              <a:buNone/>
              <a:tabLst/>
              <a:defRPr/>
            </a:pPr>
            <a:r>
              <a:rPr lang="ar-SA" b="1" dirty="0" smtClean="0"/>
              <a:t>(التوجه المبدئي الأخلاقي العالمي):</a:t>
            </a:r>
            <a:r>
              <a:rPr lang="ar-SA" b="1" baseline="0" dirty="0" smtClean="0"/>
              <a:t> </a:t>
            </a:r>
            <a:r>
              <a:rPr lang="ar-SA" b="1" dirty="0" smtClean="0"/>
              <a:t>يتخذ الفرد لنفسه مبادئ خلقية ذاتية يختارها من بين عدد من المبادئ والقيم الخلقية </a:t>
            </a:r>
            <a:r>
              <a:rPr lang="ar-SA" b="1" dirty="0" err="1" smtClean="0"/>
              <a:t>العالمية </a:t>
            </a:r>
            <a:r>
              <a:rPr lang="ar-SA" b="1" dirty="0" smtClean="0"/>
              <a:t>– حسب </a:t>
            </a:r>
            <a:r>
              <a:rPr lang="ar-SA" b="1" dirty="0" err="1" smtClean="0"/>
              <a:t>كولبرج</a:t>
            </a:r>
            <a:r>
              <a:rPr lang="ar-SA" b="1" dirty="0" smtClean="0"/>
              <a:t>, ندرة من الافراد يمكن لهم تحقيق هذه المرحلة مما دفع </a:t>
            </a:r>
            <a:r>
              <a:rPr lang="ar-SA" b="1" dirty="0" err="1" smtClean="0"/>
              <a:t>كولبرج</a:t>
            </a:r>
            <a:r>
              <a:rPr lang="ar-SA" b="1" dirty="0" smtClean="0"/>
              <a:t> الى اعتبارها مرحلة افتراضية ترتبط فقط بمبادئ بعض النماذج النادرة.</a:t>
            </a:r>
          </a:p>
          <a:p>
            <a:pPr marL="0" marR="0" indent="0" algn="r" defTabSz="914400" rtl="0" eaLnBrk="1" fontAlgn="auto" latinLnBrk="0" hangingPunct="1">
              <a:lnSpc>
                <a:spcPct val="100000"/>
              </a:lnSpc>
              <a:spcBef>
                <a:spcPts val="0"/>
              </a:spcBef>
              <a:spcAft>
                <a:spcPts val="0"/>
              </a:spcAft>
              <a:buClrTx/>
              <a:buSzTx/>
              <a:buFontTx/>
              <a:buNone/>
              <a:tabLst/>
              <a:defRPr/>
            </a:pPr>
            <a:endParaRPr lang="ar-SA" b="1" dirty="0" smtClean="0"/>
          </a:p>
          <a:p>
            <a:r>
              <a:rPr lang="en-US" sz="1200" b="1" i="0" kern="1200" dirty="0" smtClean="0">
                <a:solidFill>
                  <a:schemeClr val="tx1"/>
                </a:solidFill>
                <a:latin typeface="+mn-lt"/>
                <a:ea typeface="+mn-ea"/>
                <a:cs typeface="+mn-cs"/>
              </a:rPr>
              <a:t>Stage 6: Universal Principles. </a:t>
            </a:r>
            <a:r>
              <a:rPr lang="en-US" sz="1200" b="0" i="0" kern="1200" dirty="0" smtClean="0">
                <a:solidFill>
                  <a:schemeClr val="tx1"/>
                </a:solidFill>
                <a:latin typeface="+mn-lt"/>
                <a:ea typeface="+mn-ea"/>
                <a:cs typeface="+mn-cs"/>
              </a:rPr>
              <a:t>Stage 5 respondents are working toward a conception of the good society. They suggest that we need to (a) protect certain individual rights and (b) settle disputes through democratic processes. However, democratic processes alone do not always result in outcomes that we intuitively sense are just. A majority, for example, may vote for a law that hinders a minority. Thus, Kohlberg believes that there must be a higher stage--stage 6--which defines the principles by which we achieve justice.</a:t>
            </a:r>
            <a:endParaRPr lang="ar-SA"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Kohlberg's conception of justice follows that of the philosophers Kant and Rawls, as well as great moral leaders such as Gandhi and Martin Luther King. According to these people, the principles of justice require us to treat the claims of all parties in an impartial manner, respecting the basic dignity, of all people as individuals. The principles of justice are therefore universal; they apply to all. Thus, for example, we would not vote for a law that aids some people but hurts others. The principles of justice guide us toward decisions based on an equal respect for all.</a:t>
            </a:r>
          </a:p>
          <a:p>
            <a:r>
              <a:rPr lang="en-US" sz="1200" b="0" i="0" kern="1200" dirty="0" smtClean="0">
                <a:solidFill>
                  <a:schemeClr val="tx1"/>
                </a:solidFill>
                <a:latin typeface="+mn-lt"/>
                <a:ea typeface="+mn-ea"/>
                <a:cs typeface="+mn-cs"/>
              </a:rPr>
              <a:t>In actual practice, Kohlberg says, </a:t>
            </a:r>
            <a:r>
              <a:rPr lang="en-US" sz="1200" b="1" i="0" kern="1200" dirty="0" smtClean="0">
                <a:solidFill>
                  <a:schemeClr val="tx1"/>
                </a:solidFill>
                <a:latin typeface="+mn-lt"/>
                <a:ea typeface="+mn-ea"/>
                <a:cs typeface="+mn-cs"/>
              </a:rPr>
              <a:t>we can reach just decisions by looking at a situation through one another's eyes</a:t>
            </a:r>
            <a:r>
              <a:rPr lang="en-US" sz="1200" b="0" i="0" kern="1200" dirty="0" smtClean="0">
                <a:solidFill>
                  <a:schemeClr val="tx1"/>
                </a:solidFill>
                <a:latin typeface="+mn-lt"/>
                <a:ea typeface="+mn-ea"/>
                <a:cs typeface="+mn-cs"/>
              </a:rPr>
              <a:t>. In the Heinz dilemma, this would mean that all parties--the druggist, Heinz, and his wife--take the roles of the others. To do this in an impartial manner, people can assume a "veil of ignorance" (Rawls, 1971), acting as if they do not know which role they will eventually occupy. If the druggist did this, even he would recognize that life must take priority over property; for he wouldn't want to risk finding himself in the wife's shoes with property valued over life. Thus, they would all agree that the wife must be saved--this would be the fair solution. Such a solution, we must note, requires not only impartiality, but the principle that everyone is given full and equal respect. If the wife were considered of less value than the others, a just solution could not be reached.</a:t>
            </a:r>
            <a:endParaRPr lang="ar-SA"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Until recently, Kohlberg had been scoring some of his subjects at stage 6, but he has temporarily stopped doing so, For one thing, he and other researchers had not been finding subjects who consistently reasoned at this stage. Also, Kohlberg has concluded that his interview dilemmas are not useful for distinguishing between stage 5 and stage 6 thinking. He believes that stage 6 has a clearer and broader conception of universal principles (which include justice as well as individual rights), but feels that his interview fails to draw out this broader understanding. </a:t>
            </a:r>
            <a:r>
              <a:rPr lang="en-US" sz="1200" b="1" i="0" kern="1200" dirty="0" smtClean="0">
                <a:solidFill>
                  <a:schemeClr val="tx1"/>
                </a:solidFill>
                <a:latin typeface="+mn-lt"/>
                <a:ea typeface="+mn-ea"/>
                <a:cs typeface="+mn-cs"/>
              </a:rPr>
              <a:t>Consequently, he has temporarily dropped stage 6 from his scoring manual, calling it a "theoretical stage" and scoring all </a:t>
            </a:r>
            <a:r>
              <a:rPr lang="en-US" sz="1200" b="1" i="0" kern="1200" dirty="0" err="1" smtClean="0">
                <a:solidFill>
                  <a:schemeClr val="tx1"/>
                </a:solidFill>
                <a:latin typeface="+mn-lt"/>
                <a:ea typeface="+mn-ea"/>
                <a:cs typeface="+mn-cs"/>
              </a:rPr>
              <a:t>postconventional</a:t>
            </a:r>
            <a:r>
              <a:rPr lang="en-US" sz="1200" b="1" i="0" kern="1200" dirty="0" smtClean="0">
                <a:solidFill>
                  <a:schemeClr val="tx1"/>
                </a:solidFill>
                <a:latin typeface="+mn-lt"/>
                <a:ea typeface="+mn-ea"/>
                <a:cs typeface="+mn-cs"/>
              </a:rPr>
              <a:t> responses as stage 5  </a:t>
            </a:r>
            <a:r>
              <a:rPr lang="en-US" sz="1200" b="0" i="0" kern="1200" dirty="0" smtClean="0">
                <a:solidFill>
                  <a:schemeClr val="tx1"/>
                </a:solidFill>
                <a:latin typeface="+mn-lt"/>
                <a:ea typeface="+mn-ea"/>
                <a:cs typeface="+mn-cs"/>
              </a:rPr>
              <a:t>(Colby and Kohlberg, 1983, p. 28).</a:t>
            </a:r>
            <a:endParaRPr lang="ar-SA"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Theoretically, one issue that distinguishes stage 5 from stage 6 is civil disobedience</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Stage 5 would be more hesitant to endorse civil disobedience because of its commitment to the social contract and to changing laws through democratic agreements</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Only when an individual right is clearly at stake does violating the law seem justified</a:t>
            </a:r>
            <a:r>
              <a:rPr lang="en-US" sz="1200" b="0" i="0" kern="1200" dirty="0" smtClean="0">
                <a:solidFill>
                  <a:schemeClr val="tx1"/>
                </a:solidFill>
                <a:latin typeface="+mn-lt"/>
                <a:ea typeface="+mn-ea"/>
                <a:cs typeface="+mn-cs"/>
              </a:rPr>
              <a:t>. At stage 6, in contrast, a commitment to justice makes the rationale for civil disobedience stronger and broader. </a:t>
            </a:r>
            <a:r>
              <a:rPr lang="en-US" sz="1200" b="1" i="0" kern="1200" dirty="0" smtClean="0">
                <a:solidFill>
                  <a:schemeClr val="tx1"/>
                </a:solidFill>
                <a:latin typeface="+mn-lt"/>
                <a:ea typeface="+mn-ea"/>
                <a:cs typeface="+mn-cs"/>
              </a:rPr>
              <a:t>Martin Luther King, for example, argued that laws are only valid insofar as they are grounded in justice</a:t>
            </a:r>
            <a:r>
              <a:rPr lang="en-US" sz="1200" b="0" i="0" kern="1200" dirty="0" smtClean="0">
                <a:solidFill>
                  <a:schemeClr val="tx1"/>
                </a:solidFill>
                <a:latin typeface="+mn-lt"/>
                <a:ea typeface="+mn-ea"/>
                <a:cs typeface="+mn-cs"/>
              </a:rPr>
              <a:t>, and that a commitment to justice carries with it an obligation to disobey unjust laws. King also recognized, of course, the general need for laws and democratic processes (stages 4 and 5), and he was therefore willing to accept the </a:t>
            </a:r>
            <a:r>
              <a:rPr lang="en-US" sz="1200" b="0" i="0" kern="1200" dirty="0" err="1" smtClean="0">
                <a:solidFill>
                  <a:schemeClr val="tx1"/>
                </a:solidFill>
                <a:latin typeface="+mn-lt"/>
                <a:ea typeface="+mn-ea"/>
                <a:cs typeface="+mn-cs"/>
              </a:rPr>
              <a:t>penalities</a:t>
            </a:r>
            <a:r>
              <a:rPr lang="en-US" sz="1200" b="0" i="0" kern="1200" dirty="0" smtClean="0">
                <a:solidFill>
                  <a:schemeClr val="tx1"/>
                </a:solidFill>
                <a:latin typeface="+mn-lt"/>
                <a:ea typeface="+mn-ea"/>
                <a:cs typeface="+mn-cs"/>
              </a:rPr>
              <a:t> for his actions. Nevertheless, he believed that the higher principle of justice required civil disobedience (Kohlberg, 198 1, p. 43).</a:t>
            </a:r>
            <a:endParaRPr lang="ar-SA"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ar-SA" sz="1200" b="1" kern="1200" baseline="0" dirty="0" smtClean="0">
              <a:solidFill>
                <a:schemeClr val="tx1"/>
              </a:solidFill>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ar-SA" sz="1200" b="1" kern="1200" baseline="0" dirty="0" smtClean="0">
              <a:solidFill>
                <a:schemeClr val="tx1"/>
              </a:solidFill>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ar-SA" b="1" dirty="0" smtClean="0"/>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Frequent</a:t>
            </a:r>
            <a:r>
              <a:rPr lang="en-US" baseline="0" dirty="0" smtClean="0"/>
              <a:t> punishment, however, promotes only immediate compliance, not lasting changes in </a:t>
            </a:r>
            <a:r>
              <a:rPr lang="en-US" baseline="0" dirty="0" err="1" smtClean="0"/>
              <a:t>behaviour</a:t>
            </a:r>
            <a:r>
              <a:rPr lang="en-US" baseline="0" dirty="0" smtClean="0"/>
              <a:t>. Children who are repeatedly </a:t>
            </a:r>
            <a:r>
              <a:rPr lang="en-US" baseline="0" dirty="0" err="1" smtClean="0"/>
              <a:t>critizied</a:t>
            </a:r>
            <a:r>
              <a:rPr lang="en-US" baseline="0" dirty="0" smtClean="0"/>
              <a:t>, shouted at, or hit are likely to display the unacceptable response again as soon as adults are out of sight&gt;</a:t>
            </a:r>
          </a:p>
          <a:p>
            <a:endParaRPr lang="en-US" baseline="0" dirty="0" smtClean="0"/>
          </a:p>
          <a:p>
            <a:r>
              <a:rPr lang="en-US" baseline="0" dirty="0" smtClean="0"/>
              <a:t>In one longitudinal study, researchers followed several hundreds families for 12 years, collecting information from mothers on disciplinary strategies in early and middle childhood and from both mothers and their children on youth problem </a:t>
            </a:r>
            <a:r>
              <a:rPr lang="en-US" baseline="0" dirty="0" err="1" smtClean="0"/>
              <a:t>behaviours</a:t>
            </a:r>
            <a:r>
              <a:rPr lang="en-US" baseline="0" dirty="0" smtClean="0"/>
              <a:t> in adolescence. Even after many child and family characteristics were controlled, the findings were striking. </a:t>
            </a:r>
            <a:r>
              <a:rPr lang="en-US" b="1" baseline="0" dirty="0" smtClean="0"/>
              <a:t>In white families, physical punishment was positively associated with aggression and antisocial </a:t>
            </a:r>
            <a:r>
              <a:rPr lang="en-US" b="1" baseline="0" dirty="0" err="1" smtClean="0"/>
              <a:t>behaviour</a:t>
            </a:r>
            <a:r>
              <a:rPr lang="en-US" b="1" baseline="0" dirty="0" smtClean="0"/>
              <a:t>.</a:t>
            </a:r>
            <a:r>
              <a:rPr lang="en-US" baseline="0" dirty="0" smtClean="0"/>
              <a:t> In </a:t>
            </a:r>
            <a:r>
              <a:rPr lang="en-US" baseline="0" dirty="0" err="1" smtClean="0"/>
              <a:t>african</a:t>
            </a:r>
            <a:r>
              <a:rPr lang="en-US" baseline="0" dirty="0" smtClean="0"/>
              <a:t> </a:t>
            </a:r>
            <a:r>
              <a:rPr lang="en-US" baseline="0" dirty="0" err="1" smtClean="0"/>
              <a:t>american</a:t>
            </a:r>
            <a:r>
              <a:rPr lang="en-US" baseline="0" dirty="0" smtClean="0"/>
              <a:t> by contrast, the more the mothers had disciplined physically in childhood, the less their teenagers displayed angry, and got in trouble at school and with the police (Lansford et al. 2004). In black families such discipline is typically approved, mild delivered in a context of parental warmth and aimed at helping children become responsible adults. </a:t>
            </a:r>
          </a:p>
          <a:p>
            <a:endParaRPr lang="en-US" baseline="0" dirty="0" smtClean="0"/>
          </a:p>
          <a:p>
            <a:r>
              <a:rPr lang="en-US" baseline="0" dirty="0" smtClean="0"/>
              <a:t>Alternative to harsh punishment: alternatives to criticism, slaps, and spankings can reduce the side effects of punishment. A technique is called time out involves removing children from the immediate setting – for example by sending them to their rooms until they are ready to act appropriately. Another approach is withdrawal of privileges such as playing outside or watching a </a:t>
            </a:r>
            <a:r>
              <a:rPr lang="en-US" baseline="0" dirty="0" err="1" smtClean="0"/>
              <a:t>favourite</a:t>
            </a:r>
            <a:r>
              <a:rPr lang="en-US" baseline="0" dirty="0" smtClean="0"/>
              <a:t> TV program</a:t>
            </a: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Personality: a flexible open-minded approach to new information</a:t>
            </a:r>
            <a:r>
              <a:rPr lang="en-US" baseline="0" dirty="0" smtClean="0"/>
              <a:t> and experiences is linked to gains </a:t>
            </a:r>
            <a:r>
              <a:rPr lang="en-US" baseline="0" dirty="0" err="1" smtClean="0"/>
              <a:t>inmoral</a:t>
            </a:r>
            <a:r>
              <a:rPr lang="en-US" baseline="0" dirty="0" smtClean="0"/>
              <a:t> reasoning because open-minded young people are more socially skilled, they have more </a:t>
            </a:r>
            <a:r>
              <a:rPr lang="en-US" baseline="0" dirty="0" err="1" smtClean="0"/>
              <a:t>oppurtunities</a:t>
            </a:r>
            <a:r>
              <a:rPr lang="en-US" baseline="0" dirty="0" smtClean="0"/>
              <a:t> for social participation. A richer social life enhances exposure to other’s perspectives.</a:t>
            </a:r>
            <a:endParaRPr lang="en-US" dirty="0" smtClean="0"/>
          </a:p>
          <a:p>
            <a:endParaRPr lang="en-US" dirty="0" smtClean="0"/>
          </a:p>
          <a:p>
            <a:r>
              <a:rPr lang="en-US" dirty="0" smtClean="0"/>
              <a:t>Children-Rearing</a:t>
            </a:r>
            <a:r>
              <a:rPr lang="en-US" baseline="0" dirty="0" smtClean="0"/>
              <a:t> practices: </a:t>
            </a:r>
            <a:r>
              <a:rPr lang="en-US" dirty="0" smtClean="0"/>
              <a:t>Children</a:t>
            </a:r>
            <a:r>
              <a:rPr lang="en-US" baseline="0" dirty="0" smtClean="0"/>
              <a:t> and adolescents who gain most in moral understanding in succeeding years are those whose parents engage in moral discussions, encourage </a:t>
            </a:r>
            <a:r>
              <a:rPr lang="en-US" baseline="0" dirty="0" err="1" smtClean="0"/>
              <a:t>prosocial</a:t>
            </a:r>
            <a:r>
              <a:rPr lang="en-US" baseline="0" dirty="0" smtClean="0"/>
              <a:t> </a:t>
            </a:r>
            <a:r>
              <a:rPr lang="en-US" baseline="0" dirty="0" err="1" smtClean="0"/>
              <a:t>behaviour</a:t>
            </a:r>
            <a:r>
              <a:rPr lang="en-US" baseline="0" dirty="0" smtClean="0"/>
              <a:t>, insist that others be treated respectfully and fairly, and create a supportive atmosphere by listening sensitively, asking clarifying questions </a:t>
            </a:r>
          </a:p>
          <a:p>
            <a:endParaRPr lang="en-US" baseline="0" dirty="0" smtClean="0"/>
          </a:p>
          <a:p>
            <a:pPr algn="r">
              <a:defRPr/>
            </a:pPr>
            <a:r>
              <a:rPr lang="ar-SA" b="1" dirty="0" smtClean="0"/>
              <a:t>إذا اتصف الوالدين بالدفء والحب ويقدمان للطفل نماذج طيبة للسلوك الخلقي ، ويجادلان الطفل بالحسنى ، ويزودانه بتفسيرات للمعايير والقواعد ، بدلا من فرض النظام بصورة تعسفية ، عندئذ نجد الطفل يصل </a:t>
            </a:r>
            <a:r>
              <a:rPr lang="ar-SA" b="1" dirty="0" err="1" smtClean="0"/>
              <a:t>الى</a:t>
            </a:r>
            <a:r>
              <a:rPr lang="ar-SA" b="1" dirty="0" smtClean="0"/>
              <a:t> درجة اكبر من النضج في النمو </a:t>
            </a:r>
            <a:r>
              <a:rPr lang="ar-SA" b="1" dirty="0" err="1" smtClean="0"/>
              <a:t>الخلقى</a:t>
            </a:r>
            <a:r>
              <a:rPr lang="ar-SA" b="1" dirty="0" smtClean="0"/>
              <a:t>، ونجده قد </a:t>
            </a:r>
            <a:r>
              <a:rPr lang="ar-SA" b="1" dirty="0" err="1" smtClean="0"/>
              <a:t>استدخل</a:t>
            </a:r>
            <a:r>
              <a:rPr lang="ar-SA" b="1" dirty="0" smtClean="0"/>
              <a:t> المعايير الخلقية للوالدين واخذ يسلك بحسب ما تفترضه هذه المعايير .</a:t>
            </a:r>
          </a:p>
          <a:p>
            <a:pPr algn="r">
              <a:defRPr/>
            </a:pPr>
            <a:r>
              <a:rPr lang="ar-SA" b="1" dirty="0" smtClean="0"/>
              <a:t>أمثال هؤلاء الوالدين نجدهما يوضحان للطفل الجوانب الواقعية العملية من الموقف أو يفسران له كيف أن سلوك غير الملائم قد يكون مؤذيا ضارا للطفل أو بالآخرين .</a:t>
            </a: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Years</a:t>
            </a:r>
            <a:r>
              <a:rPr lang="en-US" baseline="0" dirty="0" smtClean="0"/>
              <a:t> of schooling completed is one of the most powerful predictors of moral understanding. Moral reasoning advances in late adolescence and early adulthood only as long as a person remains in school. Higher education introduces young people to social issues that extend beyond personal relationships to entire political and cultural groups. </a:t>
            </a:r>
            <a:endParaRPr lang="ar-SA" baseline="0" dirty="0" smtClean="0"/>
          </a:p>
          <a:p>
            <a:endParaRPr lang="ar-SA" baseline="0" dirty="0" smtClean="0"/>
          </a:p>
          <a:p>
            <a:endParaRPr lang="ar-SA" baseline="0" dirty="0" smtClean="0"/>
          </a:p>
          <a:p>
            <a:r>
              <a:rPr lang="en-US" baseline="0" dirty="0" smtClean="0"/>
              <a:t>Culture: mention the </a:t>
            </a:r>
            <a:r>
              <a:rPr lang="en-US" baseline="0" dirty="0" err="1" smtClean="0"/>
              <a:t>dilema</a:t>
            </a:r>
            <a:r>
              <a:rPr lang="en-US" baseline="0" dirty="0" smtClean="0"/>
              <a:t> that Kohlberg used to form his theory and comment on how people from different cultures react to that story for example, in westernized samples participants may </a:t>
            </a:r>
            <a:r>
              <a:rPr lang="en-US" baseline="0" dirty="0" err="1" smtClean="0"/>
              <a:t>analyse</a:t>
            </a:r>
            <a:r>
              <a:rPr lang="en-US" baseline="0" dirty="0" smtClean="0"/>
              <a:t> the </a:t>
            </a:r>
            <a:r>
              <a:rPr lang="en-US" baseline="0" dirty="0" err="1" smtClean="0"/>
              <a:t>sitation</a:t>
            </a:r>
            <a:r>
              <a:rPr lang="en-US" baseline="0" dirty="0" smtClean="0"/>
              <a:t> from the perspective of right and wrong, while a participant from an oriental background, may comment at the failure of people to help Heinz, rather than is actions. </a:t>
            </a: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Religious involvement provides young people with expanded networks of caring adults and peers – conditions that foster moral maturity.</a:t>
            </a:r>
          </a:p>
          <a:p>
            <a:endParaRPr lang="en-US" dirty="0" smtClean="0"/>
          </a:p>
          <a:p>
            <a:r>
              <a:rPr lang="en-US" dirty="0" smtClean="0"/>
              <a:t>Religious education and youth activities directly teach concern for others and provide opportunities for moral discussions and civic </a:t>
            </a:r>
            <a:r>
              <a:rPr lang="en-US" dirty="0" err="1" smtClean="0"/>
              <a:t>engagment</a:t>
            </a:r>
            <a:r>
              <a:rPr lang="en-US" dirty="0" smtClean="0"/>
              <a:t>. </a:t>
            </a: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dirty="0" smtClean="0"/>
              <a:t>يعتبر النمو الخلقي من </a:t>
            </a:r>
            <a:r>
              <a:rPr lang="ar-SA" dirty="0" err="1" smtClean="0"/>
              <a:t>اهم</a:t>
            </a:r>
            <a:r>
              <a:rPr lang="ar-SA" dirty="0" smtClean="0"/>
              <a:t> جوانب النمو في الشخصية </a:t>
            </a:r>
            <a:r>
              <a:rPr lang="ar-SA" dirty="0" err="1" smtClean="0"/>
              <a:t>الانسانية</a:t>
            </a:r>
            <a:r>
              <a:rPr lang="ar-SA" dirty="0" smtClean="0"/>
              <a:t>, ولن نكون مبالغين </a:t>
            </a:r>
            <a:r>
              <a:rPr lang="ar-SA" dirty="0" err="1" smtClean="0"/>
              <a:t>اذا</a:t>
            </a:r>
            <a:r>
              <a:rPr lang="ar-SA" dirty="0" smtClean="0"/>
              <a:t> قلنا </a:t>
            </a:r>
            <a:r>
              <a:rPr lang="ar-SA" dirty="0" err="1" smtClean="0"/>
              <a:t>ان</a:t>
            </a:r>
            <a:r>
              <a:rPr lang="ar-SA" dirty="0" smtClean="0"/>
              <a:t> </a:t>
            </a:r>
            <a:r>
              <a:rPr lang="ar-SA" dirty="0" err="1" smtClean="0"/>
              <a:t>اساس</a:t>
            </a:r>
            <a:r>
              <a:rPr lang="ar-SA" dirty="0" smtClean="0"/>
              <a:t> كثير من مشكلاتنا الراهنة هي مشكلات </a:t>
            </a:r>
            <a:r>
              <a:rPr lang="ar-SA" dirty="0" err="1" smtClean="0"/>
              <a:t>اخلاقية</a:t>
            </a:r>
            <a:r>
              <a:rPr lang="ar-SA" dirty="0" smtClean="0"/>
              <a:t> بدرجة </a:t>
            </a:r>
            <a:r>
              <a:rPr lang="ar-SA" dirty="0" err="1" smtClean="0"/>
              <a:t>اولى</a:t>
            </a:r>
            <a:r>
              <a:rPr lang="ar-SA" dirty="0" smtClean="0"/>
              <a:t>.</a:t>
            </a:r>
          </a:p>
          <a:p>
            <a:endParaRPr lang="ar-SA" dirty="0" smtClean="0"/>
          </a:p>
          <a:p>
            <a:pPr algn="r"/>
            <a:r>
              <a:rPr lang="ar-SA" dirty="0" smtClean="0"/>
              <a:t>وقد نال موضوع النمو </a:t>
            </a:r>
            <a:r>
              <a:rPr lang="ar-SA" dirty="0" err="1" smtClean="0"/>
              <a:t>الاخلاقي</a:t>
            </a:r>
            <a:r>
              <a:rPr lang="ar-SA" dirty="0" smtClean="0"/>
              <a:t> قدرا كبيرا من الاهتمام والبحث في مجال الدراسات النفسية </a:t>
            </a: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baseline="0" dirty="0" err="1" smtClean="0"/>
              <a:t>:</a:t>
            </a:r>
            <a:r>
              <a:rPr lang="ar-SA" baseline="0" dirty="0" smtClean="0"/>
              <a:t> </a:t>
            </a: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dirty="0" smtClean="0"/>
              <a:t>اذ يمثل النمو المعرفي في وجهة نظر </a:t>
            </a:r>
            <a:r>
              <a:rPr lang="ar-SA" dirty="0" err="1" smtClean="0"/>
              <a:t>كولبرغ</a:t>
            </a:r>
            <a:r>
              <a:rPr lang="ar-SA" dirty="0" smtClean="0"/>
              <a:t> شرطا ضروريا لنمو التفكير الاخلاقي حيث</a:t>
            </a:r>
            <a:r>
              <a:rPr lang="ar-SA" baseline="0" dirty="0" smtClean="0"/>
              <a:t> ان النمو المعرفي يعكس النمو الاخلاقي</a:t>
            </a:r>
          </a:p>
          <a:p>
            <a:pPr algn="r">
              <a:buNone/>
            </a:pPr>
            <a:endParaRPr lang="ar-SA" dirty="0" smtClean="0"/>
          </a:p>
          <a:p>
            <a:pPr marL="0" marR="0" indent="0" algn="r" defTabSz="914400" rtl="0" eaLnBrk="1" fontAlgn="auto" latinLnBrk="0" hangingPunct="1">
              <a:lnSpc>
                <a:spcPct val="100000"/>
              </a:lnSpc>
              <a:spcBef>
                <a:spcPts val="0"/>
              </a:spcBef>
              <a:spcAft>
                <a:spcPts val="0"/>
              </a:spcAft>
              <a:buClrTx/>
              <a:buSzTx/>
              <a:buFontTx/>
              <a:buNone/>
              <a:tabLst/>
              <a:defRPr/>
            </a:pPr>
            <a:endParaRPr lang="ar-SA" dirty="0" smtClean="0"/>
          </a:p>
          <a:p>
            <a:pPr algn="r"/>
            <a:r>
              <a:rPr lang="ar-SA" dirty="0" smtClean="0"/>
              <a:t>اعتمد </a:t>
            </a:r>
            <a:r>
              <a:rPr lang="ar-SA" dirty="0" err="1" smtClean="0"/>
              <a:t>كولبرج</a:t>
            </a:r>
            <a:r>
              <a:rPr lang="ar-SA" dirty="0" smtClean="0"/>
              <a:t> طريقة مميزة في بحثه في تطور معايير الحكم الاخلاقي</a:t>
            </a:r>
            <a:r>
              <a:rPr lang="ar-SA" baseline="0" dirty="0" smtClean="0"/>
              <a:t> ففي اثناء مقابلاته </a:t>
            </a:r>
            <a:r>
              <a:rPr lang="ar-SA" baseline="0" dirty="0" err="1" smtClean="0"/>
              <a:t>للاطفال</a:t>
            </a:r>
            <a:r>
              <a:rPr lang="ar-SA" baseline="0" dirty="0" smtClean="0"/>
              <a:t> والمراهقين كان يعرض عليهم فصصا, في كل قصة </a:t>
            </a:r>
            <a:r>
              <a:rPr lang="ar-SA" baseline="0" dirty="0" err="1" smtClean="0"/>
              <a:t>معضلة </a:t>
            </a:r>
            <a:r>
              <a:rPr lang="ar-SA" baseline="0" dirty="0" smtClean="0"/>
              <a:t>(او </a:t>
            </a:r>
            <a:r>
              <a:rPr lang="ar-SA" baseline="0" dirty="0" err="1" smtClean="0"/>
              <a:t>ديليما</a:t>
            </a:r>
            <a:r>
              <a:rPr lang="ar-SA" baseline="0" dirty="0" smtClean="0"/>
              <a:t>) </a:t>
            </a:r>
            <a:r>
              <a:rPr lang="ar-SA" baseline="0" dirty="0" err="1" smtClean="0"/>
              <a:t>اخلاقية.</a:t>
            </a:r>
            <a:r>
              <a:rPr lang="ar-SA" baseline="0" dirty="0" smtClean="0"/>
              <a:t> ومن قصصه المشهورة ان امرأة اوروبية كانت على شفا الموت بسبب مرض السرطان, وقد اخبر الاطباء زوجها هانز ان هناك علاج وحيد يمكن ان يشفي زوجته اكتشفه احد الصيادلة في مدينتهم, وهو غالي الثمن لدرجة ان الصيدلي طلب فيه عشرة اضعاف ثمن تكلفته, وقد طاف زوجها على كل من يعرفه ليقترض منه دون جدوى, ولم يجمع </a:t>
            </a:r>
            <a:r>
              <a:rPr lang="ar-SA" baseline="0" dirty="0" err="1" smtClean="0"/>
              <a:t>الا</a:t>
            </a:r>
            <a:r>
              <a:rPr lang="ar-SA" baseline="0" dirty="0" smtClean="0"/>
              <a:t> </a:t>
            </a:r>
            <a:r>
              <a:rPr lang="ar-SA" baseline="0" dirty="0" err="1" smtClean="0"/>
              <a:t>نصفثمن</a:t>
            </a:r>
            <a:r>
              <a:rPr lang="ar-SA" baseline="0" dirty="0" smtClean="0"/>
              <a:t> الدواء وذهب للصيدلي </a:t>
            </a:r>
            <a:r>
              <a:rPr lang="ar-SA" baseline="0" dirty="0" err="1" smtClean="0"/>
              <a:t>عالرضا</a:t>
            </a:r>
            <a:r>
              <a:rPr lang="ar-SA" baseline="0" dirty="0" smtClean="0"/>
              <a:t> عليه ما حدث معه وطالبا منه تخفيض سعر الدواء, ولكن الصيدلي قابله بالرفض, مما احبطه وقرر ان يحطم </a:t>
            </a:r>
            <a:r>
              <a:rPr lang="ar-SA" baseline="0" dirty="0" err="1" smtClean="0"/>
              <a:t>الصيديلية</a:t>
            </a:r>
            <a:r>
              <a:rPr lang="ar-SA" baseline="0" dirty="0" smtClean="0"/>
              <a:t> ليسرق منها </a:t>
            </a:r>
            <a:r>
              <a:rPr lang="ar-SA" baseline="0" dirty="0" err="1" smtClean="0"/>
              <a:t>الدواء.</a:t>
            </a:r>
            <a:r>
              <a:rPr lang="ar-SA" baseline="0" dirty="0" smtClean="0"/>
              <a:t> وبعد رواية القصة يوجه للمفحوصين اسئلة حول </a:t>
            </a:r>
            <a:r>
              <a:rPr lang="ar-SA" baseline="0" dirty="0" err="1" smtClean="0"/>
              <a:t>مازق</a:t>
            </a:r>
            <a:r>
              <a:rPr lang="ar-SA" baseline="0" dirty="0" smtClean="0"/>
              <a:t> هانز من مثل: </a:t>
            </a:r>
            <a:r>
              <a:rPr lang="ar-SA" sz="1200" dirty="0" smtClean="0"/>
              <a:t>هل يجب على الزوج ان يفعل ما </a:t>
            </a:r>
            <a:r>
              <a:rPr lang="ar-SA" sz="1200" dirty="0" err="1" smtClean="0"/>
              <a:t>قرره؟</a:t>
            </a:r>
            <a:r>
              <a:rPr lang="ar-SA" sz="1200" dirty="0" smtClean="0"/>
              <a:t> هل هذا العمل خطأ ام </a:t>
            </a:r>
            <a:r>
              <a:rPr lang="ar-SA" sz="1200" dirty="0" err="1" smtClean="0"/>
              <a:t>صواب؟</a:t>
            </a:r>
            <a:r>
              <a:rPr lang="ar-SA" sz="1200" dirty="0" smtClean="0"/>
              <a:t> هل من حق </a:t>
            </a:r>
          </a:p>
          <a:p>
            <a:pPr algn="r"/>
            <a:r>
              <a:rPr lang="ar-SA" sz="1200" dirty="0" smtClean="0"/>
              <a:t>الصيدلي بيع هذا الدواء بالسعر </a:t>
            </a:r>
            <a:r>
              <a:rPr lang="ar-SA" sz="1200" dirty="0" err="1" smtClean="0"/>
              <a:t>الفاحش؟</a:t>
            </a:r>
            <a:endParaRPr lang="ar-SA" sz="1200" dirty="0" smtClean="0"/>
          </a:p>
          <a:p>
            <a:pPr algn="r"/>
            <a:endParaRPr lang="ar-SA" sz="1200" dirty="0" smtClean="0"/>
          </a:p>
          <a:p>
            <a:pPr algn="r"/>
            <a:r>
              <a:rPr lang="ar-SA" sz="1200" baseline="0" dirty="0" smtClean="0"/>
              <a:t>ما اهتم </a:t>
            </a:r>
            <a:r>
              <a:rPr lang="ar-SA" sz="1200" baseline="0" dirty="0" err="1" smtClean="0"/>
              <a:t>به</a:t>
            </a:r>
            <a:r>
              <a:rPr lang="ar-SA" sz="1200" baseline="0" dirty="0" smtClean="0"/>
              <a:t> </a:t>
            </a:r>
            <a:r>
              <a:rPr lang="ar-SA" sz="1200" baseline="0" dirty="0" err="1" smtClean="0"/>
              <a:t>كولبرج</a:t>
            </a:r>
            <a:r>
              <a:rPr lang="ar-SA" sz="1200" baseline="0" dirty="0" smtClean="0"/>
              <a:t> في الدرجة الاولى هو الطريقة التي يبرر الفرد حلا معينا وليس الحل في حد ذاته</a:t>
            </a:r>
          </a:p>
          <a:p>
            <a:pPr algn="r">
              <a:buNone/>
            </a:pPr>
            <a:endParaRPr lang="ar-S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ar-SA" dirty="0" smtClean="0"/>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smtClean="0"/>
          </a:p>
          <a:p>
            <a:pPr marL="0" marR="0" indent="0" algn="r" defTabSz="914400" rtl="0" eaLnBrk="1" fontAlgn="auto" latinLnBrk="0" hangingPunct="1">
              <a:lnSpc>
                <a:spcPct val="100000"/>
              </a:lnSpc>
              <a:spcBef>
                <a:spcPts val="0"/>
              </a:spcBef>
              <a:spcAft>
                <a:spcPts val="0"/>
              </a:spcAft>
              <a:buClrTx/>
              <a:buSzTx/>
              <a:buFontTx/>
              <a:buNone/>
              <a:tabLst/>
              <a:defRPr/>
            </a:pPr>
            <a:r>
              <a:rPr lang="ar-SA" dirty="0" smtClean="0"/>
              <a:t>قسم </a:t>
            </a:r>
            <a:r>
              <a:rPr lang="ar-SA" dirty="0" err="1" smtClean="0"/>
              <a:t>كولبرج</a:t>
            </a:r>
            <a:r>
              <a:rPr lang="ar-SA" dirty="0" smtClean="0"/>
              <a:t> التطور الاخلاقي الى ستة مراحل تتسم كل واحدة منها بنوع مميز من التفكير الاخلاقي وتصبح اكثر تقدماً او نضجاً</a:t>
            </a:r>
            <a:r>
              <a:rPr lang="ar-SA" baseline="0" dirty="0" smtClean="0"/>
              <a:t> مع استمرار النمو</a:t>
            </a:r>
            <a:endParaRPr lang="ar-SA" dirty="0" smtClean="0"/>
          </a:p>
          <a:p>
            <a:pPr algn="r">
              <a:buNone/>
            </a:pPr>
            <a:endParaRPr lang="ar-SA" dirty="0" smtClean="0"/>
          </a:p>
          <a:p>
            <a:pPr marL="0" marR="0" indent="0" algn="r" defTabSz="914400" rtl="0" eaLnBrk="1" fontAlgn="auto" latinLnBrk="0" hangingPunct="1">
              <a:lnSpc>
                <a:spcPct val="100000"/>
              </a:lnSpc>
              <a:spcBef>
                <a:spcPts val="0"/>
              </a:spcBef>
              <a:spcAft>
                <a:spcPts val="0"/>
              </a:spcAft>
              <a:buClrTx/>
              <a:buSzTx/>
              <a:buFontTx/>
              <a:buNone/>
              <a:tabLst/>
              <a:defRPr/>
            </a:pPr>
            <a:r>
              <a:rPr lang="ar-SA" sz="1200" dirty="0" smtClean="0"/>
              <a:t>نظم الستة مراحل تحت ثلاثة مستويات </a:t>
            </a:r>
            <a:r>
              <a:rPr lang="ar-SA" sz="1200" dirty="0" err="1" smtClean="0"/>
              <a:t>اخلاقية </a:t>
            </a:r>
            <a:r>
              <a:rPr lang="ar-SA" sz="1200" dirty="0" smtClean="0"/>
              <a:t>(يحتوي كل مستوى على مرحلتين</a:t>
            </a:r>
            <a:r>
              <a:rPr lang="ar-SA" sz="1200" dirty="0" err="1" smtClean="0"/>
              <a:t>)</a:t>
            </a:r>
            <a:endParaRPr lang="ar-SA" sz="1200" dirty="0" smtClean="0"/>
          </a:p>
          <a:p>
            <a:pPr marL="0" marR="0" indent="0" algn="r" defTabSz="914400" rtl="0" eaLnBrk="1" fontAlgn="auto" latinLnBrk="0" hangingPunct="1">
              <a:lnSpc>
                <a:spcPct val="100000"/>
              </a:lnSpc>
              <a:spcBef>
                <a:spcPts val="0"/>
              </a:spcBef>
              <a:spcAft>
                <a:spcPts val="0"/>
              </a:spcAft>
              <a:buClrTx/>
              <a:buSzTx/>
              <a:buFontTx/>
              <a:buNone/>
              <a:tabLst/>
              <a:defRPr/>
            </a:pPr>
            <a:endParaRPr lang="ar-SA" sz="1200" dirty="0" smtClean="0"/>
          </a:p>
          <a:p>
            <a:pPr marL="0" marR="0" indent="0" algn="r" defTabSz="914400" rtl="0" eaLnBrk="1" fontAlgn="auto" latinLnBrk="0" hangingPunct="1">
              <a:lnSpc>
                <a:spcPct val="100000"/>
              </a:lnSpc>
              <a:spcBef>
                <a:spcPts val="0"/>
              </a:spcBef>
              <a:spcAft>
                <a:spcPts val="0"/>
              </a:spcAft>
              <a:buClrTx/>
              <a:buSzTx/>
              <a:buFontTx/>
              <a:buNone/>
              <a:tabLst/>
              <a:defRPr/>
            </a:pPr>
            <a:r>
              <a:rPr lang="ar-SA" dirty="0" smtClean="0"/>
              <a:t>سوف</a:t>
            </a:r>
            <a:r>
              <a:rPr lang="ar-SA" baseline="0" dirty="0" smtClean="0"/>
              <a:t> نرى ان </a:t>
            </a:r>
            <a:r>
              <a:rPr lang="ar-SA" dirty="0" smtClean="0"/>
              <a:t>مفاهيم الطفل الأخلاقية تتطور من التفكير بالمنفعة الذاتية إلى التفكير بالمصلحة الاجتماعية, ومن ثم الإيمان بمبادئ وقيم ثابتة</a:t>
            </a:r>
            <a:endParaRPr lang="en-US" dirty="0" smtClean="0"/>
          </a:p>
          <a:p>
            <a:pPr marL="0" marR="0" indent="0" algn="r" defTabSz="914400" rtl="0" eaLnBrk="1" fontAlgn="auto" latinLnBrk="0" hangingPunct="1">
              <a:lnSpc>
                <a:spcPct val="100000"/>
              </a:lnSpc>
              <a:spcBef>
                <a:spcPts val="0"/>
              </a:spcBef>
              <a:spcAft>
                <a:spcPts val="0"/>
              </a:spcAft>
              <a:buClrTx/>
              <a:buSzTx/>
              <a:buFontTx/>
              <a:buNone/>
              <a:tabLst/>
              <a:defRPr/>
            </a:pPr>
            <a:endParaRPr lang="ar-SA" sz="1200" dirty="0" smtClean="0"/>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baseline="0" dirty="0" smtClean="0"/>
              <a:t>من خلال هذه القضية ومثيلاتها, وضع </a:t>
            </a:r>
            <a:r>
              <a:rPr lang="ar-SA" sz="1200" baseline="0" dirty="0" err="1" smtClean="0"/>
              <a:t>كولبرج</a:t>
            </a:r>
            <a:r>
              <a:rPr lang="ar-SA" sz="1200" baseline="0" dirty="0" smtClean="0"/>
              <a:t> نظريته في تطور نمو الحكم </a:t>
            </a:r>
            <a:r>
              <a:rPr lang="ar-SA" sz="1200" baseline="0" dirty="0" err="1" smtClean="0"/>
              <a:t>الاخلاقي</a:t>
            </a:r>
            <a:r>
              <a:rPr lang="ar-SA" sz="1200" baseline="0" dirty="0" smtClean="0"/>
              <a:t> حيث قسمها </a:t>
            </a:r>
            <a:r>
              <a:rPr lang="ar-SA" sz="1200" baseline="0" dirty="0" err="1" smtClean="0"/>
              <a:t>الى</a:t>
            </a:r>
            <a:r>
              <a:rPr lang="ar-SA" sz="1200" baseline="0" dirty="0" smtClean="0"/>
              <a:t> المستويات والمراحل التالية</a:t>
            </a:r>
          </a:p>
          <a:p>
            <a:pPr algn="r"/>
            <a:endParaRPr lang="ar-SA" sz="1200" baseline="0" dirty="0" smtClean="0"/>
          </a:p>
          <a:p>
            <a:pPr marL="0" marR="0" indent="0" algn="r" defTabSz="914400" rtl="0" eaLnBrk="1" fontAlgn="auto" latinLnBrk="0" hangingPunct="1">
              <a:lnSpc>
                <a:spcPct val="100000"/>
              </a:lnSpc>
              <a:spcBef>
                <a:spcPts val="0"/>
              </a:spcBef>
              <a:spcAft>
                <a:spcPts val="0"/>
              </a:spcAft>
              <a:buClrTx/>
              <a:buSzTx/>
              <a:buFontTx/>
              <a:buNone/>
              <a:tabLst/>
              <a:defRPr/>
            </a:pPr>
            <a:r>
              <a:rPr lang="ar-SA" dirty="0" smtClean="0"/>
              <a:t>تتطور مفاهيم الطفل الأخلاقية من التفكير بالمنفعة الذاتية إلى التفكير بالمصلحة الاجتماعية, ومن ثم الإيمان بمبادئ وقيم ثابتة</a:t>
            </a:r>
            <a:endParaRPr lang="en-US" dirty="0" smtClean="0"/>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eaLnBrk="1" hangingPunct="1">
              <a:buFont typeface="Wingdings" pitchFamily="2" charset="2"/>
              <a:buNone/>
              <a:defRPr/>
            </a:pPr>
            <a:r>
              <a:rPr lang="ar-SA" b="1" dirty="0" smtClean="0">
                <a:solidFill>
                  <a:schemeClr val="hlink"/>
                </a:solidFill>
              </a:rPr>
              <a:t>أولاً: المستوى ما قبل التقليدي:</a:t>
            </a:r>
            <a:r>
              <a:rPr lang="ar-SA" b="1" baseline="0" dirty="0" smtClean="0">
                <a:solidFill>
                  <a:schemeClr val="hlink"/>
                </a:solidFill>
              </a:rPr>
              <a:t> </a:t>
            </a:r>
            <a:r>
              <a:rPr lang="ar-SA" dirty="0" smtClean="0"/>
              <a:t>يمتد منذ الولادة وحتى سن التاسعة تقريباً</a:t>
            </a:r>
          </a:p>
          <a:p>
            <a:pPr algn="r"/>
            <a:endParaRPr lang="ar-SA" dirty="0" smtClean="0"/>
          </a:p>
          <a:p>
            <a:pPr algn="r"/>
            <a:r>
              <a:rPr lang="ar-SA" dirty="0" smtClean="0"/>
              <a:t>المستوى قبل التقليدي:</a:t>
            </a:r>
            <a:r>
              <a:rPr lang="ar-SA" baseline="0" dirty="0" smtClean="0"/>
              <a:t> </a:t>
            </a:r>
            <a:r>
              <a:rPr lang="ar-SA" dirty="0" smtClean="0"/>
              <a:t>يتصرف الطفل طبقا للمعايير المقبولة </a:t>
            </a:r>
            <a:r>
              <a:rPr lang="ar-SA" dirty="0" err="1" smtClean="0"/>
              <a:t>اجتماعيا </a:t>
            </a:r>
            <a:r>
              <a:rPr lang="ar-SA" dirty="0" smtClean="0"/>
              <a:t>(تأثير خارجي)</a:t>
            </a:r>
            <a:r>
              <a:rPr lang="ar-SA" baseline="0" dirty="0" smtClean="0"/>
              <a:t> </a:t>
            </a:r>
            <a:r>
              <a:rPr lang="ar-SA" dirty="0" smtClean="0"/>
              <a:t>حيث يميز بين </a:t>
            </a:r>
            <a:r>
              <a:rPr lang="ar-SA" dirty="0" err="1" smtClean="0"/>
              <a:t>الصح</a:t>
            </a:r>
            <a:r>
              <a:rPr lang="ar-SA" dirty="0" smtClean="0"/>
              <a:t> </a:t>
            </a:r>
            <a:r>
              <a:rPr lang="ar-SA" dirty="0" err="1" smtClean="0"/>
              <a:t>والخطا</a:t>
            </a:r>
            <a:r>
              <a:rPr lang="ar-SA" dirty="0" smtClean="0"/>
              <a:t> بناء على النتائج المادية او المتعة التي  يؤدي اليها الفعل في اطار عقاب </a:t>
            </a:r>
            <a:r>
              <a:rPr lang="ar-SA" dirty="0" err="1" smtClean="0"/>
              <a:t>ومكافاة</a:t>
            </a:r>
            <a:r>
              <a:rPr lang="ar-SA" dirty="0" smtClean="0"/>
              <a:t> وتبادل </a:t>
            </a:r>
            <a:r>
              <a:rPr lang="ar-SA" dirty="0" err="1" smtClean="0"/>
              <a:t>منافع</a:t>
            </a:r>
            <a:r>
              <a:rPr lang="ar-SA" baseline="0" dirty="0" err="1" smtClean="0"/>
              <a:t> </a:t>
            </a:r>
            <a:r>
              <a:rPr lang="ar-SA" baseline="0" dirty="0" smtClean="0"/>
              <a:t>- </a:t>
            </a:r>
            <a:r>
              <a:rPr lang="ar-SA" dirty="0" smtClean="0"/>
              <a:t>الطفل لا يحترم القوانين المفروضة من مصادر السلطة, لكنه يتبعها تحسبا لما ترتبط </a:t>
            </a:r>
            <a:r>
              <a:rPr lang="ar-SA" dirty="0" err="1" smtClean="0"/>
              <a:t>به</a:t>
            </a:r>
            <a:r>
              <a:rPr lang="ar-SA" dirty="0" smtClean="0"/>
              <a:t> من عقاب او اذى حسي</a:t>
            </a:r>
            <a:endParaRPr lang="en-US" dirty="0" smtClean="0"/>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r"/>
            <a:endParaRPr lang="ar-SA" sz="1200" kern="1200" baseline="0" dirty="0" smtClean="0">
              <a:solidFill>
                <a:schemeClr val="tx1"/>
              </a:solidFill>
              <a:latin typeface="+mn-lt"/>
              <a:ea typeface="+mn-ea"/>
              <a:cs typeface="+mn-cs"/>
            </a:endParaRPr>
          </a:p>
          <a:p>
            <a:pPr algn="r"/>
            <a:r>
              <a:rPr lang="ar-SA" sz="1200" kern="1200" baseline="0" dirty="0" smtClean="0">
                <a:solidFill>
                  <a:schemeClr val="tx1"/>
                </a:solidFill>
                <a:latin typeface="+mn-lt"/>
                <a:ea typeface="+mn-ea"/>
                <a:cs typeface="+mn-cs"/>
              </a:rPr>
              <a:t>المرحلة الأولى: أخلاقية العقاب والطاعة</a:t>
            </a:r>
          </a:p>
          <a:p>
            <a:pPr algn="r"/>
            <a:r>
              <a:rPr lang="ar-SA" sz="1200" kern="1200" baseline="0" dirty="0" smtClean="0">
                <a:solidFill>
                  <a:schemeClr val="tx1"/>
                </a:solidFill>
                <a:latin typeface="+mn-lt"/>
                <a:ea typeface="+mn-ea"/>
                <a:cs typeface="+mn-cs"/>
              </a:rPr>
              <a:t>يقع غالبية الأطفال تحت سن عشر سنوات في هذه المرحلة كنتيجة لتمركزهم الشديد حول </a:t>
            </a:r>
            <a:r>
              <a:rPr lang="ar-SA" sz="1200" kern="1200" baseline="0" dirty="0" err="1" smtClean="0">
                <a:solidFill>
                  <a:schemeClr val="tx1"/>
                </a:solidFill>
                <a:latin typeface="+mn-lt"/>
                <a:ea typeface="+mn-ea"/>
                <a:cs typeface="+mn-cs"/>
              </a:rPr>
              <a:t>ذواتهم</a:t>
            </a:r>
            <a:r>
              <a:rPr lang="ar-SA" sz="1200" kern="1200" baseline="0" dirty="0" smtClean="0">
                <a:solidFill>
                  <a:schemeClr val="tx1"/>
                </a:solidFill>
                <a:latin typeface="+mn-lt"/>
                <a:ea typeface="+mn-ea"/>
                <a:cs typeface="+mn-cs"/>
              </a:rPr>
              <a:t>، مما يدفع بهم إلى ربط الأحكام الأخلاقية بقواعد السلطة الخارجية وما يترتب على سلوك الفرد من ردود أفعال مادية لمن يمثل السلطة. </a:t>
            </a:r>
            <a:r>
              <a:rPr lang="ar-SA" sz="1200" b="1" kern="1200" baseline="0" dirty="0" smtClean="0">
                <a:solidFill>
                  <a:schemeClr val="tx1"/>
                </a:solidFill>
                <a:latin typeface="+mn-lt"/>
                <a:ea typeface="+mn-ea"/>
                <a:cs typeface="+mn-cs"/>
              </a:rPr>
              <a:t>فالصحيح أو المقبول هو ما تثيب عليه السلطة والخطأ أو غير المقبول هو ما تعاقب عليه السلطة</a:t>
            </a:r>
            <a:r>
              <a:rPr lang="ar-SA" sz="1200" kern="1200" baseline="0" dirty="0" smtClean="0">
                <a:solidFill>
                  <a:schemeClr val="tx1"/>
                </a:solidFill>
                <a:latin typeface="+mn-lt"/>
                <a:ea typeface="+mn-ea"/>
                <a:cs typeface="+mn-cs"/>
              </a:rPr>
              <a:t>. ولذلك يعتبر الفرد طاعة السلطة قيمة أخلاقية في حد ذاتها لا لأنه على دراية بأهمية القيم الأخلاقية والاجتماعية التي تحميها هذه القواعد، بل لأنها تجنبه التعرض للعقاب</a:t>
            </a:r>
          </a:p>
          <a:p>
            <a:pPr algn="r"/>
            <a:endParaRPr lang="ar-SA" sz="1200" kern="1200" baseline="0" dirty="0" smtClean="0">
              <a:solidFill>
                <a:schemeClr val="tx1"/>
              </a:solidFill>
              <a:latin typeface="+mn-lt"/>
              <a:ea typeface="+mn-ea"/>
              <a:cs typeface="+mn-cs"/>
            </a:endParaRPr>
          </a:p>
          <a:p>
            <a:pPr algn="r"/>
            <a:endParaRPr lang="ar-SA" sz="1200" kern="1200" baseline="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Stage 1. Obedience and Punishment Orientation.</a:t>
            </a:r>
            <a:r>
              <a:rPr lang="en-US" sz="1200" b="0" i="0" kern="1200" dirty="0" smtClean="0">
                <a:solidFill>
                  <a:schemeClr val="tx1"/>
                </a:solidFill>
                <a:latin typeface="+mn-lt"/>
                <a:ea typeface="+mn-ea"/>
                <a:cs typeface="+mn-cs"/>
              </a:rPr>
              <a:t>. To the Heinz dilemma, the child typically says that Heinz was wrong to steal the drug because "It's against the law," or "It's bad to steal,". When asked to elaborate, the child usually responds in terms of the consequences involved, explaining that stealing is bad "because you'll get punished" (Kohlberg, 1958b).</a:t>
            </a:r>
            <a:r>
              <a:rPr lang="ar-SA"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Although the vast majority of children at stage 1 oppose Heinz’s theft, </a:t>
            </a:r>
            <a:r>
              <a:rPr lang="en-US" sz="1200" b="1" i="0" kern="1200" dirty="0" smtClean="0">
                <a:solidFill>
                  <a:schemeClr val="tx1"/>
                </a:solidFill>
                <a:latin typeface="+mn-lt"/>
                <a:ea typeface="+mn-ea"/>
                <a:cs typeface="+mn-cs"/>
              </a:rPr>
              <a:t>it is still possible for a child to support the action and still employ stage 1 reasoning. For example, a child might say, "Heinz can steal it because he asked first and it's not like he stole something big; he won't get punished" (see Rest, 1973). Even though the child agrees with Heinz’s action, the reasoning is still stage 1; the concern is with what authorities permit and punish.</a:t>
            </a:r>
            <a:endParaRPr lang="ar-SA" sz="1200" b="1" i="0" kern="1200" dirty="0" smtClean="0">
              <a:solidFill>
                <a:schemeClr val="tx1"/>
              </a:solidFill>
              <a:latin typeface="+mn-lt"/>
              <a:ea typeface="+mn-ea"/>
              <a:cs typeface="+mn-cs"/>
            </a:endParaRPr>
          </a:p>
          <a:p>
            <a:endParaRPr lang="ar-SA" sz="1200" b="1" i="0" kern="1200" baseline="0" dirty="0" smtClean="0">
              <a:solidFill>
                <a:schemeClr val="tx1"/>
              </a:solidFill>
              <a:latin typeface="+mn-lt"/>
              <a:ea typeface="+mn-ea"/>
              <a:cs typeface="+mn-cs"/>
            </a:endParaRPr>
          </a:p>
          <a:p>
            <a:r>
              <a:rPr lang="ar-SA" sz="1200" b="1"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Kohlberg calls stage 1 thinking "</a:t>
            </a:r>
            <a:r>
              <a:rPr lang="en-US" sz="1200" b="0" i="0" kern="1200" dirty="0" err="1" smtClean="0">
                <a:solidFill>
                  <a:schemeClr val="tx1"/>
                </a:solidFill>
                <a:latin typeface="+mn-lt"/>
                <a:ea typeface="+mn-ea"/>
                <a:cs typeface="+mn-cs"/>
              </a:rPr>
              <a:t>preconventional</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because children do not yet speak as members of society. Instead, they see morality as something external to themselves, as that which the big people say they must </a:t>
            </a:r>
            <a:r>
              <a:rPr lang="en-US" sz="1200" b="0" i="0" kern="1200" dirty="0" smtClean="0">
                <a:solidFill>
                  <a:schemeClr val="tx1"/>
                </a:solidFill>
                <a:latin typeface="+mn-lt"/>
                <a:ea typeface="+mn-ea"/>
                <a:cs typeface="+mn-cs"/>
              </a:rPr>
              <a:t>do.</a:t>
            </a:r>
            <a:endParaRPr lang="ar-SA" sz="1200" b="0" i="0" kern="1200" dirty="0" smtClean="0">
              <a:solidFill>
                <a:schemeClr val="tx1"/>
              </a:solidFill>
              <a:latin typeface="+mn-lt"/>
              <a:ea typeface="+mn-ea"/>
              <a:cs typeface="+mn-cs"/>
            </a:endParaRPr>
          </a:p>
          <a:p>
            <a:endParaRPr lang="ar-SA" sz="1200" b="0" i="0" kern="1200" dirty="0" smtClean="0">
              <a:solidFill>
                <a:schemeClr val="tx1"/>
              </a:solidFill>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r"/>
            <a:r>
              <a:rPr lang="ar-SA" sz="1200" kern="1200" baseline="0" dirty="0" smtClean="0">
                <a:solidFill>
                  <a:schemeClr val="tx1"/>
                </a:solidFill>
                <a:latin typeface="+mn-lt"/>
                <a:ea typeface="+mn-ea"/>
                <a:cs typeface="+mn-cs"/>
              </a:rPr>
              <a:t>المرحلة الثانية: أخلاقية الفردية والغائية النفعية وتبادل المصالح</a:t>
            </a:r>
          </a:p>
          <a:p>
            <a:pPr algn="r"/>
            <a:r>
              <a:rPr lang="ar-SA" sz="1200" kern="1200" baseline="0" dirty="0" smtClean="0">
                <a:solidFill>
                  <a:schemeClr val="tx1"/>
                </a:solidFill>
                <a:latin typeface="+mn-lt"/>
                <a:ea typeface="+mn-ea"/>
                <a:cs typeface="+mn-cs"/>
              </a:rPr>
              <a:t>ترتبط الأحكام الأخلاقية بما يشبع عمليا حاجات الفرد نفسه، وحاجات الآخرين </a:t>
            </a:r>
            <a:r>
              <a:rPr lang="ar-SA" sz="1200" kern="1200" baseline="0" dirty="0" err="1" smtClean="0">
                <a:solidFill>
                  <a:schemeClr val="tx1"/>
                </a:solidFill>
                <a:latin typeface="+mn-lt"/>
                <a:ea typeface="+mn-ea"/>
                <a:cs typeface="+mn-cs"/>
              </a:rPr>
              <a:t>إذا </a:t>
            </a:r>
            <a:r>
              <a:rPr lang="ar-SA" sz="1200" kern="1200" baseline="0" dirty="0" smtClean="0">
                <a:solidFill>
                  <a:schemeClr val="tx1"/>
                </a:solidFill>
                <a:latin typeface="+mn-lt"/>
                <a:ea typeface="+mn-ea"/>
                <a:cs typeface="+mn-cs"/>
              </a:rPr>
              <a:t>:كان إشباعها ضرورة لإشباع </a:t>
            </a:r>
            <a:r>
              <a:rPr lang="ar-SA" sz="1200" kern="1200" baseline="0" dirty="0" err="1" smtClean="0">
                <a:solidFill>
                  <a:schemeClr val="tx1"/>
                </a:solidFill>
                <a:latin typeface="+mn-lt"/>
                <a:ea typeface="+mn-ea"/>
                <a:cs typeface="+mn-cs"/>
              </a:rPr>
              <a:t>حاجاته.</a:t>
            </a:r>
            <a:r>
              <a:rPr lang="ar-SA" sz="1200" kern="1200" baseline="0" dirty="0" smtClean="0">
                <a:solidFill>
                  <a:schemeClr val="tx1"/>
                </a:solidFill>
                <a:latin typeface="+mn-lt"/>
                <a:ea typeface="+mn-ea"/>
                <a:cs typeface="+mn-cs"/>
              </a:rPr>
              <a:t> ولهذا فإن الفرد ينظر إلى العلاقات الإنسانية من وجهة نظر نفعية إذ يفهمها على أساس تبادل </a:t>
            </a:r>
            <a:r>
              <a:rPr lang="ar-SA" sz="1200" kern="1200" baseline="0" dirty="0" err="1" smtClean="0">
                <a:solidFill>
                  <a:schemeClr val="tx1"/>
                </a:solidFill>
                <a:latin typeface="+mn-lt"/>
                <a:ea typeface="+mn-ea"/>
                <a:cs typeface="+mn-cs"/>
              </a:rPr>
              <a:t>المنافع.</a:t>
            </a:r>
            <a:r>
              <a:rPr lang="ar-SA" sz="1200" kern="1200" baseline="0" dirty="0" smtClean="0">
                <a:solidFill>
                  <a:schemeClr val="tx1"/>
                </a:solidFill>
                <a:latin typeface="+mn-lt"/>
                <a:ea typeface="+mn-ea"/>
                <a:cs typeface="+mn-cs"/>
              </a:rPr>
              <a:t> وانطلاقا من هذا الفهم تظهر عناصر العدالة والتقسيم العادل، إلا أنها تفهم من وجهة نظر مادية أو عملية تبادلية وذلك تبعا </a:t>
            </a:r>
          </a:p>
          <a:p>
            <a:pPr algn="r"/>
            <a:r>
              <a:rPr lang="ar-SA" sz="1200" kern="1200" baseline="0" dirty="0" err="1" smtClean="0">
                <a:solidFill>
                  <a:schemeClr val="tx1"/>
                </a:solidFill>
                <a:latin typeface="+mn-lt"/>
                <a:ea typeface="+mn-ea"/>
                <a:cs typeface="+mn-cs"/>
              </a:rPr>
              <a:t>لقانون </a:t>
            </a:r>
            <a:r>
              <a:rPr lang="ar-SA" sz="1200" kern="1200" baseline="0" dirty="0" smtClean="0">
                <a:solidFill>
                  <a:schemeClr val="tx1"/>
                </a:solidFill>
                <a:latin typeface="+mn-lt"/>
                <a:ea typeface="+mn-ea"/>
                <a:cs typeface="+mn-cs"/>
              </a:rPr>
              <a:t>"خذ وهات"، وليس على أساس تطبيق مبدأ العدالة لتحقيق لعدالة نفسها</a:t>
            </a:r>
          </a:p>
          <a:p>
            <a:pPr algn="r"/>
            <a:endParaRPr lang="ar-SA" sz="1200" kern="1200" baseline="0" dirty="0" smtClean="0">
              <a:solidFill>
                <a:schemeClr val="tx1"/>
              </a:solidFill>
              <a:latin typeface="+mn-lt"/>
              <a:ea typeface="+mn-ea"/>
              <a:cs typeface="+mn-cs"/>
            </a:endParaRPr>
          </a:p>
          <a:p>
            <a:pPr algn="r"/>
            <a:r>
              <a:rPr lang="ar-SA" sz="1200" b="1" kern="1200" dirty="0" smtClean="0">
                <a:solidFill>
                  <a:schemeClr val="tx1"/>
                </a:solidFill>
                <a:latin typeface="+mn-lt"/>
                <a:ea typeface="+mn-ea"/>
                <a:cs typeface="+mn-cs"/>
              </a:rPr>
              <a:t>لعلنا قد لاحظنا أن الأطفال في المرحلتين الأولى والثانية ليتكلمون حول العقاب ومع ذلك فإنهم يدركونه بشكل مختلف، ففي المرحلة الأولى يرتبط العقاب بالخطأ، العقاب يثبت أن عدم الطاعة </a:t>
            </a:r>
            <a:r>
              <a:rPr lang="ar-SA" sz="1200" b="1" kern="1200" dirty="0" err="1" smtClean="0">
                <a:solidFill>
                  <a:schemeClr val="tx1"/>
                </a:solidFill>
                <a:latin typeface="+mn-lt"/>
                <a:ea typeface="+mn-ea"/>
                <a:cs typeface="+mn-cs"/>
              </a:rPr>
              <a:t>خطأ.</a:t>
            </a:r>
            <a:r>
              <a:rPr lang="ar-SA" sz="1200" b="1" kern="1200" dirty="0" smtClean="0">
                <a:solidFill>
                  <a:schemeClr val="tx1"/>
                </a:solidFill>
                <a:latin typeface="+mn-lt"/>
                <a:ea typeface="+mn-ea"/>
                <a:cs typeface="+mn-cs"/>
              </a:rPr>
              <a:t> على العكس في المرحلة الثانية، العقاب ببساطة؛ مخاطرة على الإنسان أن يتجنبها بطبيعته</a:t>
            </a:r>
          </a:p>
          <a:p>
            <a:pPr algn="r"/>
            <a:endParaRPr lang="ar-SA" sz="1200" b="1"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Stage 2.</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Individualism and Exchange.</a:t>
            </a:r>
            <a:r>
              <a:rPr lang="en-US" sz="1200" b="0" i="0" kern="1200" dirty="0" smtClean="0">
                <a:solidFill>
                  <a:schemeClr val="tx1"/>
                </a:solidFill>
                <a:latin typeface="+mn-lt"/>
                <a:ea typeface="+mn-ea"/>
                <a:cs typeface="+mn-cs"/>
              </a:rPr>
              <a:t>. One boy said that Heinz might steal the drug if he wanted his wife to live, but that he doesn't have to if he wants to marry someone younger and better-looking (Kohlberg, 1963, p. 24). Another boy said Heinz might steal it because</a:t>
            </a:r>
            <a:r>
              <a:rPr lang="ar-SA" sz="1200" b="0" i="0" kern="1200" baseline="0" dirty="0" smtClean="0">
                <a:solidFill>
                  <a:schemeClr val="tx1"/>
                </a:solidFill>
                <a:latin typeface="+mn-lt"/>
                <a:ea typeface="+mn-ea"/>
                <a:cs typeface="+mn-cs"/>
              </a:rPr>
              <a:t> </a:t>
            </a:r>
            <a:r>
              <a:rPr lang="en-US" dirty="0" smtClean="0"/>
              <a:t>maybe they had children and he might need someone at home to look after them. But maybe he shouldn't steal it because they might put him in prison for more years than he could stand. (Colby and Kauffman. 1983, p. 300)</a:t>
            </a:r>
            <a:r>
              <a:rPr lang="ar-SA" dirty="0" err="1" smtClean="0"/>
              <a:t>.</a:t>
            </a:r>
            <a:r>
              <a:rPr lang="ar-SA" baseline="0" dirty="0" smtClean="0"/>
              <a:t> </a:t>
            </a:r>
            <a:r>
              <a:rPr lang="en-US" sz="1200" b="0" i="0" kern="1200" dirty="0" smtClean="0">
                <a:solidFill>
                  <a:schemeClr val="tx1"/>
                </a:solidFill>
                <a:latin typeface="+mn-lt"/>
                <a:ea typeface="+mn-ea"/>
                <a:cs typeface="+mn-cs"/>
              </a:rPr>
              <a:t>What is right for Heinz, then, is what meets his own self-interests.</a:t>
            </a:r>
            <a:endParaRPr lang="ar-SA"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You might have noticed that children at both stages 1 and 2 talk about punishment. However, they perceive it differently. At stage 1 punishment is tied up in the child's mind with wrongness; punishment "proves" that disobedience is wrong. At stage 2, in contrast, punishment is simply a risk that one naturally wants to avoid</a:t>
            </a:r>
            <a:r>
              <a:rPr lang="en-US" sz="1200" b="0" i="0" kern="1200" dirty="0" smtClean="0">
                <a:solidFill>
                  <a:schemeClr val="tx1"/>
                </a:solidFill>
                <a:latin typeface="+mn-lt"/>
                <a:ea typeface="+mn-ea"/>
                <a:cs typeface="+mn-cs"/>
              </a:rPr>
              <a:t>.</a:t>
            </a:r>
          </a:p>
          <a:p>
            <a:pPr algn="r"/>
            <a:endParaRPr lang="ar-SA"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AECCC35-5964-464C-A709-F79FD5B64B5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CA1CAC-F53B-4C67-BF15-6F8D51B050F9}"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73137-D9BF-4741-BB69-CDF59F1BBD1E}"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1E946-6368-42FD-BEA5-C5E2F40E3422}"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A08CB-0952-47E1-96AB-CB645CEBF793}"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78C3E-EF41-461B-96DE-5EA7805CE59F}"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6FAB7F-B61F-40D0-B3AD-D0B1DB6CF1D0}"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4224B3-9CD9-4225-8488-353F06515AFA}" type="datetime1">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B58FD9-C8FB-4660-842E-7D40E5FCA84E}" type="datetime1">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18F44-FC38-4C1B-95CC-6127B7486A7A}" type="datetime1">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AF243-84F4-406E-9CAF-F33D3E623691}"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37B98-C84C-45B6-8CBF-12E2423BFC22}"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2ABB6-92C0-49A5-A40E-557A103C09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4FE08-4BEE-4AB8-8A54-5C8E50EC8C7A}" type="datetime1">
              <a:rPr lang="en-US" smtClean="0"/>
              <a:pPr/>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2ABB6-92C0-49A5-A40E-557A103C09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p:spPr>
        <p:txBody>
          <a:bodyPr/>
          <a:lstStyle/>
          <a:p>
            <a:r>
              <a:rPr lang="ar-SA" dirty="0" smtClean="0"/>
              <a:t>علم النفس التطوري</a:t>
            </a:r>
            <a:endParaRPr lang="en-US" dirty="0"/>
          </a:p>
        </p:txBody>
      </p:sp>
      <p:sp>
        <p:nvSpPr>
          <p:cNvPr id="3" name="Subtitle 2"/>
          <p:cNvSpPr>
            <a:spLocks noGrp="1"/>
          </p:cNvSpPr>
          <p:nvPr>
            <p:ph type="subTitle" idx="1"/>
          </p:nvPr>
        </p:nvSpPr>
        <p:spPr/>
        <p:txBody>
          <a:bodyPr/>
          <a:lstStyle/>
          <a:p>
            <a:r>
              <a:rPr lang="ar-SA" dirty="0" smtClean="0">
                <a:solidFill>
                  <a:schemeClr val="tx1"/>
                </a:solidFill>
              </a:rPr>
              <a:t>نظرية </a:t>
            </a:r>
            <a:r>
              <a:rPr lang="ar-SA" dirty="0" err="1" smtClean="0">
                <a:solidFill>
                  <a:schemeClr val="tx1"/>
                </a:solidFill>
              </a:rPr>
              <a:t>كولبرج</a:t>
            </a:r>
            <a:r>
              <a:rPr lang="ar-SA" dirty="0" smtClean="0">
                <a:solidFill>
                  <a:schemeClr val="tx1"/>
                </a:solidFill>
              </a:rPr>
              <a:t> للتطور الأخلاقي</a:t>
            </a:r>
          </a:p>
          <a:p>
            <a:endParaRPr lang="ar-SA" dirty="0" smtClean="0">
              <a:solidFill>
                <a:schemeClr val="tx1"/>
              </a:solidFill>
            </a:endParaRPr>
          </a:p>
          <a:p>
            <a:r>
              <a:rPr lang="ar-SA" dirty="0" smtClean="0">
                <a:solidFill>
                  <a:schemeClr val="tx1"/>
                </a:solidFill>
              </a:rPr>
              <a:t>د. وسام مجادلة</a:t>
            </a:r>
          </a:p>
          <a:p>
            <a:endParaRPr lang="en-US" dirty="0">
              <a:solidFill>
                <a:schemeClr val="tx1"/>
              </a:solidFill>
            </a:endParaRPr>
          </a:p>
        </p:txBody>
      </p:sp>
      <p:pic>
        <p:nvPicPr>
          <p:cNvPr id="41990" name="Picture 6" descr="http://s3.amazonaws.com/production.mediajoint.prx.org/public/piece_images/162281/4167-33_medium.jpeg"/>
          <p:cNvPicPr>
            <a:picLocks noChangeAspect="1" noChangeArrowheads="1"/>
          </p:cNvPicPr>
          <p:nvPr/>
        </p:nvPicPr>
        <p:blipFill>
          <a:blip r:embed="rId3" cstate="print"/>
          <a:srcRect/>
          <a:stretch>
            <a:fillRect/>
          </a:stretch>
        </p:blipFill>
        <p:spPr bwMode="auto">
          <a:xfrm>
            <a:off x="3581400" y="0"/>
            <a:ext cx="1752600" cy="2022232"/>
          </a:xfrm>
          <a:prstGeom prst="rect">
            <a:avLst/>
          </a:prstGeom>
          <a:noFill/>
        </p:spPr>
      </p:pic>
      <p:sp>
        <p:nvSpPr>
          <p:cNvPr id="7" name="Slide Number Placeholder 6"/>
          <p:cNvSpPr>
            <a:spLocks noGrp="1"/>
          </p:cNvSpPr>
          <p:nvPr>
            <p:ph type="sldNum" sz="quarter" idx="12"/>
          </p:nvPr>
        </p:nvSpPr>
        <p:spPr/>
        <p:txBody>
          <a:bodyPr/>
          <a:lstStyle/>
          <a:p>
            <a:fld id="{5B092834-F655-4AC5-9FCA-1DC467D3F868}"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ar-SA" dirty="0" smtClean="0"/>
              <a:t>يواصل الافراد اعتبار اهمية المعايير والقوانين الاجتماعية</a:t>
            </a:r>
          </a:p>
          <a:p>
            <a:pPr algn="r">
              <a:buNone/>
            </a:pPr>
            <a:endParaRPr lang="ar-SA" dirty="0" smtClean="0"/>
          </a:p>
          <a:p>
            <a:pPr algn="r">
              <a:buNone/>
            </a:pPr>
            <a:r>
              <a:rPr lang="ar-SA" dirty="0" smtClean="0"/>
              <a:t>لكن ليس لأسباب ذات منفعة شخصية</a:t>
            </a:r>
          </a:p>
          <a:p>
            <a:pPr algn="r">
              <a:buNone/>
            </a:pPr>
            <a:endParaRPr lang="ar-SA" dirty="0" smtClean="0"/>
          </a:p>
          <a:p>
            <a:pPr algn="r">
              <a:buNone/>
            </a:pPr>
            <a:r>
              <a:rPr lang="ar-SA" dirty="0" smtClean="0"/>
              <a:t>الايمان ان الولاء والعمل للحفاظ على النظام الاجتماعي وتأييده يضمن العلاقات الإنسانية الإيجابية والنظام المجتمعي</a:t>
            </a:r>
          </a:p>
          <a:p>
            <a:pPr algn="r">
              <a:buNone/>
            </a:pPr>
            <a:endParaRPr lang="ar-SA" dirty="0" smtClean="0"/>
          </a:p>
          <a:p>
            <a:pPr algn="r">
              <a:buNone/>
            </a:pPr>
            <a:r>
              <a:rPr lang="ar-SA" dirty="0" smtClean="0">
                <a:latin typeface="Arial Rounded MT Bold" pitchFamily="34" charset="0"/>
              </a:rPr>
              <a:t>يحدث النمو الأخلاقي في هذا المستوي عبر مرحلتين</a:t>
            </a:r>
            <a:endParaRPr lang="en-US" dirty="0" smtClean="0"/>
          </a:p>
          <a:p>
            <a:pPr algn="r">
              <a:buNone/>
            </a:pPr>
            <a:endParaRPr lang="ar-SA" dirty="0" smtClean="0"/>
          </a:p>
          <a:p>
            <a:pPr algn="r">
              <a:buNone/>
            </a:pPr>
            <a:endParaRPr lang="en-US"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10</a:t>
            </a:fld>
            <a:endParaRPr lang="en-US"/>
          </a:p>
        </p:txBody>
      </p:sp>
      <p:sp>
        <p:nvSpPr>
          <p:cNvPr id="5" name="Title 1"/>
          <p:cNvSpPr>
            <a:spLocks noGrp="1"/>
          </p:cNvSpPr>
          <p:nvPr>
            <p:ph type="title"/>
          </p:nvPr>
        </p:nvSpPr>
        <p:spPr>
          <a:solidFill>
            <a:srgbClr val="FF0000"/>
          </a:solidFill>
        </p:spPr>
        <p:txBody>
          <a:bodyPr>
            <a:normAutofit fontScale="90000"/>
          </a:bodyPr>
          <a:lstStyle/>
          <a:p>
            <a:r>
              <a:rPr lang="ar-SA" dirty="0" smtClean="0"/>
              <a:t>: المستوى </a:t>
            </a:r>
            <a:r>
              <a:rPr lang="ar-SA" dirty="0" err="1" smtClean="0"/>
              <a:t>التقليدي </a:t>
            </a:r>
            <a:r>
              <a:rPr lang="ar-SA" dirty="0" smtClean="0"/>
              <a:t>/ العرف والقانون</a:t>
            </a:r>
            <a:r>
              <a:rPr lang="en-US" dirty="0" smtClean="0"/>
              <a:t>II</a:t>
            </a:r>
            <a:r>
              <a:rPr lang="ar-SA" dirty="0" smtClean="0"/>
              <a:t/>
            </a:r>
            <a:br>
              <a:rPr lang="ar-SA" dirty="0" smtClean="0"/>
            </a:br>
            <a:r>
              <a:rPr lang="en-US" dirty="0" smtClean="0"/>
              <a:t>The Conventional Level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a:buNone/>
            </a:pPr>
            <a:r>
              <a:rPr lang="he-IL" sz="2800" dirty="0" smtClean="0"/>
              <a:t>3.</a:t>
            </a:r>
            <a:r>
              <a:rPr lang="ar-SA" sz="2800" dirty="0" smtClean="0"/>
              <a:t> مرحلة التوجه نحو الولد الجيد – البنت الجيدة</a:t>
            </a:r>
          </a:p>
          <a:p>
            <a:pPr>
              <a:buNone/>
            </a:pPr>
            <a:r>
              <a:rPr lang="en-US" sz="2800" dirty="0" smtClean="0"/>
              <a:t>The “good boy – good girl” orientation</a:t>
            </a:r>
            <a:endParaRPr lang="ar-SA" sz="2800" dirty="0" smtClean="0"/>
          </a:p>
          <a:p>
            <a:pPr algn="r">
              <a:buNone/>
            </a:pPr>
            <a:r>
              <a:rPr lang="ar-SA" sz="2600" dirty="0" smtClean="0"/>
              <a:t>يتشرب الفرد معايير </a:t>
            </a:r>
            <a:r>
              <a:rPr lang="ar-SA" sz="2600" dirty="0" err="1" smtClean="0"/>
              <a:t>الجماعة </a:t>
            </a:r>
            <a:r>
              <a:rPr lang="ar-SA" sz="2600" dirty="0" smtClean="0"/>
              <a:t>(</a:t>
            </a:r>
            <a:r>
              <a:rPr lang="ar-SA" sz="2600" b="1" u="sng" dirty="0" smtClean="0"/>
              <a:t>على مستوى العائلة </a:t>
            </a:r>
            <a:r>
              <a:rPr lang="ar-SA" sz="2600" b="1" u="sng" dirty="0" err="1" smtClean="0"/>
              <a:t>والاصحاب</a:t>
            </a:r>
            <a:r>
              <a:rPr lang="ar-SA" sz="2600" dirty="0" smtClean="0"/>
              <a:t>) من عادات وتقاليد وأعراف. فيعتبر رضا الآخرين عامة والرفاق خاصة  معيارا للحكم على السلوك بأنه أخلاقي أو غير واقعي</a:t>
            </a:r>
          </a:p>
          <a:p>
            <a:pPr algn="r">
              <a:buNone/>
            </a:pPr>
            <a:endParaRPr lang="ar-SA" sz="2400" dirty="0" smtClean="0"/>
          </a:p>
          <a:p>
            <a:pPr>
              <a:buNone/>
            </a:pPr>
            <a:r>
              <a:rPr lang="en-US" sz="2600" i="1" dirty="0" smtClean="0"/>
              <a:t>Heinz was right to steal the drug because:</a:t>
            </a:r>
          </a:p>
          <a:p>
            <a:pPr>
              <a:buNone/>
            </a:pPr>
            <a:r>
              <a:rPr lang="en-US" sz="2600" i="1" dirty="0" smtClean="0"/>
              <a:t> “I don't think any husband should sit back and watch his wife die"</a:t>
            </a:r>
            <a:r>
              <a:rPr lang="ar-SA" sz="2600" i="1" dirty="0" smtClean="0"/>
              <a:t> </a:t>
            </a:r>
            <a:endParaRPr lang="en-US" sz="2600" i="1" dirty="0" smtClean="0"/>
          </a:p>
          <a:p>
            <a:pPr>
              <a:buNone/>
            </a:pPr>
            <a:r>
              <a:rPr lang="en-US" sz="2600" i="1" dirty="0" smtClean="0"/>
              <a:t>“It was really the druggist's fault, he was unfair, trying to overcharge and letting someone die</a:t>
            </a:r>
            <a:r>
              <a:rPr lang="en-US" sz="2800" i="1" dirty="0" smtClean="0"/>
              <a:t>” </a:t>
            </a:r>
            <a:endParaRPr lang="ar-SA" sz="2800" i="1" dirty="0" smtClean="0"/>
          </a:p>
          <a:p>
            <a:pPr>
              <a:buNone/>
            </a:pPr>
            <a:endParaRPr lang="en-US"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11</a:t>
            </a:fld>
            <a:endParaRPr lang="en-US"/>
          </a:p>
        </p:txBody>
      </p:sp>
      <p:sp>
        <p:nvSpPr>
          <p:cNvPr id="9" name="Title 1"/>
          <p:cNvSpPr>
            <a:spLocks noGrp="1"/>
          </p:cNvSpPr>
          <p:nvPr>
            <p:ph type="title"/>
          </p:nvPr>
        </p:nvSpPr>
        <p:spPr>
          <a:solidFill>
            <a:srgbClr val="FF0000"/>
          </a:solidFill>
        </p:spPr>
        <p:txBody>
          <a:bodyPr>
            <a:normAutofit fontScale="90000"/>
          </a:bodyPr>
          <a:lstStyle/>
          <a:p>
            <a:r>
              <a:rPr lang="ar-SA" dirty="0" smtClean="0"/>
              <a:t>: المستوى </a:t>
            </a:r>
            <a:r>
              <a:rPr lang="ar-SA" dirty="0" err="1" smtClean="0"/>
              <a:t>التقليدي </a:t>
            </a:r>
            <a:r>
              <a:rPr lang="ar-SA" dirty="0" smtClean="0"/>
              <a:t>/ العرف والقانون</a:t>
            </a:r>
            <a:r>
              <a:rPr lang="en-US" dirty="0" smtClean="0"/>
              <a:t>II</a:t>
            </a:r>
            <a:r>
              <a:rPr lang="ar-SA" dirty="0" smtClean="0"/>
              <a:t/>
            </a:r>
            <a:br>
              <a:rPr lang="ar-SA" dirty="0" smtClean="0"/>
            </a:br>
            <a:r>
              <a:rPr lang="en-US" dirty="0" smtClean="0"/>
              <a:t>The Conventional Level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a:buNone/>
            </a:pPr>
            <a:r>
              <a:rPr lang="ar-SA" dirty="0" err="1" smtClean="0"/>
              <a:t>4.</a:t>
            </a:r>
            <a:r>
              <a:rPr lang="ar-SA" dirty="0" smtClean="0"/>
              <a:t> مرحلة التوجه إلى القانون والنظام</a:t>
            </a:r>
          </a:p>
          <a:p>
            <a:pPr>
              <a:buNone/>
            </a:pPr>
            <a:r>
              <a:rPr lang="en-US" dirty="0" smtClean="0"/>
              <a:t>Law and Order</a:t>
            </a:r>
          </a:p>
          <a:p>
            <a:pPr algn="r">
              <a:buNone/>
            </a:pPr>
            <a:r>
              <a:rPr lang="ar-SA" sz="2800" dirty="0" smtClean="0"/>
              <a:t>يبدأ الطفل بالتركيز على </a:t>
            </a:r>
            <a:r>
              <a:rPr lang="ar-SA" sz="2800" b="1" u="sng" dirty="0" smtClean="0"/>
              <a:t>المجتمع ككل</a:t>
            </a:r>
            <a:endParaRPr lang="en-US" sz="2800" b="1" u="sng" dirty="0" smtClean="0"/>
          </a:p>
          <a:p>
            <a:pPr algn="r">
              <a:buNone/>
            </a:pPr>
            <a:r>
              <a:rPr lang="ar-SA" sz="2800" dirty="0" smtClean="0"/>
              <a:t>يجد الفرد نفسه مجبرا على الالتزام بالقانون </a:t>
            </a:r>
            <a:r>
              <a:rPr lang="ar-SA" sz="2800" dirty="0" err="1" smtClean="0"/>
              <a:t>والنظام </a:t>
            </a:r>
            <a:r>
              <a:rPr lang="ar-SA" sz="2800" dirty="0" smtClean="0"/>
              <a:t>- فالصواب يرتبط بطاعة القانون طاعة مطلقه، وكسره لأي سبب يعتبر سلوكا غير مقبول</a:t>
            </a:r>
            <a:endParaRPr lang="en-US" sz="2800" dirty="0" smtClean="0"/>
          </a:p>
          <a:p>
            <a:pPr>
              <a:buNone/>
            </a:pPr>
            <a:r>
              <a:rPr lang="en-US" dirty="0" smtClean="0"/>
              <a:t>	</a:t>
            </a:r>
            <a:r>
              <a:rPr lang="en-US" i="1" dirty="0" smtClean="0"/>
              <a:t>“I understand that Heinz's motives were good, but I cannot condone the theft. If everyone starts breaking the law, there’d be no civilization, just crime and violence”</a:t>
            </a:r>
            <a:endParaRPr lang="en-US" i="1"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12</a:t>
            </a:fld>
            <a:endParaRPr lang="en-US"/>
          </a:p>
        </p:txBody>
      </p:sp>
      <p:sp>
        <p:nvSpPr>
          <p:cNvPr id="5" name="Title 1"/>
          <p:cNvSpPr>
            <a:spLocks noGrp="1"/>
          </p:cNvSpPr>
          <p:nvPr>
            <p:ph type="title"/>
          </p:nvPr>
        </p:nvSpPr>
        <p:spPr>
          <a:solidFill>
            <a:srgbClr val="FF0000"/>
          </a:solidFill>
        </p:spPr>
        <p:txBody>
          <a:bodyPr>
            <a:normAutofit fontScale="90000"/>
          </a:bodyPr>
          <a:lstStyle/>
          <a:p>
            <a:r>
              <a:rPr lang="ar-SA" dirty="0" smtClean="0"/>
              <a:t>: المستوى </a:t>
            </a:r>
            <a:r>
              <a:rPr lang="ar-SA" dirty="0" err="1" smtClean="0"/>
              <a:t>التقليدي </a:t>
            </a:r>
            <a:r>
              <a:rPr lang="ar-SA" dirty="0" smtClean="0"/>
              <a:t>/ العرف والقانون</a:t>
            </a:r>
            <a:r>
              <a:rPr lang="en-US" dirty="0" smtClean="0"/>
              <a:t>II</a:t>
            </a:r>
            <a:r>
              <a:rPr lang="ar-SA" dirty="0" smtClean="0"/>
              <a:t/>
            </a:r>
            <a:br>
              <a:rPr lang="ar-SA" dirty="0" smtClean="0"/>
            </a:br>
            <a:r>
              <a:rPr lang="en-US" dirty="0" smtClean="0"/>
              <a:t>The Conventional Level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r">
              <a:buNone/>
            </a:pPr>
            <a:r>
              <a:rPr lang="ar-SA" dirty="0" smtClean="0"/>
              <a:t>ذروة التطور </a:t>
            </a:r>
            <a:r>
              <a:rPr lang="ar-SA" dirty="0" err="1" smtClean="0"/>
              <a:t>الاخلاقي </a:t>
            </a:r>
            <a:r>
              <a:rPr lang="ar-SA" dirty="0" smtClean="0"/>
              <a:t>(قلة من الافراد تصل هذا المستوى</a:t>
            </a:r>
            <a:r>
              <a:rPr lang="ar-SA" dirty="0" err="1" smtClean="0"/>
              <a:t>)</a:t>
            </a:r>
            <a:endParaRPr lang="ar-SA" dirty="0" smtClean="0"/>
          </a:p>
          <a:p>
            <a:pPr algn="r">
              <a:buNone/>
            </a:pPr>
            <a:endParaRPr lang="en-US" dirty="0" smtClean="0"/>
          </a:p>
          <a:p>
            <a:pPr algn="r">
              <a:buNone/>
            </a:pPr>
            <a:r>
              <a:rPr lang="ar-SA" dirty="0" smtClean="0"/>
              <a:t>تظهر محاولة واضحة لتحديد وإتباع القيم والمبادئ الاخلاقية الانسانية بصرف النظر عن مدى ارتباطها بالقانون والعرف الاجتماعية</a:t>
            </a:r>
            <a:endParaRPr lang="en-US" dirty="0" smtClean="0"/>
          </a:p>
          <a:p>
            <a:pPr algn="r">
              <a:buNone/>
            </a:pPr>
            <a:endParaRPr lang="en-US" dirty="0" smtClean="0"/>
          </a:p>
          <a:p>
            <a:pPr algn="r">
              <a:buNone/>
            </a:pPr>
            <a:r>
              <a:rPr lang="ar-SA" dirty="0" smtClean="0">
                <a:latin typeface="Arial Rounded MT Bold" pitchFamily="34" charset="0"/>
              </a:rPr>
              <a:t>يبدأ الفرد التحرر من قيود السلطة والمجتمع وتصبح مرجعيته  داخلية تتعلق بالضمير والمبادئ </a:t>
            </a:r>
            <a:r>
              <a:rPr lang="ar-SA" dirty="0" err="1" smtClean="0">
                <a:latin typeface="Arial Rounded MT Bold" pitchFamily="34" charset="0"/>
              </a:rPr>
              <a:t>المجردة (م.</a:t>
            </a:r>
            <a:r>
              <a:rPr lang="ar-SA" dirty="0" smtClean="0">
                <a:latin typeface="Arial Rounded MT Bold" pitchFamily="34" charset="0"/>
              </a:rPr>
              <a:t> الاعتقاد بقدسية حياة الفرد, وضرورة احترامها</a:t>
            </a:r>
            <a:r>
              <a:rPr lang="ar-SA" dirty="0" err="1" smtClean="0">
                <a:latin typeface="Arial Rounded MT Bold" pitchFamily="34" charset="0"/>
              </a:rPr>
              <a:t>)</a:t>
            </a:r>
            <a:endParaRPr lang="ar-SA" dirty="0" smtClean="0">
              <a:latin typeface="Arial Rounded MT Bold" pitchFamily="34" charset="0"/>
            </a:endParaRPr>
          </a:p>
          <a:p>
            <a:pPr algn="r">
              <a:buNone/>
            </a:pPr>
            <a:endParaRPr lang="ar-SA" dirty="0" smtClean="0">
              <a:latin typeface="Arial Rounded MT Bold" pitchFamily="34" charset="0"/>
            </a:endParaRPr>
          </a:p>
          <a:p>
            <a:pPr algn="r">
              <a:buNone/>
            </a:pPr>
            <a:r>
              <a:rPr lang="ar-SA" dirty="0" smtClean="0">
                <a:latin typeface="Arial Rounded MT Bold" pitchFamily="34" charset="0"/>
              </a:rPr>
              <a:t>يحدث النمو الأخلاقي في هذا المستوي عبر مرحلتين</a:t>
            </a:r>
            <a:endParaRPr lang="en-US"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13</a:t>
            </a:fld>
            <a:endParaRPr lang="en-US"/>
          </a:p>
        </p:txBody>
      </p:sp>
      <p:sp>
        <p:nvSpPr>
          <p:cNvPr id="5" name="Title 1"/>
          <p:cNvSpPr>
            <a:spLocks noGrp="1"/>
          </p:cNvSpPr>
          <p:nvPr>
            <p:ph type="title"/>
          </p:nvPr>
        </p:nvSpPr>
        <p:spPr>
          <a:solidFill>
            <a:srgbClr val="92D050"/>
          </a:solidFill>
        </p:spPr>
        <p:txBody>
          <a:bodyPr>
            <a:normAutofit fontScale="90000"/>
          </a:bodyPr>
          <a:lstStyle/>
          <a:p>
            <a:r>
              <a:rPr lang="ar-SA" dirty="0" smtClean="0"/>
              <a:t> المستوى بعد التقليدي/ ما بعد العرف والقانون</a:t>
            </a:r>
            <a:r>
              <a:rPr lang="en-US" dirty="0" smtClean="0"/>
              <a:t>:III</a:t>
            </a:r>
            <a:r>
              <a:rPr lang="ar-SA" dirty="0" smtClean="0"/>
              <a:t/>
            </a:r>
            <a:br>
              <a:rPr lang="ar-SA" dirty="0" smtClean="0"/>
            </a:br>
            <a:r>
              <a:rPr lang="en-US" sz="4000" dirty="0" smtClean="0"/>
              <a:t>The Post Conventional or Principled Level</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a:buNone/>
            </a:pPr>
            <a:r>
              <a:rPr lang="ar-SA" sz="3000" dirty="0" smtClean="0"/>
              <a:t>5. أخلاقية العقد الاجتماعي والحقوق الفردية</a:t>
            </a:r>
          </a:p>
          <a:p>
            <a:pPr>
              <a:buNone/>
            </a:pPr>
            <a:r>
              <a:rPr lang="en-US" sz="3000" dirty="0" smtClean="0"/>
              <a:t>The social-contract orientation</a:t>
            </a:r>
          </a:p>
          <a:p>
            <a:pPr algn="r">
              <a:buNone/>
            </a:pPr>
            <a:r>
              <a:rPr lang="ar-SA" sz="2400" dirty="0" smtClean="0"/>
              <a:t>نظرة الفرد للقانون لا كقواعد جامدة للمحافظة على النظام الاجتماعي فقط لكن كعقد اجتماعي بين الأفراد لحماية الحقوق الفردية وتحقيق العدالة الاجتماعية</a:t>
            </a:r>
          </a:p>
          <a:p>
            <a:pPr algn="r">
              <a:buNone/>
            </a:pPr>
            <a:endParaRPr lang="en-US" sz="1100" dirty="0" smtClean="0"/>
          </a:p>
          <a:p>
            <a:pPr algn="r">
              <a:buNone/>
            </a:pPr>
            <a:r>
              <a:rPr lang="ar-SA" sz="2400" dirty="0" smtClean="0"/>
              <a:t>هذا يعني إمكانية تغيير هذه القواعد </a:t>
            </a:r>
            <a:r>
              <a:rPr lang="ar-SA" sz="2400" b="1" dirty="0" smtClean="0"/>
              <a:t>بطرق ديمقراطية </a:t>
            </a:r>
            <a:r>
              <a:rPr lang="ar-SA" sz="2400" dirty="0" smtClean="0"/>
              <a:t>عند فشلها في تحقيق العدالة للجميع</a:t>
            </a:r>
          </a:p>
          <a:p>
            <a:pPr algn="r">
              <a:buNone/>
            </a:pPr>
            <a:endParaRPr lang="ar-SA" sz="1400" dirty="0" smtClean="0"/>
          </a:p>
          <a:p>
            <a:pPr>
              <a:buNone/>
            </a:pPr>
            <a:r>
              <a:rPr lang="en-US" sz="2400" dirty="0" smtClean="0"/>
              <a:t>	</a:t>
            </a:r>
            <a:r>
              <a:rPr lang="en-US" sz="2400" i="1" dirty="0" smtClean="0"/>
              <a:t>“Although there is a law against stealing, the law wasn’t meant to violate a person’s right to life…if Heinz is prosecuted for stealing, </a:t>
            </a:r>
            <a:r>
              <a:rPr lang="en-US" sz="2400" i="1" dirty="0" smtClean="0">
                <a:solidFill>
                  <a:srgbClr val="FF0000"/>
                </a:solidFill>
              </a:rPr>
              <a:t>the law need to be reinterpreted </a:t>
            </a:r>
            <a:r>
              <a:rPr lang="en-US" sz="2400" i="1" dirty="0" smtClean="0"/>
              <a:t>to take into account situations in which it goes against people’s natural right to keep on living”</a:t>
            </a:r>
            <a:endParaRPr lang="ar-SA" sz="2400" i="1" dirty="0" smtClean="0"/>
          </a:p>
          <a:p>
            <a:pPr algn="r">
              <a:buNone/>
            </a:pPr>
            <a:endParaRPr lang="ar-SA" sz="1100" dirty="0" smtClean="0"/>
          </a:p>
          <a:p>
            <a:pPr algn="r">
              <a:buNone/>
            </a:pPr>
            <a:endParaRPr lang="en-US" sz="2400"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14</a:t>
            </a:fld>
            <a:endParaRPr lang="en-US" dirty="0"/>
          </a:p>
        </p:txBody>
      </p:sp>
      <p:sp>
        <p:nvSpPr>
          <p:cNvPr id="6" name="Title 1"/>
          <p:cNvSpPr>
            <a:spLocks noGrp="1"/>
          </p:cNvSpPr>
          <p:nvPr>
            <p:ph type="title"/>
          </p:nvPr>
        </p:nvSpPr>
        <p:spPr>
          <a:solidFill>
            <a:srgbClr val="92D050"/>
          </a:solidFill>
        </p:spPr>
        <p:txBody>
          <a:bodyPr>
            <a:normAutofit fontScale="90000"/>
          </a:bodyPr>
          <a:lstStyle/>
          <a:p>
            <a:r>
              <a:rPr lang="ar-SA" dirty="0" smtClean="0"/>
              <a:t> المستوى بعد التقليدي/ ما بعد العرف والقانون</a:t>
            </a:r>
            <a:r>
              <a:rPr lang="en-US" dirty="0" smtClean="0"/>
              <a:t>:III</a:t>
            </a:r>
            <a:r>
              <a:rPr lang="ar-SA" dirty="0" smtClean="0"/>
              <a:t/>
            </a:r>
            <a:br>
              <a:rPr lang="ar-SA" dirty="0" smtClean="0"/>
            </a:br>
            <a:r>
              <a:rPr lang="en-US" sz="4000" dirty="0" smtClean="0"/>
              <a:t>The Post Conventional or Principled Level</a:t>
            </a: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a:buNone/>
            </a:pPr>
            <a:r>
              <a:rPr lang="ar-SA" sz="3000" dirty="0" err="1" smtClean="0"/>
              <a:t>6.</a:t>
            </a:r>
            <a:r>
              <a:rPr lang="ar-SA" sz="3000" dirty="0" smtClean="0"/>
              <a:t> التوجه نحو المبادئ الأخلاقية الإنسانية/ مبادئ الضمير</a:t>
            </a:r>
          </a:p>
          <a:p>
            <a:pPr>
              <a:buNone/>
            </a:pPr>
            <a:r>
              <a:rPr lang="en-US" sz="3000" dirty="0" smtClean="0"/>
              <a:t>The universal ethical principle orientation</a:t>
            </a:r>
          </a:p>
          <a:p>
            <a:pPr>
              <a:buNone/>
            </a:pPr>
            <a:endParaRPr lang="en-US" sz="1400" dirty="0" smtClean="0"/>
          </a:p>
          <a:p>
            <a:pPr algn="r">
              <a:buNone/>
            </a:pPr>
            <a:r>
              <a:rPr lang="ar-SA" sz="2800" dirty="0" smtClean="0"/>
              <a:t>ترتبط احكام الفرد الأخلاقية بمبادئ أخلاقية مجردة ذاتية الاختيار ترتبط بالفهم المنطقي, العالمية </a:t>
            </a:r>
            <a:r>
              <a:rPr lang="ar-SA" sz="2800" dirty="0" err="1" smtClean="0"/>
              <a:t>والضمير </a:t>
            </a:r>
            <a:r>
              <a:rPr lang="ar-SA" sz="2800" dirty="0" smtClean="0"/>
              <a:t>– كالعدل والمساواة في حقوق الانسان, واحترام كرامته كانسان له فرديته</a:t>
            </a:r>
            <a:endParaRPr lang="en-US" sz="2800" dirty="0" smtClean="0"/>
          </a:p>
          <a:p>
            <a:endParaRPr lang="en-US" sz="1400" dirty="0" smtClean="0"/>
          </a:p>
          <a:p>
            <a:pPr>
              <a:buNone/>
            </a:pPr>
            <a:r>
              <a:rPr lang="en-US" dirty="0" smtClean="0"/>
              <a:t>	</a:t>
            </a:r>
            <a:r>
              <a:rPr lang="en-US" sz="2800" i="1" dirty="0" smtClean="0"/>
              <a:t>“It doesn’t make sense to put respect for property above respect for life itself…Respect for human life is absolute, and accordingly people have a mutual duty to save one another from dying”</a:t>
            </a:r>
            <a:endParaRPr lang="en-US" sz="2800" i="1"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15</a:t>
            </a:fld>
            <a:endParaRPr lang="en-US"/>
          </a:p>
        </p:txBody>
      </p:sp>
      <p:sp>
        <p:nvSpPr>
          <p:cNvPr id="5" name="Title 1"/>
          <p:cNvSpPr>
            <a:spLocks noGrp="1"/>
          </p:cNvSpPr>
          <p:nvPr>
            <p:ph type="title"/>
          </p:nvPr>
        </p:nvSpPr>
        <p:spPr>
          <a:solidFill>
            <a:srgbClr val="92D050"/>
          </a:solidFill>
        </p:spPr>
        <p:txBody>
          <a:bodyPr>
            <a:normAutofit fontScale="90000"/>
          </a:bodyPr>
          <a:lstStyle/>
          <a:p>
            <a:r>
              <a:rPr lang="ar-SA" dirty="0" smtClean="0"/>
              <a:t> المستوى بعد التقليدي/ ما بعد العرف والقانون</a:t>
            </a:r>
            <a:r>
              <a:rPr lang="en-US" dirty="0" smtClean="0"/>
              <a:t>:III</a:t>
            </a:r>
            <a:r>
              <a:rPr lang="ar-SA" dirty="0" smtClean="0"/>
              <a:t/>
            </a:r>
            <a:br>
              <a:rPr lang="ar-SA" dirty="0" smtClean="0"/>
            </a:br>
            <a:r>
              <a:rPr lang="en-US" sz="4000" dirty="0" smtClean="0"/>
              <a:t>The Post Conventional or Principled Level</a:t>
            </a:r>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ar-SA" dirty="0"/>
          </a:p>
          <a:p>
            <a:pPr algn="ctr">
              <a:buNone/>
            </a:pPr>
            <a:r>
              <a:rPr lang="ar-SA" sz="4400" dirty="0" smtClean="0"/>
              <a:t>العقاب الجسدي: هل هو وسيلة مؤثرة في اكتساب القيم الأخلاقية؟</a:t>
            </a:r>
            <a:endParaRPr lang="en-US" sz="4400" dirty="0"/>
          </a:p>
        </p:txBody>
      </p:sp>
      <p:pic>
        <p:nvPicPr>
          <p:cNvPr id="1026" name="Picture 2" descr="http://www.babble.com/CS/blogs/strollerderby/pd_spank_071128_mn.jpg"/>
          <p:cNvPicPr>
            <a:picLocks noChangeAspect="1" noChangeArrowheads="1"/>
          </p:cNvPicPr>
          <p:nvPr/>
        </p:nvPicPr>
        <p:blipFill>
          <a:blip r:embed="rId3" cstate="print"/>
          <a:srcRect/>
          <a:stretch>
            <a:fillRect/>
          </a:stretch>
        </p:blipFill>
        <p:spPr bwMode="auto">
          <a:xfrm>
            <a:off x="2667000" y="3962400"/>
            <a:ext cx="3860798" cy="2895600"/>
          </a:xfrm>
          <a:prstGeom prst="rect">
            <a:avLst/>
          </a:prstGeom>
          <a:noFill/>
        </p:spPr>
      </p:pic>
      <p:sp>
        <p:nvSpPr>
          <p:cNvPr id="5" name="Slide Number Placeholder 4"/>
          <p:cNvSpPr>
            <a:spLocks noGrp="1"/>
          </p:cNvSpPr>
          <p:nvPr>
            <p:ph type="sldNum" sz="quarter" idx="12"/>
          </p:nvPr>
        </p:nvSpPr>
        <p:spPr/>
        <p:txBody>
          <a:bodyPr/>
          <a:lstStyle/>
          <a:p>
            <a:fld id="{1F62ABB6-92C0-49A5-A40E-557A103C0932}"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ar-SA" dirty="0" smtClean="0"/>
              <a:t>العوامل التي تؤثر على التفكير الأخلاقي</a:t>
            </a:r>
            <a:endParaRPr lang="en-US" dirty="0"/>
          </a:p>
        </p:txBody>
      </p:sp>
      <p:sp>
        <p:nvSpPr>
          <p:cNvPr id="3" name="Content Placeholder 2"/>
          <p:cNvSpPr>
            <a:spLocks noGrp="1"/>
          </p:cNvSpPr>
          <p:nvPr>
            <p:ph idx="1"/>
          </p:nvPr>
        </p:nvSpPr>
        <p:spPr/>
        <p:txBody>
          <a:bodyPr>
            <a:normAutofit/>
          </a:bodyPr>
          <a:lstStyle/>
          <a:p>
            <a:pPr algn="r">
              <a:buNone/>
            </a:pPr>
            <a:r>
              <a:rPr lang="ar-SA" dirty="0" smtClean="0"/>
              <a:t> </a:t>
            </a:r>
            <a:r>
              <a:rPr lang="ar-SA" b="1" dirty="0" smtClean="0"/>
              <a:t>الشخصية:  </a:t>
            </a:r>
            <a:r>
              <a:rPr lang="ar-SA" dirty="0" smtClean="0"/>
              <a:t>الانفتاح لتجارب جديدة له علاقة بالتفكير  الأخلاقي </a:t>
            </a:r>
          </a:p>
          <a:p>
            <a:endParaRPr lang="ar-SA" dirty="0"/>
          </a:p>
          <a:p>
            <a:pPr algn="r">
              <a:buNone/>
            </a:pPr>
            <a:r>
              <a:rPr lang="ar-SA" b="1" dirty="0" smtClean="0"/>
              <a:t>أساليب التربية: </a:t>
            </a:r>
            <a:r>
              <a:rPr lang="ar-SA" dirty="0" smtClean="0"/>
              <a:t>الاشتراك بنقاشات </a:t>
            </a:r>
            <a:r>
              <a:rPr lang="ar-SA" dirty="0" err="1" smtClean="0"/>
              <a:t>اخلاقية</a:t>
            </a:r>
            <a:r>
              <a:rPr lang="ar-SA" dirty="0" smtClean="0"/>
              <a:t>, تشجيع العمل الخيري, معاملة الآخرين باحترام وعدل, السماع للأطفال والإجابة على أسئلتهم له علاقة ايجابية بالتفكير الأخلاقي    </a:t>
            </a:r>
            <a:r>
              <a:rPr lang="en-US" dirty="0" smtClean="0"/>
              <a:t> </a:t>
            </a:r>
            <a:endParaRPr lang="ar-SA" dirty="0" smtClean="0"/>
          </a:p>
          <a:p>
            <a:endParaRPr lang="ar-SA" dirty="0"/>
          </a:p>
        </p:txBody>
      </p:sp>
      <p:sp>
        <p:nvSpPr>
          <p:cNvPr id="4" name="TextBox 3"/>
          <p:cNvSpPr txBox="1"/>
          <p:nvPr/>
        </p:nvSpPr>
        <p:spPr>
          <a:xfrm>
            <a:off x="381000" y="2286000"/>
            <a:ext cx="2895600" cy="400110"/>
          </a:xfrm>
          <a:prstGeom prst="rect">
            <a:avLst/>
          </a:prstGeom>
          <a:noFill/>
        </p:spPr>
        <p:txBody>
          <a:bodyPr wrap="square" rtlCol="0">
            <a:spAutoFit/>
          </a:bodyPr>
          <a:lstStyle/>
          <a:p>
            <a:r>
              <a:rPr lang="en-US" sz="2000" dirty="0" smtClean="0"/>
              <a:t>(</a:t>
            </a:r>
            <a:r>
              <a:rPr lang="en-US" sz="2000" dirty="0" err="1" smtClean="0"/>
              <a:t>Matsuba</a:t>
            </a:r>
            <a:r>
              <a:rPr lang="en-US" sz="2000" dirty="0" smtClean="0"/>
              <a:t> &amp; Walker, 1998)</a:t>
            </a:r>
            <a:endParaRPr lang="en-US" sz="2000" dirty="0"/>
          </a:p>
        </p:txBody>
      </p:sp>
      <p:sp>
        <p:nvSpPr>
          <p:cNvPr id="5" name="TextBox 4"/>
          <p:cNvSpPr txBox="1"/>
          <p:nvPr/>
        </p:nvSpPr>
        <p:spPr>
          <a:xfrm>
            <a:off x="685800" y="5105400"/>
            <a:ext cx="2438400" cy="400110"/>
          </a:xfrm>
          <a:prstGeom prst="rect">
            <a:avLst/>
          </a:prstGeom>
          <a:noFill/>
        </p:spPr>
        <p:txBody>
          <a:bodyPr wrap="square" rtlCol="0">
            <a:spAutoFit/>
          </a:bodyPr>
          <a:lstStyle/>
          <a:p>
            <a:r>
              <a:rPr lang="en-US" sz="2000" dirty="0" smtClean="0"/>
              <a:t>(Wyatt &amp; Carlo, 2002)</a:t>
            </a:r>
            <a:endParaRPr lang="en-US" sz="2000" dirty="0"/>
          </a:p>
        </p:txBody>
      </p:sp>
      <p:sp>
        <p:nvSpPr>
          <p:cNvPr id="6" name="Slide Number Placeholder 5"/>
          <p:cNvSpPr>
            <a:spLocks noGrp="1"/>
          </p:cNvSpPr>
          <p:nvPr>
            <p:ph type="sldNum" sz="quarter" idx="12"/>
          </p:nvPr>
        </p:nvSpPr>
        <p:spPr/>
        <p:txBody>
          <a:bodyPr/>
          <a:lstStyle/>
          <a:p>
            <a:fld id="{1F62ABB6-92C0-49A5-A40E-557A103C093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ar-SA" dirty="0" smtClean="0"/>
              <a:t>العوامل التي تؤثر على التفكير الأخلاقي</a:t>
            </a:r>
            <a:endParaRPr lang="en-US" dirty="0"/>
          </a:p>
        </p:txBody>
      </p:sp>
      <p:sp>
        <p:nvSpPr>
          <p:cNvPr id="3" name="Content Placeholder 2"/>
          <p:cNvSpPr>
            <a:spLocks noGrp="1"/>
          </p:cNvSpPr>
          <p:nvPr>
            <p:ph idx="1"/>
          </p:nvPr>
        </p:nvSpPr>
        <p:spPr/>
        <p:txBody>
          <a:bodyPr/>
          <a:lstStyle/>
          <a:p>
            <a:pPr algn="r">
              <a:buNone/>
            </a:pPr>
            <a:r>
              <a:rPr lang="ar-SA" b="1" dirty="0" smtClean="0"/>
              <a:t>التعليم:</a:t>
            </a:r>
            <a:r>
              <a:rPr lang="ar-SA" b="1" dirty="0"/>
              <a:t> </a:t>
            </a:r>
            <a:r>
              <a:rPr lang="ar-SA" dirty="0" smtClean="0"/>
              <a:t>سنوات التعليم لها علاقة  في تطور الفهم الأخلاقي</a:t>
            </a:r>
            <a:endParaRPr lang="en-US" dirty="0" smtClean="0"/>
          </a:p>
          <a:p>
            <a:pPr algn="r">
              <a:buNone/>
            </a:pPr>
            <a:endParaRPr lang="en-US" dirty="0" smtClean="0"/>
          </a:p>
          <a:p>
            <a:pPr algn="r">
              <a:buNone/>
            </a:pPr>
            <a:endParaRPr lang="en-US" dirty="0" smtClean="0"/>
          </a:p>
          <a:p>
            <a:pPr algn="r">
              <a:buNone/>
            </a:pPr>
            <a:r>
              <a:rPr lang="ar-SA" b="1" dirty="0" smtClean="0"/>
              <a:t>التفاعل مع </a:t>
            </a:r>
            <a:r>
              <a:rPr lang="ar-SA" b="1" dirty="0" err="1" smtClean="0"/>
              <a:t>الاقران</a:t>
            </a:r>
            <a:r>
              <a:rPr lang="ar-SA" dirty="0" smtClean="0"/>
              <a:t>: يلعب دورا رئيسيا في توجيه الطفل </a:t>
            </a:r>
            <a:r>
              <a:rPr lang="ar-SA" dirty="0" err="1" smtClean="0"/>
              <a:t>اخلاقيا</a:t>
            </a:r>
            <a:r>
              <a:rPr lang="ar-SA" dirty="0" smtClean="0"/>
              <a:t>, فهو </a:t>
            </a:r>
            <a:r>
              <a:rPr lang="ar-SA" dirty="0" err="1" smtClean="0"/>
              <a:t>ياخذ</a:t>
            </a:r>
            <a:r>
              <a:rPr lang="ar-SA" dirty="0" smtClean="0"/>
              <a:t> منهم ويعطيهم ويطور ما </a:t>
            </a:r>
            <a:r>
              <a:rPr lang="ar-SA" dirty="0" err="1" smtClean="0"/>
              <a:t>ياخذه</a:t>
            </a:r>
            <a:endParaRPr lang="ar-SA" dirty="0" smtClean="0"/>
          </a:p>
          <a:p>
            <a:pPr algn="r">
              <a:buNone/>
            </a:pPr>
            <a:endParaRPr lang="ar-SA" dirty="0"/>
          </a:p>
          <a:p>
            <a:pPr algn="r">
              <a:buNone/>
            </a:pPr>
            <a:r>
              <a:rPr lang="en-US" dirty="0" smtClean="0"/>
              <a:t>Individualist v. Collectivist cultures: </a:t>
            </a:r>
            <a:r>
              <a:rPr lang="ar-SA" b="1" dirty="0" smtClean="0"/>
              <a:t>الثقافة</a:t>
            </a:r>
            <a:r>
              <a:rPr lang="ar-SA" dirty="0" smtClean="0"/>
              <a:t> </a:t>
            </a:r>
            <a:endParaRPr lang="en-US" dirty="0"/>
          </a:p>
        </p:txBody>
      </p:sp>
      <p:sp>
        <p:nvSpPr>
          <p:cNvPr id="4" name="TextBox 3"/>
          <p:cNvSpPr txBox="1"/>
          <p:nvPr/>
        </p:nvSpPr>
        <p:spPr>
          <a:xfrm>
            <a:off x="838200" y="2286000"/>
            <a:ext cx="2895600" cy="461665"/>
          </a:xfrm>
          <a:prstGeom prst="rect">
            <a:avLst/>
          </a:prstGeom>
          <a:noFill/>
        </p:spPr>
        <p:txBody>
          <a:bodyPr wrap="square" rtlCol="0">
            <a:spAutoFit/>
          </a:bodyPr>
          <a:lstStyle/>
          <a:p>
            <a:r>
              <a:rPr lang="en-US" sz="2400" dirty="0" smtClean="0"/>
              <a:t>(Dawson et al., 2003)</a:t>
            </a:r>
            <a:endParaRPr lang="en-US" sz="2400" dirty="0"/>
          </a:p>
        </p:txBody>
      </p:sp>
      <p:sp>
        <p:nvSpPr>
          <p:cNvPr id="5" name="Slide Number Placeholder 4"/>
          <p:cNvSpPr>
            <a:spLocks noGrp="1"/>
          </p:cNvSpPr>
          <p:nvPr>
            <p:ph type="sldNum" sz="quarter" idx="12"/>
          </p:nvPr>
        </p:nvSpPr>
        <p:spPr/>
        <p:txBody>
          <a:bodyPr/>
          <a:lstStyle/>
          <a:p>
            <a:fld id="{1F62ABB6-92C0-49A5-A40E-557A103C093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ar-SA" dirty="0" smtClean="0"/>
              <a:t>العوامل التي تؤثر على التفكير الأخلاقي</a:t>
            </a:r>
            <a:endParaRPr lang="en-US" dirty="0"/>
          </a:p>
        </p:txBody>
      </p:sp>
      <p:sp>
        <p:nvSpPr>
          <p:cNvPr id="3" name="Content Placeholder 2"/>
          <p:cNvSpPr>
            <a:spLocks noGrp="1"/>
          </p:cNvSpPr>
          <p:nvPr>
            <p:ph idx="1"/>
          </p:nvPr>
        </p:nvSpPr>
        <p:spPr/>
        <p:txBody>
          <a:bodyPr/>
          <a:lstStyle/>
          <a:p>
            <a:pPr algn="r">
              <a:buNone/>
            </a:pPr>
            <a:r>
              <a:rPr lang="ar-SA" b="1" dirty="0" smtClean="0"/>
              <a:t>الدين:</a:t>
            </a:r>
            <a:endParaRPr lang="en-US" b="1" dirty="0" smtClean="0"/>
          </a:p>
          <a:p>
            <a:pPr algn="r">
              <a:buNone/>
            </a:pPr>
            <a:r>
              <a:rPr lang="ar-SA" dirty="0" smtClean="0"/>
              <a:t> الشباب الفعالين </a:t>
            </a:r>
            <a:r>
              <a:rPr lang="ar-SA" smtClean="0"/>
              <a:t>في مجموعات </a:t>
            </a:r>
            <a:r>
              <a:rPr lang="ar-SA" dirty="0" smtClean="0"/>
              <a:t>دينية يشاركون </a:t>
            </a:r>
            <a:r>
              <a:rPr lang="ar-SA" dirty="0" err="1" smtClean="0"/>
              <a:t>اكثر</a:t>
            </a:r>
            <a:r>
              <a:rPr lang="ar-SA" dirty="0" smtClean="0"/>
              <a:t> في فعاليات تخدم المجتمع ومساعدة المحتاجين </a:t>
            </a:r>
            <a:endParaRPr lang="en-US" dirty="0"/>
          </a:p>
          <a:p>
            <a:pPr>
              <a:buNone/>
            </a:pPr>
            <a:r>
              <a:rPr lang="en-US" dirty="0" smtClean="0"/>
              <a:t>(</a:t>
            </a:r>
            <a:r>
              <a:rPr lang="en-US" dirty="0" err="1" smtClean="0"/>
              <a:t>Kerestes</a:t>
            </a:r>
            <a:r>
              <a:rPr lang="en-US" dirty="0" smtClean="0"/>
              <a:t>, </a:t>
            </a:r>
            <a:r>
              <a:rPr lang="en-US" dirty="0" err="1" smtClean="0"/>
              <a:t>Youniss</a:t>
            </a:r>
            <a:r>
              <a:rPr lang="en-US" dirty="0" smtClean="0"/>
              <a:t> &amp; Metz, 2004)</a:t>
            </a:r>
          </a:p>
          <a:p>
            <a:pPr>
              <a:buNone/>
            </a:pPr>
            <a:endParaRPr lang="en-US" dirty="0"/>
          </a:p>
          <a:p>
            <a:pPr algn="r">
              <a:buNone/>
            </a:pPr>
            <a:r>
              <a:rPr lang="ar-SA" dirty="0" smtClean="0"/>
              <a:t>التدين مربوط </a:t>
            </a:r>
            <a:r>
              <a:rPr lang="ar-SA" dirty="0" err="1" smtClean="0"/>
              <a:t>باقل</a:t>
            </a:r>
            <a:r>
              <a:rPr lang="ar-SA" dirty="0" smtClean="0"/>
              <a:t> نسبة تعاطي المخدرات والكحول, والجنوح </a:t>
            </a:r>
          </a:p>
          <a:p>
            <a:pPr>
              <a:buNone/>
            </a:pPr>
            <a:r>
              <a:rPr lang="en-US" dirty="0" smtClean="0"/>
              <a:t>(</a:t>
            </a:r>
            <a:r>
              <a:rPr lang="en-US" dirty="0" err="1" smtClean="0"/>
              <a:t>Regnerus</a:t>
            </a:r>
            <a:r>
              <a:rPr lang="en-US" dirty="0" smtClean="0"/>
              <a:t>, Smith, &amp; Fritsch, 2003)</a:t>
            </a:r>
            <a:endParaRPr lang="en-US"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endParaRPr lang="en-US" dirty="0"/>
          </a:p>
        </p:txBody>
      </p:sp>
      <p:sp>
        <p:nvSpPr>
          <p:cNvPr id="3" name="Content Placeholder 2"/>
          <p:cNvSpPr>
            <a:spLocks noGrp="1"/>
          </p:cNvSpPr>
          <p:nvPr>
            <p:ph idx="1"/>
          </p:nvPr>
        </p:nvSpPr>
        <p:spPr/>
        <p:txBody>
          <a:bodyPr>
            <a:normAutofit lnSpcReduction="10000"/>
          </a:bodyPr>
          <a:lstStyle/>
          <a:p>
            <a:pPr algn="ctr">
              <a:buNone/>
            </a:pPr>
            <a:endParaRPr lang="ar-SA" sz="4400" dirty="0" smtClean="0"/>
          </a:p>
          <a:p>
            <a:pPr algn="ctr">
              <a:buNone/>
            </a:pPr>
            <a:endParaRPr lang="ar-SA" sz="4400" dirty="0"/>
          </a:p>
          <a:p>
            <a:pPr algn="ctr">
              <a:buNone/>
            </a:pPr>
            <a:r>
              <a:rPr lang="ar-SA" sz="4400" dirty="0" smtClean="0"/>
              <a:t>نظرية </a:t>
            </a:r>
            <a:r>
              <a:rPr lang="ar-SA" sz="4400" dirty="0" err="1" smtClean="0"/>
              <a:t>كولبرج</a:t>
            </a:r>
            <a:r>
              <a:rPr lang="ar-SA" sz="4400" dirty="0" smtClean="0"/>
              <a:t> للتطور الأخلاقي</a:t>
            </a:r>
          </a:p>
          <a:p>
            <a:pPr algn="ctr">
              <a:buNone/>
            </a:pPr>
            <a:endParaRPr lang="ar-SA" sz="4400" dirty="0"/>
          </a:p>
          <a:p>
            <a:pPr algn="ctr">
              <a:buNone/>
            </a:pPr>
            <a:r>
              <a:rPr lang="en-US" sz="4400" dirty="0" smtClean="0"/>
              <a:t>Kohlberg's Theory of Moral Development</a:t>
            </a:r>
          </a:p>
          <a:p>
            <a:pPr algn="ctr">
              <a:buNone/>
            </a:pPr>
            <a:endParaRPr lang="ar-SA" sz="4400" dirty="0" smtClean="0"/>
          </a:p>
          <a:p>
            <a:pPr algn="ctr">
              <a:buNone/>
            </a:pPr>
            <a:endParaRPr lang="ar-SA" sz="4400" dirty="0" smtClean="0"/>
          </a:p>
          <a:p>
            <a:pPr algn="ctr">
              <a:buNone/>
            </a:pPr>
            <a:endParaRPr lang="ar-SA" sz="4400" dirty="0" smtClean="0"/>
          </a:p>
          <a:p>
            <a:pPr algn="ctr">
              <a:buNone/>
            </a:pPr>
            <a:endParaRPr lang="ar-SA" sz="4400" dirty="0" smtClean="0"/>
          </a:p>
          <a:p>
            <a:endParaRPr lang="ar-SA" dirty="0"/>
          </a:p>
          <a:p>
            <a:endParaRPr lang="en-US"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r>
              <a:rPr lang="en-US" dirty="0" smtClean="0"/>
              <a:t>“Heinz Moral Dilemma” </a:t>
            </a:r>
            <a:br>
              <a:rPr lang="en-US" dirty="0" smtClean="0"/>
            </a:br>
            <a:r>
              <a:rPr lang="ar-SA" dirty="0" smtClean="0"/>
              <a:t>”معضلةَ </a:t>
            </a:r>
            <a:r>
              <a:rPr lang="he-IL" dirty="0" smtClean="0"/>
              <a:t>/ </a:t>
            </a:r>
            <a:r>
              <a:rPr lang="ar-SA" dirty="0" smtClean="0"/>
              <a:t>اشكالية هاينز اخلاقية“</a:t>
            </a:r>
            <a:endParaRPr lang="en-US" dirty="0"/>
          </a:p>
        </p:txBody>
      </p:sp>
      <p:sp>
        <p:nvSpPr>
          <p:cNvPr id="3" name="Content Placeholder 2"/>
          <p:cNvSpPr>
            <a:spLocks noGrp="1"/>
          </p:cNvSpPr>
          <p:nvPr>
            <p:ph idx="1"/>
          </p:nvPr>
        </p:nvSpPr>
        <p:spPr/>
        <p:txBody>
          <a:bodyPr>
            <a:normAutofit/>
          </a:bodyPr>
          <a:lstStyle/>
          <a:p>
            <a:pPr algn="r">
              <a:buNone/>
            </a:pPr>
            <a:r>
              <a:rPr lang="ar-SA" sz="2600" baseline="0" dirty="0" smtClean="0"/>
              <a:t>”</a:t>
            </a:r>
            <a:r>
              <a:rPr lang="ar-SA" sz="2600" i="1" baseline="0" dirty="0" smtClean="0"/>
              <a:t>امرأة اوروبية كانت على شفا الموت بسبب مرض السرطان, وقد اخبر الاطباء </a:t>
            </a:r>
            <a:r>
              <a:rPr lang="ar-SA" sz="2600" i="1" baseline="0" dirty="0" err="1" smtClean="0"/>
              <a:t>زوجها </a:t>
            </a:r>
            <a:r>
              <a:rPr lang="ar-SA" sz="2600" i="1" baseline="0" dirty="0" smtClean="0"/>
              <a:t>”</a:t>
            </a:r>
            <a:r>
              <a:rPr lang="ar-SA" sz="2600" b="1" i="1" baseline="0" dirty="0" smtClean="0"/>
              <a:t>هاينز“</a:t>
            </a:r>
            <a:r>
              <a:rPr lang="ar-SA" sz="2600" i="1" baseline="0" dirty="0" smtClean="0"/>
              <a:t> ان هناك علاج وحيد يمكن ان يشفي زوجته اكتشفه احد الصيادلة في مدينتهم, وهو غالي الثمن لدرجة ان الصيدلي طلب فيه عشرة اضعاف ثمن تكلفته, وقد طاف زوجها على كل من يعرفه ليقترض منه دون جدوى, ولم يجمع </a:t>
            </a:r>
            <a:r>
              <a:rPr lang="ar-SA" sz="2600" i="1" baseline="0" dirty="0" err="1" smtClean="0"/>
              <a:t>الا</a:t>
            </a:r>
            <a:r>
              <a:rPr lang="ar-SA" sz="2600" i="1" baseline="0" dirty="0" smtClean="0"/>
              <a:t> نصف ثمن الدواء وذهب للصيدلي عارضا عليه ما حدث معه وطالبا منه تخفيض سعر الدواء, ولكن الصيدلي قابله بالرفض, مما احبطه وقرر ان يحطم الصيدلية ليسرق منها الدواء</a:t>
            </a:r>
            <a:r>
              <a:rPr lang="ar-SA" sz="2600" baseline="0" dirty="0" smtClean="0"/>
              <a:t>“</a:t>
            </a:r>
            <a:endParaRPr lang="en-US" sz="2600" baseline="0" dirty="0" smtClean="0"/>
          </a:p>
          <a:p>
            <a:pPr algn="r">
              <a:buNone/>
            </a:pPr>
            <a:endParaRPr lang="en-US" sz="2800" dirty="0"/>
          </a:p>
          <a:p>
            <a:pPr algn="r">
              <a:buNone/>
            </a:pPr>
            <a:r>
              <a:rPr lang="ar-SA" sz="2800" dirty="0" smtClean="0"/>
              <a:t>هل يجب على الزوج </a:t>
            </a:r>
            <a:r>
              <a:rPr lang="ar-SA" sz="2800" dirty="0" err="1" smtClean="0"/>
              <a:t>ان</a:t>
            </a:r>
            <a:r>
              <a:rPr lang="ar-SA" sz="2800" dirty="0" smtClean="0"/>
              <a:t> يفعل ما قرره؟ هل هذا العمل خطأ </a:t>
            </a:r>
            <a:r>
              <a:rPr lang="ar-SA" sz="2800" dirty="0" err="1" smtClean="0"/>
              <a:t>ام</a:t>
            </a:r>
            <a:r>
              <a:rPr lang="ar-SA" sz="2800" dirty="0" smtClean="0"/>
              <a:t> صواب؟ هل من حق الصيدلي بيع هذا الدواء بالسعر الفاحش؟</a:t>
            </a:r>
            <a:endParaRPr lang="en-US" sz="2800"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ar-SA" dirty="0" smtClean="0"/>
              <a:t>أساسيات النظرية</a:t>
            </a:r>
            <a:endParaRPr lang="en-US" dirty="0"/>
          </a:p>
        </p:txBody>
      </p:sp>
      <p:sp>
        <p:nvSpPr>
          <p:cNvPr id="3" name="Content Placeholder 2"/>
          <p:cNvSpPr>
            <a:spLocks noGrp="1"/>
          </p:cNvSpPr>
          <p:nvPr>
            <p:ph idx="1"/>
          </p:nvPr>
        </p:nvSpPr>
        <p:spPr/>
        <p:txBody>
          <a:bodyPr>
            <a:noAutofit/>
          </a:bodyPr>
          <a:lstStyle/>
          <a:p>
            <a:pPr algn="r">
              <a:buNone/>
            </a:pPr>
            <a:r>
              <a:rPr lang="ar-SA" sz="2800" dirty="0" smtClean="0"/>
              <a:t>طور </a:t>
            </a:r>
            <a:r>
              <a:rPr lang="ar-SA" sz="2800" dirty="0" err="1" smtClean="0"/>
              <a:t>كولبرج</a:t>
            </a:r>
            <a:r>
              <a:rPr lang="ar-SA" sz="2800" dirty="0" smtClean="0"/>
              <a:t> نظريته في التفكير الأخلاقي معتمدا على فكر </a:t>
            </a:r>
          </a:p>
          <a:p>
            <a:pPr algn="r">
              <a:buNone/>
            </a:pPr>
            <a:r>
              <a:rPr lang="ar-SA" sz="2800" dirty="0" err="1" smtClean="0"/>
              <a:t>بياجية</a:t>
            </a:r>
            <a:endParaRPr lang="ar-SA" sz="2800" dirty="0" smtClean="0"/>
          </a:p>
          <a:p>
            <a:pPr algn="r">
              <a:buNone/>
            </a:pPr>
            <a:endParaRPr lang="ar-SA" sz="1400" dirty="0" smtClean="0"/>
          </a:p>
          <a:p>
            <a:pPr algn="r">
              <a:buNone/>
            </a:pPr>
            <a:r>
              <a:rPr lang="ar-SA" sz="2800" dirty="0" smtClean="0"/>
              <a:t>اذ يمثل النمو المعرفي في وجهة نظر </a:t>
            </a:r>
            <a:r>
              <a:rPr lang="ar-SA" sz="2800" dirty="0" err="1" smtClean="0"/>
              <a:t>كولبرج</a:t>
            </a:r>
            <a:r>
              <a:rPr lang="ar-SA" sz="2800" dirty="0" smtClean="0"/>
              <a:t> شرطاً ضروريا لنمو التفكير الأخلاقي</a:t>
            </a:r>
          </a:p>
          <a:p>
            <a:pPr algn="r">
              <a:buNone/>
            </a:pPr>
            <a:endParaRPr lang="en-US" sz="1600" dirty="0" smtClean="0"/>
          </a:p>
          <a:p>
            <a:pPr algn="r">
              <a:buNone/>
            </a:pPr>
            <a:r>
              <a:rPr lang="en-US" sz="2800" dirty="0" smtClean="0"/>
              <a:t> </a:t>
            </a:r>
            <a:r>
              <a:rPr lang="ar-SA" sz="2800" dirty="0" smtClean="0"/>
              <a:t> </a:t>
            </a:r>
            <a:r>
              <a:rPr lang="en-US" sz="2800" dirty="0" smtClean="0"/>
              <a:t>Moral Dilemma</a:t>
            </a:r>
            <a:r>
              <a:rPr lang="ar-SA" sz="2800" dirty="0" smtClean="0"/>
              <a:t>اعتمد </a:t>
            </a:r>
            <a:r>
              <a:rPr lang="ar-SA" sz="2800" dirty="0" err="1" smtClean="0"/>
              <a:t>كولبرج</a:t>
            </a:r>
            <a:r>
              <a:rPr lang="ar-SA" sz="2800" dirty="0" smtClean="0"/>
              <a:t> على قصص ذات معضلة </a:t>
            </a:r>
            <a:r>
              <a:rPr lang="ar-SA" sz="2800" dirty="0" err="1" smtClean="0"/>
              <a:t>أخلاقية /</a:t>
            </a:r>
            <a:r>
              <a:rPr lang="ar-SA" sz="2800" dirty="0" smtClean="0"/>
              <a:t> </a:t>
            </a:r>
          </a:p>
          <a:p>
            <a:pPr algn="r">
              <a:buNone/>
            </a:pPr>
            <a:r>
              <a:rPr lang="ar-SA" sz="2800" dirty="0" smtClean="0"/>
              <a:t>- </a:t>
            </a:r>
            <a:r>
              <a:rPr lang="ar-SA" sz="2800" dirty="0" err="1" smtClean="0"/>
              <a:t>اشهرها </a:t>
            </a:r>
            <a:r>
              <a:rPr lang="ar-SA" sz="2800" dirty="0" smtClean="0"/>
              <a:t>”معضلة هاينز </a:t>
            </a:r>
            <a:r>
              <a:rPr lang="ar-SA" sz="2800" dirty="0" err="1" smtClean="0"/>
              <a:t>الاخلاقية“</a:t>
            </a:r>
            <a:r>
              <a:rPr lang="ar-SA" sz="2800" dirty="0" smtClean="0"/>
              <a:t> </a:t>
            </a:r>
            <a:r>
              <a:rPr lang="en-US" sz="2800" dirty="0" smtClean="0"/>
              <a:t> </a:t>
            </a:r>
            <a:r>
              <a:rPr lang="ar-SA" sz="2800" dirty="0" smtClean="0"/>
              <a:t>في تطوير نظريته</a:t>
            </a:r>
            <a:endParaRPr lang="en-US" sz="2800" dirty="0" smtClean="0"/>
          </a:p>
          <a:p>
            <a:pPr algn="r">
              <a:buNone/>
            </a:pPr>
            <a:endParaRPr lang="ar-SA" sz="1600" dirty="0" smtClean="0"/>
          </a:p>
          <a:p>
            <a:pPr algn="r">
              <a:buNone/>
            </a:pPr>
            <a:r>
              <a:rPr lang="ar-SA" sz="2800" dirty="0" smtClean="0"/>
              <a:t>اهتم </a:t>
            </a:r>
            <a:r>
              <a:rPr lang="ar-SA" sz="2800" dirty="0" err="1" smtClean="0"/>
              <a:t>كولبرج</a:t>
            </a:r>
            <a:r>
              <a:rPr lang="ar-SA" sz="2800" dirty="0" smtClean="0"/>
              <a:t> في الطريقة التي يبرر الفرد حلا معينا وليس الحل في حد ذاته</a:t>
            </a:r>
          </a:p>
          <a:p>
            <a:pPr algn="r">
              <a:buNone/>
            </a:pPr>
            <a:endParaRPr lang="ar-SA" sz="1400" dirty="0" smtClean="0"/>
          </a:p>
          <a:p>
            <a:pPr algn="r">
              <a:buNone/>
            </a:pPr>
            <a:r>
              <a:rPr lang="ar-SA" sz="2800" dirty="0" smtClean="0"/>
              <a:t> </a:t>
            </a:r>
            <a:endParaRPr lang="en-US" sz="2800" dirty="0" smtClean="0"/>
          </a:p>
          <a:p>
            <a:pPr algn="r">
              <a:buNone/>
            </a:pPr>
            <a:endParaRPr lang="en-US" sz="2800"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ar-SA" dirty="0" smtClean="0"/>
              <a:t>أساسيات النظرية</a:t>
            </a:r>
            <a:endParaRPr lang="en-US" dirty="0"/>
          </a:p>
        </p:txBody>
      </p:sp>
      <p:sp>
        <p:nvSpPr>
          <p:cNvPr id="3" name="Content Placeholder 2"/>
          <p:cNvSpPr>
            <a:spLocks noGrp="1"/>
          </p:cNvSpPr>
          <p:nvPr>
            <p:ph idx="1"/>
          </p:nvPr>
        </p:nvSpPr>
        <p:spPr/>
        <p:txBody>
          <a:bodyPr>
            <a:noAutofit/>
          </a:bodyPr>
          <a:lstStyle/>
          <a:p>
            <a:pPr algn="r">
              <a:buNone/>
            </a:pPr>
            <a:r>
              <a:rPr lang="ar-SA" sz="2800" dirty="0" smtClean="0"/>
              <a:t>قسم </a:t>
            </a:r>
            <a:r>
              <a:rPr lang="ar-SA" sz="2800" dirty="0" err="1" smtClean="0"/>
              <a:t>كولبرج</a:t>
            </a:r>
            <a:r>
              <a:rPr lang="ar-SA" sz="2800" dirty="0" smtClean="0"/>
              <a:t> التطور الاخلاقي الى ستة مراحل تتسم كل واحدة منها بنوع مميز من التفكير الاخلاقي</a:t>
            </a:r>
          </a:p>
          <a:p>
            <a:pPr algn="r">
              <a:buNone/>
            </a:pPr>
            <a:r>
              <a:rPr lang="ar-SA" sz="1400" dirty="0" smtClean="0"/>
              <a:t> </a:t>
            </a:r>
          </a:p>
          <a:p>
            <a:pPr algn="r">
              <a:buNone/>
            </a:pPr>
            <a:r>
              <a:rPr lang="ar-SA" sz="2800" dirty="0" smtClean="0"/>
              <a:t>نظم الستة مراحل تحت ثلاثة مستويات </a:t>
            </a:r>
            <a:r>
              <a:rPr lang="ar-SA" sz="2800" dirty="0" err="1" smtClean="0"/>
              <a:t>اخلاقية </a:t>
            </a:r>
            <a:r>
              <a:rPr lang="ar-SA" sz="2800" dirty="0" smtClean="0"/>
              <a:t>(يحتوي كل مستوى على مرحلتين</a:t>
            </a:r>
            <a:r>
              <a:rPr lang="ar-SA" sz="2800" dirty="0" err="1" smtClean="0"/>
              <a:t>)</a:t>
            </a:r>
            <a:endParaRPr lang="ar-SA" sz="2800" dirty="0" smtClean="0"/>
          </a:p>
          <a:p>
            <a:pPr algn="r">
              <a:buNone/>
            </a:pPr>
            <a:endParaRPr lang="ar-SA" sz="1200" dirty="0" smtClean="0"/>
          </a:p>
          <a:p>
            <a:pPr algn="r">
              <a:buNone/>
            </a:pPr>
            <a:r>
              <a:rPr lang="ar-SA" sz="2800" dirty="0" smtClean="0"/>
              <a:t>اعتبر </a:t>
            </a:r>
            <a:r>
              <a:rPr lang="ar-SA" sz="2800" dirty="0" err="1" smtClean="0"/>
              <a:t>كولبرج</a:t>
            </a:r>
            <a:r>
              <a:rPr lang="ar-SA" sz="2800" dirty="0" smtClean="0"/>
              <a:t> هذه المراحل ثابتة – حيث يتقدم الأفراد في هذه المراحل بشكل تدريجي دون قفزات</a:t>
            </a:r>
          </a:p>
          <a:p>
            <a:pPr algn="r">
              <a:buNone/>
            </a:pPr>
            <a:endParaRPr lang="ar-SA" sz="1200" dirty="0"/>
          </a:p>
          <a:p>
            <a:pPr algn="r">
              <a:buNone/>
            </a:pPr>
            <a:r>
              <a:rPr lang="ar-SA" sz="2800" dirty="0" smtClean="0"/>
              <a:t>اتمام كل مرحلة يعتمد على المراحل السابقة لها</a:t>
            </a:r>
          </a:p>
          <a:p>
            <a:pPr>
              <a:buNone/>
            </a:pPr>
            <a:endParaRPr lang="ar-SA" sz="1200" dirty="0"/>
          </a:p>
          <a:p>
            <a:pPr algn="r">
              <a:buNone/>
            </a:pPr>
            <a:r>
              <a:rPr lang="ar-SA" sz="2800" dirty="0" smtClean="0"/>
              <a:t>المراحل هي عالمية – أي </a:t>
            </a:r>
            <a:r>
              <a:rPr lang="ar-SA" sz="2800" dirty="0" err="1" smtClean="0"/>
              <a:t>ان</a:t>
            </a:r>
            <a:r>
              <a:rPr lang="ar-SA" sz="2800" dirty="0" smtClean="0"/>
              <a:t> الطفل سيمر </a:t>
            </a:r>
            <a:r>
              <a:rPr lang="ar-SA" sz="2800" dirty="0" err="1" smtClean="0"/>
              <a:t>بها</a:t>
            </a:r>
            <a:r>
              <a:rPr lang="ar-SA" sz="2800" dirty="0" smtClean="0"/>
              <a:t> بغض النظر عن الثقافة</a:t>
            </a:r>
            <a:endParaRPr lang="ar-SA" sz="2800" dirty="0"/>
          </a:p>
          <a:p>
            <a:pPr algn="r">
              <a:buNone/>
            </a:pPr>
            <a:endParaRPr lang="en-US" sz="2800" dirty="0"/>
          </a:p>
          <a:p>
            <a:pPr algn="r">
              <a:buNone/>
            </a:pPr>
            <a:endParaRPr lang="en-US" sz="2800"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ar-SA" dirty="0" smtClean="0"/>
              <a:t>نظرية </a:t>
            </a:r>
            <a:r>
              <a:rPr lang="ar-SA" dirty="0" err="1" smtClean="0"/>
              <a:t>كولبرج</a:t>
            </a:r>
            <a:r>
              <a:rPr lang="ar-SA" dirty="0" smtClean="0"/>
              <a:t> للتطور الأخلاقي</a:t>
            </a:r>
            <a:endParaRPr lang="en-US" dirty="0"/>
          </a:p>
        </p:txBody>
      </p:sp>
      <p:graphicFrame>
        <p:nvGraphicFramePr>
          <p:cNvPr id="4" name="Content Placeholder 3"/>
          <p:cNvGraphicFramePr>
            <a:graphicFrameLocks noGrp="1"/>
          </p:cNvGraphicFramePr>
          <p:nvPr>
            <p:ph idx="1"/>
          </p:nvPr>
        </p:nvGraphicFramePr>
        <p:xfrm>
          <a:off x="304800" y="1752595"/>
          <a:ext cx="8382000" cy="4818388"/>
        </p:xfrm>
        <a:graphic>
          <a:graphicData uri="http://schemas.openxmlformats.org/drawingml/2006/table">
            <a:tbl>
              <a:tblPr firstRow="1" bandRow="1">
                <a:tableStyleId>{D7AC3CCA-C797-4891-BE02-D94E43425B78}</a:tableStyleId>
              </a:tblPr>
              <a:tblGrid>
                <a:gridCol w="4191000"/>
                <a:gridCol w="4191000"/>
              </a:tblGrid>
              <a:tr h="514605">
                <a:tc rowSpan="2">
                  <a:txBody>
                    <a:bodyPr/>
                    <a:lstStyle/>
                    <a:p>
                      <a:pPr algn="ctr"/>
                      <a:r>
                        <a:rPr lang="ar-SA" sz="2600" b="1" dirty="0" smtClean="0"/>
                        <a:t>المستوى الأول:</a:t>
                      </a:r>
                    </a:p>
                    <a:p>
                      <a:pPr algn="ctr"/>
                      <a:r>
                        <a:rPr lang="ar-SA" sz="2600" b="0" dirty="0" smtClean="0"/>
                        <a:t>قبل</a:t>
                      </a:r>
                      <a:r>
                        <a:rPr lang="ar-SA" sz="2600" b="0" baseline="0" dirty="0" smtClean="0"/>
                        <a:t> التقليدي/ ما قبل العرف والقانون</a:t>
                      </a:r>
                      <a:endParaRPr lang="en-US" sz="2600" b="0" dirty="0"/>
                    </a:p>
                  </a:txBody>
                  <a:tcPr>
                    <a:solidFill>
                      <a:srgbClr val="FFFF00"/>
                    </a:solidFill>
                  </a:tcPr>
                </a:tc>
                <a:tc>
                  <a:txBody>
                    <a:bodyPr/>
                    <a:lstStyle/>
                    <a:p>
                      <a:pPr algn="r"/>
                      <a:r>
                        <a:rPr lang="ar-SA" sz="2400" b="0" dirty="0" smtClean="0"/>
                        <a:t>1.التوجه نحو العقاب والطاعة</a:t>
                      </a:r>
                      <a:endParaRPr lang="en-US" sz="2400" b="0" dirty="0"/>
                    </a:p>
                  </a:txBody>
                  <a:tcPr/>
                </a:tc>
              </a:tr>
              <a:tr h="514605">
                <a:tc vMerge="1">
                  <a:txBody>
                    <a:bodyPr/>
                    <a:lstStyle/>
                    <a:p>
                      <a:endParaRPr lang="en-US" dirty="0"/>
                    </a:p>
                  </a:txBody>
                  <a:tcPr/>
                </a:tc>
                <a:tc>
                  <a:txBody>
                    <a:bodyPr/>
                    <a:lstStyle/>
                    <a:p>
                      <a:pPr algn="r"/>
                      <a:r>
                        <a:rPr lang="ar-SA" sz="2400" dirty="0" smtClean="0"/>
                        <a:t>2.الفردية </a:t>
                      </a:r>
                      <a:r>
                        <a:rPr lang="ar-SA" sz="2400" dirty="0" err="1" smtClean="0"/>
                        <a:t>والوسيلية</a:t>
                      </a:r>
                      <a:r>
                        <a:rPr lang="ar-SA" sz="2400" dirty="0" smtClean="0"/>
                        <a:t> وتبادل المنفعة</a:t>
                      </a:r>
                      <a:endParaRPr lang="en-US" sz="2400" dirty="0"/>
                    </a:p>
                  </a:txBody>
                  <a:tcPr/>
                </a:tc>
              </a:tr>
              <a:tr h="514605">
                <a:tc gridSpan="2">
                  <a:txBody>
                    <a:bodyPr/>
                    <a:lstStyle/>
                    <a:p>
                      <a:pPr algn="r"/>
                      <a:endParaRPr lang="en-US" sz="2400" dirty="0"/>
                    </a:p>
                  </a:txBody>
                  <a:tcPr>
                    <a:solidFill>
                      <a:srgbClr val="C00000"/>
                    </a:solidFill>
                  </a:tcPr>
                </a:tc>
                <a:tc hMerge="1">
                  <a:txBody>
                    <a:bodyPr/>
                    <a:lstStyle/>
                    <a:p>
                      <a:endParaRPr lang="en-US" sz="2400" dirty="0"/>
                    </a:p>
                  </a:txBody>
                  <a:tcPr/>
                </a:tc>
              </a:tr>
              <a:tr h="514605">
                <a:tc rowSpan="2">
                  <a:txBody>
                    <a:bodyPr/>
                    <a:lstStyle/>
                    <a:p>
                      <a:pPr algn="ctr"/>
                      <a:r>
                        <a:rPr lang="ar-SA" sz="2600" b="1" dirty="0" smtClean="0"/>
                        <a:t>المستوى الثاني:</a:t>
                      </a:r>
                    </a:p>
                    <a:p>
                      <a:pPr algn="ctr"/>
                      <a:r>
                        <a:rPr lang="ar-SA" sz="2600" dirty="0" smtClean="0"/>
                        <a:t>المستوى التقليدي / العرف والقانون</a:t>
                      </a:r>
                      <a:endParaRPr lang="en-US" sz="2600" dirty="0"/>
                    </a:p>
                  </a:txBody>
                  <a:tcPr>
                    <a:solidFill>
                      <a:srgbClr val="FF0000"/>
                    </a:solidFill>
                  </a:tcPr>
                </a:tc>
                <a:tc>
                  <a:txBody>
                    <a:bodyPr/>
                    <a:lstStyle/>
                    <a:p>
                      <a:pPr algn="r"/>
                      <a:r>
                        <a:rPr lang="ar-SA" sz="2400" dirty="0" smtClean="0"/>
                        <a:t>3. الولد الجيد – البنت الجيدة</a:t>
                      </a:r>
                      <a:endParaRPr lang="en-US" sz="2400" dirty="0"/>
                    </a:p>
                  </a:txBody>
                  <a:tcPr/>
                </a:tc>
              </a:tr>
              <a:tr h="608585">
                <a:tc vMerge="1">
                  <a:txBody>
                    <a:bodyPr/>
                    <a:lstStyle/>
                    <a:p>
                      <a:endParaRPr lang="en-US" sz="2400" dirty="0"/>
                    </a:p>
                  </a:txBody>
                  <a:tcPr/>
                </a:tc>
                <a:tc>
                  <a:txBody>
                    <a:bodyPr/>
                    <a:lstStyle/>
                    <a:p>
                      <a:pPr algn="r"/>
                      <a:r>
                        <a:rPr lang="ar-SA" sz="2400" dirty="0" smtClean="0"/>
                        <a:t>4. التوجه إلى القانون والنظام </a:t>
                      </a:r>
                      <a:endParaRPr lang="en-US" sz="2400" dirty="0"/>
                    </a:p>
                  </a:txBody>
                  <a:tcPr/>
                </a:tc>
              </a:tr>
              <a:tr h="514605">
                <a:tc gridSpan="2">
                  <a:txBody>
                    <a:bodyPr/>
                    <a:lstStyle/>
                    <a:p>
                      <a:pPr algn="r"/>
                      <a:endParaRPr lang="en-US" sz="2400" dirty="0"/>
                    </a:p>
                  </a:txBody>
                  <a:tcPr>
                    <a:solidFill>
                      <a:srgbClr val="C00000"/>
                    </a:solidFill>
                  </a:tcPr>
                </a:tc>
                <a:tc hMerge="1">
                  <a:txBody>
                    <a:bodyPr/>
                    <a:lstStyle/>
                    <a:p>
                      <a:endParaRPr lang="en-US" sz="2400" dirty="0"/>
                    </a:p>
                  </a:txBody>
                  <a:tcPr/>
                </a:tc>
              </a:tr>
              <a:tr h="710489">
                <a:tc rowSpan="2">
                  <a:txBody>
                    <a:bodyPr/>
                    <a:lstStyle/>
                    <a:p>
                      <a:pPr algn="ctr"/>
                      <a:r>
                        <a:rPr lang="ar-SA" sz="2600" b="1" dirty="0" smtClean="0"/>
                        <a:t>المستوى الثالث:</a:t>
                      </a:r>
                    </a:p>
                    <a:p>
                      <a:pPr algn="ctr"/>
                      <a:r>
                        <a:rPr lang="ar-SA" sz="2600" dirty="0" smtClean="0"/>
                        <a:t>بعد التقليدي / ما بعد العرف والقانون</a:t>
                      </a:r>
                      <a:endParaRPr lang="en-US" sz="2600" dirty="0"/>
                    </a:p>
                  </a:txBody>
                  <a:tcPr>
                    <a:solidFill>
                      <a:srgbClr val="92D050"/>
                    </a:solidFill>
                  </a:tcPr>
                </a:tc>
                <a:tc>
                  <a:txBody>
                    <a:bodyPr/>
                    <a:lstStyle/>
                    <a:p>
                      <a:pPr algn="r"/>
                      <a:r>
                        <a:rPr lang="ar-SA" sz="2400" dirty="0" smtClean="0"/>
                        <a:t>5. العقد الاجتماعي والحقوق الفردية </a:t>
                      </a:r>
                      <a:endParaRPr lang="en-US" sz="2400" dirty="0"/>
                    </a:p>
                  </a:txBody>
                  <a:tcPr/>
                </a:tc>
              </a:tr>
              <a:tr h="926289">
                <a:tc vMerge="1">
                  <a:txBody>
                    <a:bodyPr/>
                    <a:lstStyle/>
                    <a:p>
                      <a:endParaRPr lang="en-US" sz="2400" dirty="0"/>
                    </a:p>
                  </a:txBody>
                  <a:tcPr/>
                </a:tc>
                <a:tc>
                  <a:txBody>
                    <a:bodyPr/>
                    <a:lstStyle/>
                    <a:p>
                      <a:pPr algn="r"/>
                      <a:r>
                        <a:rPr lang="ar-SA" sz="2400" dirty="0" smtClean="0"/>
                        <a:t>6. التوجه نحو المبادئ الأخلاقية الإنسانية</a:t>
                      </a:r>
                      <a:endParaRPr lang="en-US" sz="2400" dirty="0"/>
                    </a:p>
                  </a:txBody>
                  <a:tcPr/>
                </a:tc>
              </a:tr>
            </a:tbl>
          </a:graphicData>
        </a:graphic>
      </p:graphicFrame>
      <p:sp>
        <p:nvSpPr>
          <p:cNvPr id="5" name="Slide Number Placeholder 4"/>
          <p:cNvSpPr>
            <a:spLocks noGrp="1"/>
          </p:cNvSpPr>
          <p:nvPr>
            <p:ph type="sldNum" sz="quarter" idx="12"/>
          </p:nvPr>
        </p:nvSpPr>
        <p:spPr/>
        <p:txBody>
          <a:bodyPr/>
          <a:lstStyle/>
          <a:p>
            <a:fld id="{1F62ABB6-92C0-49A5-A40E-557A103C093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a:buNone/>
            </a:pPr>
            <a:r>
              <a:rPr lang="ar-SA" dirty="0" smtClean="0"/>
              <a:t>يتصرف الطفل طبقا للمعايير المقبولة اجتماعياً</a:t>
            </a:r>
          </a:p>
          <a:p>
            <a:pPr algn="r">
              <a:buNone/>
            </a:pPr>
            <a:endParaRPr lang="ar-SA" sz="1400" dirty="0" smtClean="0"/>
          </a:p>
          <a:p>
            <a:pPr algn="r">
              <a:buNone/>
            </a:pPr>
            <a:r>
              <a:rPr lang="ar-SA" dirty="0" smtClean="0"/>
              <a:t>يميز الطفل بين الصحيح والخطأ بناء على النتائج المادية او المتعة التي  يؤدي اليها الفعل في اطار عقاب ومكافأة وتبادل منافع </a:t>
            </a:r>
          </a:p>
          <a:p>
            <a:pPr algn="r">
              <a:buNone/>
            </a:pPr>
            <a:endParaRPr lang="ar-SA" sz="2000" dirty="0" smtClean="0"/>
          </a:p>
          <a:p>
            <a:pPr algn="r">
              <a:buNone/>
            </a:pPr>
            <a:r>
              <a:rPr lang="ar-SA" dirty="0" smtClean="0"/>
              <a:t>- الطفل لا يحترم القوانين المفروضة من مصادر السلطة, لكنه يتبعها تحسبا لما ترتبط </a:t>
            </a:r>
            <a:r>
              <a:rPr lang="ar-SA" dirty="0" err="1" smtClean="0"/>
              <a:t>به</a:t>
            </a:r>
            <a:r>
              <a:rPr lang="ar-SA" dirty="0" smtClean="0"/>
              <a:t> من عقاب او اذى حسي</a:t>
            </a:r>
          </a:p>
          <a:p>
            <a:pPr algn="r">
              <a:buNone/>
            </a:pPr>
            <a:endParaRPr lang="ar-SA" dirty="0" smtClean="0"/>
          </a:p>
          <a:p>
            <a:pPr algn="r">
              <a:buNone/>
            </a:pPr>
            <a:r>
              <a:rPr lang="ar-SA" dirty="0" smtClean="0">
                <a:latin typeface="Arial Rounded MT Bold" pitchFamily="34" charset="0"/>
              </a:rPr>
              <a:t>يحدث النمو الأخلاقي في هذا المستوي عبر مرحلتين</a:t>
            </a:r>
            <a:endParaRPr lang="en-US" dirty="0" smtClean="0"/>
          </a:p>
          <a:p>
            <a:pPr algn="r">
              <a:buNone/>
            </a:pPr>
            <a:endParaRPr lang="ar-SA" dirty="0" smtClean="0"/>
          </a:p>
          <a:p>
            <a:pPr algn="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7</a:t>
            </a:fld>
            <a:endParaRPr lang="en-US"/>
          </a:p>
        </p:txBody>
      </p:sp>
      <p:sp>
        <p:nvSpPr>
          <p:cNvPr id="5" name="Title 1"/>
          <p:cNvSpPr>
            <a:spLocks noGrp="1"/>
          </p:cNvSpPr>
          <p:nvPr>
            <p:ph type="title"/>
          </p:nvPr>
        </p:nvSpPr>
        <p:spPr>
          <a:solidFill>
            <a:srgbClr val="FFFF00"/>
          </a:solidFill>
        </p:spPr>
        <p:txBody>
          <a:bodyPr>
            <a:normAutofit fontScale="90000"/>
          </a:bodyPr>
          <a:lstStyle/>
          <a:p>
            <a:r>
              <a:rPr lang="ar-SA" dirty="0" smtClean="0"/>
              <a:t>:المستوى قبل التقليدي/ قبل العرف والقانون</a:t>
            </a:r>
            <a:r>
              <a:rPr lang="en-US" dirty="0" smtClean="0"/>
              <a:t>I </a:t>
            </a:r>
            <a:r>
              <a:rPr lang="ar-SA" dirty="0" smtClean="0"/>
              <a:t> </a:t>
            </a:r>
            <a:br>
              <a:rPr lang="ar-SA" dirty="0" smtClean="0"/>
            </a:br>
            <a:r>
              <a:rPr lang="en-US" dirty="0" smtClean="0"/>
              <a:t>The </a:t>
            </a:r>
            <a:r>
              <a:rPr lang="en-US" dirty="0" err="1" smtClean="0"/>
              <a:t>Preconventional</a:t>
            </a:r>
            <a:r>
              <a:rPr lang="en-US" dirty="0" smtClean="0"/>
              <a:t> Level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ar-SA" dirty="0" smtClean="0"/>
              <a:t>: المستوى قبل التقليدي/ قبل العرف والقانون</a:t>
            </a:r>
            <a:r>
              <a:rPr lang="en-US" dirty="0" smtClean="0"/>
              <a:t>I </a:t>
            </a:r>
            <a:r>
              <a:rPr lang="ar-SA" dirty="0" smtClean="0"/>
              <a:t/>
            </a:r>
            <a:br>
              <a:rPr lang="ar-SA" dirty="0" smtClean="0"/>
            </a:br>
            <a:r>
              <a:rPr lang="en-US" dirty="0" smtClean="0"/>
              <a:t>The </a:t>
            </a:r>
            <a:r>
              <a:rPr lang="en-US" dirty="0" err="1" smtClean="0"/>
              <a:t>Preconventional</a:t>
            </a:r>
            <a:r>
              <a:rPr lang="en-US" dirty="0" smtClean="0"/>
              <a:t> Level</a:t>
            </a:r>
            <a:endParaRPr lang="en-US" dirty="0"/>
          </a:p>
        </p:txBody>
      </p:sp>
      <p:sp>
        <p:nvSpPr>
          <p:cNvPr id="3" name="Content Placeholder 2"/>
          <p:cNvSpPr>
            <a:spLocks noGrp="1"/>
          </p:cNvSpPr>
          <p:nvPr>
            <p:ph idx="1"/>
          </p:nvPr>
        </p:nvSpPr>
        <p:spPr>
          <a:xfrm>
            <a:off x="304800" y="1600200"/>
            <a:ext cx="8458200" cy="4525963"/>
          </a:xfrm>
        </p:spPr>
        <p:txBody>
          <a:bodyPr>
            <a:noAutofit/>
          </a:bodyPr>
          <a:lstStyle/>
          <a:p>
            <a:pPr algn="r">
              <a:buNone/>
            </a:pPr>
            <a:r>
              <a:rPr lang="he-IL" sz="2800" b="1" dirty="0" smtClean="0"/>
              <a:t>1. </a:t>
            </a:r>
            <a:r>
              <a:rPr lang="ar-SA" sz="2800" b="1" dirty="0" smtClean="0"/>
              <a:t>مرحلة التوجه نحو العقاب والطاعة </a:t>
            </a:r>
            <a:endParaRPr lang="en-US" sz="2800" b="1" dirty="0" smtClean="0"/>
          </a:p>
          <a:p>
            <a:pPr>
              <a:buNone/>
            </a:pPr>
            <a:r>
              <a:rPr lang="en-US" sz="2800" dirty="0" smtClean="0"/>
              <a:t>The punishment and obedience orientation</a:t>
            </a:r>
            <a:endParaRPr lang="ar-SA" sz="2800" dirty="0" smtClean="0">
              <a:solidFill>
                <a:prstClr val="black"/>
              </a:solidFill>
            </a:endParaRPr>
          </a:p>
          <a:p>
            <a:pPr algn="r">
              <a:buNone/>
            </a:pPr>
            <a:r>
              <a:rPr lang="ar-SA" sz="2600" dirty="0" smtClean="0">
                <a:solidFill>
                  <a:prstClr val="black"/>
                </a:solidFill>
              </a:rPr>
              <a:t>يعتبر </a:t>
            </a:r>
            <a:r>
              <a:rPr lang="ar-SA" sz="2600" dirty="0">
                <a:solidFill>
                  <a:prstClr val="black"/>
                </a:solidFill>
              </a:rPr>
              <a:t>الفرد طاعة السلطة قيمة أخلاقية في حد </a:t>
            </a:r>
            <a:r>
              <a:rPr lang="ar-SA" sz="2600" dirty="0" err="1" smtClean="0">
                <a:solidFill>
                  <a:prstClr val="black"/>
                </a:solidFill>
              </a:rPr>
              <a:t>ذاتها:</a:t>
            </a:r>
            <a:endParaRPr lang="ar-SA" sz="2600" dirty="0" smtClean="0">
              <a:solidFill>
                <a:prstClr val="black"/>
              </a:solidFill>
            </a:endParaRPr>
          </a:p>
          <a:p>
            <a:pPr algn="r">
              <a:buNone/>
            </a:pPr>
            <a:r>
              <a:rPr lang="ar-SA" sz="2600" dirty="0" smtClean="0">
                <a:solidFill>
                  <a:prstClr val="black"/>
                </a:solidFill>
              </a:rPr>
              <a:t>- </a:t>
            </a:r>
            <a:r>
              <a:rPr lang="ar-SA" sz="2600" b="1" dirty="0" smtClean="0">
                <a:solidFill>
                  <a:srgbClr val="FF0000"/>
                </a:solidFill>
              </a:rPr>
              <a:t>لا </a:t>
            </a:r>
            <a:r>
              <a:rPr lang="ar-SA" sz="2600" dirty="0">
                <a:solidFill>
                  <a:prstClr val="black"/>
                </a:solidFill>
              </a:rPr>
              <a:t>لأنه على </a:t>
            </a:r>
            <a:r>
              <a:rPr lang="ar-SA" sz="2600" b="1" dirty="0" smtClean="0">
                <a:solidFill>
                  <a:prstClr val="black"/>
                </a:solidFill>
              </a:rPr>
              <a:t>دراية بأهمية القيم </a:t>
            </a:r>
            <a:r>
              <a:rPr lang="ar-SA" sz="2600" dirty="0" smtClean="0">
                <a:solidFill>
                  <a:prstClr val="black"/>
                </a:solidFill>
              </a:rPr>
              <a:t>الأخلاقية أو </a:t>
            </a:r>
            <a:r>
              <a:rPr lang="ar-SA" sz="2600" dirty="0" err="1" smtClean="0">
                <a:solidFill>
                  <a:prstClr val="black"/>
                </a:solidFill>
              </a:rPr>
              <a:t>الاجتماعية,</a:t>
            </a:r>
            <a:r>
              <a:rPr lang="ar-SA" sz="2600" dirty="0" smtClean="0">
                <a:solidFill>
                  <a:prstClr val="black"/>
                </a:solidFill>
              </a:rPr>
              <a:t> </a:t>
            </a:r>
          </a:p>
          <a:p>
            <a:pPr algn="r">
              <a:buNone/>
            </a:pPr>
            <a:r>
              <a:rPr lang="ar-SA" sz="2600" dirty="0" smtClean="0">
                <a:solidFill>
                  <a:prstClr val="black"/>
                </a:solidFill>
              </a:rPr>
              <a:t>- انما </a:t>
            </a:r>
            <a:r>
              <a:rPr lang="ar-SA" sz="2600" b="1" dirty="0" smtClean="0">
                <a:solidFill>
                  <a:srgbClr val="FF0000"/>
                </a:solidFill>
              </a:rPr>
              <a:t>لأنها تجنبه </a:t>
            </a:r>
            <a:r>
              <a:rPr lang="ar-SA" sz="2600" dirty="0" smtClean="0">
                <a:solidFill>
                  <a:prstClr val="black"/>
                </a:solidFill>
              </a:rPr>
              <a:t>التعرض للعقاب</a:t>
            </a:r>
            <a:endParaRPr lang="en-US" sz="2600" dirty="0" smtClean="0"/>
          </a:p>
          <a:p>
            <a:pPr algn="r">
              <a:buNone/>
            </a:pPr>
            <a:endParaRPr lang="ar-SA" dirty="0" smtClean="0"/>
          </a:p>
          <a:p>
            <a:pPr>
              <a:buNone/>
            </a:pPr>
            <a:r>
              <a:rPr lang="en-US" sz="2800" dirty="0" smtClean="0"/>
              <a:t>"It's bad to steal</a:t>
            </a:r>
            <a:r>
              <a:rPr lang="ar-SA" sz="2800" dirty="0" smtClean="0"/>
              <a:t> </a:t>
            </a:r>
            <a:r>
              <a:rPr lang="en-US" sz="2800" dirty="0" smtClean="0"/>
              <a:t>because you'll get </a:t>
            </a:r>
            <a:r>
              <a:rPr lang="en-US" sz="2800" dirty="0" smtClean="0">
                <a:solidFill>
                  <a:srgbClr val="FF0000"/>
                </a:solidFill>
              </a:rPr>
              <a:t>punished</a:t>
            </a:r>
            <a:r>
              <a:rPr lang="en-US" sz="2800" dirty="0" smtClean="0"/>
              <a:t>”</a:t>
            </a:r>
            <a:endParaRPr lang="ar-SA" sz="2800" dirty="0" smtClean="0"/>
          </a:p>
          <a:p>
            <a:pPr>
              <a:buNone/>
            </a:pPr>
            <a:r>
              <a:rPr lang="ar-SA" sz="2800" dirty="0" err="1" smtClean="0"/>
              <a:t>”</a:t>
            </a:r>
            <a:r>
              <a:rPr lang="en-US" sz="2800" dirty="0" smtClean="0"/>
              <a:t>Heinz can steal it because he asked first and it's not like he stole something big; he won't get </a:t>
            </a:r>
            <a:r>
              <a:rPr lang="en-US" sz="2800" dirty="0" smtClean="0">
                <a:solidFill>
                  <a:srgbClr val="FF0000"/>
                </a:solidFill>
              </a:rPr>
              <a:t>punished</a:t>
            </a:r>
            <a:r>
              <a:rPr lang="en-US" dirty="0" smtClean="0"/>
              <a:t>"</a:t>
            </a:r>
            <a:endParaRPr lang="ar-SA" dirty="0"/>
          </a:p>
        </p:txBody>
      </p:sp>
      <p:sp>
        <p:nvSpPr>
          <p:cNvPr id="4" name="Slide Number Placeholder 3"/>
          <p:cNvSpPr>
            <a:spLocks noGrp="1"/>
          </p:cNvSpPr>
          <p:nvPr>
            <p:ph type="sldNum" sz="quarter" idx="12"/>
          </p:nvPr>
        </p:nvSpPr>
        <p:spPr/>
        <p:txBody>
          <a:bodyPr/>
          <a:lstStyle/>
          <a:p>
            <a:fld id="{1F62ABB6-92C0-49A5-A40E-557A103C093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r">
              <a:buNone/>
            </a:pPr>
            <a:r>
              <a:rPr lang="ar-SA" sz="3000" b="1" dirty="0" smtClean="0">
                <a:solidFill>
                  <a:prstClr val="black"/>
                </a:solidFill>
              </a:rPr>
              <a:t>2</a:t>
            </a:r>
            <a:r>
              <a:rPr lang="ar-SA" sz="3000" dirty="0" smtClean="0">
                <a:solidFill>
                  <a:prstClr val="black"/>
                </a:solidFill>
              </a:rPr>
              <a:t>.مرحلة التوجه نحو الفردية </a:t>
            </a:r>
            <a:r>
              <a:rPr lang="ar-SA" sz="3000" dirty="0" err="1" smtClean="0">
                <a:solidFill>
                  <a:prstClr val="black"/>
                </a:solidFill>
              </a:rPr>
              <a:t>والوسيلية</a:t>
            </a:r>
            <a:r>
              <a:rPr lang="ar-SA" sz="3000" dirty="0" smtClean="0">
                <a:solidFill>
                  <a:prstClr val="black"/>
                </a:solidFill>
              </a:rPr>
              <a:t> وتبادل المنفعة</a:t>
            </a:r>
            <a:endParaRPr lang="en-US" sz="3000" dirty="0" smtClean="0">
              <a:solidFill>
                <a:prstClr val="black"/>
              </a:solidFill>
            </a:endParaRPr>
          </a:p>
          <a:p>
            <a:pPr lvl="0">
              <a:buNone/>
            </a:pPr>
            <a:r>
              <a:rPr lang="en-US" sz="3000" dirty="0" smtClean="0">
                <a:solidFill>
                  <a:prstClr val="black"/>
                </a:solidFill>
              </a:rPr>
              <a:t>The instrumental purpose orientation</a:t>
            </a:r>
            <a:endParaRPr lang="ar-SA" sz="3000" dirty="0" smtClean="0">
              <a:solidFill>
                <a:prstClr val="black"/>
              </a:solidFill>
            </a:endParaRPr>
          </a:p>
          <a:p>
            <a:pPr lvl="0" algn="r">
              <a:buNone/>
            </a:pPr>
            <a:r>
              <a:rPr lang="ar-SA" sz="2600" dirty="0" smtClean="0">
                <a:solidFill>
                  <a:prstClr val="black"/>
                </a:solidFill>
              </a:rPr>
              <a:t>يتصرف الطفل وفقا لرغباته ومصالحه وما يحصل عليه من </a:t>
            </a:r>
            <a:r>
              <a:rPr lang="ar-SA" sz="2600" dirty="0" err="1" smtClean="0">
                <a:solidFill>
                  <a:prstClr val="black"/>
                </a:solidFill>
              </a:rPr>
              <a:t>منافع:</a:t>
            </a:r>
            <a:endParaRPr lang="ar-SA" sz="2600" dirty="0" smtClean="0">
              <a:solidFill>
                <a:prstClr val="black"/>
              </a:solidFill>
            </a:endParaRPr>
          </a:p>
          <a:p>
            <a:pPr lvl="0" algn="r">
              <a:buNone/>
            </a:pPr>
            <a:r>
              <a:rPr lang="ar-SA" sz="2600" dirty="0" smtClean="0">
                <a:solidFill>
                  <a:prstClr val="black"/>
                </a:solidFill>
              </a:rPr>
              <a:t>فالسلوك الأخلاقي والصحيح هو الذي </a:t>
            </a:r>
            <a:r>
              <a:rPr lang="ar-SA" sz="2600" b="1" dirty="0" smtClean="0">
                <a:solidFill>
                  <a:srgbClr val="FF0000"/>
                </a:solidFill>
              </a:rPr>
              <a:t>يعود عليه </a:t>
            </a:r>
            <a:r>
              <a:rPr lang="ar-SA" sz="2600" b="1" dirty="0" err="1" smtClean="0">
                <a:solidFill>
                  <a:srgbClr val="FF0000"/>
                </a:solidFill>
              </a:rPr>
              <a:t>بمنفعة </a:t>
            </a:r>
            <a:r>
              <a:rPr lang="ar-SA" sz="2600" dirty="0" smtClean="0">
                <a:solidFill>
                  <a:prstClr val="black"/>
                </a:solidFill>
              </a:rPr>
              <a:t>(على الأغلب منفعة مادية محسوسة</a:t>
            </a:r>
            <a:r>
              <a:rPr lang="ar-SA" sz="2600" dirty="0" err="1" smtClean="0">
                <a:solidFill>
                  <a:prstClr val="black"/>
                </a:solidFill>
              </a:rPr>
              <a:t>)</a:t>
            </a:r>
            <a:endParaRPr lang="ar-SA" sz="2600" dirty="0" smtClean="0">
              <a:solidFill>
                <a:prstClr val="black"/>
              </a:solidFill>
            </a:endParaRPr>
          </a:p>
          <a:p>
            <a:pPr>
              <a:buNone/>
            </a:pPr>
            <a:r>
              <a:rPr lang="ar-SA" sz="2300" dirty="0" smtClean="0"/>
              <a:t>	</a:t>
            </a:r>
            <a:r>
              <a:rPr lang="ar-SA" sz="2300" i="1" dirty="0" err="1" smtClean="0"/>
              <a:t>”</a:t>
            </a:r>
            <a:r>
              <a:rPr lang="en-US" sz="2300" i="1" dirty="0" smtClean="0"/>
              <a:t>Heinz might steal the drug if he wanted his wife to live, but that he doesn't have to if he wants to marry someone younger and better-looking</a:t>
            </a:r>
            <a:r>
              <a:rPr lang="ar-SA" sz="2300" i="1" dirty="0" err="1" smtClean="0"/>
              <a:t>“</a:t>
            </a:r>
            <a:endParaRPr lang="ar-SA" sz="2300" i="1" dirty="0" smtClean="0"/>
          </a:p>
          <a:p>
            <a:pPr>
              <a:buNone/>
            </a:pPr>
            <a:r>
              <a:rPr lang="ar-SA" sz="2300" i="1" dirty="0" smtClean="0"/>
              <a:t>	</a:t>
            </a:r>
            <a:r>
              <a:rPr lang="ar-SA" sz="2300" i="1" dirty="0" err="1" smtClean="0"/>
              <a:t>”</a:t>
            </a:r>
            <a:r>
              <a:rPr lang="en-US" sz="2300" i="1" dirty="0" smtClean="0"/>
              <a:t>Heinz might steal it because</a:t>
            </a:r>
            <a:r>
              <a:rPr lang="ar-SA" sz="2300" i="1" dirty="0" smtClean="0"/>
              <a:t> </a:t>
            </a:r>
            <a:r>
              <a:rPr lang="en-US" sz="2300" i="1" dirty="0" smtClean="0"/>
              <a:t>maybe they had children and he might </a:t>
            </a:r>
            <a:r>
              <a:rPr lang="en-US" sz="2300" i="1" dirty="0" smtClean="0">
                <a:solidFill>
                  <a:srgbClr val="FF0000"/>
                </a:solidFill>
              </a:rPr>
              <a:t>need someone </a:t>
            </a:r>
            <a:r>
              <a:rPr lang="en-US" sz="2300" i="1" dirty="0" smtClean="0"/>
              <a:t>at home to look after them. But maybe he shouldn't steal it because they might put him in prison for more years </a:t>
            </a:r>
            <a:r>
              <a:rPr lang="en-US" sz="2300" i="1" dirty="0" smtClean="0">
                <a:solidFill>
                  <a:srgbClr val="FF0000"/>
                </a:solidFill>
              </a:rPr>
              <a:t>than he could stand</a:t>
            </a:r>
            <a:r>
              <a:rPr lang="ar-SA" sz="2300" i="1" dirty="0" err="1" smtClean="0">
                <a:solidFill>
                  <a:srgbClr val="FF0000"/>
                </a:solidFill>
              </a:rPr>
              <a:t>“</a:t>
            </a:r>
            <a:endParaRPr lang="en-US" sz="2300" i="1" dirty="0">
              <a:solidFill>
                <a:srgbClr val="FF0000"/>
              </a:solidFill>
            </a:endParaRPr>
          </a:p>
        </p:txBody>
      </p:sp>
      <p:sp>
        <p:nvSpPr>
          <p:cNvPr id="4" name="Slide Number Placeholder 3"/>
          <p:cNvSpPr>
            <a:spLocks noGrp="1"/>
          </p:cNvSpPr>
          <p:nvPr>
            <p:ph type="sldNum" sz="quarter" idx="12"/>
          </p:nvPr>
        </p:nvSpPr>
        <p:spPr/>
        <p:txBody>
          <a:bodyPr/>
          <a:lstStyle/>
          <a:p>
            <a:fld id="{1F62ABB6-92C0-49A5-A40E-557A103C0932}" type="slidenum">
              <a:rPr lang="en-US" smtClean="0"/>
              <a:pPr/>
              <a:t>9</a:t>
            </a:fld>
            <a:endParaRPr lang="en-US"/>
          </a:p>
        </p:txBody>
      </p:sp>
      <p:sp>
        <p:nvSpPr>
          <p:cNvPr id="5" name="Title 1"/>
          <p:cNvSpPr>
            <a:spLocks noGrp="1"/>
          </p:cNvSpPr>
          <p:nvPr>
            <p:ph type="title"/>
          </p:nvPr>
        </p:nvSpPr>
        <p:spPr>
          <a:solidFill>
            <a:srgbClr val="FFFF00"/>
          </a:solidFill>
        </p:spPr>
        <p:txBody>
          <a:bodyPr>
            <a:normAutofit fontScale="90000"/>
          </a:bodyPr>
          <a:lstStyle/>
          <a:p>
            <a:r>
              <a:rPr lang="ar-SA" dirty="0" smtClean="0"/>
              <a:t>: المستوى قبل التقليدي/ قبل العرف والقانون</a:t>
            </a:r>
            <a:r>
              <a:rPr lang="en-US" dirty="0" smtClean="0"/>
              <a:t>I </a:t>
            </a:r>
            <a:r>
              <a:rPr lang="ar-SA" dirty="0" smtClean="0"/>
              <a:t/>
            </a:r>
            <a:br>
              <a:rPr lang="ar-SA" dirty="0" smtClean="0"/>
            </a:br>
            <a:r>
              <a:rPr lang="en-US" dirty="0" smtClean="0"/>
              <a:t>The </a:t>
            </a:r>
            <a:r>
              <a:rPr lang="en-US" dirty="0" err="1" smtClean="0"/>
              <a:t>Preconventional</a:t>
            </a:r>
            <a:r>
              <a:rPr lang="en-US" dirty="0" smtClean="0"/>
              <a:t> Level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3210</TotalTime>
  <Words>2914</Words>
  <Application>Microsoft Office PowerPoint</Application>
  <PresentationFormat>On-screen Show (4:3)</PresentationFormat>
  <Paragraphs>287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علم النفس التطوري</vt:lpstr>
      <vt:lpstr>Slide 2</vt:lpstr>
      <vt:lpstr>“Heinz Moral Dilemma”  ”معضلةَ / اشكالية هاينز اخلاقية“</vt:lpstr>
      <vt:lpstr>أساسيات النظرية</vt:lpstr>
      <vt:lpstr>أساسيات النظرية</vt:lpstr>
      <vt:lpstr>نظرية كولبرج للتطور الأخلاقي</vt:lpstr>
      <vt:lpstr>:المستوى قبل التقليدي/ قبل العرف والقانونI   The Preconventional Level</vt:lpstr>
      <vt:lpstr>: المستوى قبل التقليدي/ قبل العرف والقانونI  The Preconventional Level</vt:lpstr>
      <vt:lpstr>: المستوى قبل التقليدي/ قبل العرف والقانونI  The Preconventional Level</vt:lpstr>
      <vt:lpstr>: المستوى التقليدي / العرف والقانونII The Conventional Level</vt:lpstr>
      <vt:lpstr>: المستوى التقليدي / العرف والقانونII The Conventional Level</vt:lpstr>
      <vt:lpstr>: المستوى التقليدي / العرف والقانونII The Conventional Level</vt:lpstr>
      <vt:lpstr> المستوى بعد التقليدي/ ما بعد العرف والقانون:III The Post Conventional or Principled Level</vt:lpstr>
      <vt:lpstr> المستوى بعد التقليدي/ ما بعد العرف والقانون:III The Post Conventional or Principled Level</vt:lpstr>
      <vt:lpstr> المستوى بعد التقليدي/ ما بعد العرف والقانون:III The Post Conventional or Principled Level</vt:lpstr>
      <vt:lpstr>Slide 16</vt:lpstr>
      <vt:lpstr>العوامل التي تؤثر على التفكير الأخلاقي</vt:lpstr>
      <vt:lpstr>العوامل التي تؤثر على التفكير الأخلاقي</vt:lpstr>
      <vt:lpstr>العوامل التي تؤثر على التفكير الأخلاقي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UserV5</dc:creator>
  <cp:lastModifiedBy>UserV5</cp:lastModifiedBy>
  <cp:revision>156</cp:revision>
  <dcterms:created xsi:type="dcterms:W3CDTF">2012-05-26T13:27:06Z</dcterms:created>
  <dcterms:modified xsi:type="dcterms:W3CDTF">2013-03-13T07:35:05Z</dcterms:modified>
</cp:coreProperties>
</file>