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4" r:id="rId2"/>
    <p:sldId id="257" r:id="rId3"/>
    <p:sldId id="258" r:id="rId4"/>
    <p:sldId id="259" r:id="rId5"/>
    <p:sldId id="260" r:id="rId6"/>
    <p:sldId id="261" r:id="rId7"/>
    <p:sldId id="264" r:id="rId8"/>
    <p:sldId id="267" r:id="rId9"/>
    <p:sldId id="262" r:id="rId10"/>
    <p:sldId id="263" r:id="rId11"/>
    <p:sldId id="268" r:id="rId12"/>
    <p:sldId id="269" r:id="rId13"/>
    <p:sldId id="265" r:id="rId14"/>
    <p:sldId id="273" r:id="rId15"/>
    <p:sldId id="266" r:id="rId16"/>
    <p:sldId id="270"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136" autoAdjust="0"/>
  </p:normalViewPr>
  <p:slideViewPr>
    <p:cSldViewPr>
      <p:cViewPr varScale="1">
        <p:scale>
          <a:sx n="56" d="100"/>
          <a:sy n="56" d="100"/>
        </p:scale>
        <p:origin x="-17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BEFAE7-4871-48AF-B400-5E085AC66150}" type="datetimeFigureOut">
              <a:rPr lang="en-US" smtClean="0"/>
              <a:pPr/>
              <a:t>3/13/2013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539498-AE9E-4CB2-808D-D2D55A26D40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christian-guys.net/vb/showthread.php?t=73065"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245DB-8BF8-4D9E-ACE7-7DBF16297B3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a:r>
              <a:rPr lang="ar-SA" sz="1200" kern="1200" baseline="0" dirty="0" smtClean="0">
                <a:solidFill>
                  <a:schemeClr val="tx1"/>
                </a:solidFill>
                <a:latin typeface="+mn-lt"/>
                <a:ea typeface="+mn-ea"/>
                <a:cs typeface="+mn-cs"/>
              </a:rPr>
              <a:t>هذا علاوة على أن، "أهمية التعلق يمكن أن تعود أيضًا إلى ما أكدته نتائج الدراسات الطولية من أن مستوى التعلق الآمن في عمر السنة الأولى من حياة الطفل يضع أسس تكوين ونضج الشخصية </a:t>
            </a:r>
            <a:r>
              <a:rPr lang="ar-SA" sz="1200" b="0" kern="1200" baseline="0" dirty="0" smtClean="0">
                <a:solidFill>
                  <a:schemeClr val="tx1"/>
                </a:solidFill>
                <a:latin typeface="+mn-lt"/>
                <a:ea typeface="+mn-ea"/>
                <a:cs typeface="+mn-cs"/>
              </a:rPr>
              <a:t>خلال سنوات ما قبل المدرسة</a:t>
            </a:r>
            <a:endParaRPr lang="en-US" sz="1200" b="0" kern="1200" baseline="0" dirty="0" smtClean="0">
              <a:solidFill>
                <a:schemeClr val="tx1"/>
              </a:solidFill>
              <a:latin typeface="+mn-lt"/>
              <a:ea typeface="+mn-ea"/>
              <a:cs typeface="+mn-cs"/>
            </a:endParaRPr>
          </a:p>
          <a:p>
            <a:pPr algn="r"/>
            <a:endParaRPr lang="ar-SA" sz="1200" b="1" kern="1200" baseline="0" dirty="0" smtClean="0">
              <a:solidFill>
                <a:schemeClr val="tx1"/>
              </a:solidFill>
              <a:latin typeface="+mn-lt"/>
              <a:ea typeface="+mn-ea"/>
              <a:cs typeface="+mn-cs"/>
            </a:endParaRPr>
          </a:p>
          <a:p>
            <a:pPr algn="r"/>
            <a:r>
              <a:rPr lang="ar-SA" sz="1200" b="1" kern="1200" baseline="0" dirty="0" smtClean="0">
                <a:solidFill>
                  <a:schemeClr val="tx1"/>
                </a:solidFill>
                <a:latin typeface="+mn-lt"/>
                <a:ea typeface="+mn-ea"/>
                <a:cs typeface="+mn-cs"/>
              </a:rPr>
              <a:t>على سبيل المثال فانه من الملحوظ في دور الحضانة </a:t>
            </a:r>
            <a:r>
              <a:rPr lang="ar-SA" sz="1200" b="1" kern="1200" baseline="0" dirty="0" err="1" smtClean="0">
                <a:solidFill>
                  <a:schemeClr val="tx1"/>
                </a:solidFill>
                <a:latin typeface="+mn-lt"/>
                <a:ea typeface="+mn-ea"/>
                <a:cs typeface="+mn-cs"/>
              </a:rPr>
              <a:t>ان</a:t>
            </a:r>
            <a:r>
              <a:rPr lang="ar-SA" sz="1200" b="1" kern="1200" baseline="0" dirty="0" smtClean="0">
                <a:solidFill>
                  <a:schemeClr val="tx1"/>
                </a:solidFill>
                <a:latin typeface="+mn-lt"/>
                <a:ea typeface="+mn-ea"/>
                <a:cs typeface="+mn-cs"/>
              </a:rPr>
              <a:t> طفل الثلاث سنوات والذي سجل معدل تعلق امن في عامه </a:t>
            </a:r>
            <a:r>
              <a:rPr lang="ar-SA" sz="1200" b="1" kern="1200" baseline="0" dirty="0" err="1" smtClean="0">
                <a:solidFill>
                  <a:schemeClr val="tx1"/>
                </a:solidFill>
                <a:latin typeface="+mn-lt"/>
                <a:ea typeface="+mn-ea"/>
                <a:cs typeface="+mn-cs"/>
              </a:rPr>
              <a:t>الاول</a:t>
            </a:r>
            <a:r>
              <a:rPr lang="ar-SA" sz="1200" b="1" kern="1200" baseline="0" dirty="0" smtClean="0">
                <a:solidFill>
                  <a:schemeClr val="tx1"/>
                </a:solidFill>
                <a:latin typeface="+mn-lt"/>
                <a:ea typeface="+mn-ea"/>
                <a:cs typeface="+mn-cs"/>
              </a:rPr>
              <a:t> يكون لديه قدرة دالة في كل من المهارات الاجتماعية والمعرفية. كما يتميز </a:t>
            </a:r>
            <a:r>
              <a:rPr lang="ar-SA" sz="1200" b="1" kern="1200" baseline="0" dirty="0" err="1" smtClean="0">
                <a:solidFill>
                  <a:schemeClr val="tx1"/>
                </a:solidFill>
                <a:latin typeface="+mn-lt"/>
                <a:ea typeface="+mn-ea"/>
                <a:cs typeface="+mn-cs"/>
              </a:rPr>
              <a:t>بانه</a:t>
            </a:r>
            <a:r>
              <a:rPr lang="ar-SA" sz="1200" b="1" kern="1200" baseline="0" dirty="0" smtClean="0">
                <a:solidFill>
                  <a:schemeClr val="tx1"/>
                </a:solidFill>
                <a:latin typeface="+mn-lt"/>
                <a:ea typeface="+mn-ea"/>
                <a:cs typeface="+mn-cs"/>
              </a:rPr>
              <a:t> </a:t>
            </a:r>
            <a:r>
              <a:rPr lang="ar-SA" sz="1200" b="1" kern="1200" baseline="0" dirty="0" err="1" smtClean="0">
                <a:solidFill>
                  <a:schemeClr val="tx1"/>
                </a:solidFill>
                <a:latin typeface="+mn-lt"/>
                <a:ea typeface="+mn-ea"/>
                <a:cs typeface="+mn-cs"/>
              </a:rPr>
              <a:t>اكثر</a:t>
            </a:r>
            <a:r>
              <a:rPr lang="ar-SA" sz="1200" b="1" kern="1200" baseline="0" dirty="0" smtClean="0">
                <a:solidFill>
                  <a:schemeClr val="tx1"/>
                </a:solidFill>
                <a:latin typeface="+mn-lt"/>
                <a:ea typeface="+mn-ea"/>
                <a:cs typeface="+mn-cs"/>
              </a:rPr>
              <a:t> حبا للاستطلاع وبالانبساطية (عدم التحفظ). كما انه ذاتي التوجه . وذلك بالمقارنة بنظرائه من ذوي معدلات التعلق القلق. </a:t>
            </a:r>
          </a:p>
          <a:p>
            <a:pPr algn="r"/>
            <a:endParaRPr lang="ar-SA" sz="1200" b="1" kern="1200" baseline="0" dirty="0" smtClean="0">
              <a:solidFill>
                <a:schemeClr val="tx1"/>
              </a:solidFill>
              <a:latin typeface="+mn-lt"/>
              <a:ea typeface="+mn-ea"/>
              <a:cs typeface="+mn-cs"/>
            </a:endParaRPr>
          </a:p>
          <a:p>
            <a:pPr algn="r"/>
            <a:r>
              <a:rPr lang="ar-SA" sz="1200" kern="1200" baseline="0" dirty="0" smtClean="0">
                <a:solidFill>
                  <a:schemeClr val="tx1"/>
                </a:solidFill>
                <a:latin typeface="+mn-lt"/>
                <a:ea typeface="+mn-ea"/>
                <a:cs typeface="+mn-cs"/>
              </a:rPr>
              <a:t>هذا بالإضافة إلى أن أصحاب معدلات التعلق الآمن يتميزوا </a:t>
            </a:r>
            <a:r>
              <a:rPr lang="ar-SA" sz="1200" b="1" kern="1200" baseline="0" dirty="0" smtClean="0">
                <a:solidFill>
                  <a:schemeClr val="tx1"/>
                </a:solidFill>
                <a:latin typeface="+mn-lt"/>
                <a:ea typeface="+mn-ea"/>
                <a:cs typeface="+mn-cs"/>
              </a:rPr>
              <a:t>بأنهم أكثر حبًا وبحثًا عن الصداقة، كما يتم اختيارهم غالبا كقادة وسط أقرانهم</a:t>
            </a:r>
            <a:endParaRPr lang="en-US" sz="1200" b="1" kern="1200" baseline="0" dirty="0" smtClean="0">
              <a:solidFill>
                <a:schemeClr val="tx1"/>
              </a:solidFill>
              <a:latin typeface="+mn-lt"/>
              <a:ea typeface="+mn-ea"/>
              <a:cs typeface="+mn-cs"/>
            </a:endParaRPr>
          </a:p>
          <a:p>
            <a:pPr algn="r"/>
            <a:r>
              <a:rPr lang="en-US" sz="1200" b="1" kern="1200" baseline="0" dirty="0" err="1" smtClean="0">
                <a:solidFill>
                  <a:schemeClr val="tx1"/>
                </a:solidFill>
                <a:latin typeface="+mn-lt"/>
                <a:ea typeface="+mn-ea"/>
                <a:cs typeface="+mn-cs"/>
              </a:rPr>
              <a:t>Sroufe</a:t>
            </a:r>
            <a:r>
              <a:rPr lang="en-US" sz="1200" b="1" kern="1200" baseline="0" dirty="0" smtClean="0">
                <a:solidFill>
                  <a:schemeClr val="tx1"/>
                </a:solidFill>
                <a:latin typeface="+mn-lt"/>
                <a:ea typeface="+mn-ea"/>
                <a:cs typeface="+mn-cs"/>
              </a:rPr>
              <a:t> et al 1979</a:t>
            </a:r>
          </a:p>
          <a:p>
            <a:pPr algn="r"/>
            <a:r>
              <a:rPr lang="ar-SA" sz="1200" b="0" kern="1200" baseline="0" dirty="0" err="1" smtClean="0">
                <a:solidFill>
                  <a:schemeClr val="tx1"/>
                </a:solidFill>
                <a:latin typeface="+mn-lt"/>
                <a:ea typeface="+mn-ea"/>
                <a:cs typeface="+mn-cs"/>
              </a:rPr>
              <a:t>وجدو</a:t>
            </a:r>
            <a:r>
              <a:rPr lang="ar-SA" sz="1200" b="0" kern="1200" baseline="0" dirty="0" smtClean="0">
                <a:solidFill>
                  <a:schemeClr val="tx1"/>
                </a:solidFill>
                <a:latin typeface="+mn-lt"/>
                <a:ea typeface="+mn-ea"/>
                <a:cs typeface="+mn-cs"/>
              </a:rPr>
              <a:t> </a:t>
            </a:r>
            <a:r>
              <a:rPr lang="ar-SA" sz="1200" b="0" kern="1200" baseline="0" dirty="0" err="1" smtClean="0">
                <a:solidFill>
                  <a:schemeClr val="tx1"/>
                </a:solidFill>
                <a:latin typeface="+mn-lt"/>
                <a:ea typeface="+mn-ea"/>
                <a:cs typeface="+mn-cs"/>
              </a:rPr>
              <a:t>ان</a:t>
            </a:r>
            <a:r>
              <a:rPr lang="ar-SA" sz="1200" b="0" kern="1200" baseline="0" dirty="0" smtClean="0">
                <a:solidFill>
                  <a:schemeClr val="tx1"/>
                </a:solidFill>
                <a:latin typeface="+mn-lt"/>
                <a:ea typeface="+mn-ea"/>
                <a:cs typeface="+mn-cs"/>
              </a:rPr>
              <a:t> الطفل في سن ثمانية عشر شهرا الذي عانى من التعلق غير </a:t>
            </a:r>
            <a:r>
              <a:rPr lang="ar-SA" sz="1200" b="0" kern="1200" baseline="0" dirty="0" err="1" smtClean="0">
                <a:solidFill>
                  <a:schemeClr val="tx1"/>
                </a:solidFill>
                <a:latin typeface="+mn-lt"/>
                <a:ea typeface="+mn-ea"/>
                <a:cs typeface="+mn-cs"/>
              </a:rPr>
              <a:t>الامن</a:t>
            </a:r>
            <a:r>
              <a:rPr lang="ar-SA" sz="1200" b="0" kern="1200" baseline="0" dirty="0" smtClean="0">
                <a:solidFill>
                  <a:schemeClr val="tx1"/>
                </a:solidFill>
                <a:latin typeface="+mn-lt"/>
                <a:ea typeface="+mn-ea"/>
                <a:cs typeface="+mn-cs"/>
              </a:rPr>
              <a:t> قد </a:t>
            </a:r>
            <a:r>
              <a:rPr lang="ar-SA" sz="1200" b="0" kern="1200" baseline="0" dirty="0" err="1" smtClean="0">
                <a:solidFill>
                  <a:schemeClr val="tx1"/>
                </a:solidFill>
                <a:latin typeface="+mn-lt"/>
                <a:ea typeface="+mn-ea"/>
                <a:cs typeface="+mn-cs"/>
              </a:rPr>
              <a:t>تاخر</a:t>
            </a:r>
            <a:r>
              <a:rPr lang="ar-SA" sz="1200" b="0" kern="1200" baseline="0" dirty="0" smtClean="0">
                <a:solidFill>
                  <a:schemeClr val="tx1"/>
                </a:solidFill>
                <a:latin typeface="+mn-lt"/>
                <a:ea typeface="+mn-ea"/>
                <a:cs typeface="+mn-cs"/>
              </a:rPr>
              <a:t> ستة شهور مقارنة بالطفل الذي تمتع بتعلق امن, </a:t>
            </a:r>
            <a:r>
              <a:rPr lang="ar-SA" sz="1200" b="0" kern="1200" baseline="0" dirty="0" err="1" smtClean="0">
                <a:solidFill>
                  <a:schemeClr val="tx1"/>
                </a:solidFill>
                <a:latin typeface="+mn-lt"/>
                <a:ea typeface="+mn-ea"/>
                <a:cs typeface="+mn-cs"/>
              </a:rPr>
              <a:t>لابداء</a:t>
            </a:r>
            <a:r>
              <a:rPr lang="ar-SA" sz="1200" b="0" kern="1200" baseline="0" dirty="0" smtClean="0">
                <a:solidFill>
                  <a:schemeClr val="tx1"/>
                </a:solidFill>
                <a:latin typeface="+mn-lt"/>
                <a:ea typeface="+mn-ea"/>
                <a:cs typeface="+mn-cs"/>
              </a:rPr>
              <a:t> سلوك اللعب الحر. فعند ترك الاطفال مع امهاتهم </a:t>
            </a:r>
            <a:r>
              <a:rPr lang="ar-SA" sz="1200" b="0" kern="1200" baseline="0" dirty="0" err="1" smtClean="0">
                <a:solidFill>
                  <a:schemeClr val="tx1"/>
                </a:solidFill>
                <a:latin typeface="+mn-lt"/>
                <a:ea typeface="+mn-ea"/>
                <a:cs typeface="+mn-cs"/>
              </a:rPr>
              <a:t>والعابهم</a:t>
            </a:r>
            <a:r>
              <a:rPr lang="ar-SA" sz="1200" b="0" kern="1200" baseline="0" dirty="0" smtClean="0">
                <a:solidFill>
                  <a:schemeClr val="tx1"/>
                </a:solidFill>
                <a:latin typeface="+mn-lt"/>
                <a:ea typeface="+mn-ea"/>
                <a:cs typeface="+mn-cs"/>
              </a:rPr>
              <a:t> في غرفة وجد ان النوع الثاني من الاطفال سرعان ما تعامل بود مع الالعاب وناولها بحرارة الى الام بخلاف النوع الاول </a:t>
            </a:r>
            <a:r>
              <a:rPr lang="ar-SA" sz="1200" b="0" kern="1200" baseline="0" dirty="0" err="1" smtClean="0">
                <a:solidFill>
                  <a:schemeClr val="tx1"/>
                </a:solidFill>
                <a:latin typeface="+mn-lt"/>
                <a:ea typeface="+mn-ea"/>
                <a:cs typeface="+mn-cs"/>
              </a:rPr>
              <a:t>منهم.</a:t>
            </a:r>
            <a:r>
              <a:rPr lang="ar-SA" sz="1200" b="0" kern="1200" baseline="0" dirty="0" smtClean="0">
                <a:solidFill>
                  <a:schemeClr val="tx1"/>
                </a:solidFill>
                <a:latin typeface="+mn-lt"/>
                <a:ea typeface="+mn-ea"/>
                <a:cs typeface="+mn-cs"/>
              </a:rPr>
              <a:t> </a:t>
            </a:r>
            <a:endParaRPr lang="en-US" sz="1200" b="0" kern="1200" baseline="0" dirty="0" smtClean="0">
              <a:solidFill>
                <a:schemeClr val="tx1"/>
              </a:solidFill>
              <a:latin typeface="+mn-lt"/>
              <a:ea typeface="+mn-ea"/>
              <a:cs typeface="+mn-cs"/>
            </a:endParaRPr>
          </a:p>
          <a:p>
            <a:pPr algn="r"/>
            <a:endParaRPr lang="en-US" sz="1200" b="0" kern="1200" baseline="0" dirty="0" smtClean="0">
              <a:solidFill>
                <a:schemeClr val="tx1"/>
              </a:solidFill>
              <a:latin typeface="+mn-lt"/>
              <a:ea typeface="+mn-ea"/>
              <a:cs typeface="+mn-cs"/>
            </a:endParaRPr>
          </a:p>
          <a:p>
            <a:pPr algn="r"/>
            <a:r>
              <a:rPr lang="ar-SA" sz="1200" b="0" kern="1200" baseline="0" dirty="0" smtClean="0">
                <a:solidFill>
                  <a:schemeClr val="tx1"/>
                </a:solidFill>
                <a:latin typeface="+mn-lt"/>
                <a:ea typeface="+mn-ea"/>
                <a:cs typeface="+mn-cs"/>
              </a:rPr>
              <a:t> كما وجدوا ان الاطفال الذين عانوا من التعلق غير الامن من سن 15 شهر  اظهروا مستويات من المنافسة مختلفة مقارنة </a:t>
            </a:r>
            <a:r>
              <a:rPr lang="ar-SA" sz="1200" b="0" kern="1200" baseline="0" dirty="0" err="1" smtClean="0">
                <a:solidFill>
                  <a:schemeClr val="tx1"/>
                </a:solidFill>
                <a:latin typeface="+mn-lt"/>
                <a:ea typeface="+mn-ea"/>
                <a:cs typeface="+mn-cs"/>
              </a:rPr>
              <a:t>باطفال</a:t>
            </a:r>
            <a:r>
              <a:rPr lang="ar-SA" sz="1200" b="0" kern="1200" baseline="0" dirty="0" smtClean="0">
                <a:solidFill>
                  <a:schemeClr val="tx1"/>
                </a:solidFill>
                <a:latin typeface="+mn-lt"/>
                <a:ea typeface="+mn-ea"/>
                <a:cs typeface="+mn-cs"/>
              </a:rPr>
              <a:t> تعلقوا وكان تعلقهم </a:t>
            </a:r>
            <a:r>
              <a:rPr lang="ar-SA" sz="1200" b="0" kern="1200" baseline="0" dirty="0" err="1" smtClean="0">
                <a:solidFill>
                  <a:schemeClr val="tx1"/>
                </a:solidFill>
                <a:latin typeface="+mn-lt"/>
                <a:ea typeface="+mn-ea"/>
                <a:cs typeface="+mn-cs"/>
              </a:rPr>
              <a:t>امنا.</a:t>
            </a:r>
            <a:r>
              <a:rPr lang="ar-SA" sz="1200" b="0" kern="1200" baseline="0" dirty="0" smtClean="0">
                <a:solidFill>
                  <a:schemeClr val="tx1"/>
                </a:solidFill>
                <a:latin typeface="+mn-lt"/>
                <a:ea typeface="+mn-ea"/>
                <a:cs typeface="+mn-cs"/>
              </a:rPr>
              <a:t> عندما بلغوا 3 سنوات ونصف من </a:t>
            </a:r>
            <a:r>
              <a:rPr lang="ar-SA" sz="1200" b="0" kern="1200" baseline="0" dirty="0" err="1" smtClean="0">
                <a:solidFill>
                  <a:schemeClr val="tx1"/>
                </a:solidFill>
                <a:latin typeface="+mn-lt"/>
                <a:ea typeface="+mn-ea"/>
                <a:cs typeface="+mn-cs"/>
              </a:rPr>
              <a:t>اعمارهم</a:t>
            </a:r>
            <a:r>
              <a:rPr lang="ar-SA" sz="1200" b="0" kern="1200" baseline="0" dirty="0" smtClean="0">
                <a:solidFill>
                  <a:schemeClr val="tx1"/>
                </a:solidFill>
                <a:latin typeface="+mn-lt"/>
                <a:ea typeface="+mn-ea"/>
                <a:cs typeface="+mn-cs"/>
              </a:rPr>
              <a:t>, تميز سلوك </a:t>
            </a:r>
            <a:r>
              <a:rPr lang="ar-SA" sz="1200" b="0" kern="1200" baseline="0" dirty="0" err="1" smtClean="0">
                <a:solidFill>
                  <a:schemeClr val="tx1"/>
                </a:solidFill>
                <a:latin typeface="+mn-lt"/>
                <a:ea typeface="+mn-ea"/>
                <a:cs typeface="+mn-cs"/>
              </a:rPr>
              <a:t>الاطفال</a:t>
            </a:r>
            <a:r>
              <a:rPr lang="ar-SA" sz="1200" b="0" kern="1200" baseline="0" dirty="0" smtClean="0">
                <a:solidFill>
                  <a:schemeClr val="tx1"/>
                </a:solidFill>
                <a:latin typeface="+mn-lt"/>
                <a:ea typeface="+mn-ea"/>
                <a:cs typeface="+mn-cs"/>
              </a:rPr>
              <a:t> غير </a:t>
            </a:r>
            <a:r>
              <a:rPr lang="ar-SA" sz="1200" b="0" kern="1200" baseline="0" dirty="0" err="1" smtClean="0">
                <a:solidFill>
                  <a:schemeClr val="tx1"/>
                </a:solidFill>
                <a:latin typeface="+mn-lt"/>
                <a:ea typeface="+mn-ea"/>
                <a:cs typeface="+mn-cs"/>
              </a:rPr>
              <a:t>الامنين</a:t>
            </a:r>
            <a:r>
              <a:rPr lang="ar-SA" sz="1200" b="0" kern="1200" baseline="0" dirty="0" smtClean="0">
                <a:solidFill>
                  <a:schemeClr val="tx1"/>
                </a:solidFill>
                <a:latin typeface="+mn-lt"/>
                <a:ea typeface="+mn-ea"/>
                <a:cs typeface="+mn-cs"/>
              </a:rPr>
              <a:t> </a:t>
            </a:r>
            <a:r>
              <a:rPr lang="ar-SA" sz="1200" b="0" kern="1200" baseline="0" dirty="0" err="1" smtClean="0">
                <a:solidFill>
                  <a:schemeClr val="tx1"/>
                </a:solidFill>
                <a:latin typeface="+mn-lt"/>
                <a:ea typeface="+mn-ea"/>
                <a:cs typeface="+mn-cs"/>
              </a:rPr>
              <a:t>بالانسحابية</a:t>
            </a:r>
            <a:r>
              <a:rPr lang="ar-SA" sz="1200" b="0" kern="1200" baseline="0" dirty="0" smtClean="0">
                <a:solidFill>
                  <a:schemeClr val="tx1"/>
                </a:solidFill>
                <a:latin typeface="+mn-lt"/>
                <a:ea typeface="+mn-ea"/>
                <a:cs typeface="+mn-cs"/>
              </a:rPr>
              <a:t> والتردد واتخاذ موقف المتفرج, بينما تميز سلوك </a:t>
            </a:r>
            <a:r>
              <a:rPr lang="ar-SA" sz="1200" b="0" kern="1200" baseline="0" dirty="0" err="1" smtClean="0">
                <a:solidFill>
                  <a:schemeClr val="tx1"/>
                </a:solidFill>
                <a:latin typeface="+mn-lt"/>
                <a:ea typeface="+mn-ea"/>
                <a:cs typeface="+mn-cs"/>
              </a:rPr>
              <a:t>الاطفال</a:t>
            </a:r>
            <a:r>
              <a:rPr lang="ar-SA" sz="1200" b="0" kern="1200" baseline="0" dirty="0" smtClean="0">
                <a:solidFill>
                  <a:schemeClr val="tx1"/>
                </a:solidFill>
                <a:latin typeface="+mn-lt"/>
                <a:ea typeface="+mn-ea"/>
                <a:cs typeface="+mn-cs"/>
              </a:rPr>
              <a:t> </a:t>
            </a:r>
            <a:r>
              <a:rPr lang="ar-SA" sz="1200" b="0" kern="1200" baseline="0" dirty="0" err="1" smtClean="0">
                <a:solidFill>
                  <a:schemeClr val="tx1"/>
                </a:solidFill>
                <a:latin typeface="+mn-lt"/>
                <a:ea typeface="+mn-ea"/>
                <a:cs typeface="+mn-cs"/>
              </a:rPr>
              <a:t>الامنين</a:t>
            </a:r>
            <a:r>
              <a:rPr lang="ar-SA" sz="1200" b="0" kern="1200" baseline="0" dirty="0" smtClean="0">
                <a:solidFill>
                  <a:schemeClr val="tx1"/>
                </a:solidFill>
                <a:latin typeface="+mn-lt"/>
                <a:ea typeface="+mn-ea"/>
                <a:cs typeface="+mn-cs"/>
              </a:rPr>
              <a:t> بالقيادية والتعاطف مع </a:t>
            </a:r>
            <a:r>
              <a:rPr lang="ar-SA" sz="1200" b="0" kern="1200" baseline="0" dirty="0" err="1" smtClean="0">
                <a:solidFill>
                  <a:schemeClr val="tx1"/>
                </a:solidFill>
                <a:latin typeface="+mn-lt"/>
                <a:ea typeface="+mn-ea"/>
                <a:cs typeface="+mn-cs"/>
              </a:rPr>
              <a:t>الاقران</a:t>
            </a:r>
            <a:r>
              <a:rPr lang="ar-SA" sz="1200" b="0" kern="1200" baseline="0" dirty="0" smtClean="0">
                <a:solidFill>
                  <a:schemeClr val="tx1"/>
                </a:solidFill>
                <a:latin typeface="+mn-lt"/>
                <a:ea typeface="+mn-ea"/>
                <a:cs typeface="+mn-cs"/>
              </a:rPr>
              <a:t> والمبادرة والبحث عن </a:t>
            </a:r>
            <a:r>
              <a:rPr lang="ar-SA" sz="1200" b="0" kern="1200" baseline="0" dirty="0" err="1" smtClean="0">
                <a:solidFill>
                  <a:schemeClr val="tx1"/>
                </a:solidFill>
                <a:latin typeface="+mn-lt"/>
                <a:ea typeface="+mn-ea"/>
                <a:cs typeface="+mn-cs"/>
              </a:rPr>
              <a:t>الاقران</a:t>
            </a:r>
            <a:endParaRPr lang="en-US" sz="1200" b="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5539498-AE9E-4CB2-808D-D2D55A26D409}"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Opportunity</a:t>
            </a:r>
            <a:r>
              <a:rPr lang="en-US" baseline="0" dirty="0" smtClean="0"/>
              <a:t> for attachment: what happens when a baby does not have the opportunity to establish  a close tie to a caregiver. In a series of studies&lt; Rene Spitz observed </a:t>
            </a:r>
            <a:r>
              <a:rPr lang="en-US" baseline="0" dirty="0" err="1" smtClean="0"/>
              <a:t>instituionalized</a:t>
            </a:r>
            <a:r>
              <a:rPr lang="en-US" baseline="0" dirty="0" smtClean="0"/>
              <a:t> infants whose mothers had given them up between 3 and 12 months of age. After being placed in a large ward where each shared a nurse with at least seven others, the babies lost weight, wept, withdrew from their surroundings, and had difficulty sleeping. If a consistent caregiver did not replace the mother, the depression deepened rapidly</a:t>
            </a:r>
            <a:endParaRPr lang="ar-SA" baseline="0" dirty="0" smtClean="0"/>
          </a:p>
          <a:p>
            <a:endParaRPr lang="en-US" baseline="0" dirty="0" smtClean="0"/>
          </a:p>
        </p:txBody>
      </p:sp>
      <p:sp>
        <p:nvSpPr>
          <p:cNvPr id="4" name="Slide Number Placeholder 3"/>
          <p:cNvSpPr>
            <a:spLocks noGrp="1"/>
          </p:cNvSpPr>
          <p:nvPr>
            <p:ph type="sldNum" sz="quarter" idx="10"/>
          </p:nvPr>
        </p:nvSpPr>
        <p:spPr/>
        <p:txBody>
          <a:bodyPr/>
          <a:lstStyle/>
          <a:p>
            <a:fld id="{F5539498-AE9E-4CB2-808D-D2D55A26D409}" type="slidenum">
              <a:rPr lang="en-US" smtClean="0"/>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Quality of </a:t>
            </a:r>
            <a:r>
              <a:rPr lang="en-US" baseline="0" dirty="0" err="1" smtClean="0"/>
              <a:t>caregiving</a:t>
            </a:r>
            <a:r>
              <a:rPr lang="en-US" baseline="0" dirty="0" smtClean="0"/>
              <a:t>: studies report that sensitive </a:t>
            </a:r>
            <a:r>
              <a:rPr lang="en-US" baseline="0" dirty="0" err="1" smtClean="0"/>
              <a:t>caregiving</a:t>
            </a:r>
            <a:r>
              <a:rPr lang="en-US" baseline="0" dirty="0" smtClean="0"/>
              <a:t> – responding promptly, consistently and appropriately to infants and holding them tenderly and carefully – is moderately related to attachment security in both biological and adoptive parents in diverse cultures.  In contrast, </a:t>
            </a:r>
            <a:r>
              <a:rPr lang="en-US" baseline="0" dirty="0" err="1" smtClean="0"/>
              <a:t>inscecurly</a:t>
            </a:r>
            <a:r>
              <a:rPr lang="en-US" baseline="0" dirty="0" smtClean="0"/>
              <a:t> attached infants tend to have mothers who engage in less physical contact, handle them awkwardly, behave in a routine manner, and are sometimes negative, resentful and rejecting, particularly in response to infants distress. </a:t>
            </a:r>
            <a:endParaRPr lang="ar-SA" baseline="0" dirty="0" smtClean="0"/>
          </a:p>
          <a:p>
            <a:endParaRPr lang="en-US" dirty="0"/>
          </a:p>
        </p:txBody>
      </p:sp>
      <p:sp>
        <p:nvSpPr>
          <p:cNvPr id="4" name="Slide Number Placeholder 3"/>
          <p:cNvSpPr>
            <a:spLocks noGrp="1"/>
          </p:cNvSpPr>
          <p:nvPr>
            <p:ph type="sldNum" sz="quarter" idx="10"/>
          </p:nvPr>
        </p:nvSpPr>
        <p:spPr/>
        <p:txBody>
          <a:bodyPr/>
          <a:lstStyle/>
          <a:p>
            <a:fld id="{F5539498-AE9E-4CB2-808D-D2D55A26D409}" type="slidenum">
              <a:rPr lang="en-US" smtClean="0"/>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quality of </a:t>
            </a:r>
            <a:r>
              <a:rPr lang="en-US" baseline="0" dirty="0" err="1" smtClean="0"/>
              <a:t>caregiving</a:t>
            </a:r>
            <a:r>
              <a:rPr lang="en-US" baseline="0" dirty="0" smtClean="0"/>
              <a:t> can be fully understood only in terms of the larger context of the parent-child relationship</a:t>
            </a:r>
            <a:endParaRPr lang="en-US" dirty="0"/>
          </a:p>
        </p:txBody>
      </p:sp>
      <p:sp>
        <p:nvSpPr>
          <p:cNvPr id="4" name="Slide Number Placeholder 3"/>
          <p:cNvSpPr>
            <a:spLocks noGrp="1"/>
          </p:cNvSpPr>
          <p:nvPr>
            <p:ph type="sldNum" sz="quarter" idx="10"/>
          </p:nvPr>
        </p:nvSpPr>
        <p:spPr/>
        <p:txBody>
          <a:bodyPr/>
          <a:lstStyle/>
          <a:p>
            <a:fld id="{F5539498-AE9E-4CB2-808D-D2D55A26D409}" type="slidenum">
              <a:rPr lang="en-US" smtClean="0"/>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Research suggests that infants placed in full time child care</a:t>
            </a:r>
            <a:r>
              <a:rPr lang="en-US" baseline="0" dirty="0" smtClean="0"/>
              <a:t> before 12 months of age are more likely than home </a:t>
            </a:r>
            <a:r>
              <a:rPr lang="en-US" baseline="0" dirty="0" err="1" smtClean="0"/>
              <a:t>reard</a:t>
            </a:r>
            <a:r>
              <a:rPr lang="en-US" baseline="0" dirty="0" smtClean="0"/>
              <a:t> babies to display insecure attachment – especially avoidance in the </a:t>
            </a:r>
            <a:r>
              <a:rPr lang="en-US" baseline="0" dirty="0" err="1" smtClean="0"/>
              <a:t>starnge</a:t>
            </a:r>
            <a:r>
              <a:rPr lang="en-US" baseline="0" dirty="0" smtClean="0"/>
              <a:t> </a:t>
            </a:r>
            <a:r>
              <a:rPr lang="en-US" baseline="0" dirty="0" err="1" smtClean="0"/>
              <a:t>sitautiom</a:t>
            </a:r>
            <a:r>
              <a:rPr lang="en-US" baseline="0" dirty="0" smtClean="0"/>
              <a:t> test. Does this mean that babies who experience daily </a:t>
            </a:r>
            <a:r>
              <a:rPr lang="en-US" baseline="0" dirty="0" err="1" smtClean="0"/>
              <a:t>seperation</a:t>
            </a:r>
            <a:r>
              <a:rPr lang="en-US" baseline="0" dirty="0" smtClean="0"/>
              <a:t> from employed parents and early placement in child care are at risk for developmental problems/</a:t>
            </a:r>
          </a:p>
          <a:p>
            <a:endParaRPr lang="en-US" baseline="0" dirty="0" smtClean="0"/>
          </a:p>
          <a:p>
            <a:r>
              <a:rPr lang="en-US" baseline="0" dirty="0" smtClean="0"/>
              <a:t>Attachment quality: the relationship between child care and emotional well-being depends on both family and child-care experiences. </a:t>
            </a:r>
          </a:p>
          <a:p>
            <a:endParaRPr lang="en-US" baseline="0" dirty="0" smtClean="0"/>
          </a:p>
          <a:p>
            <a:r>
              <a:rPr lang="en-US" baseline="0" dirty="0" smtClean="0"/>
              <a:t>Family circumstances: many employed  women find the pressures of handling two full time jobs – work and motherhood- stressful.  Some mothers fatigued and anxious because they receive little help from the child’s father, may respond less </a:t>
            </a:r>
            <a:r>
              <a:rPr lang="en-US" baseline="0" dirty="0" err="1" smtClean="0"/>
              <a:t>sensitvely</a:t>
            </a:r>
            <a:r>
              <a:rPr lang="en-US" baseline="0" dirty="0" smtClean="0"/>
              <a:t> to their babies, thereby risking the infant’s security. Other employed parents probably value and encourage their infant independence</a:t>
            </a:r>
            <a:endParaRPr lang="en-US" dirty="0"/>
          </a:p>
        </p:txBody>
      </p:sp>
      <p:sp>
        <p:nvSpPr>
          <p:cNvPr id="4" name="Slide Number Placeholder 3"/>
          <p:cNvSpPr>
            <a:spLocks noGrp="1"/>
          </p:cNvSpPr>
          <p:nvPr>
            <p:ph type="sldNum" sz="quarter" idx="10"/>
          </p:nvPr>
        </p:nvSpPr>
        <p:spPr/>
        <p:txBody>
          <a:bodyPr/>
          <a:lstStyle/>
          <a:p>
            <a:fld id="{F5539498-AE9E-4CB2-808D-D2D55A26D409}"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5539498-AE9E-4CB2-808D-D2D55A26D409}"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a:r>
              <a:rPr lang="ar-SA" dirty="0" smtClean="0"/>
              <a:t>مفهوم</a:t>
            </a:r>
            <a:r>
              <a:rPr lang="ar-SA" baseline="0" dirty="0" smtClean="0"/>
              <a:t> التعلق فهو غالبا يشير </a:t>
            </a:r>
            <a:r>
              <a:rPr lang="ar-SA" baseline="0" dirty="0" err="1" smtClean="0"/>
              <a:t>الى</a:t>
            </a:r>
            <a:r>
              <a:rPr lang="ar-SA" baseline="0" dirty="0" smtClean="0"/>
              <a:t> مرحلة </a:t>
            </a:r>
            <a:r>
              <a:rPr lang="ar-SA" baseline="0" dirty="0" err="1" smtClean="0"/>
              <a:t>نمائية</a:t>
            </a:r>
            <a:r>
              <a:rPr lang="ar-SA" baseline="0" dirty="0" smtClean="0"/>
              <a:t> معينة وهي مرحلة الطفولة</a:t>
            </a:r>
          </a:p>
          <a:p>
            <a:pPr algn="r"/>
            <a:endParaRPr lang="ar-SA" baseline="0" dirty="0" smtClean="0"/>
          </a:p>
          <a:p>
            <a:pPr algn="r"/>
            <a:r>
              <a:rPr lang="ar-SA" baseline="0" dirty="0" smtClean="0"/>
              <a:t>فهي تخص علاقة بين </a:t>
            </a:r>
            <a:r>
              <a:rPr lang="ar-SA" baseline="0" dirty="0" err="1" smtClean="0"/>
              <a:t>افراد</a:t>
            </a:r>
            <a:r>
              <a:rPr lang="ar-SA" baseline="0" dirty="0" smtClean="0"/>
              <a:t> بشريين في هذه الحالة - </a:t>
            </a:r>
            <a:r>
              <a:rPr lang="ar-SA" dirty="0" smtClean="0"/>
              <a:t>الطفل الرضيع وواحد </a:t>
            </a:r>
            <a:r>
              <a:rPr lang="ar-SA" dirty="0" err="1" smtClean="0"/>
              <a:t>او</a:t>
            </a:r>
            <a:r>
              <a:rPr lang="ar-SA" dirty="0" smtClean="0"/>
              <a:t> </a:t>
            </a:r>
            <a:r>
              <a:rPr lang="ar-SA" dirty="0" err="1" smtClean="0"/>
              <a:t>اكثر</a:t>
            </a:r>
            <a:r>
              <a:rPr lang="ar-SA" dirty="0" smtClean="0"/>
              <a:t> ممن يعتني </a:t>
            </a:r>
            <a:r>
              <a:rPr lang="ar-SA" dirty="0" err="1" smtClean="0"/>
              <a:t>به</a:t>
            </a:r>
            <a:r>
              <a:rPr lang="ar-SA" dirty="0" smtClean="0"/>
              <a:t> من البالغين المحيطين </a:t>
            </a:r>
            <a:r>
              <a:rPr lang="ar-SA" dirty="0" err="1" smtClean="0"/>
              <a:t>به</a:t>
            </a:r>
            <a:endParaRPr lang="ar-SA" dirty="0" smtClean="0"/>
          </a:p>
          <a:p>
            <a:pPr algn="r"/>
            <a:endParaRPr lang="ar-SA" dirty="0" smtClean="0"/>
          </a:p>
          <a:p>
            <a:pPr algn="r"/>
            <a:r>
              <a:rPr lang="ar-SA" dirty="0" smtClean="0"/>
              <a:t>والى مجموعة ظواهر خاصة تعكس الخصائص المميزة لتلك العلاقة</a:t>
            </a:r>
            <a:endParaRPr lang="en-US" dirty="0"/>
          </a:p>
        </p:txBody>
      </p:sp>
      <p:sp>
        <p:nvSpPr>
          <p:cNvPr id="4" name="Slide Number Placeholder 3"/>
          <p:cNvSpPr>
            <a:spLocks noGrp="1"/>
          </p:cNvSpPr>
          <p:nvPr>
            <p:ph type="sldNum" sz="quarter" idx="10"/>
          </p:nvPr>
        </p:nvSpPr>
        <p:spPr/>
        <p:txBody>
          <a:bodyPr/>
          <a:lstStyle/>
          <a:p>
            <a:fld id="{F5539498-AE9E-4CB2-808D-D2D55A26D409}"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ar-SA" sz="1200" dirty="0" smtClean="0"/>
              <a:t>الاتصال والاقتراب: فغالبا ما يلاحظ أن الرضيع يحاول الاتصال بأمه بوسائل شتى – حركات, نظرات, صرخات, ابتسامات, العض, شد الشعر</a:t>
            </a:r>
          </a:p>
          <a:p>
            <a:endParaRPr lang="en-US" dirty="0"/>
          </a:p>
        </p:txBody>
      </p:sp>
      <p:sp>
        <p:nvSpPr>
          <p:cNvPr id="4" name="Slide Number Placeholder 3"/>
          <p:cNvSpPr>
            <a:spLocks noGrp="1"/>
          </p:cNvSpPr>
          <p:nvPr>
            <p:ph type="sldNum" sz="quarter" idx="10"/>
          </p:nvPr>
        </p:nvSpPr>
        <p:spPr/>
        <p:txBody>
          <a:bodyPr/>
          <a:lstStyle/>
          <a:p>
            <a:fld id="{F5539498-AE9E-4CB2-808D-D2D55A26D409}"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Contact with the</a:t>
            </a:r>
            <a:r>
              <a:rPr lang="en-US" baseline="0" dirty="0" smtClean="0"/>
              <a:t> parent also ensures that the baby will be fed, but </a:t>
            </a:r>
            <a:r>
              <a:rPr lang="en-US" baseline="0" dirty="0" err="1" smtClean="0"/>
              <a:t>bowlby</a:t>
            </a:r>
            <a:r>
              <a:rPr lang="en-US" baseline="0" dirty="0" smtClean="0"/>
              <a:t> pointed out that feeding is not the basis for attachment.</a:t>
            </a:r>
            <a:endParaRPr lang="en-US" dirty="0"/>
          </a:p>
        </p:txBody>
      </p:sp>
      <p:sp>
        <p:nvSpPr>
          <p:cNvPr id="4" name="Slide Number Placeholder 3"/>
          <p:cNvSpPr>
            <a:spLocks noGrp="1"/>
          </p:cNvSpPr>
          <p:nvPr>
            <p:ph type="sldNum" sz="quarter" idx="10"/>
          </p:nvPr>
        </p:nvSpPr>
        <p:spPr/>
        <p:txBody>
          <a:bodyPr/>
          <a:lstStyle/>
          <a:p>
            <a:fld id="{F5539498-AE9E-4CB2-808D-D2D55A26D409}"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a:r>
              <a:rPr lang="ar-SA" sz="1200" kern="1200" baseline="0" dirty="0" smtClean="0">
                <a:solidFill>
                  <a:schemeClr val="tx1"/>
                </a:solidFill>
                <a:latin typeface="+mn-lt"/>
                <a:ea typeface="+mn-ea"/>
                <a:cs typeface="+mn-cs"/>
              </a:rPr>
              <a:t>"بداية ظهور</a:t>
            </a:r>
            <a:r>
              <a:rPr lang="ar-SA" sz="1200" b="1" kern="1200" baseline="0" dirty="0" smtClean="0">
                <a:solidFill>
                  <a:schemeClr val="tx1"/>
                </a:solidFill>
                <a:latin typeface="+mn-lt"/>
                <a:ea typeface="+mn-ea"/>
                <a:cs typeface="+mn-cs"/>
              </a:rPr>
              <a:t> </a:t>
            </a:r>
            <a:r>
              <a:rPr lang="ar-SA" sz="1200" kern="1200" baseline="0" dirty="0" smtClean="0">
                <a:solidFill>
                  <a:schemeClr val="tx1"/>
                </a:solidFill>
                <a:latin typeface="+mn-lt"/>
                <a:ea typeface="+mn-ea"/>
                <a:cs typeface="+mn-cs"/>
              </a:rPr>
              <a:t>التعلق تبدأ في ابتسام الرضيع لأمه بصورة أكثر من الغرباء، وهذا غالبًا ما يحدث في عمر الثلاثة شهور. وبعد ثلاثة شهور أخرى قد يبكي عندما تتركه أمه. وبعد أشهر قليلة يتدرب على البقاء بجواره في جميع الأوضاع. ويعد هذا المظهر في النمو من أهم إنجازات تلك المرحلة، وهذا النمو النوعي هو ما يطلق عليه التعلق الاجتماعي،</a:t>
            </a:r>
          </a:p>
          <a:p>
            <a:pPr algn="r"/>
            <a:endParaRPr lang="ar-SA" sz="1200" kern="1200" baseline="0" dirty="0" smtClean="0">
              <a:solidFill>
                <a:schemeClr val="tx1"/>
              </a:solidFill>
              <a:latin typeface="+mn-lt"/>
              <a:ea typeface="+mn-ea"/>
              <a:cs typeface="+mn-cs"/>
            </a:endParaRPr>
          </a:p>
          <a:p>
            <a:pPr algn="r"/>
            <a:r>
              <a:rPr lang="ar-SA" sz="1200" kern="1200" baseline="0" dirty="0" smtClean="0">
                <a:solidFill>
                  <a:schemeClr val="tx1"/>
                </a:solidFill>
                <a:latin typeface="+mn-lt"/>
                <a:ea typeface="+mn-ea"/>
                <a:cs typeface="+mn-cs"/>
              </a:rPr>
              <a:t>فالتعلق ذو طبيعة نوعية، إذ يمكن للصغير أن يتعلق بأكثر من شخص واحد في نفس الوقت. ولا يحدث هذا إلا من خلال التوظيف الصحيح لتلك الارتباطات العاطفية، مما يكتسب معه التعلق مزيدًا من القوة والفعالية الإيجابية في حياة الطفل. ويحدث هذا على الرغم من أن الصغير غالبًا ما يكون مهيئًا </a:t>
            </a:r>
            <a:r>
              <a:rPr lang="ar-SA" sz="1200" b="1" kern="1200" baseline="0" dirty="0" smtClean="0">
                <a:solidFill>
                  <a:schemeClr val="tx1"/>
                </a:solidFill>
                <a:latin typeface="+mn-lt"/>
                <a:ea typeface="+mn-ea"/>
                <a:cs typeface="+mn-cs"/>
              </a:rPr>
              <a:t>للتعلق بأول من يقوم برعايته وحضانته، وهو في أغلب الأحوال الأم</a:t>
            </a:r>
            <a:endParaRPr lang="en-US" dirty="0"/>
          </a:p>
        </p:txBody>
      </p:sp>
      <p:sp>
        <p:nvSpPr>
          <p:cNvPr id="4" name="Slide Number Placeholder 3"/>
          <p:cNvSpPr>
            <a:spLocks noGrp="1"/>
          </p:cNvSpPr>
          <p:nvPr>
            <p:ph type="sldNum" sz="quarter" idx="10"/>
          </p:nvPr>
        </p:nvSpPr>
        <p:spPr/>
        <p:txBody>
          <a:bodyPr/>
          <a:lstStyle/>
          <a:p>
            <a:fld id="{F5539498-AE9E-4CB2-808D-D2D55A26D409}"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algn="r"/>
            <a:r>
              <a:rPr lang="ar-SA" dirty="0" smtClean="0"/>
              <a:t/>
            </a:r>
            <a:br>
              <a:rPr lang="ar-SA" dirty="0" smtClean="0"/>
            </a:br>
            <a:r>
              <a:rPr lang="ar-SA" sz="1200" b="0" i="0" kern="1200" dirty="0" smtClean="0">
                <a:solidFill>
                  <a:schemeClr val="tx1"/>
                </a:solidFill>
                <a:latin typeface="+mn-lt"/>
                <a:ea typeface="+mn-ea"/>
                <a:cs typeface="+mn-cs"/>
              </a:rPr>
              <a:t>· التعلّق الآمن : يرى </a:t>
            </a:r>
            <a:r>
              <a:rPr lang="ar-SA" sz="1200" b="0" i="0" u="none" strike="noStrike" kern="1200" dirty="0" smtClean="0">
                <a:solidFill>
                  <a:schemeClr val="tx1"/>
                </a:solidFill>
                <a:latin typeface="+mn-lt"/>
                <a:ea typeface="+mn-ea"/>
                <a:cs typeface="+mn-cs"/>
                <a:hlinkClick r:id="rId3"/>
              </a:rPr>
              <a:t>الطفل </a:t>
            </a:r>
            <a:r>
              <a:rPr lang="ar-SA" sz="1200" b="0" i="0" kern="1200" dirty="0" smtClean="0">
                <a:solidFill>
                  <a:schemeClr val="tx1"/>
                </a:solidFill>
                <a:latin typeface="+mn-lt"/>
                <a:ea typeface="+mn-ea"/>
                <a:cs typeface="+mn-cs"/>
              </a:rPr>
              <a:t>أمه كقاعدة أمينة ينطلق منها لاستكشاف محيطه . عندما ينفصل عنها, قد يبكي أو لا يبكي, وإذا بكى فيكون ذلك بسبب غياب الأم, إذ إنه يفضلها على أي شخص آخر, وعندما تعود إليه, يخف بكاؤه فوراً ويباشر الاتصال </a:t>
            </a:r>
            <a:r>
              <a:rPr lang="ar-SA" sz="1200" b="0" i="0" kern="1200" dirty="0" err="1" smtClean="0">
                <a:solidFill>
                  <a:schemeClr val="tx1"/>
                </a:solidFill>
                <a:latin typeface="+mn-lt"/>
                <a:ea typeface="+mn-ea"/>
                <a:cs typeface="+mn-cs"/>
              </a:rPr>
              <a:t>بها</a:t>
            </a:r>
            <a:r>
              <a:rPr lang="ar-SA" sz="1200" b="0" i="0" kern="1200" dirty="0" smtClean="0">
                <a:solidFill>
                  <a:schemeClr val="tx1"/>
                </a:solidFill>
                <a:latin typeface="+mn-lt"/>
                <a:ea typeface="+mn-ea"/>
                <a:cs typeface="+mn-cs"/>
              </a:rPr>
              <a:t> بشكل فعّال </a:t>
            </a:r>
          </a:p>
          <a:p>
            <a:pPr algn="r"/>
            <a:r>
              <a:rPr lang="ar-SA" sz="1200" b="0" i="0" kern="1200" dirty="0" smtClean="0">
                <a:solidFill>
                  <a:schemeClr val="tx1"/>
                </a:solidFill>
                <a:latin typeface="+mn-lt"/>
                <a:ea typeface="+mn-ea"/>
                <a:cs typeface="+mn-cs"/>
              </a:rPr>
              <a:t>. </a:t>
            </a:r>
            <a:r>
              <a:rPr lang="ar-SA" dirty="0" smtClean="0"/>
              <a:t/>
            </a:r>
            <a:br>
              <a:rPr lang="ar-SA" dirty="0" smtClean="0"/>
            </a:br>
            <a:r>
              <a:rPr lang="ar-SA" sz="1200" b="0" i="0" kern="1200" dirty="0" smtClean="0">
                <a:solidFill>
                  <a:schemeClr val="tx1"/>
                </a:solidFill>
                <a:latin typeface="+mn-lt"/>
                <a:ea typeface="+mn-ea"/>
                <a:cs typeface="+mn-cs"/>
              </a:rPr>
              <a:t>· التعلّق غير الآمن : يبدو الطفل غير متجاوب مع أمه خلال حضورها, وإذا انفصل عنها لا يبدو منزعجاً ويتصرف مع الشخص الغريب كما مع أمه, عندما تعود الأم إليه, يتجنبها أو يكون بطيئاً في الترحيب </a:t>
            </a:r>
            <a:r>
              <a:rPr lang="ar-SA" sz="1200" b="0" i="0" kern="1200" dirty="0" err="1" smtClean="0">
                <a:solidFill>
                  <a:schemeClr val="tx1"/>
                </a:solidFill>
                <a:latin typeface="+mn-lt"/>
                <a:ea typeface="+mn-ea"/>
                <a:cs typeface="+mn-cs"/>
              </a:rPr>
              <a:t>بها</a:t>
            </a:r>
            <a:r>
              <a:rPr lang="ar-SA" sz="1200" b="0" i="0" kern="1200" dirty="0" smtClean="0">
                <a:solidFill>
                  <a:schemeClr val="tx1"/>
                </a:solidFill>
                <a:latin typeface="+mn-lt"/>
                <a:ea typeface="+mn-ea"/>
                <a:cs typeface="+mn-cs"/>
              </a:rPr>
              <a:t>, وعندما تحمله, لا يبدي التعلّق الجسدي </a:t>
            </a:r>
            <a:r>
              <a:rPr lang="ar-SA" sz="1200" b="0" i="0" kern="1200" dirty="0" err="1" smtClean="0">
                <a:solidFill>
                  <a:schemeClr val="tx1"/>
                </a:solidFill>
                <a:latin typeface="+mn-lt"/>
                <a:ea typeface="+mn-ea"/>
                <a:cs typeface="+mn-cs"/>
              </a:rPr>
              <a:t>بها</a:t>
            </a:r>
            <a:r>
              <a:rPr lang="ar-SA" sz="1200" b="0" i="0" kern="1200" dirty="0" smtClean="0">
                <a:solidFill>
                  <a:schemeClr val="tx1"/>
                </a:solidFill>
                <a:latin typeface="+mn-lt"/>
                <a:ea typeface="+mn-ea"/>
                <a:cs typeface="+mn-cs"/>
              </a:rPr>
              <a:t> . </a:t>
            </a:r>
            <a:r>
              <a:rPr lang="ar-SA" dirty="0" smtClean="0"/>
              <a:t/>
            </a:r>
            <a:br>
              <a:rPr lang="ar-SA" dirty="0" smtClean="0"/>
            </a:br>
            <a:r>
              <a:rPr lang="ar-SA" sz="1200" b="0" i="0" kern="1200" dirty="0" smtClean="0">
                <a:solidFill>
                  <a:schemeClr val="tx1"/>
                </a:solidFill>
                <a:latin typeface="+mn-lt"/>
                <a:ea typeface="+mn-ea"/>
                <a:cs typeface="+mn-cs"/>
              </a:rPr>
              <a:t>. </a:t>
            </a:r>
            <a:r>
              <a:rPr lang="ar-SA" dirty="0" smtClean="0"/>
              <a:t/>
            </a:r>
            <a:br>
              <a:rPr lang="ar-SA" dirty="0" smtClean="0"/>
            </a:br>
            <a:r>
              <a:rPr lang="ar-SA" sz="1200" b="0" i="0" kern="1200" dirty="0" smtClean="0">
                <a:solidFill>
                  <a:schemeClr val="tx1"/>
                </a:solidFill>
                <a:latin typeface="+mn-lt"/>
                <a:ea typeface="+mn-ea"/>
                <a:cs typeface="+mn-cs"/>
              </a:rPr>
              <a:t>من خلال هذا التصنيف, استطاع الباحثون أن يُحددّوا أطباعاً مختلفة لدى الأمهات, وأن يربطوا بين طبع الأم </a:t>
            </a:r>
            <a:r>
              <a:rPr lang="ar-SA" sz="1200" b="0" i="0" kern="1200" dirty="0" err="1" smtClean="0">
                <a:solidFill>
                  <a:schemeClr val="tx1"/>
                </a:solidFill>
                <a:latin typeface="+mn-lt"/>
                <a:ea typeface="+mn-ea"/>
                <a:cs typeface="+mn-cs"/>
              </a:rPr>
              <a:t>و</a:t>
            </a:r>
            <a:r>
              <a:rPr lang="ar-SA" sz="1200" b="0" i="0" kern="1200" dirty="0" smtClean="0">
                <a:solidFill>
                  <a:schemeClr val="tx1"/>
                </a:solidFill>
                <a:latin typeface="+mn-lt"/>
                <a:ea typeface="+mn-ea"/>
                <a:cs typeface="+mn-cs"/>
              </a:rPr>
              <a:t> طبيعة تعلق الولد </a:t>
            </a:r>
            <a:r>
              <a:rPr lang="ar-SA" sz="1200" b="0" i="0" kern="1200" dirty="0" err="1" smtClean="0">
                <a:solidFill>
                  <a:schemeClr val="tx1"/>
                </a:solidFill>
                <a:latin typeface="+mn-lt"/>
                <a:ea typeface="+mn-ea"/>
                <a:cs typeface="+mn-cs"/>
              </a:rPr>
              <a:t>بها</a:t>
            </a:r>
            <a:r>
              <a:rPr lang="ar-SA" sz="1200" b="0" i="0" kern="1200" dirty="0" smtClean="0">
                <a:solidFill>
                  <a:schemeClr val="tx1"/>
                </a:solidFill>
                <a:latin typeface="+mn-lt"/>
                <a:ea typeface="+mn-ea"/>
                <a:cs typeface="+mn-cs"/>
              </a:rPr>
              <a:t> . </a:t>
            </a:r>
            <a:r>
              <a:rPr lang="ar-SA" dirty="0" smtClean="0"/>
              <a:t/>
            </a:r>
            <a:br>
              <a:rPr lang="ar-SA" dirty="0" smtClean="0"/>
            </a:br>
            <a:r>
              <a:rPr lang="ar-SA" sz="1200" b="0" i="0" kern="1200" dirty="0" smtClean="0">
                <a:solidFill>
                  <a:schemeClr val="tx1"/>
                </a:solidFill>
                <a:latin typeface="+mn-lt"/>
                <a:ea typeface="+mn-ea"/>
                <a:cs typeface="+mn-cs"/>
              </a:rPr>
              <a:t>فالأم التي ينتمي ابنها إلى المجموعة الأولى</a:t>
            </a:r>
            <a:r>
              <a:rPr lang="ar-SA" sz="1200" b="0" i="0" u="sng" kern="1200" dirty="0" smtClean="0">
                <a:solidFill>
                  <a:schemeClr val="tx1"/>
                </a:solidFill>
                <a:latin typeface="+mn-lt"/>
                <a:ea typeface="+mn-ea"/>
                <a:cs typeface="+mn-cs"/>
              </a:rPr>
              <a:t> (التعلّق الآمن) :</a:t>
            </a:r>
            <a:r>
              <a:rPr lang="ar-SA" sz="1200" b="0" i="0" kern="1200" dirty="0" smtClean="0">
                <a:solidFill>
                  <a:schemeClr val="tx1"/>
                </a:solidFill>
                <a:latin typeface="+mn-lt"/>
                <a:ea typeface="+mn-ea"/>
                <a:cs typeface="+mn-cs"/>
              </a:rPr>
              <a:t> تتحلى إجمالاً بقدرة استجابة عالية لاحتياجات الطفل, مترافقة بقدرة ماهرة في توقيت استجاباتها للطفل (مثلاً, تعرف متى يتوجب عليها حمله, ومتى يستحسن عدم التدخل ) . فيبدو الطفل واثقاً من أن أمه سوف تكون جاهزة إذا احتاج لدعمها, وأنها سوف تقوم بالواجب بفعالية . </a:t>
            </a:r>
            <a:r>
              <a:rPr lang="ar-SA" dirty="0" smtClean="0"/>
              <a:t/>
            </a:r>
            <a:br>
              <a:rPr lang="ar-SA" dirty="0" smtClean="0"/>
            </a:br>
            <a:r>
              <a:rPr lang="ar-SA" sz="1200" b="0" i="0" kern="1200" dirty="0" smtClean="0">
                <a:solidFill>
                  <a:schemeClr val="tx1"/>
                </a:solidFill>
                <a:latin typeface="+mn-lt"/>
                <a:ea typeface="+mn-ea"/>
                <a:cs typeface="+mn-cs"/>
              </a:rPr>
              <a:t>أما الأم التي ينتمي ابنها إلى المجموعة الثانية </a:t>
            </a:r>
            <a:r>
              <a:rPr lang="ar-SA" sz="1200" b="0" i="0" u="sng" kern="1200" dirty="0" smtClean="0">
                <a:solidFill>
                  <a:schemeClr val="tx1"/>
                </a:solidFill>
                <a:latin typeface="+mn-lt"/>
                <a:ea typeface="+mn-ea"/>
                <a:cs typeface="+mn-cs"/>
              </a:rPr>
              <a:t>(التعلّق غير الآمن) :</a:t>
            </a:r>
            <a:r>
              <a:rPr lang="ar-SA" sz="1200" b="0" i="0" kern="1200" dirty="0" smtClean="0">
                <a:solidFill>
                  <a:schemeClr val="tx1"/>
                </a:solidFill>
                <a:latin typeface="+mn-lt"/>
                <a:ea typeface="+mn-ea"/>
                <a:cs typeface="+mn-cs"/>
              </a:rPr>
              <a:t> أنها لا تجد أي رغبة في إقامة اتصال جسدي مع ولدها, وهي إجمالاً قليلة الصبر,متشنجة في تصرفاتها, باردة في علاقتها معه, وتتميز بنوع من الأنانية, مما يجعل الولد يتجنب الاتصال </a:t>
            </a:r>
            <a:r>
              <a:rPr lang="ar-SA" sz="1200" b="0" i="0" kern="1200" dirty="0" err="1" smtClean="0">
                <a:solidFill>
                  <a:schemeClr val="tx1"/>
                </a:solidFill>
                <a:latin typeface="+mn-lt"/>
                <a:ea typeface="+mn-ea"/>
                <a:cs typeface="+mn-cs"/>
              </a:rPr>
              <a:t>بها</a:t>
            </a:r>
            <a:r>
              <a:rPr lang="ar-SA" sz="1200" b="0" i="0" kern="1200" dirty="0" smtClean="0">
                <a:solidFill>
                  <a:schemeClr val="tx1"/>
                </a:solidFill>
                <a:latin typeface="+mn-lt"/>
                <a:ea typeface="+mn-ea"/>
                <a:cs typeface="+mn-cs"/>
              </a:rPr>
              <a:t>, ويتصرف وكأنها غير موجودة وغير مهمة في عالمه .</a:t>
            </a:r>
          </a:p>
          <a:p>
            <a:pPr algn="r"/>
            <a:r>
              <a:rPr lang="ar-SA" sz="1200" b="0" i="0" kern="1200" dirty="0" smtClean="0">
                <a:solidFill>
                  <a:schemeClr val="tx1"/>
                </a:solidFill>
                <a:latin typeface="+mn-lt"/>
                <a:ea typeface="+mn-ea"/>
                <a:cs typeface="+mn-cs"/>
              </a:rPr>
              <a:t> </a:t>
            </a:r>
            <a:r>
              <a:rPr lang="ar-SA" dirty="0" smtClean="0"/>
              <a:t/>
            </a:r>
            <a:br>
              <a:rPr lang="ar-SA" dirty="0" smtClean="0"/>
            </a:br>
            <a:r>
              <a:rPr lang="ar-SA" sz="1200" b="0" i="0" kern="1200" dirty="0" smtClean="0">
                <a:solidFill>
                  <a:schemeClr val="tx1"/>
                </a:solidFill>
                <a:latin typeface="+mn-lt"/>
                <a:ea typeface="+mn-ea"/>
                <a:cs typeface="+mn-cs"/>
              </a:rPr>
              <a:t/>
            </a:r>
            <a:br>
              <a:rPr lang="ar-SA" sz="1200" b="0" i="0" kern="1200" dirty="0" smtClean="0">
                <a:solidFill>
                  <a:schemeClr val="tx1"/>
                </a:solidFill>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F5539498-AE9E-4CB2-808D-D2D55A26D409}"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a:r>
              <a:rPr lang="ar-SA" sz="1200" b="0" i="0" kern="1200" dirty="0" smtClean="0">
                <a:solidFill>
                  <a:schemeClr val="tx1"/>
                </a:solidFill>
                <a:latin typeface="+mn-lt"/>
                <a:ea typeface="+mn-ea"/>
                <a:cs typeface="+mn-cs"/>
              </a:rPr>
              <a:t>· التعلّق المقاوم :يبدو الطفل متعلقاً بشدة بأمه, لكنه يفشل في استكشاف محيطه بحضورها . عندما تعود الأم بعدما انفصلت عنه, يتصرف بشكل غاضب ومقاوم حتى إنه يعتدي عليها بالضرب, وإذا حملته لا يتوقف بكاؤه, ويبدو من الصعب جداً تهدئته .</a:t>
            </a:r>
          </a:p>
          <a:p>
            <a:pPr algn="r"/>
            <a:r>
              <a:rPr lang="ar-SA" sz="1200" b="0" i="0" kern="1200" dirty="0" smtClean="0">
                <a:solidFill>
                  <a:schemeClr val="tx1"/>
                </a:solidFill>
                <a:latin typeface="+mn-lt"/>
                <a:ea typeface="+mn-ea"/>
                <a:cs typeface="+mn-cs"/>
              </a:rPr>
              <a:t> </a:t>
            </a:r>
            <a:r>
              <a:rPr lang="ar-SA" dirty="0" smtClean="0"/>
              <a:t/>
            </a:r>
            <a:br>
              <a:rPr lang="ar-SA" dirty="0" smtClean="0"/>
            </a:br>
            <a:r>
              <a:rPr lang="ar-SA" sz="1200" b="0" i="0" kern="1200" dirty="0" smtClean="0">
                <a:solidFill>
                  <a:schemeClr val="tx1"/>
                </a:solidFill>
                <a:latin typeface="+mn-lt"/>
                <a:ea typeface="+mn-ea"/>
                <a:cs typeface="+mn-cs"/>
              </a:rPr>
              <a:t>· التعلّق العشوائي : الطفل يبدي الكثير من الحيرة والتناقض في علاقته مع أمه فلا ينظر إليها عندما تحمله, ولا يبدو سعيداً عندما </a:t>
            </a:r>
            <a:r>
              <a:rPr lang="ar-SA" sz="1200" b="0" i="0" kern="1200" dirty="0" err="1" smtClean="0">
                <a:solidFill>
                  <a:schemeClr val="tx1"/>
                </a:solidFill>
                <a:latin typeface="+mn-lt"/>
                <a:ea typeface="+mn-ea"/>
                <a:cs typeface="+mn-cs"/>
              </a:rPr>
              <a:t>يلتقيها</a:t>
            </a:r>
            <a:r>
              <a:rPr lang="ar-SA" sz="1200" b="0" i="0" kern="1200" dirty="0" smtClean="0">
                <a:solidFill>
                  <a:schemeClr val="tx1"/>
                </a:solidFill>
                <a:latin typeface="+mn-lt"/>
                <a:ea typeface="+mn-ea"/>
                <a:cs typeface="+mn-cs"/>
              </a:rPr>
              <a:t>, ويبكي بشكل غير متوقع حتى بعد تهدئته</a:t>
            </a:r>
          </a:p>
          <a:p>
            <a:pPr algn="r"/>
            <a:endParaRPr lang="ar-SA" sz="1200" b="0" i="0" kern="1200" dirty="0" smtClean="0">
              <a:solidFill>
                <a:schemeClr val="tx1"/>
              </a:solidFill>
              <a:latin typeface="+mn-lt"/>
              <a:ea typeface="+mn-ea"/>
              <a:cs typeface="+mn-cs"/>
            </a:endParaRPr>
          </a:p>
          <a:p>
            <a:pPr algn="r"/>
            <a:r>
              <a:rPr lang="ar-SA" sz="1200" b="0" i="0" kern="1200" dirty="0" smtClean="0">
                <a:solidFill>
                  <a:schemeClr val="tx1"/>
                </a:solidFill>
                <a:latin typeface="+mn-lt"/>
                <a:ea typeface="+mn-ea"/>
                <a:cs typeface="+mn-cs"/>
              </a:rPr>
              <a:t> وهكذا تبدو الأم التي ينتمي ابنها إلى المجموعة الثالثة </a:t>
            </a:r>
            <a:r>
              <a:rPr lang="ar-SA" sz="1200" b="0" i="0" u="sng" kern="1200" dirty="0" smtClean="0">
                <a:solidFill>
                  <a:schemeClr val="tx1"/>
                </a:solidFill>
                <a:latin typeface="+mn-lt"/>
                <a:ea typeface="+mn-ea"/>
                <a:cs typeface="+mn-cs"/>
              </a:rPr>
              <a:t>(التعلق المقاوم) : </a:t>
            </a:r>
            <a:r>
              <a:rPr lang="ar-SA" sz="1200" b="0" i="0" kern="1200" dirty="0" smtClean="0">
                <a:solidFill>
                  <a:schemeClr val="tx1"/>
                </a:solidFill>
                <a:latin typeface="+mn-lt"/>
                <a:ea typeface="+mn-ea"/>
                <a:cs typeface="+mn-cs"/>
              </a:rPr>
              <a:t>وكأن لديها الرغبة في إقامة اتصال جسدي مع الولد إنما تفتقر إلى الرقة في ضبط استجابتها مع احتياجات الطفل, وليس لديها القدرة على توقيت هذه الاستجابة بشكل حساس يتلاءم مع مشاعره, لذلك يتعلم الطفل أن أمه غير فعّالة مما يؤدي إلى شعوره بالقلق والمقاومة إذ أنه لا يشعر أنه يستطيع الاعتماد عليها للدعم المطلوب, وهذا يجعله غاضباً وحاقداً تجاهها</a:t>
            </a:r>
          </a:p>
          <a:p>
            <a:pPr algn="r"/>
            <a:r>
              <a:rPr lang="ar-SA" sz="1200" b="0" i="0" kern="1200" dirty="0" smtClean="0">
                <a:solidFill>
                  <a:schemeClr val="tx1"/>
                </a:solidFill>
                <a:latin typeface="+mn-lt"/>
                <a:ea typeface="+mn-ea"/>
                <a:cs typeface="+mn-cs"/>
              </a:rPr>
              <a:t> . </a:t>
            </a:r>
            <a:r>
              <a:rPr lang="ar-SA" dirty="0" smtClean="0"/>
              <a:t/>
            </a:r>
            <a:br>
              <a:rPr lang="ar-SA" dirty="0" smtClean="0"/>
            </a:br>
            <a:r>
              <a:rPr lang="ar-SA" sz="1200" b="0" i="0" kern="1200" dirty="0" smtClean="0">
                <a:solidFill>
                  <a:schemeClr val="tx1"/>
                </a:solidFill>
                <a:latin typeface="+mn-lt"/>
                <a:ea typeface="+mn-ea"/>
                <a:cs typeface="+mn-cs"/>
              </a:rPr>
              <a:t>وتبقى الأم التي ينتمي ابنها إلى المجموعة الرابعة </a:t>
            </a:r>
            <a:r>
              <a:rPr lang="ar-SA" sz="1200" b="0" i="0" kern="1200" dirty="0" err="1" smtClean="0">
                <a:solidFill>
                  <a:schemeClr val="tx1"/>
                </a:solidFill>
                <a:latin typeface="+mn-lt"/>
                <a:ea typeface="+mn-ea"/>
                <a:cs typeface="+mn-cs"/>
              </a:rPr>
              <a:t>و</a:t>
            </a:r>
            <a:r>
              <a:rPr lang="ar-SA" sz="1200" b="0" i="0" kern="1200" dirty="0" smtClean="0">
                <a:solidFill>
                  <a:schemeClr val="tx1"/>
                </a:solidFill>
                <a:latin typeface="+mn-lt"/>
                <a:ea typeface="+mn-ea"/>
                <a:cs typeface="+mn-cs"/>
              </a:rPr>
              <a:t> الأخيرة</a:t>
            </a:r>
            <a:r>
              <a:rPr lang="ar-SA" sz="1200" b="0" i="0" u="sng" kern="1200" dirty="0" smtClean="0">
                <a:solidFill>
                  <a:schemeClr val="tx1"/>
                </a:solidFill>
                <a:latin typeface="+mn-lt"/>
                <a:ea typeface="+mn-ea"/>
                <a:cs typeface="+mn-cs"/>
              </a:rPr>
              <a:t>(التعلّق</a:t>
            </a:r>
            <a:r>
              <a:rPr lang="ar-SA" sz="1200" b="0" i="0" kern="1200" dirty="0" smtClean="0">
                <a:solidFill>
                  <a:schemeClr val="tx1"/>
                </a:solidFill>
                <a:latin typeface="+mn-lt"/>
                <a:ea typeface="+mn-ea"/>
                <a:cs typeface="+mn-cs"/>
              </a:rPr>
              <a:t> </a:t>
            </a:r>
            <a:r>
              <a:rPr lang="ar-SA" sz="1200" b="0" i="0" u="sng" kern="1200" dirty="0" smtClean="0">
                <a:solidFill>
                  <a:schemeClr val="tx1"/>
                </a:solidFill>
                <a:latin typeface="+mn-lt"/>
                <a:ea typeface="+mn-ea"/>
                <a:cs typeface="+mn-cs"/>
              </a:rPr>
              <a:t>العشوائي) :</a:t>
            </a:r>
            <a:r>
              <a:rPr lang="ar-SA" sz="1200" b="0" i="0" kern="1200" dirty="0" smtClean="0">
                <a:solidFill>
                  <a:schemeClr val="tx1"/>
                </a:solidFill>
                <a:latin typeface="+mn-lt"/>
                <a:ea typeface="+mn-ea"/>
                <a:cs typeface="+mn-cs"/>
              </a:rPr>
              <a:t> فهي إجمالاً تعاني من اضطرابات نفسية مثل الاكتئاب, مما يجعلها </a:t>
            </a:r>
            <a:r>
              <a:rPr lang="ar-SA" sz="1200" b="0" i="0" kern="1200" dirty="0" err="1" smtClean="0">
                <a:solidFill>
                  <a:schemeClr val="tx1"/>
                </a:solidFill>
                <a:latin typeface="+mn-lt"/>
                <a:ea typeface="+mn-ea"/>
                <a:cs typeface="+mn-cs"/>
              </a:rPr>
              <a:t>تهمل</a:t>
            </a:r>
            <a:r>
              <a:rPr lang="ar-SA" sz="1200" b="0" i="0" kern="1200" dirty="0" smtClean="0">
                <a:solidFill>
                  <a:schemeClr val="tx1"/>
                </a:solidFill>
                <a:latin typeface="+mn-lt"/>
                <a:ea typeface="+mn-ea"/>
                <a:cs typeface="+mn-cs"/>
              </a:rPr>
              <a:t> الولد أو ربما تمارس العنف ضده. وهي أم غير قادرة على بناء علاقة ثقة مع ولدها, وتكون هذه العلاقة مليئة بالتناقضات إجمالاً, مما يجعل الولد يشعر بعدم الأمان, وتأتي تصرفاته ترجمة لهذه الحالة من الضياع الداخلي فيتخبط بين التعلق والمقاومة والتجنب, وتوحي ملامح وجه بالحزن والاكتئاب </a:t>
            </a:r>
            <a:br>
              <a:rPr lang="ar-SA" sz="1200" b="0" i="0" kern="1200" dirty="0" smtClean="0">
                <a:solidFill>
                  <a:schemeClr val="tx1"/>
                </a:solidFill>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F5539498-AE9E-4CB2-808D-D2D55A26D409}"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quality of attachment relationship differs from child to child&gt; some infants appear secure in the presence of the caregiver: they know they can count on her for protection and support&gt; other seem anxious and uncertain&gt;</a:t>
            </a:r>
          </a:p>
          <a:p>
            <a:endParaRPr lang="en-US" baseline="0" dirty="0" smtClean="0"/>
          </a:p>
          <a:p>
            <a:r>
              <a:rPr lang="en-US" baseline="0" dirty="0" smtClean="0"/>
              <a:t>A widely used laboratory  </a:t>
            </a:r>
            <a:r>
              <a:rPr lang="en-US" baseline="0" dirty="0" err="1" smtClean="0"/>
              <a:t>techbique</a:t>
            </a:r>
            <a:r>
              <a:rPr lang="en-US" baseline="0" dirty="0" smtClean="0"/>
              <a:t> for measuring the quality of attachment between 1 and 2 years of age is the strange situation. In designing it&lt; Mary Ainsworth and her colleagues (1978) reasoned that if the development of attachment has gone well&lt; infants and toddlers should use the parent as a secure base from which to explore an unfamiliar playroom. In addition when the parent leaves, an unfamiliar adult should be less comforting than the parent. Although </a:t>
            </a:r>
            <a:r>
              <a:rPr lang="en-US" baseline="0" dirty="0" err="1" smtClean="0"/>
              <a:t>seperation</a:t>
            </a:r>
            <a:r>
              <a:rPr lang="en-US" baseline="0" dirty="0" smtClean="0"/>
              <a:t> anxiety varies among the groups, the baby’s reunion responses defines attachment quality. </a:t>
            </a:r>
            <a:endParaRPr lang="en-US" dirty="0"/>
          </a:p>
        </p:txBody>
      </p:sp>
      <p:sp>
        <p:nvSpPr>
          <p:cNvPr id="4" name="Slide Number Placeholder 3"/>
          <p:cNvSpPr>
            <a:spLocks noGrp="1"/>
          </p:cNvSpPr>
          <p:nvPr>
            <p:ph type="sldNum" sz="quarter" idx="10"/>
          </p:nvPr>
        </p:nvSpPr>
        <p:spPr/>
        <p:txBody>
          <a:bodyPr/>
          <a:lstStyle/>
          <a:p>
            <a:fld id="{F5539498-AE9E-4CB2-808D-D2D55A26D409}"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AFB310-987F-4231-AAFF-CF6CD3916BEE}" type="datetime1">
              <a:rPr lang="en-US" smtClean="0"/>
              <a:pPr/>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6522FE-B071-4699-8D9E-DD4C112524D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EA6159-D44E-4FBD-9B3B-E6082681BAF4}" type="datetime1">
              <a:rPr lang="en-US" smtClean="0"/>
              <a:pPr/>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6522FE-B071-4699-8D9E-DD4C112524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BCEDBF-7DE6-4B6C-80A9-2B08B8857B76}" type="datetime1">
              <a:rPr lang="en-US" smtClean="0"/>
              <a:pPr/>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6522FE-B071-4699-8D9E-DD4C112524D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4F45BA-BAE9-420E-B206-DAF2C53C043B}" type="datetime1">
              <a:rPr lang="en-US" smtClean="0"/>
              <a:pPr/>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6522FE-B071-4699-8D9E-DD4C112524D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059DFF-8D5D-43B8-8425-47276C7AE2D3}" type="datetime1">
              <a:rPr lang="en-US" smtClean="0"/>
              <a:pPr/>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6522FE-B071-4699-8D9E-DD4C112524D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BB4F39-CC03-4577-A034-20EF354466DB}" type="datetime1">
              <a:rPr lang="en-US" smtClean="0"/>
              <a:pPr/>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6522FE-B071-4699-8D9E-DD4C112524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E8FEBE-5369-438E-B78E-9543B9F415A2}" type="datetime1">
              <a:rPr lang="en-US" smtClean="0"/>
              <a:pPr/>
              <a:t>3/13/2013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6522FE-B071-4699-8D9E-DD4C112524D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6A9C36-46C4-4DD0-A2F0-6A4090074A20}" type="datetime1">
              <a:rPr lang="en-US" smtClean="0"/>
              <a:pPr/>
              <a:t>3/13/2013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6522FE-B071-4699-8D9E-DD4C112524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29C4A5-2983-4177-9DAB-644B748F0778}" type="datetime1">
              <a:rPr lang="en-US" smtClean="0"/>
              <a:pPr/>
              <a:t>3/13/2013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6522FE-B071-4699-8D9E-DD4C112524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3C4F29-8940-4C9E-9D26-67A924F09B6F}" type="datetime1">
              <a:rPr lang="en-US" smtClean="0"/>
              <a:pPr/>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6522FE-B071-4699-8D9E-DD4C112524D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188F9D-66AE-4DAB-8D0D-8B96FC7E75FE}" type="datetime1">
              <a:rPr lang="en-US" smtClean="0"/>
              <a:pPr/>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6522FE-B071-4699-8D9E-DD4C112524D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E8852A-CC2A-40E6-BC9E-9D6D9D6B7C93}" type="datetime1">
              <a:rPr lang="en-US" smtClean="0"/>
              <a:pPr/>
              <a:t>3/13/2013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6522FE-B071-4699-8D9E-DD4C112524D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youtube.com/watch?v=QTsewNrHUHU"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tx2">
              <a:lumMod val="40000"/>
              <a:lumOff val="60000"/>
            </a:schemeClr>
          </a:solidFill>
        </p:spPr>
        <p:txBody>
          <a:bodyPr/>
          <a:lstStyle/>
          <a:p>
            <a:r>
              <a:rPr lang="ar-SA" dirty="0" smtClean="0"/>
              <a:t>علم النفس التطوري</a:t>
            </a:r>
            <a:endParaRPr lang="en-US" dirty="0"/>
          </a:p>
        </p:txBody>
      </p:sp>
      <p:sp>
        <p:nvSpPr>
          <p:cNvPr id="3" name="Subtitle 2"/>
          <p:cNvSpPr>
            <a:spLocks noGrp="1"/>
          </p:cNvSpPr>
          <p:nvPr>
            <p:ph type="subTitle" idx="1"/>
          </p:nvPr>
        </p:nvSpPr>
        <p:spPr/>
        <p:txBody>
          <a:bodyPr/>
          <a:lstStyle/>
          <a:p>
            <a:r>
              <a:rPr lang="ar-SA" dirty="0" smtClean="0">
                <a:solidFill>
                  <a:schemeClr val="tx1"/>
                </a:solidFill>
              </a:rPr>
              <a:t>نظرية </a:t>
            </a:r>
            <a:r>
              <a:rPr lang="ar-SA" dirty="0" err="1" smtClean="0">
                <a:solidFill>
                  <a:schemeClr val="tx1"/>
                </a:solidFill>
              </a:rPr>
              <a:t>بولبي</a:t>
            </a:r>
            <a:r>
              <a:rPr lang="ar-SA" dirty="0" smtClean="0">
                <a:solidFill>
                  <a:schemeClr val="tx1"/>
                </a:solidFill>
              </a:rPr>
              <a:t> للتعلق</a:t>
            </a:r>
            <a:endParaRPr lang="ar-SA" dirty="0" smtClean="0">
              <a:solidFill>
                <a:schemeClr val="tx1"/>
              </a:solidFill>
            </a:endParaRPr>
          </a:p>
          <a:p>
            <a:r>
              <a:rPr lang="ar-SA" dirty="0" smtClean="0">
                <a:solidFill>
                  <a:schemeClr val="tx1"/>
                </a:solidFill>
              </a:rPr>
              <a:t>د. وسام مجادلة</a:t>
            </a:r>
          </a:p>
          <a:p>
            <a:endParaRPr lang="en-US" dirty="0">
              <a:solidFill>
                <a:schemeClr val="tx1"/>
              </a:solidFill>
            </a:endParaRPr>
          </a:p>
        </p:txBody>
      </p:sp>
      <p:pic>
        <p:nvPicPr>
          <p:cNvPr id="41990" name="Picture 6" descr="http://s3.amazonaws.com/production.mediajoint.prx.org/public/piece_images/162281/4167-33_medium.jpeg"/>
          <p:cNvPicPr>
            <a:picLocks noChangeAspect="1" noChangeArrowheads="1"/>
          </p:cNvPicPr>
          <p:nvPr/>
        </p:nvPicPr>
        <p:blipFill>
          <a:blip r:embed="rId3" cstate="print"/>
          <a:srcRect/>
          <a:stretch>
            <a:fillRect/>
          </a:stretch>
        </p:blipFill>
        <p:spPr bwMode="auto">
          <a:xfrm>
            <a:off x="3581400" y="0"/>
            <a:ext cx="1752600" cy="2022232"/>
          </a:xfrm>
          <a:prstGeom prst="rect">
            <a:avLst/>
          </a:prstGeom>
          <a:noFill/>
        </p:spPr>
      </p:pic>
      <p:sp>
        <p:nvSpPr>
          <p:cNvPr id="7" name="Slide Number Placeholder 6"/>
          <p:cNvSpPr>
            <a:spLocks noGrp="1"/>
          </p:cNvSpPr>
          <p:nvPr>
            <p:ph type="sldNum" sz="quarter" idx="12"/>
          </p:nvPr>
        </p:nvSpPr>
        <p:spPr/>
        <p:txBody>
          <a:bodyPr/>
          <a:lstStyle/>
          <a:p>
            <a:fld id="{5B092834-F655-4AC5-9FCA-1DC467D3F868}"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ar-SA" dirty="0" smtClean="0"/>
              <a:t>أنواع التعلق</a:t>
            </a:r>
            <a:endParaRPr lang="en-US" dirty="0"/>
          </a:p>
        </p:txBody>
      </p:sp>
      <p:sp>
        <p:nvSpPr>
          <p:cNvPr id="3" name="Content Placeholder 2"/>
          <p:cNvSpPr>
            <a:spLocks noGrp="1"/>
          </p:cNvSpPr>
          <p:nvPr>
            <p:ph idx="1"/>
          </p:nvPr>
        </p:nvSpPr>
        <p:spPr/>
        <p:txBody>
          <a:bodyPr>
            <a:normAutofit/>
          </a:bodyPr>
          <a:lstStyle/>
          <a:p>
            <a:pPr algn="r">
              <a:buNone/>
            </a:pPr>
            <a:r>
              <a:rPr lang="ar-SA" sz="3000" b="1" dirty="0"/>
              <a:t>التعلّق </a:t>
            </a:r>
            <a:r>
              <a:rPr lang="ar-SA" sz="3000" b="1" dirty="0" smtClean="0"/>
              <a:t>المقاوم: </a:t>
            </a:r>
            <a:r>
              <a:rPr lang="ar-SA" sz="3000" dirty="0" smtClean="0"/>
              <a:t>يبدو </a:t>
            </a:r>
            <a:r>
              <a:rPr lang="ar-SA" sz="3000" dirty="0"/>
              <a:t>الطفل متعلقاً بشدة بأمه, لكنه يفشل في استكشاف محيطه بحضورها . عندما تعود الأم بعدما انفصلت عنه, يتصرف بشكل غاضب ومقاوم حتى إنه يعتدي عليها بالضرب, وإذا حملته لا يتوقف بكاؤه, ويبدو من الصعب جداً </a:t>
            </a:r>
            <a:r>
              <a:rPr lang="ar-SA" sz="3000" dirty="0" smtClean="0"/>
              <a:t>تهدئته</a:t>
            </a:r>
          </a:p>
          <a:p>
            <a:pPr algn="r">
              <a:buNone/>
            </a:pPr>
            <a:endParaRPr lang="ar-SA" sz="3000" dirty="0" smtClean="0"/>
          </a:p>
          <a:p>
            <a:pPr algn="r">
              <a:buNone/>
            </a:pPr>
            <a:r>
              <a:rPr lang="ar-SA" sz="3000" b="1" dirty="0" smtClean="0"/>
              <a:t>التعلّق العشوائي:</a:t>
            </a:r>
            <a:r>
              <a:rPr lang="ar-SA" sz="3000" dirty="0"/>
              <a:t> الطفل يبدي الكثير من الحيرة والتناقض في علاقته مع أمه فلا ينظر إليها عندما تحمله, ولا يبدو سعيداً عندما </a:t>
            </a:r>
            <a:r>
              <a:rPr lang="ar-SA" sz="3000" dirty="0" err="1"/>
              <a:t>يلتقيها</a:t>
            </a:r>
            <a:r>
              <a:rPr lang="ar-SA" sz="3000" dirty="0"/>
              <a:t>, ويبكي بشكل غير متوقع حتى بعد تهدئته </a:t>
            </a:r>
            <a:endParaRPr lang="en-US" sz="3000" dirty="0" smtClean="0"/>
          </a:p>
          <a:p>
            <a:pPr algn="r">
              <a:buNone/>
            </a:pPr>
            <a:endParaRPr lang="ar-SA" sz="3000" dirty="0"/>
          </a:p>
          <a:p>
            <a:pPr algn="r">
              <a:buNone/>
            </a:pPr>
            <a:endParaRPr lang="en-US" sz="3000" dirty="0"/>
          </a:p>
        </p:txBody>
      </p:sp>
      <p:sp>
        <p:nvSpPr>
          <p:cNvPr id="4" name="Slide Number Placeholder 3"/>
          <p:cNvSpPr>
            <a:spLocks noGrp="1"/>
          </p:cNvSpPr>
          <p:nvPr>
            <p:ph type="sldNum" sz="quarter" idx="12"/>
          </p:nvPr>
        </p:nvSpPr>
        <p:spPr/>
        <p:txBody>
          <a:bodyPr/>
          <a:lstStyle/>
          <a:p>
            <a:fld id="{836522FE-B071-4699-8D9E-DD4C112524D7}"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ar-SA" dirty="0" smtClean="0"/>
              <a:t>مقياس نسبة امن التعلق</a:t>
            </a:r>
            <a:endParaRPr lang="en-US" dirty="0"/>
          </a:p>
        </p:txBody>
      </p:sp>
      <p:sp>
        <p:nvSpPr>
          <p:cNvPr id="3" name="Content Placeholder 2"/>
          <p:cNvSpPr>
            <a:spLocks noGrp="1"/>
          </p:cNvSpPr>
          <p:nvPr>
            <p:ph idx="1"/>
          </p:nvPr>
        </p:nvSpPr>
        <p:spPr/>
        <p:txBody>
          <a:bodyPr/>
          <a:lstStyle/>
          <a:p>
            <a:pPr>
              <a:buNone/>
            </a:pPr>
            <a:r>
              <a:rPr lang="en-US" dirty="0" smtClean="0"/>
              <a:t>The Strange Situation Test </a:t>
            </a:r>
            <a:r>
              <a:rPr lang="en-US" sz="2400" dirty="0" smtClean="0"/>
              <a:t>(Ainsworth at al 1978)</a:t>
            </a:r>
          </a:p>
          <a:p>
            <a:pPr algn="r">
              <a:buNone/>
            </a:pPr>
            <a:r>
              <a:rPr lang="ar-SA" sz="2400" dirty="0" smtClean="0"/>
              <a:t>حالة الغريب</a:t>
            </a:r>
          </a:p>
          <a:p>
            <a:pPr algn="r">
              <a:buNone/>
            </a:pPr>
            <a:r>
              <a:rPr lang="ar-SA" sz="2400" dirty="0" smtClean="0"/>
              <a:t> </a:t>
            </a:r>
            <a:endParaRPr lang="en-US" sz="2400" dirty="0" smtClean="0"/>
          </a:p>
          <a:p>
            <a:pPr algn="r">
              <a:buNone/>
            </a:pPr>
            <a:r>
              <a:rPr lang="en-US" sz="2400" dirty="0" smtClean="0"/>
              <a:t> </a:t>
            </a:r>
            <a:r>
              <a:rPr lang="ar-SA" sz="2400" dirty="0" smtClean="0"/>
              <a:t>من مظاهر التعلق </a:t>
            </a:r>
            <a:r>
              <a:rPr lang="ar-SA" sz="2400" dirty="0" err="1" smtClean="0"/>
              <a:t>الامن</a:t>
            </a:r>
            <a:r>
              <a:rPr lang="ar-SA" sz="2400" dirty="0" smtClean="0"/>
              <a:t> </a:t>
            </a:r>
            <a:r>
              <a:rPr lang="ar-SA" sz="2400" dirty="0" err="1" smtClean="0"/>
              <a:t>او</a:t>
            </a:r>
            <a:r>
              <a:rPr lang="ar-SA" sz="2400" dirty="0" smtClean="0"/>
              <a:t> السليم:</a:t>
            </a:r>
          </a:p>
          <a:p>
            <a:pPr algn="r">
              <a:buNone/>
            </a:pPr>
            <a:r>
              <a:rPr lang="ar-SA" sz="2400" dirty="0" smtClean="0"/>
              <a:t> </a:t>
            </a:r>
            <a:endParaRPr lang="en-US" sz="2400" dirty="0" smtClean="0"/>
          </a:p>
          <a:p>
            <a:pPr algn="r">
              <a:buNone/>
            </a:pPr>
            <a:r>
              <a:rPr lang="ar-SA" sz="2400" dirty="0" smtClean="0"/>
              <a:t>استخدام الأطفال للأهل كقاعدة أمنة لاستكشاف محيطه</a:t>
            </a:r>
          </a:p>
          <a:p>
            <a:pPr algn="r">
              <a:buNone/>
            </a:pPr>
            <a:endParaRPr lang="ar-SA" sz="2400" dirty="0" smtClean="0"/>
          </a:p>
          <a:p>
            <a:pPr algn="r">
              <a:buNone/>
            </a:pPr>
            <a:r>
              <a:rPr lang="ar-SA" sz="2400" dirty="0" smtClean="0"/>
              <a:t>في حالة مغادرة الام للغرفة, دخول شخص غريب غير مألوف لا يواسي الطفل ولا يقلل من  حدة التوتر الناتجة عن مغادرة الام</a:t>
            </a:r>
            <a:endParaRPr lang="en-US" sz="2400" dirty="0" smtClean="0"/>
          </a:p>
          <a:p>
            <a:endParaRPr lang="en-US" sz="2400" dirty="0"/>
          </a:p>
        </p:txBody>
      </p:sp>
      <p:sp>
        <p:nvSpPr>
          <p:cNvPr id="4" name="Slide Number Placeholder 3"/>
          <p:cNvSpPr>
            <a:spLocks noGrp="1"/>
          </p:cNvSpPr>
          <p:nvPr>
            <p:ph type="sldNum" sz="quarter" idx="12"/>
          </p:nvPr>
        </p:nvSpPr>
        <p:spPr/>
        <p:txBody>
          <a:bodyPr/>
          <a:lstStyle/>
          <a:p>
            <a:fld id="{836522FE-B071-4699-8D9E-DD4C112524D7}"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fontScale="90000"/>
          </a:bodyPr>
          <a:lstStyle/>
          <a:p>
            <a:r>
              <a:rPr lang="en-US" dirty="0" smtClean="0"/>
              <a:t>The Strange Situation</a:t>
            </a:r>
            <a:br>
              <a:rPr lang="en-US" dirty="0" smtClean="0"/>
            </a:br>
            <a:r>
              <a:rPr lang="ar-SA" dirty="0" smtClean="0"/>
              <a:t> حالة الغريب</a:t>
            </a:r>
            <a:r>
              <a:rPr lang="he-IL" dirty="0" smtClean="0"/>
              <a:t> –</a:t>
            </a:r>
            <a:r>
              <a:rPr lang="he-IL" dirty="0" err="1" smtClean="0"/>
              <a:t> מצ</a:t>
            </a:r>
            <a:r>
              <a:rPr lang="he-IL" dirty="0" smtClean="0"/>
              <a:t>ב הזר</a:t>
            </a:r>
            <a:endParaRPr lang="en-US" dirty="0"/>
          </a:p>
        </p:txBody>
      </p:sp>
      <p:sp>
        <p:nvSpPr>
          <p:cNvPr id="3" name="Content Placeholder 2"/>
          <p:cNvSpPr>
            <a:spLocks noGrp="1"/>
          </p:cNvSpPr>
          <p:nvPr>
            <p:ph idx="1"/>
          </p:nvPr>
        </p:nvSpPr>
        <p:spPr/>
        <p:txBody>
          <a:bodyPr/>
          <a:lstStyle/>
          <a:p>
            <a:endParaRPr lang="en-US"/>
          </a:p>
        </p:txBody>
      </p:sp>
      <p:pic>
        <p:nvPicPr>
          <p:cNvPr id="5" name="Picture 3">
            <a:hlinkClick r:id="rId2"/>
          </p:cNvPr>
          <p:cNvPicPr>
            <a:picLocks noChangeAspect="1" noChangeArrowheads="1"/>
          </p:cNvPicPr>
          <p:nvPr/>
        </p:nvPicPr>
        <p:blipFill>
          <a:blip r:embed="rId3" cstate="print"/>
          <a:srcRect l="16856" r="1558" b="6349"/>
          <a:stretch>
            <a:fillRect/>
          </a:stretch>
        </p:blipFill>
        <p:spPr bwMode="auto">
          <a:xfrm>
            <a:off x="0" y="1600200"/>
            <a:ext cx="9144000" cy="5257800"/>
          </a:xfrm>
          <a:prstGeom prst="rect">
            <a:avLst/>
          </a:prstGeom>
          <a:noFill/>
        </p:spPr>
      </p:pic>
      <p:sp>
        <p:nvSpPr>
          <p:cNvPr id="6" name="Slide Number Placeholder 5"/>
          <p:cNvSpPr>
            <a:spLocks noGrp="1"/>
          </p:cNvSpPr>
          <p:nvPr>
            <p:ph type="sldNum" sz="quarter" idx="12"/>
          </p:nvPr>
        </p:nvSpPr>
        <p:spPr/>
        <p:txBody>
          <a:bodyPr/>
          <a:lstStyle/>
          <a:p>
            <a:fld id="{836522FE-B071-4699-8D9E-DD4C112524D7}"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ar-SA" dirty="0" err="1" smtClean="0"/>
              <a:t>اهمية</a:t>
            </a:r>
            <a:r>
              <a:rPr lang="ar-SA" dirty="0" smtClean="0"/>
              <a:t> التعلق</a:t>
            </a:r>
            <a:endParaRPr lang="en-US" dirty="0"/>
          </a:p>
        </p:txBody>
      </p:sp>
      <p:sp>
        <p:nvSpPr>
          <p:cNvPr id="3" name="Content Placeholder 2"/>
          <p:cNvSpPr>
            <a:spLocks noGrp="1"/>
          </p:cNvSpPr>
          <p:nvPr>
            <p:ph idx="1"/>
          </p:nvPr>
        </p:nvSpPr>
        <p:spPr/>
        <p:txBody>
          <a:bodyPr>
            <a:noAutofit/>
          </a:bodyPr>
          <a:lstStyle/>
          <a:p>
            <a:pPr algn="r">
              <a:buNone/>
            </a:pPr>
            <a:r>
              <a:rPr lang="ar-SA" sz="2800" dirty="0" smtClean="0"/>
              <a:t>التعلق الأمن يؤدي إلى بناء ثقة الطفل فيما يحيط </a:t>
            </a:r>
            <a:r>
              <a:rPr lang="ar-SA" sz="2800" dirty="0" err="1" smtClean="0"/>
              <a:t>به</a:t>
            </a:r>
            <a:r>
              <a:rPr lang="ar-SA" sz="2800" dirty="0" smtClean="0"/>
              <a:t> من </a:t>
            </a:r>
            <a:r>
              <a:rPr lang="ar-SA" sz="2800" dirty="0" err="1" smtClean="0"/>
              <a:t>اشخاص</a:t>
            </a:r>
            <a:r>
              <a:rPr lang="ar-SA" sz="2800" dirty="0" smtClean="0"/>
              <a:t> </a:t>
            </a:r>
            <a:r>
              <a:rPr lang="ar-SA" sz="2800" dirty="0" err="1" smtClean="0"/>
              <a:t>واشياء</a:t>
            </a:r>
            <a:endParaRPr lang="ar-SA" sz="2800" dirty="0" smtClean="0"/>
          </a:p>
          <a:p>
            <a:pPr algn="r">
              <a:buNone/>
            </a:pPr>
            <a:endParaRPr lang="ar-SA" sz="1400" dirty="0" smtClean="0"/>
          </a:p>
          <a:p>
            <a:pPr algn="r">
              <a:buNone/>
            </a:pPr>
            <a:r>
              <a:rPr lang="en-US" sz="2800" dirty="0" err="1" smtClean="0"/>
              <a:t>Sroufe</a:t>
            </a:r>
            <a:r>
              <a:rPr lang="ar-SA" sz="2800" dirty="0" smtClean="0"/>
              <a:t> </a:t>
            </a:r>
            <a:r>
              <a:rPr lang="en-US" sz="2800" dirty="0" smtClean="0"/>
              <a:t>et al (1979)</a:t>
            </a:r>
            <a:endParaRPr lang="he-IL" sz="2800" dirty="0" smtClean="0"/>
          </a:p>
          <a:p>
            <a:pPr algn="r">
              <a:buNone/>
            </a:pPr>
            <a:endParaRPr lang="he-IL" sz="1400" dirty="0" smtClean="0"/>
          </a:p>
          <a:p>
            <a:pPr algn="r">
              <a:buNone/>
            </a:pPr>
            <a:r>
              <a:rPr lang="ar-SA" sz="2600" dirty="0" smtClean="0"/>
              <a:t>طفل الذي عانى من التعلق </a:t>
            </a:r>
            <a:r>
              <a:rPr lang="ar-SA" sz="2600" u="sng" dirty="0" smtClean="0"/>
              <a:t>غير الأمن </a:t>
            </a:r>
            <a:r>
              <a:rPr lang="ar-SA" sz="2600" dirty="0" smtClean="0"/>
              <a:t>قد تأخر ستة شهور مقارنة بالطفل الذي تمتع </a:t>
            </a:r>
            <a:r>
              <a:rPr lang="ar-SA" sz="2600" u="sng" dirty="0" smtClean="0"/>
              <a:t>بتعلق امن</a:t>
            </a:r>
            <a:r>
              <a:rPr lang="ar-SA" sz="2600" dirty="0" smtClean="0"/>
              <a:t>, لإبداء سلوك اللعب الحر</a:t>
            </a:r>
          </a:p>
          <a:p>
            <a:pPr algn="r">
              <a:buNone/>
            </a:pPr>
            <a:endParaRPr lang="ar-SA" sz="2600" dirty="0" smtClean="0"/>
          </a:p>
          <a:p>
            <a:pPr algn="r">
              <a:buNone/>
            </a:pPr>
            <a:r>
              <a:rPr lang="ar-SA" sz="2600" dirty="0" smtClean="0"/>
              <a:t>الأطفال الذين عانوا من التعلق </a:t>
            </a:r>
            <a:r>
              <a:rPr lang="ar-SA" sz="2600" u="sng" dirty="0" smtClean="0"/>
              <a:t>غير </a:t>
            </a:r>
            <a:r>
              <a:rPr lang="ar-SA" sz="2600" u="sng" dirty="0" err="1" smtClean="0"/>
              <a:t>الامن</a:t>
            </a:r>
            <a:r>
              <a:rPr lang="ar-SA" sz="2600" u="sng" dirty="0" smtClean="0"/>
              <a:t> </a:t>
            </a:r>
            <a:r>
              <a:rPr lang="ar-SA" sz="2600" dirty="0" smtClean="0"/>
              <a:t>من سن 15 شهر اظهروا مستويات من المنافسة مختلفة مقارنة بأطفال تعلقوا وكان تعلقهم أمنا. عندما بلغوا 3 سنوات ونصف من أعمارهم, تميز سلوك الأطفال </a:t>
            </a:r>
            <a:r>
              <a:rPr lang="ar-SA" sz="2600" u="sng" dirty="0" smtClean="0"/>
              <a:t>غير الآمنين </a:t>
            </a:r>
            <a:r>
              <a:rPr lang="ar-SA" sz="2600" dirty="0" err="1" smtClean="0"/>
              <a:t>بالانسحابية</a:t>
            </a:r>
            <a:r>
              <a:rPr lang="ar-SA" sz="2600" dirty="0" smtClean="0"/>
              <a:t> والتردد واتخاذ موقف المتفرج, بينما تميز سلوك الأطفال </a:t>
            </a:r>
            <a:r>
              <a:rPr lang="ar-SA" sz="2600" u="sng" dirty="0" smtClean="0"/>
              <a:t>الآمنين</a:t>
            </a:r>
            <a:r>
              <a:rPr lang="ar-SA" sz="2600" dirty="0" smtClean="0"/>
              <a:t> بالقيادية</a:t>
            </a:r>
            <a:r>
              <a:rPr lang="en-US" sz="2600" dirty="0" smtClean="0"/>
              <a:t> </a:t>
            </a:r>
            <a:r>
              <a:rPr lang="ar-SA" sz="2600" dirty="0" smtClean="0"/>
              <a:t>والتعاطف مع الأقران والمبادرة والبحث عن الأقران</a:t>
            </a:r>
            <a:endParaRPr lang="en-US" sz="2600" dirty="0" smtClean="0"/>
          </a:p>
          <a:p>
            <a:pPr algn="r">
              <a:buNone/>
            </a:pPr>
            <a:r>
              <a:rPr lang="en-US" sz="2800" dirty="0" smtClean="0"/>
              <a:t> </a:t>
            </a:r>
            <a:r>
              <a:rPr lang="ar-SA" sz="2800" dirty="0" smtClean="0"/>
              <a:t> </a:t>
            </a:r>
            <a:endParaRPr lang="en-US" sz="2800" dirty="0"/>
          </a:p>
        </p:txBody>
      </p:sp>
      <p:sp>
        <p:nvSpPr>
          <p:cNvPr id="4" name="Slide Number Placeholder 3"/>
          <p:cNvSpPr>
            <a:spLocks noGrp="1"/>
          </p:cNvSpPr>
          <p:nvPr>
            <p:ph type="sldNum" sz="quarter" idx="12"/>
          </p:nvPr>
        </p:nvSpPr>
        <p:spPr/>
        <p:txBody>
          <a:bodyPr/>
          <a:lstStyle/>
          <a:p>
            <a:fld id="{836522FE-B071-4699-8D9E-DD4C112524D7}"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buNone/>
            </a:pPr>
            <a:endParaRPr lang="ar-SA" dirty="0" smtClean="0"/>
          </a:p>
          <a:p>
            <a:pPr algn="ctr">
              <a:buNone/>
            </a:pPr>
            <a:endParaRPr lang="ar-SA" dirty="0" smtClean="0"/>
          </a:p>
          <a:p>
            <a:pPr algn="ctr">
              <a:buNone/>
            </a:pPr>
            <a:r>
              <a:rPr lang="ar-SA" sz="4000" dirty="0" smtClean="0"/>
              <a:t>ما هي العوامل التي تؤثر في التعلق؟</a:t>
            </a:r>
            <a:endParaRPr lang="en-US" sz="4000" dirty="0"/>
          </a:p>
        </p:txBody>
      </p:sp>
      <p:sp>
        <p:nvSpPr>
          <p:cNvPr id="4" name="Slide Number Placeholder 3"/>
          <p:cNvSpPr>
            <a:spLocks noGrp="1"/>
          </p:cNvSpPr>
          <p:nvPr>
            <p:ph type="sldNum" sz="quarter" idx="12"/>
          </p:nvPr>
        </p:nvSpPr>
        <p:spPr/>
        <p:txBody>
          <a:bodyPr/>
          <a:lstStyle/>
          <a:p>
            <a:fld id="{836522FE-B071-4699-8D9E-DD4C112524D7}"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ar-SA" dirty="0" smtClean="0"/>
              <a:t>العوامل المؤثرة على التعلق</a:t>
            </a:r>
            <a:endParaRPr lang="en-US" dirty="0"/>
          </a:p>
        </p:txBody>
      </p:sp>
      <p:sp>
        <p:nvSpPr>
          <p:cNvPr id="3" name="Content Placeholder 2"/>
          <p:cNvSpPr>
            <a:spLocks noGrp="1"/>
          </p:cNvSpPr>
          <p:nvPr>
            <p:ph idx="1"/>
          </p:nvPr>
        </p:nvSpPr>
        <p:spPr/>
        <p:txBody>
          <a:bodyPr/>
          <a:lstStyle/>
          <a:p>
            <a:pPr>
              <a:buNone/>
            </a:pPr>
            <a:r>
              <a:rPr lang="ar-SA" dirty="0" smtClean="0"/>
              <a:t> </a:t>
            </a:r>
          </a:p>
        </p:txBody>
      </p:sp>
      <p:graphicFrame>
        <p:nvGraphicFramePr>
          <p:cNvPr id="4" name="Table 3"/>
          <p:cNvGraphicFramePr>
            <a:graphicFrameLocks noGrp="1"/>
          </p:cNvGraphicFramePr>
          <p:nvPr/>
        </p:nvGraphicFramePr>
        <p:xfrm>
          <a:off x="457200" y="1676398"/>
          <a:ext cx="8229600" cy="4631057"/>
        </p:xfrm>
        <a:graphic>
          <a:graphicData uri="http://schemas.openxmlformats.org/drawingml/2006/table">
            <a:tbl>
              <a:tblPr firstRow="1" bandRow="1">
                <a:tableStyleId>{5C22544A-7EE6-4342-B048-85BDC9FD1C3A}</a:tableStyleId>
              </a:tblPr>
              <a:tblGrid>
                <a:gridCol w="4114800"/>
                <a:gridCol w="4114800"/>
              </a:tblGrid>
              <a:tr h="885825">
                <a:tc>
                  <a:txBody>
                    <a:bodyPr/>
                    <a:lstStyle/>
                    <a:p>
                      <a:pPr algn="ctr"/>
                      <a:r>
                        <a:rPr lang="en-US" sz="2800" dirty="0" smtClean="0"/>
                        <a:t>Opportunity</a:t>
                      </a:r>
                      <a:r>
                        <a:rPr lang="en-US" sz="2800" baseline="0" dirty="0" smtClean="0"/>
                        <a:t>  for attachment</a:t>
                      </a:r>
                      <a:endParaRPr lang="en-US" sz="2800" dirty="0"/>
                    </a:p>
                  </a:txBody>
                  <a:tcPr/>
                </a:tc>
                <a:tc>
                  <a:txBody>
                    <a:bodyPr/>
                    <a:lstStyle/>
                    <a:p>
                      <a:pPr algn="ctr"/>
                      <a:r>
                        <a:rPr lang="ar-SA" sz="2800" dirty="0" smtClean="0"/>
                        <a:t>توفر</a:t>
                      </a:r>
                      <a:r>
                        <a:rPr lang="ar-SA" sz="2800" baseline="0" dirty="0" smtClean="0"/>
                        <a:t> الفرصة للتعلق</a:t>
                      </a:r>
                      <a:endParaRPr lang="en-US" sz="2800" dirty="0"/>
                    </a:p>
                  </a:txBody>
                  <a:tcPr/>
                </a:tc>
              </a:tr>
              <a:tr h="3686177">
                <a:tc gridSpan="2">
                  <a:txBody>
                    <a:bodyPr/>
                    <a:lstStyle/>
                    <a:p>
                      <a:pPr algn="r"/>
                      <a:r>
                        <a:rPr lang="ar-SA" sz="2600" dirty="0" smtClean="0"/>
                        <a:t>اكتمال</a:t>
                      </a:r>
                      <a:r>
                        <a:rPr lang="ar-SA" sz="2600" baseline="0" dirty="0" smtClean="0"/>
                        <a:t> علاقة عاطفية طبيعية تعتمد على إنشاء علاقة وطيدة بين الطفل ومانح الرعاية في السنوات الأولى من العمر</a:t>
                      </a:r>
                      <a:endParaRPr lang="en-US" sz="2600" baseline="0" dirty="0" smtClean="0"/>
                    </a:p>
                    <a:p>
                      <a:pPr algn="r"/>
                      <a:endParaRPr lang="en-US" sz="2400" baseline="0" dirty="0" smtClean="0"/>
                    </a:p>
                    <a:p>
                      <a:pPr algn="r"/>
                      <a:r>
                        <a:rPr lang="en-US" sz="2400" baseline="0" dirty="0" smtClean="0"/>
                        <a:t>Rene Spitz (1946)</a:t>
                      </a:r>
                    </a:p>
                    <a:p>
                      <a:pPr algn="r"/>
                      <a:r>
                        <a:rPr lang="ar-SA" sz="2600" baseline="0" dirty="0" smtClean="0">
                          <a:cs typeface="+mn-cs"/>
                        </a:rPr>
                        <a:t>بعد وضع </a:t>
                      </a:r>
                      <a:r>
                        <a:rPr lang="ar-SA" sz="2600" baseline="0" dirty="0" err="1" smtClean="0">
                          <a:cs typeface="+mn-cs"/>
                        </a:rPr>
                        <a:t>اطفال</a:t>
                      </a:r>
                      <a:r>
                        <a:rPr lang="ar-SA" sz="2600" baseline="0" dirty="0" smtClean="0">
                          <a:cs typeface="+mn-cs"/>
                        </a:rPr>
                        <a:t> رضع تخلت عنهم أمهاتهم في جناح </a:t>
                      </a:r>
                      <a:r>
                        <a:rPr lang="ar-SA" sz="2600" baseline="0" dirty="0" err="1" smtClean="0">
                          <a:cs typeface="+mn-cs"/>
                        </a:rPr>
                        <a:t>كبيرفي</a:t>
                      </a:r>
                      <a:r>
                        <a:rPr lang="ar-SA" sz="2600" baseline="0" dirty="0" smtClean="0">
                          <a:cs typeface="+mn-cs"/>
                        </a:rPr>
                        <a:t> مركز لرعاية </a:t>
                      </a:r>
                      <a:r>
                        <a:rPr lang="ar-SA" sz="2600" baseline="0" dirty="0" err="1" smtClean="0">
                          <a:cs typeface="+mn-cs"/>
                        </a:rPr>
                        <a:t>الاطفال</a:t>
                      </a:r>
                      <a:r>
                        <a:rPr lang="ar-SA" sz="2600" baseline="0" dirty="0" smtClean="0">
                          <a:cs typeface="+mn-cs"/>
                        </a:rPr>
                        <a:t> المنبوذين حيث يشارك كل رضيع ممرضة مع سبعة آخرين على الأقل – أشارت  الدراسات إلى فقدان الوزن، البكاء، وصعوبة في النوم </a:t>
                      </a:r>
                      <a:r>
                        <a:rPr lang="ar-SA" sz="2600" baseline="0" dirty="0" err="1" smtClean="0">
                          <a:cs typeface="+mn-cs"/>
                        </a:rPr>
                        <a:t>الاطفال</a:t>
                      </a:r>
                      <a:endParaRPr lang="en-US" sz="2600" baseline="0" dirty="0" smtClean="0">
                        <a:cs typeface="+mn-cs"/>
                      </a:endParaRPr>
                    </a:p>
                    <a:p>
                      <a:pPr algn="ctr"/>
                      <a:endParaRPr lang="en-US" sz="2400" baseline="0" dirty="0" smtClean="0"/>
                    </a:p>
                  </a:txBody>
                  <a:tcPr/>
                </a:tc>
                <a:tc hMerge="1">
                  <a:txBody>
                    <a:bodyPr/>
                    <a:lstStyle/>
                    <a:p>
                      <a:endParaRPr lang="en-US" dirty="0"/>
                    </a:p>
                  </a:txBody>
                  <a:tcPr/>
                </a:tc>
              </a:tr>
            </a:tbl>
          </a:graphicData>
        </a:graphic>
      </p:graphicFrame>
      <p:sp>
        <p:nvSpPr>
          <p:cNvPr id="5" name="Slide Number Placeholder 4"/>
          <p:cNvSpPr>
            <a:spLocks noGrp="1"/>
          </p:cNvSpPr>
          <p:nvPr>
            <p:ph type="sldNum" sz="quarter" idx="12"/>
          </p:nvPr>
        </p:nvSpPr>
        <p:spPr/>
        <p:txBody>
          <a:bodyPr/>
          <a:lstStyle/>
          <a:p>
            <a:fld id="{836522FE-B071-4699-8D9E-DD4C112524D7}"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ar-SA" dirty="0" smtClean="0"/>
              <a:t>العوامل المؤثرة على التعلق</a:t>
            </a:r>
            <a:endParaRPr lang="en-US" dirty="0"/>
          </a:p>
        </p:txBody>
      </p:sp>
      <p:sp>
        <p:nvSpPr>
          <p:cNvPr id="3" name="Content Placeholder 2"/>
          <p:cNvSpPr>
            <a:spLocks noGrp="1"/>
          </p:cNvSpPr>
          <p:nvPr>
            <p:ph idx="1"/>
          </p:nvPr>
        </p:nvSpPr>
        <p:spPr/>
        <p:txBody>
          <a:bodyPr/>
          <a:lstStyle/>
          <a:p>
            <a:endParaRPr lang="en-US" dirty="0"/>
          </a:p>
        </p:txBody>
      </p:sp>
      <p:graphicFrame>
        <p:nvGraphicFramePr>
          <p:cNvPr id="5" name="Table 4"/>
          <p:cNvGraphicFramePr>
            <a:graphicFrameLocks noGrp="1"/>
          </p:cNvGraphicFramePr>
          <p:nvPr/>
        </p:nvGraphicFramePr>
        <p:xfrm>
          <a:off x="381000" y="1676400"/>
          <a:ext cx="8229600" cy="4284954"/>
        </p:xfrm>
        <a:graphic>
          <a:graphicData uri="http://schemas.openxmlformats.org/drawingml/2006/table">
            <a:tbl>
              <a:tblPr firstRow="1" bandRow="1">
                <a:tableStyleId>{5C22544A-7EE6-4342-B048-85BDC9FD1C3A}</a:tableStyleId>
              </a:tblPr>
              <a:tblGrid>
                <a:gridCol w="4114800"/>
                <a:gridCol w="4114800"/>
              </a:tblGrid>
              <a:tr h="1054074">
                <a:tc>
                  <a:txBody>
                    <a:bodyPr/>
                    <a:lstStyle/>
                    <a:p>
                      <a:pPr algn="ctr"/>
                      <a:r>
                        <a:rPr lang="en-US" sz="2800" dirty="0" smtClean="0"/>
                        <a:t>Quality</a:t>
                      </a:r>
                      <a:r>
                        <a:rPr lang="en-US" sz="2800" baseline="0" dirty="0" smtClean="0"/>
                        <a:t> of </a:t>
                      </a:r>
                      <a:r>
                        <a:rPr lang="en-US" sz="2800" baseline="0" dirty="0" err="1" smtClean="0"/>
                        <a:t>caregiving</a:t>
                      </a:r>
                      <a:endParaRPr lang="en-US" sz="2800" dirty="0"/>
                    </a:p>
                  </a:txBody>
                  <a:tcPr/>
                </a:tc>
                <a:tc>
                  <a:txBody>
                    <a:bodyPr/>
                    <a:lstStyle/>
                    <a:p>
                      <a:pPr algn="ctr"/>
                      <a:r>
                        <a:rPr lang="ar-SA" sz="2800" dirty="0" smtClean="0"/>
                        <a:t>جودة</a:t>
                      </a:r>
                      <a:r>
                        <a:rPr lang="ar-SA" sz="2800" baseline="0" dirty="0" smtClean="0"/>
                        <a:t> الرعاية</a:t>
                      </a:r>
                      <a:endParaRPr lang="en-US" sz="2800" dirty="0"/>
                    </a:p>
                  </a:txBody>
                  <a:tcPr/>
                </a:tc>
              </a:tr>
              <a:tr h="3136926">
                <a:tc gridSpan="2">
                  <a:txBody>
                    <a:bodyPr/>
                    <a:lstStyle/>
                    <a:p>
                      <a:pPr algn="r"/>
                      <a:r>
                        <a:rPr lang="ar-SA" sz="2600" dirty="0" smtClean="0"/>
                        <a:t>الرعاية الحساسة - الاستجابة الفورية، باستمرار وبشكل مناسب للرضع وحملهم</a:t>
                      </a:r>
                      <a:r>
                        <a:rPr lang="ar-SA" sz="2600" baseline="0" dirty="0" smtClean="0"/>
                        <a:t> </a:t>
                      </a:r>
                      <a:r>
                        <a:rPr lang="ar-SA" sz="2600" dirty="0" smtClean="0"/>
                        <a:t>بحنان وبعناية</a:t>
                      </a:r>
                      <a:r>
                        <a:rPr lang="ar-SA" sz="2600" baseline="0" dirty="0" smtClean="0"/>
                        <a:t> - </a:t>
                      </a:r>
                      <a:r>
                        <a:rPr lang="ar-SA" sz="2600" dirty="0" smtClean="0"/>
                        <a:t>يرتبط بالتعلق</a:t>
                      </a:r>
                      <a:r>
                        <a:rPr lang="ar-SA" sz="2600" baseline="0" dirty="0" smtClean="0"/>
                        <a:t> </a:t>
                      </a:r>
                      <a:r>
                        <a:rPr lang="ar-SA" sz="2600" dirty="0" smtClean="0"/>
                        <a:t>الأمن مع الآباء والأمهات (بيولوجيين</a:t>
                      </a:r>
                      <a:r>
                        <a:rPr lang="ar-SA" sz="2600" baseline="0" dirty="0" smtClean="0"/>
                        <a:t> ومتبنيين)</a:t>
                      </a:r>
                      <a:r>
                        <a:rPr lang="ar-SA" sz="2600" dirty="0" smtClean="0"/>
                        <a:t> عبر الثقافات المختلفة</a:t>
                      </a:r>
                    </a:p>
                    <a:p>
                      <a:pPr algn="ctr"/>
                      <a:endParaRPr lang="ar-SA" sz="2400" dirty="0" smtClean="0"/>
                    </a:p>
                    <a:p>
                      <a:pPr algn="r"/>
                      <a:r>
                        <a:rPr lang="ar-SA" sz="2600" dirty="0" smtClean="0"/>
                        <a:t> تميل أمهات الأطفال ذو </a:t>
                      </a:r>
                      <a:r>
                        <a:rPr lang="ar-SA" sz="2600" u="sng" dirty="0" smtClean="0"/>
                        <a:t>التعلق الغير امن </a:t>
                      </a:r>
                      <a:r>
                        <a:rPr lang="ar-SA" sz="2600" dirty="0" err="1" smtClean="0"/>
                        <a:t>الى</a:t>
                      </a:r>
                      <a:r>
                        <a:rPr lang="ar-SA" sz="2600" dirty="0" smtClean="0"/>
                        <a:t> اتصال جسدي ضعيف مع الأطفال, تعامل غير</a:t>
                      </a:r>
                      <a:r>
                        <a:rPr lang="ar-SA" sz="2600" baseline="0" dirty="0" smtClean="0"/>
                        <a:t> ملائم, السلبية, الامتعاض, والرفض لمناشدة الأطفال وقت المحنة </a:t>
                      </a:r>
                      <a:r>
                        <a:rPr lang="ar-SA" sz="2600" dirty="0" smtClean="0"/>
                        <a:t>  </a:t>
                      </a:r>
                    </a:p>
                    <a:p>
                      <a:pPr algn="r"/>
                      <a:endParaRPr lang="ar-SA" sz="2600" dirty="0" smtClean="0"/>
                    </a:p>
                  </a:txBody>
                  <a:tcPr/>
                </a:tc>
                <a:tc hMerge="1">
                  <a:txBody>
                    <a:bodyPr/>
                    <a:lstStyle/>
                    <a:p>
                      <a:endParaRPr lang="en-US" dirty="0"/>
                    </a:p>
                  </a:txBody>
                  <a:tcPr/>
                </a:tc>
              </a:tr>
            </a:tbl>
          </a:graphicData>
        </a:graphic>
      </p:graphicFrame>
      <p:sp>
        <p:nvSpPr>
          <p:cNvPr id="6" name="Slide Number Placeholder 5"/>
          <p:cNvSpPr>
            <a:spLocks noGrp="1"/>
          </p:cNvSpPr>
          <p:nvPr>
            <p:ph type="sldNum" sz="quarter" idx="12"/>
          </p:nvPr>
        </p:nvSpPr>
        <p:spPr/>
        <p:txBody>
          <a:bodyPr/>
          <a:lstStyle/>
          <a:p>
            <a:fld id="{836522FE-B071-4699-8D9E-DD4C112524D7}"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ar-SA" dirty="0" smtClean="0"/>
              <a:t>العوامل المؤثرة على التعلق</a:t>
            </a:r>
            <a:endParaRPr lang="en-US" dirty="0"/>
          </a:p>
        </p:txBody>
      </p:sp>
      <p:sp>
        <p:nvSpPr>
          <p:cNvPr id="3" name="Content Placeholder 2"/>
          <p:cNvSpPr>
            <a:spLocks noGrp="1"/>
          </p:cNvSpPr>
          <p:nvPr>
            <p:ph idx="1"/>
          </p:nvPr>
        </p:nvSpPr>
        <p:spPr/>
        <p:txBody>
          <a:bodyPr/>
          <a:lstStyle/>
          <a:p>
            <a:endParaRPr lang="en-US" dirty="0"/>
          </a:p>
        </p:txBody>
      </p:sp>
      <p:graphicFrame>
        <p:nvGraphicFramePr>
          <p:cNvPr id="4" name="Table 3"/>
          <p:cNvGraphicFramePr>
            <a:graphicFrameLocks noGrp="1"/>
          </p:cNvGraphicFramePr>
          <p:nvPr/>
        </p:nvGraphicFramePr>
        <p:xfrm>
          <a:off x="381000" y="1676400"/>
          <a:ext cx="8229600" cy="4191000"/>
        </p:xfrm>
        <a:graphic>
          <a:graphicData uri="http://schemas.openxmlformats.org/drawingml/2006/table">
            <a:tbl>
              <a:tblPr firstRow="1" bandRow="1">
                <a:tableStyleId>{5C22544A-7EE6-4342-B048-85BDC9FD1C3A}</a:tableStyleId>
              </a:tblPr>
              <a:tblGrid>
                <a:gridCol w="4114800"/>
                <a:gridCol w="4114800"/>
              </a:tblGrid>
              <a:tr h="1054074">
                <a:tc>
                  <a:txBody>
                    <a:bodyPr/>
                    <a:lstStyle/>
                    <a:p>
                      <a:pPr algn="ctr"/>
                      <a:r>
                        <a:rPr lang="en-US" sz="2800" dirty="0" smtClean="0"/>
                        <a:t>Family</a:t>
                      </a:r>
                      <a:r>
                        <a:rPr lang="en-US" sz="2800" baseline="0" dirty="0" smtClean="0"/>
                        <a:t> circumstances</a:t>
                      </a:r>
                      <a:endParaRPr lang="en-US" sz="2800" dirty="0"/>
                    </a:p>
                  </a:txBody>
                  <a:tcPr/>
                </a:tc>
                <a:tc>
                  <a:txBody>
                    <a:bodyPr/>
                    <a:lstStyle/>
                    <a:p>
                      <a:pPr algn="ctr"/>
                      <a:r>
                        <a:rPr lang="ar-SA" sz="2800" dirty="0" smtClean="0"/>
                        <a:t>الظروف</a:t>
                      </a:r>
                      <a:r>
                        <a:rPr lang="ar-SA" sz="2800" baseline="0" dirty="0" smtClean="0"/>
                        <a:t> العائلية</a:t>
                      </a:r>
                      <a:endParaRPr lang="en-US" sz="2800" dirty="0"/>
                    </a:p>
                  </a:txBody>
                  <a:tcPr/>
                </a:tc>
              </a:tr>
              <a:tr h="3136926">
                <a:tc gridSpan="2">
                  <a:txBody>
                    <a:bodyPr/>
                    <a:lstStyle/>
                    <a:p>
                      <a:pPr algn="r"/>
                      <a:r>
                        <a:rPr lang="ar-SA" sz="2600" dirty="0" smtClean="0"/>
                        <a:t>فقدان</a:t>
                      </a:r>
                      <a:r>
                        <a:rPr lang="ar-SA" sz="2600" baseline="0" dirty="0" smtClean="0"/>
                        <a:t> العمل, فشل العلاقة الزوجية, ظروف اقتصادية صعبة, وضغوطات </a:t>
                      </a:r>
                      <a:r>
                        <a:rPr lang="ar-SA" sz="2600" baseline="0" dirty="0" err="1" smtClean="0"/>
                        <a:t>اخرى</a:t>
                      </a:r>
                      <a:r>
                        <a:rPr lang="ar-SA" sz="2600" baseline="0" dirty="0" smtClean="0"/>
                        <a:t> يمكن </a:t>
                      </a:r>
                      <a:r>
                        <a:rPr lang="ar-SA" sz="2600" baseline="0" dirty="0" err="1" smtClean="0"/>
                        <a:t>ان</a:t>
                      </a:r>
                      <a:r>
                        <a:rPr lang="ar-SA" sz="2600" baseline="0" dirty="0" smtClean="0"/>
                        <a:t> تضعف التعلق بشكل غير مباشر, عن طريق التدخل في حساسية (جودة) الرعاية </a:t>
                      </a:r>
                      <a:r>
                        <a:rPr lang="ar-SA" sz="2600" baseline="0" dirty="0" err="1" smtClean="0"/>
                        <a:t>الابوية</a:t>
                      </a:r>
                      <a:endParaRPr lang="ar-SA" sz="2600" baseline="0" dirty="0" smtClean="0"/>
                    </a:p>
                    <a:p>
                      <a:pPr algn="r"/>
                      <a:endParaRPr lang="ar-SA" sz="2600" baseline="0" dirty="0" smtClean="0"/>
                    </a:p>
                    <a:p>
                      <a:pPr algn="r"/>
                      <a:r>
                        <a:rPr lang="ar-SA" sz="2600" baseline="0" dirty="0" smtClean="0"/>
                        <a:t>توفر الدعم الاجتماعي – خاصة وجود علاقة جيدة تعاونية بين </a:t>
                      </a:r>
                      <a:r>
                        <a:rPr lang="ar-SA" sz="2600" baseline="0" dirty="0" err="1" smtClean="0"/>
                        <a:t>الاباء</a:t>
                      </a:r>
                      <a:r>
                        <a:rPr lang="ar-SA" sz="2600" baseline="0" dirty="0" smtClean="0"/>
                        <a:t>  </a:t>
                      </a:r>
                      <a:r>
                        <a:rPr lang="ar-SA" sz="2600" baseline="0" dirty="0" err="1" smtClean="0"/>
                        <a:t>والامهات</a:t>
                      </a:r>
                      <a:r>
                        <a:rPr lang="ar-SA" sz="2600" baseline="0" dirty="0" smtClean="0"/>
                        <a:t> تخفف من الضغوطات ومن ثم يتوقع تعاظم التعلق </a:t>
                      </a:r>
                      <a:r>
                        <a:rPr lang="ar-SA" sz="2600" baseline="0" dirty="0" err="1" smtClean="0"/>
                        <a:t>الامن</a:t>
                      </a:r>
                      <a:endParaRPr lang="en-US" sz="2600" dirty="0"/>
                    </a:p>
                  </a:txBody>
                  <a:tcPr/>
                </a:tc>
                <a:tc hMerge="1">
                  <a:txBody>
                    <a:bodyPr/>
                    <a:lstStyle/>
                    <a:p>
                      <a:endParaRPr lang="en-US" dirty="0"/>
                    </a:p>
                  </a:txBody>
                  <a:tcPr/>
                </a:tc>
              </a:tr>
            </a:tbl>
          </a:graphicData>
        </a:graphic>
      </p:graphicFrame>
      <p:sp>
        <p:nvSpPr>
          <p:cNvPr id="5" name="Slide Number Placeholder 4"/>
          <p:cNvSpPr>
            <a:spLocks noGrp="1"/>
          </p:cNvSpPr>
          <p:nvPr>
            <p:ph type="sldNum" sz="quarter" idx="12"/>
          </p:nvPr>
        </p:nvSpPr>
        <p:spPr/>
        <p:txBody>
          <a:bodyPr/>
          <a:lstStyle/>
          <a:p>
            <a:fld id="{836522FE-B071-4699-8D9E-DD4C112524D7}"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buNone/>
            </a:pPr>
            <a:r>
              <a:rPr lang="ar-SA" sz="4400" dirty="0" smtClean="0"/>
              <a:t>نقاش</a:t>
            </a:r>
          </a:p>
          <a:p>
            <a:pPr algn="ctr"/>
            <a:endParaRPr lang="ar-SA" dirty="0" smtClean="0"/>
          </a:p>
          <a:p>
            <a:pPr algn="ctr">
              <a:buNone/>
            </a:pPr>
            <a:r>
              <a:rPr lang="ar-SA" dirty="0" smtClean="0"/>
              <a:t>تأثير عمل الوالدين وحضانات رعاية الأطفال في التعلق؟</a:t>
            </a:r>
            <a:endParaRPr lang="en-US" dirty="0"/>
          </a:p>
        </p:txBody>
      </p:sp>
      <p:sp>
        <p:nvSpPr>
          <p:cNvPr id="4" name="Slide Number Placeholder 3"/>
          <p:cNvSpPr>
            <a:spLocks noGrp="1"/>
          </p:cNvSpPr>
          <p:nvPr>
            <p:ph type="sldNum" sz="quarter" idx="12"/>
          </p:nvPr>
        </p:nvSpPr>
        <p:spPr/>
        <p:txBody>
          <a:bodyPr/>
          <a:lstStyle/>
          <a:p>
            <a:fld id="{836522FE-B071-4699-8D9E-DD4C112524D7}" type="slidenum">
              <a:rPr lang="en-US" smtClean="0"/>
              <a:pPr/>
              <a:t>18</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endParaRPr lang="en-US" dirty="0"/>
          </a:p>
        </p:txBody>
      </p:sp>
      <p:sp>
        <p:nvSpPr>
          <p:cNvPr id="3" name="Content Placeholder 2"/>
          <p:cNvSpPr>
            <a:spLocks noGrp="1"/>
          </p:cNvSpPr>
          <p:nvPr>
            <p:ph idx="1"/>
          </p:nvPr>
        </p:nvSpPr>
        <p:spPr/>
        <p:txBody>
          <a:bodyPr/>
          <a:lstStyle/>
          <a:p>
            <a:endParaRPr lang="ar-SA" dirty="0" smtClean="0"/>
          </a:p>
          <a:p>
            <a:pPr>
              <a:buNone/>
            </a:pPr>
            <a:endParaRPr lang="ar-SA" dirty="0" smtClean="0"/>
          </a:p>
          <a:p>
            <a:pPr algn="ctr">
              <a:buNone/>
            </a:pPr>
            <a:r>
              <a:rPr lang="ar-SA" sz="4000" dirty="0" smtClean="0"/>
              <a:t>نظرية </a:t>
            </a:r>
            <a:r>
              <a:rPr lang="ar-SA" sz="4000" dirty="0" err="1" smtClean="0"/>
              <a:t>بولبي</a:t>
            </a:r>
            <a:r>
              <a:rPr lang="ar-SA" sz="4000" dirty="0" smtClean="0"/>
              <a:t> </a:t>
            </a:r>
            <a:r>
              <a:rPr lang="ar-SA" sz="4000" dirty="0" err="1" smtClean="0"/>
              <a:t>للتعلق </a:t>
            </a:r>
            <a:r>
              <a:rPr lang="ar-SA" sz="4000" dirty="0"/>
              <a:t>/</a:t>
            </a:r>
            <a:r>
              <a:rPr lang="ar-SA" sz="4000" dirty="0" smtClean="0"/>
              <a:t> الارتباط</a:t>
            </a:r>
          </a:p>
          <a:p>
            <a:endParaRPr lang="ar-SA" dirty="0"/>
          </a:p>
        </p:txBody>
      </p:sp>
      <p:sp>
        <p:nvSpPr>
          <p:cNvPr id="4" name="Slide Number Placeholder 3"/>
          <p:cNvSpPr>
            <a:spLocks noGrp="1"/>
          </p:cNvSpPr>
          <p:nvPr>
            <p:ph type="sldNum" sz="quarter" idx="12"/>
          </p:nvPr>
        </p:nvSpPr>
        <p:spPr/>
        <p:txBody>
          <a:bodyPr/>
          <a:lstStyle/>
          <a:p>
            <a:fld id="{836522FE-B071-4699-8D9E-DD4C112524D7}" type="slidenum">
              <a:rPr lang="en-US" smtClean="0"/>
              <a:pPr/>
              <a:t>2</a:t>
            </a:fld>
            <a:endParaRPr lang="en-US"/>
          </a:p>
        </p:txBody>
      </p:sp>
      <p:pic>
        <p:nvPicPr>
          <p:cNvPr id="31746" name="Picture 2" descr="http://www.ahaparenting.com/img/iStock%20attachment%20finger.jpg"/>
          <p:cNvPicPr>
            <a:picLocks noChangeAspect="1" noChangeArrowheads="1"/>
          </p:cNvPicPr>
          <p:nvPr/>
        </p:nvPicPr>
        <p:blipFill>
          <a:blip r:embed="rId2" cstate="print"/>
          <a:srcRect/>
          <a:stretch>
            <a:fillRect/>
          </a:stretch>
        </p:blipFill>
        <p:spPr bwMode="auto">
          <a:xfrm>
            <a:off x="2209800" y="3723220"/>
            <a:ext cx="4724400" cy="313478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fontScale="90000"/>
          </a:bodyPr>
          <a:lstStyle/>
          <a:p>
            <a:r>
              <a:rPr lang="ar-SA" dirty="0" smtClean="0"/>
              <a:t>التعلق / الارتباط</a:t>
            </a:r>
            <a:br>
              <a:rPr lang="ar-SA" dirty="0" smtClean="0"/>
            </a:br>
            <a:r>
              <a:rPr lang="en-US" dirty="0" smtClean="0"/>
              <a:t>Attachment</a:t>
            </a:r>
            <a:r>
              <a:rPr lang="ar-SA" dirty="0" smtClean="0"/>
              <a:t> </a:t>
            </a:r>
            <a:r>
              <a:rPr lang="he-IL" dirty="0" smtClean="0"/>
              <a:t>התקשרות </a:t>
            </a:r>
            <a:r>
              <a:rPr lang="ar-SA" dirty="0" smtClean="0"/>
              <a:t>/ </a:t>
            </a:r>
            <a:endParaRPr lang="en-US" dirty="0"/>
          </a:p>
        </p:txBody>
      </p:sp>
      <p:sp>
        <p:nvSpPr>
          <p:cNvPr id="3" name="Content Placeholder 2"/>
          <p:cNvSpPr>
            <a:spLocks noGrp="1"/>
          </p:cNvSpPr>
          <p:nvPr>
            <p:ph idx="1"/>
          </p:nvPr>
        </p:nvSpPr>
        <p:spPr/>
        <p:txBody>
          <a:bodyPr/>
          <a:lstStyle/>
          <a:p>
            <a:pPr algn="r">
              <a:buNone/>
            </a:pPr>
            <a:r>
              <a:rPr lang="ar-SA" dirty="0" smtClean="0"/>
              <a:t>التعلق:</a:t>
            </a:r>
          </a:p>
          <a:p>
            <a:pPr algn="r">
              <a:buNone/>
            </a:pPr>
            <a:endParaRPr lang="ar-SA" dirty="0" smtClean="0"/>
          </a:p>
          <a:p>
            <a:pPr algn="r">
              <a:buNone/>
            </a:pPr>
            <a:r>
              <a:rPr lang="ar-SA" dirty="0" smtClean="0"/>
              <a:t>ارتباط انفعالي عاطفي بين شخص وأخر أو بين الناس وبعضهم البعض</a:t>
            </a:r>
          </a:p>
          <a:p>
            <a:pPr algn="r"/>
            <a:endParaRPr lang="ar-SA" dirty="0"/>
          </a:p>
          <a:p>
            <a:pPr algn="r">
              <a:buNone/>
            </a:pPr>
            <a:r>
              <a:rPr lang="ar-SA" dirty="0"/>
              <a:t>الارتباط المتبادل بين الطفل ومن يقوم برعايته </a:t>
            </a:r>
            <a:r>
              <a:rPr lang="ar-SA" dirty="0" smtClean="0"/>
              <a:t>والذي يتأسس </a:t>
            </a:r>
            <a:r>
              <a:rPr lang="ar-SA" dirty="0"/>
              <a:t>مبكراً في حياة الطفل </a:t>
            </a:r>
            <a:r>
              <a:rPr lang="ar-SA" dirty="0" smtClean="0"/>
              <a:t>ليمنحه </a:t>
            </a:r>
            <a:r>
              <a:rPr lang="ar-SA" dirty="0"/>
              <a:t>الحماية والأمان</a:t>
            </a:r>
          </a:p>
          <a:p>
            <a:endParaRPr lang="en-US" dirty="0"/>
          </a:p>
        </p:txBody>
      </p:sp>
      <p:sp>
        <p:nvSpPr>
          <p:cNvPr id="4" name="Slide Number Placeholder 3"/>
          <p:cNvSpPr>
            <a:spLocks noGrp="1"/>
          </p:cNvSpPr>
          <p:nvPr>
            <p:ph type="sldNum" sz="quarter" idx="12"/>
          </p:nvPr>
        </p:nvSpPr>
        <p:spPr/>
        <p:txBody>
          <a:bodyPr/>
          <a:lstStyle/>
          <a:p>
            <a:fld id="{836522FE-B071-4699-8D9E-DD4C112524D7}"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fontScale="90000"/>
          </a:bodyPr>
          <a:lstStyle/>
          <a:p>
            <a:r>
              <a:rPr lang="ar-SA" dirty="0" smtClean="0"/>
              <a:t>التعلق / الارتباط</a:t>
            </a:r>
            <a:br>
              <a:rPr lang="ar-SA" dirty="0" smtClean="0"/>
            </a:br>
            <a:r>
              <a:rPr lang="en-US" dirty="0" smtClean="0"/>
              <a:t>Attachment</a:t>
            </a:r>
            <a:r>
              <a:rPr lang="ar-SA" dirty="0" smtClean="0"/>
              <a:t> </a:t>
            </a:r>
            <a:r>
              <a:rPr lang="he-IL" dirty="0" smtClean="0"/>
              <a:t>התקשרות </a:t>
            </a:r>
            <a:r>
              <a:rPr lang="ar-SA" dirty="0" smtClean="0"/>
              <a:t>/ </a:t>
            </a:r>
            <a:endParaRPr lang="en-US" dirty="0"/>
          </a:p>
        </p:txBody>
      </p:sp>
      <p:sp>
        <p:nvSpPr>
          <p:cNvPr id="3" name="Content Placeholder 2"/>
          <p:cNvSpPr>
            <a:spLocks noGrp="1"/>
          </p:cNvSpPr>
          <p:nvPr>
            <p:ph idx="1"/>
          </p:nvPr>
        </p:nvSpPr>
        <p:spPr/>
        <p:txBody>
          <a:bodyPr>
            <a:normAutofit fontScale="92500" lnSpcReduction="20000"/>
          </a:bodyPr>
          <a:lstStyle/>
          <a:p>
            <a:pPr algn="r">
              <a:buNone/>
            </a:pPr>
            <a:r>
              <a:rPr lang="ar-SA" dirty="0" smtClean="0"/>
              <a:t> مرحلة </a:t>
            </a:r>
            <a:r>
              <a:rPr lang="ar-SA" dirty="0" err="1" smtClean="0"/>
              <a:t>نمائية</a:t>
            </a:r>
            <a:r>
              <a:rPr lang="ar-SA" dirty="0" smtClean="0"/>
              <a:t> – مرحلة الطفولة</a:t>
            </a:r>
          </a:p>
          <a:p>
            <a:pPr algn="r">
              <a:buNone/>
            </a:pPr>
            <a:endParaRPr lang="ar-SA" dirty="0" smtClean="0"/>
          </a:p>
          <a:p>
            <a:pPr algn="r">
              <a:buNone/>
            </a:pPr>
            <a:r>
              <a:rPr lang="ar-SA" dirty="0" smtClean="0"/>
              <a:t>علاقة بين أفراد بشريين – الطفل الرضيع وواحد أو أكثر ممن يعتني </a:t>
            </a:r>
            <a:r>
              <a:rPr lang="ar-SA" dirty="0" err="1" smtClean="0"/>
              <a:t>به</a:t>
            </a:r>
            <a:r>
              <a:rPr lang="ar-SA" dirty="0" smtClean="0"/>
              <a:t> من البالغين المحيطين </a:t>
            </a:r>
            <a:r>
              <a:rPr lang="ar-SA" dirty="0" err="1" smtClean="0"/>
              <a:t>به</a:t>
            </a:r>
            <a:endParaRPr lang="ar-SA" dirty="0" smtClean="0"/>
          </a:p>
          <a:p>
            <a:pPr algn="r">
              <a:buNone/>
            </a:pPr>
            <a:endParaRPr lang="ar-SA" dirty="0" smtClean="0"/>
          </a:p>
          <a:p>
            <a:pPr algn="r">
              <a:buNone/>
            </a:pPr>
            <a:r>
              <a:rPr lang="ar-SA" dirty="0" smtClean="0"/>
              <a:t>يتأثر بعوامل بيئية</a:t>
            </a:r>
          </a:p>
          <a:p>
            <a:pPr algn="r">
              <a:buNone/>
            </a:pPr>
            <a:endParaRPr lang="ar-SA" dirty="0" smtClean="0"/>
          </a:p>
          <a:p>
            <a:pPr algn="r">
              <a:buNone/>
            </a:pPr>
            <a:r>
              <a:rPr lang="ar-SA" dirty="0" smtClean="0"/>
              <a:t>تباين بنماذج التعلق بين الثقافات المختلفة</a:t>
            </a:r>
          </a:p>
          <a:p>
            <a:pPr algn="r">
              <a:buNone/>
            </a:pPr>
            <a:endParaRPr lang="ar-SA" dirty="0" smtClean="0"/>
          </a:p>
          <a:p>
            <a:pPr algn="r">
              <a:buNone/>
            </a:pPr>
            <a:r>
              <a:rPr lang="ar-SA" dirty="0" smtClean="0"/>
              <a:t>ظواهر خاصة – تعكس الخصائص المميزة لتلك العلاقة</a:t>
            </a:r>
          </a:p>
          <a:p>
            <a:pPr algn="r"/>
            <a:endParaRPr lang="en-US" dirty="0"/>
          </a:p>
        </p:txBody>
      </p:sp>
      <p:sp>
        <p:nvSpPr>
          <p:cNvPr id="4" name="Slide Number Placeholder 3"/>
          <p:cNvSpPr>
            <a:spLocks noGrp="1"/>
          </p:cNvSpPr>
          <p:nvPr>
            <p:ph type="sldNum" sz="quarter" idx="12"/>
          </p:nvPr>
        </p:nvSpPr>
        <p:spPr/>
        <p:txBody>
          <a:bodyPr/>
          <a:lstStyle/>
          <a:p>
            <a:fld id="{836522FE-B071-4699-8D9E-DD4C112524D7}"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ar-SA" dirty="0" smtClean="0"/>
              <a:t>ظواهر التعلق</a:t>
            </a:r>
            <a:endParaRPr lang="en-US" dirty="0"/>
          </a:p>
        </p:txBody>
      </p:sp>
      <p:sp>
        <p:nvSpPr>
          <p:cNvPr id="3" name="Content Placeholder 2"/>
          <p:cNvSpPr>
            <a:spLocks noGrp="1"/>
          </p:cNvSpPr>
          <p:nvPr>
            <p:ph idx="1"/>
          </p:nvPr>
        </p:nvSpPr>
        <p:spPr/>
        <p:txBody>
          <a:bodyPr>
            <a:noAutofit/>
          </a:bodyPr>
          <a:lstStyle/>
          <a:p>
            <a:pPr algn="r">
              <a:buNone/>
            </a:pPr>
            <a:r>
              <a:rPr lang="ar-SA" sz="2800" b="1" dirty="0" smtClean="0"/>
              <a:t>الاتصال والاقتراب: </a:t>
            </a:r>
            <a:r>
              <a:rPr lang="ar-SA" sz="2800" dirty="0" smtClean="0"/>
              <a:t>فغالبا ما يلاحظ أن الرضيع يحاول الاتصال بأمه بوسائل شتى</a:t>
            </a:r>
          </a:p>
          <a:p>
            <a:pPr algn="r"/>
            <a:endParaRPr lang="ar-SA" sz="1600" dirty="0"/>
          </a:p>
          <a:p>
            <a:pPr algn="r">
              <a:buNone/>
            </a:pPr>
            <a:r>
              <a:rPr lang="ar-SA" sz="2800" b="1" dirty="0" smtClean="0"/>
              <a:t>قلق الانفصال: </a:t>
            </a:r>
            <a:r>
              <a:rPr lang="ar-SA" sz="2800" dirty="0" smtClean="0"/>
              <a:t>يبدي الطفل الرضيع قلقا ملحوظا عندما يستكشف غياب الأم, ويعبر عن هذا القلق بالبكاء, التوتر, التعاسة, والشرود وعند عودة الأم يقابلها بالابتسام والاحتضان</a:t>
            </a:r>
          </a:p>
          <a:p>
            <a:pPr algn="r">
              <a:buNone/>
            </a:pPr>
            <a:endParaRPr lang="ar-SA" sz="2800" dirty="0" smtClean="0"/>
          </a:p>
          <a:p>
            <a:pPr algn="r">
              <a:buNone/>
            </a:pPr>
            <a:r>
              <a:rPr lang="ar-SA" sz="2800" b="1" dirty="0" smtClean="0"/>
              <a:t>القلق من الغرباء: </a:t>
            </a:r>
            <a:r>
              <a:rPr lang="ar-SA" sz="2800" dirty="0" smtClean="0"/>
              <a:t>في بعض الأحيان يبدي الرضيع الضيق والخوف عندما يقترب منه احد الغرباء ويعبر عن هذا الضيق والخوف بالبكاء, والتحرك بعيدا عنه, والتمسك بشدة بأهداب الأم, ورمق الغريب بنظرات قاسية</a:t>
            </a:r>
            <a:endParaRPr lang="en-US" sz="2800" dirty="0"/>
          </a:p>
        </p:txBody>
      </p:sp>
      <p:sp>
        <p:nvSpPr>
          <p:cNvPr id="4" name="Slide Number Placeholder 3"/>
          <p:cNvSpPr>
            <a:spLocks noGrp="1"/>
          </p:cNvSpPr>
          <p:nvPr>
            <p:ph type="sldNum" sz="quarter" idx="12"/>
          </p:nvPr>
        </p:nvSpPr>
        <p:spPr/>
        <p:txBody>
          <a:bodyPr/>
          <a:lstStyle/>
          <a:p>
            <a:fld id="{836522FE-B071-4699-8D9E-DD4C112524D7}"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fontScale="90000"/>
          </a:bodyPr>
          <a:lstStyle/>
          <a:p>
            <a:r>
              <a:rPr lang="ar-SA" dirty="0" smtClean="0"/>
              <a:t>نظرية التعلق</a:t>
            </a:r>
            <a:br>
              <a:rPr lang="ar-SA" dirty="0" smtClean="0"/>
            </a:br>
            <a:r>
              <a:rPr lang="en-US" dirty="0" smtClean="0"/>
              <a:t>John </a:t>
            </a:r>
            <a:r>
              <a:rPr lang="en-US" dirty="0" err="1" smtClean="0"/>
              <a:t>Bowlby</a:t>
            </a:r>
            <a:r>
              <a:rPr lang="en-US" dirty="0" smtClean="0"/>
              <a:t> / </a:t>
            </a:r>
            <a:r>
              <a:rPr lang="ar-SA" dirty="0" smtClean="0"/>
              <a:t>جون </a:t>
            </a:r>
            <a:r>
              <a:rPr lang="ar-SA" dirty="0" err="1" smtClean="0"/>
              <a:t>بولبي</a:t>
            </a:r>
            <a:r>
              <a:rPr lang="en-US" dirty="0" smtClean="0"/>
              <a:t> (1907-1990)</a:t>
            </a:r>
            <a:endParaRPr lang="en-US" dirty="0"/>
          </a:p>
        </p:txBody>
      </p:sp>
      <p:sp>
        <p:nvSpPr>
          <p:cNvPr id="3" name="Content Placeholder 2"/>
          <p:cNvSpPr>
            <a:spLocks noGrp="1"/>
          </p:cNvSpPr>
          <p:nvPr>
            <p:ph idx="1"/>
          </p:nvPr>
        </p:nvSpPr>
        <p:spPr/>
        <p:txBody>
          <a:bodyPr>
            <a:normAutofit fontScale="92500" lnSpcReduction="20000"/>
          </a:bodyPr>
          <a:lstStyle/>
          <a:p>
            <a:pPr algn="r">
              <a:buNone/>
            </a:pPr>
            <a:r>
              <a:rPr lang="ar-SA" dirty="0" smtClean="0"/>
              <a:t>الام ووليدها يرتبطان غريزيا</a:t>
            </a:r>
          </a:p>
          <a:p>
            <a:pPr algn="r">
              <a:buNone/>
            </a:pPr>
            <a:endParaRPr lang="ar-SA" dirty="0" smtClean="0"/>
          </a:p>
          <a:p>
            <a:pPr algn="r">
              <a:buNone/>
            </a:pPr>
            <a:r>
              <a:rPr lang="ar-SA" dirty="0" smtClean="0"/>
              <a:t>الوليد مزود فطريا بالقدرة على مجموعة من </a:t>
            </a:r>
            <a:r>
              <a:rPr lang="ar-SA" dirty="0" err="1" smtClean="0"/>
              <a:t>الاداءات</a:t>
            </a:r>
            <a:r>
              <a:rPr lang="ar-SA" dirty="0" smtClean="0"/>
              <a:t> </a:t>
            </a:r>
            <a:r>
              <a:rPr lang="ar-SA" dirty="0" err="1" smtClean="0"/>
              <a:t>او</a:t>
            </a:r>
            <a:r>
              <a:rPr lang="ar-SA" dirty="0" smtClean="0"/>
              <a:t> الإشارات الكافية لاستدعاء الام مثل: الصراخ, الابتسام</a:t>
            </a:r>
          </a:p>
          <a:p>
            <a:pPr algn="r">
              <a:buNone/>
            </a:pPr>
            <a:endParaRPr lang="ar-SA" dirty="0" smtClean="0"/>
          </a:p>
          <a:p>
            <a:pPr algn="r">
              <a:buNone/>
            </a:pPr>
            <a:r>
              <a:rPr lang="ar-SA" dirty="0" smtClean="0"/>
              <a:t>عندما يكبر يتبع </a:t>
            </a:r>
            <a:r>
              <a:rPr lang="ar-SA" dirty="0" err="1" smtClean="0"/>
              <a:t>امه</a:t>
            </a:r>
            <a:r>
              <a:rPr lang="ar-SA" dirty="0" smtClean="0"/>
              <a:t> زحفا </a:t>
            </a:r>
            <a:r>
              <a:rPr lang="ar-SA" dirty="0" err="1" smtClean="0"/>
              <a:t>او</a:t>
            </a:r>
            <a:r>
              <a:rPr lang="ar-SA" dirty="0" smtClean="0"/>
              <a:t> حبوا </a:t>
            </a:r>
            <a:r>
              <a:rPr lang="ar-SA" dirty="0" err="1" smtClean="0"/>
              <a:t>او</a:t>
            </a:r>
            <a:r>
              <a:rPr lang="ar-SA" dirty="0" smtClean="0"/>
              <a:t> مشيا ليظل بالقرب منها</a:t>
            </a:r>
          </a:p>
          <a:p>
            <a:pPr algn="r">
              <a:buNone/>
            </a:pPr>
            <a:endParaRPr lang="ar-SA" dirty="0" smtClean="0"/>
          </a:p>
          <a:p>
            <a:pPr algn="r">
              <a:buNone/>
            </a:pPr>
            <a:r>
              <a:rPr lang="ar-SA" dirty="0" smtClean="0"/>
              <a:t>هدف هذه الحركات: </a:t>
            </a:r>
            <a:r>
              <a:rPr lang="ar-SA" dirty="0" err="1" smtClean="0"/>
              <a:t>ابقاء</a:t>
            </a:r>
            <a:r>
              <a:rPr lang="ar-SA" dirty="0" smtClean="0"/>
              <a:t> </a:t>
            </a:r>
            <a:r>
              <a:rPr lang="ar-SA" dirty="0" err="1" smtClean="0"/>
              <a:t>الام</a:t>
            </a:r>
            <a:r>
              <a:rPr lang="ar-SA" dirty="0" smtClean="0"/>
              <a:t>/</a:t>
            </a:r>
            <a:r>
              <a:rPr lang="ar-SA" dirty="0" err="1" smtClean="0"/>
              <a:t>الاب</a:t>
            </a:r>
            <a:r>
              <a:rPr lang="ar-SA" dirty="0" smtClean="0"/>
              <a:t> في مكان قريب لحماية الرضيع من </a:t>
            </a:r>
            <a:r>
              <a:rPr lang="ar-SA" dirty="0" err="1" smtClean="0"/>
              <a:t>الاخطار</a:t>
            </a:r>
            <a:r>
              <a:rPr lang="ar-SA" dirty="0" smtClean="0"/>
              <a:t>, توفير الطعام, وتوفير الدعم لاستكشاف البيئة المحيطة</a:t>
            </a:r>
          </a:p>
          <a:p>
            <a:pPr algn="r"/>
            <a:endParaRPr lang="ar-SA" dirty="0"/>
          </a:p>
          <a:p>
            <a:pPr algn="r"/>
            <a:endParaRPr lang="en-US" dirty="0"/>
          </a:p>
        </p:txBody>
      </p:sp>
      <p:sp>
        <p:nvSpPr>
          <p:cNvPr id="4" name="Slide Number Placeholder 3"/>
          <p:cNvSpPr>
            <a:spLocks noGrp="1"/>
          </p:cNvSpPr>
          <p:nvPr>
            <p:ph type="sldNum" sz="quarter" idx="12"/>
          </p:nvPr>
        </p:nvSpPr>
        <p:spPr/>
        <p:txBody>
          <a:bodyPr/>
          <a:lstStyle/>
          <a:p>
            <a:fld id="{836522FE-B071-4699-8D9E-DD4C112524D7}"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fontScale="90000"/>
          </a:bodyPr>
          <a:lstStyle/>
          <a:p>
            <a:r>
              <a:rPr lang="ar-SA" dirty="0" smtClean="0"/>
              <a:t> مراحل تطور التعلق</a:t>
            </a:r>
            <a:r>
              <a:rPr lang="en-US" dirty="0" smtClean="0"/>
              <a:t>  </a:t>
            </a:r>
            <a:br>
              <a:rPr lang="en-US" dirty="0" smtClean="0"/>
            </a:br>
            <a:r>
              <a:rPr lang="en-US" dirty="0" err="1" smtClean="0"/>
              <a:t>Bowlby</a:t>
            </a:r>
            <a:endParaRPr lang="en-US" dirty="0"/>
          </a:p>
        </p:txBody>
      </p:sp>
      <p:graphicFrame>
        <p:nvGraphicFramePr>
          <p:cNvPr id="4" name="Content Placeholder 3"/>
          <p:cNvGraphicFramePr>
            <a:graphicFrameLocks noGrp="1"/>
          </p:cNvGraphicFramePr>
          <p:nvPr>
            <p:ph idx="1"/>
          </p:nvPr>
        </p:nvGraphicFramePr>
        <p:xfrm>
          <a:off x="304800" y="1524000"/>
          <a:ext cx="8534400" cy="2438400"/>
        </p:xfrm>
        <a:graphic>
          <a:graphicData uri="http://schemas.openxmlformats.org/drawingml/2006/table">
            <a:tbl>
              <a:tblPr firstRow="1" bandRow="1">
                <a:tableStyleId>{5C22544A-7EE6-4342-B048-85BDC9FD1C3A}</a:tableStyleId>
              </a:tblPr>
              <a:tblGrid>
                <a:gridCol w="4267200"/>
                <a:gridCol w="4267200"/>
              </a:tblGrid>
              <a:tr h="1052360">
                <a:tc>
                  <a:txBody>
                    <a:bodyPr/>
                    <a:lstStyle/>
                    <a:p>
                      <a:pPr algn="ctr"/>
                      <a:r>
                        <a:rPr lang="en-US" sz="3000" dirty="0" smtClean="0"/>
                        <a:t>1. Pre-</a:t>
                      </a:r>
                      <a:r>
                        <a:rPr lang="en-US" sz="3000" baseline="0" dirty="0" smtClean="0"/>
                        <a:t>attachment phase</a:t>
                      </a:r>
                    </a:p>
                    <a:p>
                      <a:pPr algn="ctr"/>
                      <a:endParaRPr lang="en-US" sz="3000" dirty="0"/>
                    </a:p>
                  </a:txBody>
                  <a:tcPr>
                    <a:solidFill>
                      <a:srgbClr val="0070C0"/>
                    </a:solidFill>
                  </a:tcPr>
                </a:tc>
                <a:tc>
                  <a:txBody>
                    <a:bodyPr/>
                    <a:lstStyle/>
                    <a:p>
                      <a:pPr algn="ctr"/>
                      <a:r>
                        <a:rPr lang="ar-SA" sz="3000" dirty="0" smtClean="0"/>
                        <a:t>مرحلة</a:t>
                      </a:r>
                      <a:r>
                        <a:rPr lang="ar-SA" sz="3000" baseline="0" dirty="0" smtClean="0"/>
                        <a:t> ما قبل التعلق</a:t>
                      </a:r>
                    </a:p>
                    <a:p>
                      <a:pPr algn="ctr"/>
                      <a:r>
                        <a:rPr lang="ar-SA" sz="3000" baseline="0" dirty="0" smtClean="0"/>
                        <a:t>0- 3 </a:t>
                      </a:r>
                      <a:r>
                        <a:rPr lang="ar-SA" sz="3000" baseline="0" dirty="0" err="1" smtClean="0"/>
                        <a:t>اشهر</a:t>
                      </a:r>
                      <a:endParaRPr lang="en-US" sz="3000" dirty="0"/>
                    </a:p>
                  </a:txBody>
                  <a:tcPr>
                    <a:solidFill>
                      <a:srgbClr val="0070C0"/>
                    </a:solidFill>
                  </a:tcPr>
                </a:tc>
              </a:tr>
              <a:tr h="1386040">
                <a:tc gridSpan="2">
                  <a:txBody>
                    <a:bodyPr/>
                    <a:lstStyle/>
                    <a:p>
                      <a:pPr algn="ctr"/>
                      <a:r>
                        <a:rPr lang="ar-SA" sz="2800" b="1" dirty="0" smtClean="0"/>
                        <a:t>يتعلق الوليد بالإفراد المحيطين </a:t>
                      </a:r>
                      <a:r>
                        <a:rPr lang="ar-SA" sz="2800" b="1" dirty="0" err="1" smtClean="0"/>
                        <a:t>به</a:t>
                      </a:r>
                      <a:r>
                        <a:rPr lang="ar-SA" sz="2800" b="1" dirty="0" smtClean="0"/>
                        <a:t> دون تمييز</a:t>
                      </a:r>
                    </a:p>
                    <a:p>
                      <a:pPr algn="ctr"/>
                      <a:r>
                        <a:rPr lang="ar-SA" sz="2400" dirty="0" smtClean="0"/>
                        <a:t>في هذا الجيل يميز الرضيع رائحة الام, صوتها, ووجهها,</a:t>
                      </a:r>
                      <a:r>
                        <a:rPr lang="ar-SA" sz="2400" baseline="0" dirty="0" smtClean="0"/>
                        <a:t> ولكن ليس متعلق </a:t>
                      </a:r>
                      <a:r>
                        <a:rPr lang="ar-SA" sz="2400" baseline="0" dirty="0" err="1" smtClean="0"/>
                        <a:t>بها</a:t>
                      </a:r>
                      <a:r>
                        <a:rPr lang="ar-SA" sz="2400" baseline="0" dirty="0" smtClean="0"/>
                        <a:t> بعد ولا يبالي </a:t>
                      </a:r>
                      <a:r>
                        <a:rPr lang="ar-SA" sz="2400" baseline="0" dirty="0" err="1" smtClean="0"/>
                        <a:t>ان</a:t>
                      </a:r>
                      <a:r>
                        <a:rPr lang="ar-SA" sz="2400" baseline="0" dirty="0" smtClean="0"/>
                        <a:t> تركته مع </a:t>
                      </a:r>
                      <a:r>
                        <a:rPr lang="ar-SA" sz="2400" baseline="0" dirty="0" err="1" smtClean="0"/>
                        <a:t>افراد</a:t>
                      </a:r>
                      <a:r>
                        <a:rPr lang="ar-SA" sz="2400" baseline="0" dirty="0" smtClean="0"/>
                        <a:t> غير مألوفين</a:t>
                      </a:r>
                      <a:endParaRPr lang="en-US" sz="2400" dirty="0"/>
                    </a:p>
                  </a:txBody>
                  <a:tcPr/>
                </a:tc>
                <a:tc hMerge="1">
                  <a:txBody>
                    <a:bodyPr/>
                    <a:lstStyle/>
                    <a:p>
                      <a:endParaRPr lang="en-US" dirty="0"/>
                    </a:p>
                  </a:txBody>
                  <a:tcPr/>
                </a:tc>
              </a:tr>
            </a:tbl>
          </a:graphicData>
        </a:graphic>
      </p:graphicFrame>
      <p:graphicFrame>
        <p:nvGraphicFramePr>
          <p:cNvPr id="5" name="Content Placeholder 3"/>
          <p:cNvGraphicFramePr>
            <a:graphicFrameLocks/>
          </p:cNvGraphicFramePr>
          <p:nvPr/>
        </p:nvGraphicFramePr>
        <p:xfrm>
          <a:off x="381000" y="4038601"/>
          <a:ext cx="8534400" cy="2682240"/>
        </p:xfrm>
        <a:graphic>
          <a:graphicData uri="http://schemas.openxmlformats.org/drawingml/2006/table">
            <a:tbl>
              <a:tblPr firstRow="1" bandRow="1">
                <a:tableStyleId>{5C22544A-7EE6-4342-B048-85BDC9FD1C3A}</a:tableStyleId>
              </a:tblPr>
              <a:tblGrid>
                <a:gridCol w="4267200"/>
                <a:gridCol w="4267200"/>
              </a:tblGrid>
              <a:tr h="983219">
                <a:tc>
                  <a:txBody>
                    <a:bodyPr/>
                    <a:lstStyle/>
                    <a:p>
                      <a:pPr algn="ctr"/>
                      <a:r>
                        <a:rPr lang="en-US" sz="3000" dirty="0" smtClean="0"/>
                        <a:t>2. Attachment-in-the-making</a:t>
                      </a:r>
                      <a:endParaRPr lang="en-US" sz="3000" dirty="0"/>
                    </a:p>
                  </a:txBody>
                  <a:tcPr>
                    <a:solidFill>
                      <a:srgbClr val="0070C0"/>
                    </a:solidFill>
                  </a:tcPr>
                </a:tc>
                <a:tc>
                  <a:txBody>
                    <a:bodyPr/>
                    <a:lstStyle/>
                    <a:p>
                      <a:pPr algn="ctr"/>
                      <a:r>
                        <a:rPr lang="ar-SA" sz="3000" dirty="0" smtClean="0"/>
                        <a:t>التعلق</a:t>
                      </a:r>
                      <a:r>
                        <a:rPr lang="ar-SA" sz="3000" baseline="0" dirty="0" smtClean="0"/>
                        <a:t> قيد الإعداد</a:t>
                      </a:r>
                    </a:p>
                    <a:p>
                      <a:pPr algn="ctr"/>
                      <a:r>
                        <a:rPr lang="ar-SA" sz="3000" baseline="0" dirty="0" smtClean="0"/>
                        <a:t> 3 – (6 - 8) </a:t>
                      </a:r>
                      <a:r>
                        <a:rPr lang="ar-SA" sz="3000" baseline="0" dirty="0" err="1" smtClean="0"/>
                        <a:t>اشهر</a:t>
                      </a:r>
                      <a:endParaRPr lang="en-US" sz="3000" dirty="0"/>
                    </a:p>
                  </a:txBody>
                  <a:tcPr>
                    <a:solidFill>
                      <a:srgbClr val="0070C0"/>
                    </a:solidFill>
                  </a:tcPr>
                </a:tc>
              </a:tr>
              <a:tr h="1607580">
                <a:tc gridSpan="2">
                  <a:txBody>
                    <a:bodyPr/>
                    <a:lstStyle/>
                    <a:p>
                      <a:pPr algn="ctr"/>
                      <a:r>
                        <a:rPr lang="ar-SA" sz="2800" b="1" dirty="0" smtClean="0"/>
                        <a:t>يتوجه</a:t>
                      </a:r>
                      <a:r>
                        <a:rPr lang="ar-SA" sz="2800" b="1" baseline="0" dirty="0" smtClean="0"/>
                        <a:t> الوليد </a:t>
                      </a:r>
                      <a:r>
                        <a:rPr lang="ar-SA" sz="2800" b="1" baseline="0" dirty="0" err="1" smtClean="0"/>
                        <a:t>الى</a:t>
                      </a:r>
                      <a:r>
                        <a:rPr lang="ar-SA" sz="2800" b="1" baseline="0" dirty="0" smtClean="0"/>
                        <a:t> </a:t>
                      </a:r>
                      <a:r>
                        <a:rPr lang="ar-SA" sz="2800" b="1" baseline="0" dirty="0" err="1" smtClean="0"/>
                        <a:t>امه</a:t>
                      </a:r>
                      <a:r>
                        <a:rPr lang="ar-SA" sz="2800" b="1" baseline="0" dirty="0" smtClean="0"/>
                        <a:t> باعتبارها الراعية لشؤونه</a:t>
                      </a:r>
                    </a:p>
                    <a:p>
                      <a:pPr algn="ctr"/>
                      <a:r>
                        <a:rPr lang="ar-SA" sz="2800" b="1" baseline="0" dirty="0" smtClean="0"/>
                        <a:t> </a:t>
                      </a:r>
                      <a:r>
                        <a:rPr lang="ar-SA" sz="2400" b="0" baseline="0" dirty="0" smtClean="0"/>
                        <a:t>يتعلم الطفل </a:t>
                      </a:r>
                      <a:r>
                        <a:rPr lang="ar-SA" sz="2400" b="0" baseline="0" dirty="0" err="1" smtClean="0"/>
                        <a:t>ان</a:t>
                      </a:r>
                      <a:r>
                        <a:rPr lang="ar-SA" sz="2400" b="0" baseline="0" dirty="0" smtClean="0"/>
                        <a:t> حركاته لها </a:t>
                      </a:r>
                      <a:r>
                        <a:rPr lang="ar-SA" sz="2400" b="0" baseline="0" dirty="0" err="1" smtClean="0"/>
                        <a:t>تاثير</a:t>
                      </a:r>
                      <a:r>
                        <a:rPr lang="ar-SA" sz="2400" b="0" baseline="0" dirty="0" smtClean="0"/>
                        <a:t> على سلوك </a:t>
                      </a:r>
                      <a:r>
                        <a:rPr lang="ar-SA" sz="2400" b="0" baseline="0" dirty="0" err="1" smtClean="0"/>
                        <a:t>الافراد</a:t>
                      </a:r>
                      <a:r>
                        <a:rPr lang="ar-SA" sz="2400" b="0" baseline="0" dirty="0" smtClean="0"/>
                        <a:t> من حوله ونتيجة   لذلك يتطور </a:t>
                      </a:r>
                    </a:p>
                    <a:p>
                      <a:pPr algn="ctr"/>
                      <a:r>
                        <a:rPr lang="ar-SA" sz="2400" b="0" baseline="0" dirty="0" smtClean="0"/>
                        <a:t>عنده الإحساس بالثقة – أي  توقع استجابة مقدم الرعاية عند </a:t>
                      </a:r>
                      <a:r>
                        <a:rPr lang="ar-SA" sz="2400" b="0" baseline="0" dirty="0" err="1" smtClean="0"/>
                        <a:t>الاشارة</a:t>
                      </a:r>
                      <a:r>
                        <a:rPr lang="ar-SA" sz="2400" b="1" baseline="0" dirty="0" smtClean="0"/>
                        <a:t>.</a:t>
                      </a:r>
                    </a:p>
                    <a:p>
                      <a:pPr algn="ctr"/>
                      <a:r>
                        <a:rPr lang="ar-SA" sz="2400" b="0" baseline="0" dirty="0" smtClean="0"/>
                        <a:t>لا يعترض الطفل عند ترك الام له</a:t>
                      </a:r>
                      <a:endParaRPr lang="en-US" sz="2400" b="0" dirty="0"/>
                    </a:p>
                  </a:txBody>
                  <a:tcPr/>
                </a:tc>
                <a:tc hMerge="1">
                  <a:txBody>
                    <a:bodyPr/>
                    <a:lstStyle/>
                    <a:p>
                      <a:endParaRPr lang="en-US" dirty="0"/>
                    </a:p>
                  </a:txBody>
                  <a:tcPr/>
                </a:tc>
              </a:tr>
            </a:tbl>
          </a:graphicData>
        </a:graphic>
      </p:graphicFrame>
      <p:sp>
        <p:nvSpPr>
          <p:cNvPr id="6" name="Slide Number Placeholder 5"/>
          <p:cNvSpPr>
            <a:spLocks noGrp="1"/>
          </p:cNvSpPr>
          <p:nvPr>
            <p:ph type="sldNum" sz="quarter" idx="12"/>
          </p:nvPr>
        </p:nvSpPr>
        <p:spPr/>
        <p:txBody>
          <a:bodyPr/>
          <a:lstStyle/>
          <a:p>
            <a:fld id="{836522FE-B071-4699-8D9E-DD4C112524D7}"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fontScale="90000"/>
          </a:bodyPr>
          <a:lstStyle/>
          <a:p>
            <a:r>
              <a:rPr lang="ar-SA" dirty="0" smtClean="0"/>
              <a:t>مراحل تطور التعلق</a:t>
            </a:r>
            <a:r>
              <a:rPr lang="en-US" dirty="0" smtClean="0"/>
              <a:t/>
            </a:r>
            <a:br>
              <a:rPr lang="en-US" dirty="0" smtClean="0"/>
            </a:br>
            <a:r>
              <a:rPr lang="en-US" dirty="0" err="1" smtClean="0"/>
              <a:t>Bowlby</a:t>
            </a:r>
            <a:endParaRPr lang="en-US" dirty="0"/>
          </a:p>
        </p:txBody>
      </p:sp>
      <p:sp>
        <p:nvSpPr>
          <p:cNvPr id="3" name="Content Placeholder 2"/>
          <p:cNvSpPr>
            <a:spLocks noGrp="1"/>
          </p:cNvSpPr>
          <p:nvPr>
            <p:ph idx="1"/>
          </p:nvPr>
        </p:nvSpPr>
        <p:spPr/>
        <p:txBody>
          <a:bodyPr/>
          <a:lstStyle/>
          <a:p>
            <a:endParaRPr lang="en-US" dirty="0"/>
          </a:p>
        </p:txBody>
      </p:sp>
      <p:graphicFrame>
        <p:nvGraphicFramePr>
          <p:cNvPr id="4" name="Content Placeholder 3"/>
          <p:cNvGraphicFramePr>
            <a:graphicFrameLocks/>
          </p:cNvGraphicFramePr>
          <p:nvPr/>
        </p:nvGraphicFramePr>
        <p:xfrm>
          <a:off x="304800" y="1447800"/>
          <a:ext cx="8534400" cy="2606840"/>
        </p:xfrm>
        <a:graphic>
          <a:graphicData uri="http://schemas.openxmlformats.org/drawingml/2006/table">
            <a:tbl>
              <a:tblPr firstRow="1" bandRow="1">
                <a:tableStyleId>{5C22544A-7EE6-4342-B048-85BDC9FD1C3A}</a:tableStyleId>
              </a:tblPr>
              <a:tblGrid>
                <a:gridCol w="4267200"/>
                <a:gridCol w="4267200"/>
              </a:tblGrid>
              <a:tr h="1052360">
                <a:tc>
                  <a:txBody>
                    <a:bodyPr/>
                    <a:lstStyle/>
                    <a:p>
                      <a:pPr algn="ctr"/>
                      <a:r>
                        <a:rPr lang="en-US" sz="3000" dirty="0" smtClean="0"/>
                        <a:t>3. Clear-cut attachment phase</a:t>
                      </a:r>
                      <a:endParaRPr lang="en-US" sz="3000" dirty="0"/>
                    </a:p>
                  </a:txBody>
                  <a:tcPr>
                    <a:solidFill>
                      <a:srgbClr val="0070C0"/>
                    </a:solidFill>
                  </a:tcPr>
                </a:tc>
                <a:tc>
                  <a:txBody>
                    <a:bodyPr/>
                    <a:lstStyle/>
                    <a:p>
                      <a:pPr algn="ctr"/>
                      <a:r>
                        <a:rPr lang="ar-SA" sz="3000" dirty="0" smtClean="0"/>
                        <a:t>التعلق</a:t>
                      </a:r>
                    </a:p>
                    <a:p>
                      <a:pPr algn="ctr"/>
                      <a:r>
                        <a:rPr lang="ar-SA" sz="3000" dirty="0" smtClean="0"/>
                        <a:t>(6-8) </a:t>
                      </a:r>
                      <a:r>
                        <a:rPr lang="ar-SA" sz="3000" dirty="0" err="1" smtClean="0"/>
                        <a:t>اشهر</a:t>
                      </a:r>
                      <a:r>
                        <a:rPr lang="ar-SA" sz="3000" baseline="0" dirty="0" smtClean="0"/>
                        <a:t> – (18-24) شهر</a:t>
                      </a:r>
                      <a:endParaRPr lang="en-US" sz="3000" dirty="0"/>
                    </a:p>
                  </a:txBody>
                  <a:tcPr>
                    <a:solidFill>
                      <a:srgbClr val="0070C0"/>
                    </a:solidFill>
                  </a:tcPr>
                </a:tc>
              </a:tr>
              <a:tr h="1386040">
                <a:tc gridSpan="2">
                  <a:txBody>
                    <a:bodyPr/>
                    <a:lstStyle/>
                    <a:p>
                      <a:pPr algn="ctr"/>
                      <a:r>
                        <a:rPr lang="ar-SA" sz="2400" b="1" dirty="0" smtClean="0"/>
                        <a:t>يتقوى تعلق الطفل </a:t>
                      </a:r>
                      <a:r>
                        <a:rPr lang="ar-SA" sz="2400" b="1" dirty="0" err="1" smtClean="0"/>
                        <a:t>بامه</a:t>
                      </a:r>
                      <a:r>
                        <a:rPr lang="ar-SA" sz="2400" b="1" dirty="0" smtClean="0"/>
                        <a:t> (مقدم الرعاية) </a:t>
                      </a:r>
                      <a:r>
                        <a:rPr lang="ar-SA" sz="2400" b="1" dirty="0" err="1" smtClean="0"/>
                        <a:t>اكثر</a:t>
                      </a:r>
                      <a:r>
                        <a:rPr lang="ar-SA" sz="2400" b="1" dirty="0" smtClean="0"/>
                        <a:t> </a:t>
                      </a:r>
                      <a:r>
                        <a:rPr lang="ar-SA" sz="2400" b="1" dirty="0" err="1" smtClean="0"/>
                        <a:t>فاكثر</a:t>
                      </a:r>
                      <a:endParaRPr lang="ar-SA" sz="2400" b="1" dirty="0" smtClean="0"/>
                    </a:p>
                    <a:p>
                      <a:pPr algn="ctr"/>
                      <a:r>
                        <a:rPr lang="ar-SA" sz="2400" dirty="0" smtClean="0"/>
                        <a:t> يظهر على الطفل قلق الانفصال –</a:t>
                      </a:r>
                      <a:r>
                        <a:rPr lang="ar-SA" sz="2400" baseline="0" dirty="0" smtClean="0"/>
                        <a:t> الانزعاج </a:t>
                      </a:r>
                      <a:r>
                        <a:rPr lang="ar-SA" sz="2400" baseline="0" dirty="0" err="1" smtClean="0"/>
                        <a:t>او</a:t>
                      </a:r>
                      <a:r>
                        <a:rPr lang="ar-SA" sz="2400" baseline="0" dirty="0" smtClean="0"/>
                        <a:t> الارتباك عندما تغادر الام (مقدم الرعاية) وتختفي عن الأنظار -  يحاول الطفل </a:t>
                      </a:r>
                      <a:r>
                        <a:rPr lang="ar-SA" sz="2400" baseline="0" dirty="0" err="1" smtClean="0"/>
                        <a:t>ابقاء</a:t>
                      </a:r>
                      <a:r>
                        <a:rPr lang="ar-SA" sz="2400" baseline="0" dirty="0" smtClean="0"/>
                        <a:t> الام حوله  (اللحاق </a:t>
                      </a:r>
                      <a:r>
                        <a:rPr lang="ar-SA" sz="2400" baseline="0" dirty="0" err="1" smtClean="0"/>
                        <a:t>بها</a:t>
                      </a:r>
                      <a:r>
                        <a:rPr lang="ar-SA" sz="2400" baseline="0" dirty="0" smtClean="0"/>
                        <a:t>, التسلق عليها)</a:t>
                      </a:r>
                      <a:endParaRPr lang="en-US" sz="2400" dirty="0"/>
                    </a:p>
                  </a:txBody>
                  <a:tcPr/>
                </a:tc>
                <a:tc hMerge="1">
                  <a:txBody>
                    <a:bodyPr/>
                    <a:lstStyle/>
                    <a:p>
                      <a:endParaRPr lang="en-US" dirty="0"/>
                    </a:p>
                  </a:txBody>
                  <a:tcPr/>
                </a:tc>
              </a:tr>
            </a:tbl>
          </a:graphicData>
        </a:graphic>
      </p:graphicFrame>
      <p:graphicFrame>
        <p:nvGraphicFramePr>
          <p:cNvPr id="5" name="Content Placeholder 3"/>
          <p:cNvGraphicFramePr>
            <a:graphicFrameLocks/>
          </p:cNvGraphicFramePr>
          <p:nvPr/>
        </p:nvGraphicFramePr>
        <p:xfrm>
          <a:off x="304800" y="4191000"/>
          <a:ext cx="8534400" cy="2667000"/>
        </p:xfrm>
        <a:graphic>
          <a:graphicData uri="http://schemas.openxmlformats.org/drawingml/2006/table">
            <a:tbl>
              <a:tblPr firstRow="1" bandRow="1">
                <a:tableStyleId>{5C22544A-7EE6-4342-B048-85BDC9FD1C3A}</a:tableStyleId>
              </a:tblPr>
              <a:tblGrid>
                <a:gridCol w="4267200"/>
                <a:gridCol w="4267200"/>
              </a:tblGrid>
              <a:tr h="1121434">
                <a:tc>
                  <a:txBody>
                    <a:bodyPr/>
                    <a:lstStyle/>
                    <a:p>
                      <a:pPr algn="ctr"/>
                      <a:r>
                        <a:rPr lang="en-US" sz="3000" dirty="0" smtClean="0"/>
                        <a:t>4. Formation of</a:t>
                      </a:r>
                      <a:r>
                        <a:rPr lang="en-US" sz="3000" baseline="0" dirty="0" smtClean="0"/>
                        <a:t> reciprocal relationship</a:t>
                      </a:r>
                      <a:endParaRPr lang="en-US" sz="3000" dirty="0"/>
                    </a:p>
                  </a:txBody>
                  <a:tcPr>
                    <a:solidFill>
                      <a:srgbClr val="0070C0"/>
                    </a:solidFill>
                  </a:tcPr>
                </a:tc>
                <a:tc>
                  <a:txBody>
                    <a:bodyPr/>
                    <a:lstStyle/>
                    <a:p>
                      <a:pPr algn="ctr"/>
                      <a:r>
                        <a:rPr lang="ar-SA" sz="3000" dirty="0" smtClean="0"/>
                        <a:t>بناء</a:t>
                      </a:r>
                      <a:r>
                        <a:rPr lang="ar-SA" sz="3000" baseline="0" dirty="0" smtClean="0"/>
                        <a:t> علاقة تبادلية</a:t>
                      </a:r>
                    </a:p>
                    <a:p>
                      <a:pPr algn="ctr"/>
                      <a:r>
                        <a:rPr lang="ar-SA" sz="3000" baseline="0" dirty="0" smtClean="0"/>
                        <a:t>(سنتين وما بعد)</a:t>
                      </a:r>
                      <a:endParaRPr lang="en-US" sz="3000" dirty="0"/>
                    </a:p>
                  </a:txBody>
                  <a:tcPr>
                    <a:solidFill>
                      <a:srgbClr val="0070C0"/>
                    </a:solidFill>
                  </a:tcPr>
                </a:tc>
              </a:tr>
              <a:tr h="1545566">
                <a:tc gridSpan="2">
                  <a:txBody>
                    <a:bodyPr/>
                    <a:lstStyle/>
                    <a:p>
                      <a:pPr algn="ctr"/>
                      <a:r>
                        <a:rPr lang="ar-SA" sz="2400" b="1" dirty="0" smtClean="0"/>
                        <a:t>يطور الطفل </a:t>
                      </a:r>
                      <a:r>
                        <a:rPr lang="ar-SA" sz="2400" b="1" dirty="0" err="1" smtClean="0"/>
                        <a:t>وامه</a:t>
                      </a:r>
                      <a:r>
                        <a:rPr lang="ar-SA" sz="2400" b="1" dirty="0" smtClean="0"/>
                        <a:t> نمطا للتعلق فيما بينهما</a:t>
                      </a:r>
                    </a:p>
                    <a:p>
                      <a:pPr algn="ctr"/>
                      <a:r>
                        <a:rPr lang="ar-SA" sz="2400" b="0" dirty="0" smtClean="0"/>
                        <a:t>مع تطور اللغة واستعمال</a:t>
                      </a:r>
                      <a:r>
                        <a:rPr lang="ar-SA" sz="2400" b="0" baseline="0" dirty="0" smtClean="0"/>
                        <a:t> الرموز</a:t>
                      </a:r>
                      <a:r>
                        <a:rPr lang="ar-SA" sz="2400" b="0" dirty="0" smtClean="0"/>
                        <a:t> يخف</a:t>
                      </a:r>
                      <a:r>
                        <a:rPr lang="ar-SA" sz="2400" b="0" baseline="0" dirty="0" smtClean="0"/>
                        <a:t> تعلق الطفل بالوجود الجسماني لامه ويزداد عنده الوعي والثقة بتواجدها له  عندما تتطلب الحاجة – يتنبأ ويتوقع رجوع الام بعد مغادرتها</a:t>
                      </a:r>
                      <a:endParaRPr lang="en-US" sz="2400" b="0" dirty="0"/>
                    </a:p>
                  </a:txBody>
                  <a:tcPr/>
                </a:tc>
                <a:tc hMerge="1">
                  <a:txBody>
                    <a:bodyPr/>
                    <a:lstStyle/>
                    <a:p>
                      <a:endParaRPr lang="en-US" dirty="0"/>
                    </a:p>
                  </a:txBody>
                  <a:tcPr/>
                </a:tc>
              </a:tr>
            </a:tbl>
          </a:graphicData>
        </a:graphic>
      </p:graphicFrame>
      <p:sp>
        <p:nvSpPr>
          <p:cNvPr id="6" name="Slide Number Placeholder 5"/>
          <p:cNvSpPr>
            <a:spLocks noGrp="1"/>
          </p:cNvSpPr>
          <p:nvPr>
            <p:ph type="sldNum" sz="quarter" idx="12"/>
          </p:nvPr>
        </p:nvSpPr>
        <p:spPr/>
        <p:txBody>
          <a:bodyPr/>
          <a:lstStyle/>
          <a:p>
            <a:fld id="{836522FE-B071-4699-8D9E-DD4C112524D7}"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ar-SA" dirty="0" smtClean="0"/>
              <a:t>أنواع التعلق</a:t>
            </a:r>
            <a:endParaRPr lang="en-US" dirty="0"/>
          </a:p>
        </p:txBody>
      </p:sp>
      <p:sp>
        <p:nvSpPr>
          <p:cNvPr id="3" name="Content Placeholder 2"/>
          <p:cNvSpPr>
            <a:spLocks noGrp="1"/>
          </p:cNvSpPr>
          <p:nvPr>
            <p:ph idx="1"/>
          </p:nvPr>
        </p:nvSpPr>
        <p:spPr/>
        <p:txBody>
          <a:bodyPr>
            <a:normAutofit/>
          </a:bodyPr>
          <a:lstStyle/>
          <a:p>
            <a:pPr algn="r">
              <a:buNone/>
            </a:pPr>
            <a:r>
              <a:rPr lang="ar-SA" sz="2800" b="1" dirty="0"/>
              <a:t>التعلّق </a:t>
            </a:r>
            <a:r>
              <a:rPr lang="ar-SA" sz="2800" b="1" dirty="0" smtClean="0"/>
              <a:t>الآمن:</a:t>
            </a:r>
            <a:r>
              <a:rPr lang="ar-SA" sz="2800" dirty="0"/>
              <a:t> يرى </a:t>
            </a:r>
            <a:r>
              <a:rPr lang="ar-SA" sz="2800" dirty="0" smtClean="0"/>
              <a:t>الطفل أمه </a:t>
            </a:r>
            <a:r>
              <a:rPr lang="ar-SA" sz="2800" dirty="0"/>
              <a:t>كقاعدة أمينة ينطلق منها لاستكشاف محيطه . عندما ينفصل عنها, قد يبكي أو لا يبكي, وإذا بكى فيكون ذلك بسبب غياب الأم, إذ إنه يفضلها على أي شخص آخر, وعندما تعود إليه, يخف بكاؤه فوراً ويباشر </a:t>
            </a:r>
            <a:r>
              <a:rPr lang="ar-SA" sz="2800" dirty="0" smtClean="0"/>
              <a:t>الاتصال </a:t>
            </a:r>
            <a:r>
              <a:rPr lang="ar-SA" sz="2800" dirty="0" err="1"/>
              <a:t>بها</a:t>
            </a:r>
            <a:r>
              <a:rPr lang="ar-SA" sz="2800" dirty="0"/>
              <a:t> بشكل </a:t>
            </a:r>
            <a:r>
              <a:rPr lang="ar-SA" sz="2800" dirty="0" smtClean="0"/>
              <a:t>فعّال</a:t>
            </a:r>
          </a:p>
          <a:p>
            <a:pPr algn="r">
              <a:buNone/>
            </a:pPr>
            <a:endParaRPr lang="ar-SA" sz="2400" dirty="0"/>
          </a:p>
          <a:p>
            <a:pPr algn="r">
              <a:buNone/>
            </a:pPr>
            <a:r>
              <a:rPr lang="ar-SA" sz="2800" b="1" dirty="0"/>
              <a:t>التعلّق غير </a:t>
            </a:r>
            <a:r>
              <a:rPr lang="ar-SA" sz="2800" b="1" dirty="0" smtClean="0"/>
              <a:t>الآمن:</a:t>
            </a:r>
            <a:r>
              <a:rPr lang="ar-SA" sz="2800" dirty="0"/>
              <a:t> يبدو الطفل غير متجاوب مع أمه خلال حضورها, وإذا انفصل عنها لا يبدو منزعجاً ويتصرف مع الشخص الغريب كما مع أمه, عندما تعود الأم إليه, يتجنبها أو يكون بطيئاً في الترحيب </a:t>
            </a:r>
            <a:r>
              <a:rPr lang="ar-SA" sz="2800" dirty="0" err="1"/>
              <a:t>بها</a:t>
            </a:r>
            <a:r>
              <a:rPr lang="ar-SA" sz="2800" dirty="0"/>
              <a:t>, وعندما تحمله, لا يبدي التعلّق الجسدي </a:t>
            </a:r>
            <a:r>
              <a:rPr lang="ar-SA" sz="2800" dirty="0" err="1" smtClean="0"/>
              <a:t>بها</a:t>
            </a:r>
            <a:endParaRPr lang="ar-SA" sz="2800" dirty="0" smtClean="0"/>
          </a:p>
          <a:p>
            <a:pPr algn="r">
              <a:buNone/>
            </a:pPr>
            <a:endParaRPr lang="ar-SA" sz="2400" dirty="0"/>
          </a:p>
          <a:p>
            <a:pPr algn="r">
              <a:buNone/>
            </a:pPr>
            <a:endParaRPr lang="ar-SA" sz="2400" dirty="0" smtClean="0"/>
          </a:p>
          <a:p>
            <a:pPr algn="r">
              <a:buNone/>
            </a:pPr>
            <a:endParaRPr lang="en-US" sz="2400" dirty="0"/>
          </a:p>
        </p:txBody>
      </p:sp>
      <p:sp>
        <p:nvSpPr>
          <p:cNvPr id="4" name="Slide Number Placeholder 3"/>
          <p:cNvSpPr>
            <a:spLocks noGrp="1"/>
          </p:cNvSpPr>
          <p:nvPr>
            <p:ph type="sldNum" sz="quarter" idx="12"/>
          </p:nvPr>
        </p:nvSpPr>
        <p:spPr/>
        <p:txBody>
          <a:bodyPr/>
          <a:lstStyle/>
          <a:p>
            <a:fld id="{836522FE-B071-4699-8D9E-DD4C112524D7}"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1170</TotalTime>
  <Words>1845</Words>
  <Application>Microsoft Office PowerPoint</Application>
  <PresentationFormat>On-screen Show (4:3)</PresentationFormat>
  <Paragraphs>184</Paragraphs>
  <Slides>18</Slides>
  <Notes>14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علم النفس التطوري</vt:lpstr>
      <vt:lpstr>Slide 2</vt:lpstr>
      <vt:lpstr>التعلق / الارتباط Attachment התקשרות / </vt:lpstr>
      <vt:lpstr>التعلق / الارتباط Attachment התקשרות / </vt:lpstr>
      <vt:lpstr>ظواهر التعلق</vt:lpstr>
      <vt:lpstr>نظرية التعلق John Bowlby / جون بولبي (1907-1990)</vt:lpstr>
      <vt:lpstr> مراحل تطور التعلق   Bowlby</vt:lpstr>
      <vt:lpstr>مراحل تطور التعلق Bowlby</vt:lpstr>
      <vt:lpstr>أنواع التعلق</vt:lpstr>
      <vt:lpstr>أنواع التعلق</vt:lpstr>
      <vt:lpstr>مقياس نسبة امن التعلق</vt:lpstr>
      <vt:lpstr>The Strange Situation  حالة الغريب – מצב הזר</vt:lpstr>
      <vt:lpstr>اهمية التعلق</vt:lpstr>
      <vt:lpstr>Slide 14</vt:lpstr>
      <vt:lpstr>العوامل المؤثرة على التعلق</vt:lpstr>
      <vt:lpstr>العوامل المؤثرة على التعلق</vt:lpstr>
      <vt:lpstr>العوامل المؤثرة على التعلق</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UserV5</dc:creator>
  <cp:lastModifiedBy>UserV5</cp:lastModifiedBy>
  <cp:revision>114</cp:revision>
  <dcterms:created xsi:type="dcterms:W3CDTF">2012-06-02T14:14:20Z</dcterms:created>
  <dcterms:modified xsi:type="dcterms:W3CDTF">2013-03-13T07:37:36Z</dcterms:modified>
</cp:coreProperties>
</file>