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9" r:id="rId2"/>
    <p:sldId id="257" r:id="rId3"/>
    <p:sldId id="258" r:id="rId4"/>
    <p:sldId id="259" r:id="rId5"/>
    <p:sldId id="261" r:id="rId6"/>
    <p:sldId id="297" r:id="rId7"/>
    <p:sldId id="298" r:id="rId8"/>
    <p:sldId id="260" r:id="rId9"/>
    <p:sldId id="271" r:id="rId10"/>
    <p:sldId id="279" r:id="rId11"/>
    <p:sldId id="284" r:id="rId12"/>
    <p:sldId id="272" r:id="rId13"/>
    <p:sldId id="299" r:id="rId14"/>
    <p:sldId id="280" r:id="rId15"/>
    <p:sldId id="281" r:id="rId16"/>
    <p:sldId id="282" r:id="rId17"/>
    <p:sldId id="283" r:id="rId18"/>
    <p:sldId id="291" r:id="rId19"/>
    <p:sldId id="292" r:id="rId20"/>
    <p:sldId id="293" r:id="rId21"/>
    <p:sldId id="273" r:id="rId22"/>
    <p:sldId id="274" r:id="rId23"/>
    <p:sldId id="277" r:id="rId24"/>
    <p:sldId id="278" r:id="rId25"/>
    <p:sldId id="285" r:id="rId26"/>
    <p:sldId id="288"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090" autoAdjust="0"/>
  </p:normalViewPr>
  <p:slideViewPr>
    <p:cSldViewPr>
      <p:cViewPr varScale="1">
        <p:scale>
          <a:sx n="54" d="100"/>
          <a:sy n="54" d="100"/>
        </p:scale>
        <p:origin x="-183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22FE7A-7658-4169-B982-4F8BC6AC71E7}" type="datetimeFigureOut">
              <a:rPr lang="en-US" smtClean="0"/>
              <a:pPr/>
              <a:t>3/13/2013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3FD437-E0C0-411E-8C4D-CCB4F8927D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245DB-8BF8-4D9E-ACE7-7DBF16297B3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r>
              <a:rPr lang="ar-SA" sz="1200" kern="1200" dirty="0" smtClean="0">
                <a:solidFill>
                  <a:schemeClr val="tx1"/>
                </a:solidFill>
                <a:latin typeface="+mn-lt"/>
                <a:ea typeface="+mn-ea"/>
                <a:cs typeface="+mn-cs"/>
              </a:rPr>
              <a:t>ويتعلم الطفل في هذه المرحلة تمييز المثيرات ويكتسب في نهايتها تقريبا فكرة ثبات أو (بقاء ) الأشياء إذ لم يعد وجود الأشياء مرتبطا بإدراكه الحسي لها فالأشياء موجودة ولو لم يدركها حسيا ويتضح نمو المخطط بقاء الأشياء من خلال بحث الطفل عن الأشياء غير الموجودة في مجاله البصري </a:t>
            </a:r>
            <a:endParaRPr lang="ar-SA" dirty="0" smtClean="0"/>
          </a:p>
          <a:p>
            <a:endParaRPr lang="ar-SA" dirty="0" smtClean="0"/>
          </a:p>
          <a:p>
            <a:r>
              <a:rPr lang="en-US" dirty="0" smtClean="0"/>
              <a:t>A major achievement of the </a:t>
            </a:r>
            <a:r>
              <a:rPr lang="en-US" dirty="0" err="1" smtClean="0"/>
              <a:t>sensorimotor</a:t>
            </a:r>
            <a:r>
              <a:rPr lang="en-US" baseline="0" dirty="0" smtClean="0"/>
              <a:t> stage is the development of object permanence. According to </a:t>
            </a:r>
            <a:r>
              <a:rPr lang="en-US" baseline="0" dirty="0" err="1" smtClean="0"/>
              <a:t>piaget</a:t>
            </a:r>
            <a:r>
              <a:rPr lang="en-US" baseline="0" dirty="0" smtClean="0"/>
              <a:t>, before the age of about 8 – 12 months, an object such as a ball exists for an infant  only when it is in sight. If it is hidden from view, it no longer exists. When a child acquires object permanence, he will look for the ball, even when it is hidden from view, and will be delighted to find it.- thus the fascination with games such as peek-a-boo</a:t>
            </a:r>
            <a:endParaRPr lang="en-US"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3FD437-E0C0-411E-8C4D-CCB4F8927D7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algn="r">
              <a:spcBef>
                <a:spcPct val="50000"/>
              </a:spcBef>
            </a:pPr>
            <a:r>
              <a:rPr lang="ar-SA" sz="1600" kern="1200" dirty="0" smtClean="0">
                <a:solidFill>
                  <a:schemeClr val="tx1"/>
                </a:solidFill>
                <a:latin typeface="+mn-lt"/>
                <a:ea typeface="+mn-ea"/>
                <a:cs typeface="+mn-cs"/>
              </a:rPr>
              <a:t>وتمتد من السنة الثانية وحتى السابعة ولها مسميات مختلفة (مرحلة ما قبل المفاهيم ومرحلة التفكير التصوري)، وفيها لا يزال الطفل غير قادر على التحكم في العمليات العقلية واستعمالها بطريقة منظمة وكلية, ولكنه في طريقة إليها.ويُلاحظ أن مفاهيم الطفل تختلف عن مفاهيم الراشد فقد يطلق الطفل كلمة خروف على كل ما يمشي على أربع, ولذلك يسمي </a:t>
            </a:r>
            <a:r>
              <a:rPr lang="ar-SA" sz="1600" kern="1200" dirty="0" err="1" smtClean="0">
                <a:solidFill>
                  <a:schemeClr val="tx1"/>
                </a:solidFill>
                <a:latin typeface="+mn-lt"/>
                <a:ea typeface="+mn-ea"/>
                <a:cs typeface="+mn-cs"/>
              </a:rPr>
              <a:t>بياجيه</a:t>
            </a:r>
            <a:r>
              <a:rPr lang="ar-SA" sz="1600" kern="1200" dirty="0" smtClean="0">
                <a:solidFill>
                  <a:schemeClr val="tx1"/>
                </a:solidFill>
                <a:latin typeface="+mn-lt"/>
                <a:ea typeface="+mn-ea"/>
                <a:cs typeface="+mn-cs"/>
              </a:rPr>
              <a:t> ذلك (مرحلة ما قبل المفاهيم). وفي هذه المرحلة يزداد النمو اللغوي ويتسع استخدام الرموز اللغوية ، ويتمكن الفرد من أن يتمثل الموضوعات عن طريق الخيالات </a:t>
            </a:r>
            <a:r>
              <a:rPr lang="ar-SA" sz="1600" kern="1200" dirty="0" err="1" smtClean="0">
                <a:solidFill>
                  <a:schemeClr val="tx1"/>
                </a:solidFill>
                <a:latin typeface="+mn-lt"/>
                <a:ea typeface="+mn-ea"/>
                <a:cs typeface="+mn-cs"/>
              </a:rPr>
              <a:t>والكلمات .</a:t>
            </a:r>
            <a:endParaRPr lang="en-US" sz="1600" kern="1200" dirty="0" smtClean="0">
              <a:solidFill>
                <a:schemeClr val="tx1"/>
              </a:solidFill>
              <a:latin typeface="+mn-lt"/>
              <a:ea typeface="+mn-ea"/>
              <a:cs typeface="+mn-cs"/>
            </a:endParaRPr>
          </a:p>
          <a:p>
            <a:pPr algn="r">
              <a:spcBef>
                <a:spcPct val="50000"/>
              </a:spcBef>
            </a:pPr>
            <a:endParaRPr lang="en-US" sz="1600" kern="1200" dirty="0" smtClean="0">
              <a:solidFill>
                <a:schemeClr val="tx1"/>
              </a:solidFill>
              <a:latin typeface="+mn-lt"/>
              <a:ea typeface="+mn-ea"/>
              <a:cs typeface="+mn-cs"/>
            </a:endParaRPr>
          </a:p>
          <a:p>
            <a:pPr algn="r">
              <a:spcBef>
                <a:spcPct val="50000"/>
              </a:spcBef>
            </a:pPr>
            <a:r>
              <a:rPr lang="ar-SA" sz="1600" kern="1200" dirty="0" smtClean="0">
                <a:solidFill>
                  <a:schemeClr val="tx1"/>
                </a:solidFill>
                <a:latin typeface="+mn-lt"/>
                <a:ea typeface="+mn-ea"/>
                <a:cs typeface="+mn-cs"/>
              </a:rPr>
              <a:t> و لا يزال الطفل متمركزا حول ذاته فيرى العالم من وجهة نظره, ولا يستطيع نصور وجهة نظر الآخرين، ويصنف الموضوعات بناء على بعد واحد. وفي نهاية المرحلة يبدأ باستخدام العدد وينمي مفاهيم الحفظ. </a:t>
            </a:r>
            <a:endParaRPr lang="ar-SA" sz="1600" b="1" dirty="0" smtClean="0">
              <a:latin typeface="Arabic Typesetting" pitchFamily="66" charset="-78"/>
              <a:cs typeface="+mn-cs"/>
            </a:endParaRPr>
          </a:p>
          <a:p>
            <a:pPr algn="r">
              <a:spcBef>
                <a:spcPct val="50000"/>
              </a:spcBef>
            </a:pPr>
            <a:endParaRPr lang="ar-SA" sz="1600" b="1" dirty="0" smtClean="0">
              <a:latin typeface="Arabic Typesetting" pitchFamily="66" charset="-78"/>
              <a:cs typeface="+mn-cs"/>
            </a:endParaRPr>
          </a:p>
          <a:p>
            <a:pPr algn="r">
              <a:spcBef>
                <a:spcPct val="50000"/>
              </a:spcBef>
            </a:pPr>
            <a:r>
              <a:rPr lang="ar-SA" sz="1600" b="1" dirty="0" smtClean="0">
                <a:latin typeface="Arabic Typesetting" pitchFamily="66" charset="-78"/>
                <a:cs typeface="+mn-cs"/>
              </a:rPr>
              <a:t>وفي ھ</a:t>
            </a:r>
            <a:r>
              <a:rPr lang="ar-SA" sz="1600" b="1" dirty="0" err="1" smtClean="0">
                <a:latin typeface="Arabic Typesetting" pitchFamily="66" charset="-78"/>
                <a:cs typeface="+mn-cs"/>
              </a:rPr>
              <a:t>ذه</a:t>
            </a:r>
            <a:r>
              <a:rPr lang="ar-SA" sz="1600" b="1" dirty="0" smtClean="0">
                <a:latin typeface="Arabic Typesetting" pitchFamily="66" charset="-78"/>
                <a:cs typeface="+mn-cs"/>
              </a:rPr>
              <a:t> المرحلة يزداد النمو اللغوي ويتسع استخدام الرموز اللغوية</a:t>
            </a:r>
          </a:p>
          <a:p>
            <a:pPr algn="r">
              <a:spcBef>
                <a:spcPct val="50000"/>
              </a:spcBef>
            </a:pPr>
            <a:endParaRPr lang="ar-SA" sz="1600" b="1" dirty="0" smtClean="0">
              <a:solidFill>
                <a:srgbClr val="A50021"/>
              </a:solidFill>
              <a:cs typeface="+mn-cs"/>
            </a:endParaRPr>
          </a:p>
          <a:p>
            <a:pPr algn="r">
              <a:spcBef>
                <a:spcPct val="50000"/>
              </a:spcBef>
            </a:pPr>
            <a:r>
              <a:rPr lang="ar-SA" sz="1600" dirty="0" smtClean="0">
                <a:cs typeface="+mn-cs"/>
              </a:rPr>
              <a:t>استخدام </a:t>
            </a:r>
            <a:r>
              <a:rPr lang="ar-SA" sz="1600" b="1" dirty="0" smtClean="0">
                <a:solidFill>
                  <a:srgbClr val="FF0000"/>
                </a:solidFill>
                <a:cs typeface="+mn-cs"/>
              </a:rPr>
              <a:t>اللغة</a:t>
            </a:r>
            <a:r>
              <a:rPr lang="ar-SA" sz="1600" dirty="0" smtClean="0">
                <a:cs typeface="+mn-cs"/>
              </a:rPr>
              <a:t> استخدام كبير </a:t>
            </a:r>
            <a:r>
              <a:rPr lang="ar-SA" sz="1600" dirty="0" err="1" smtClean="0">
                <a:cs typeface="+mn-cs"/>
              </a:rPr>
              <a:t>و</a:t>
            </a:r>
            <a:r>
              <a:rPr lang="ar-SA" sz="1600" dirty="0" smtClean="0">
                <a:cs typeface="+mn-cs"/>
              </a:rPr>
              <a:t> التعامل </a:t>
            </a:r>
            <a:r>
              <a:rPr lang="ar-SA" sz="1600" b="1" dirty="0" smtClean="0">
                <a:solidFill>
                  <a:srgbClr val="FF0000"/>
                </a:solidFill>
                <a:cs typeface="+mn-cs"/>
              </a:rPr>
              <a:t>بالرموز.</a:t>
            </a:r>
            <a:r>
              <a:rPr lang="ar-SA" sz="1600" b="1" baseline="0" dirty="0" smtClean="0">
                <a:solidFill>
                  <a:srgbClr val="FF0000"/>
                </a:solidFill>
                <a:cs typeface="+mn-cs"/>
              </a:rPr>
              <a:t> - </a:t>
            </a:r>
            <a:r>
              <a:rPr lang="ar-SA" sz="1600" b="1" dirty="0" smtClean="0">
                <a:solidFill>
                  <a:srgbClr val="339933"/>
                </a:solidFill>
                <a:cs typeface="+mn-cs"/>
              </a:rPr>
              <a:t>يستخدم الدمية كرمز للمولود والصندوق رمز السرير أو السيارة والطائرة</a:t>
            </a:r>
          </a:p>
          <a:p>
            <a:pPr algn="r"/>
            <a:endParaRPr lang="ar-SA" sz="1600" b="1" dirty="0" smtClean="0">
              <a:solidFill>
                <a:srgbClr val="A50021"/>
              </a:solidFill>
              <a:cs typeface="+mn-cs"/>
            </a:endParaRPr>
          </a:p>
          <a:p>
            <a:pPr marL="609600" indent="-609600" algn="r">
              <a:lnSpc>
                <a:spcPct val="90000"/>
              </a:lnSpc>
              <a:buFontTx/>
              <a:buNone/>
            </a:pPr>
            <a:r>
              <a:rPr lang="ar-SA" sz="1600" dirty="0" smtClean="0">
                <a:cs typeface="+mn-cs"/>
              </a:rPr>
              <a:t>من خصائص المرحلة تكون المفاهيم أهمها </a:t>
            </a:r>
            <a:r>
              <a:rPr lang="ar-SA" sz="1600" b="1" dirty="0" smtClean="0">
                <a:solidFill>
                  <a:srgbClr val="FF0000"/>
                </a:solidFill>
                <a:cs typeface="+mn-cs"/>
              </a:rPr>
              <a:t>مفهوم التصنيف </a:t>
            </a:r>
            <a:r>
              <a:rPr lang="ar-SA" sz="1600" dirty="0" smtClean="0">
                <a:cs typeface="+mn-cs"/>
              </a:rPr>
              <a:t>وهو وضع الأشياء أو الحوادث في مجموعة مختلفة وفق محك معين. مثال تجربة </a:t>
            </a:r>
            <a:r>
              <a:rPr lang="ar-SA" sz="1600" dirty="0" err="1" smtClean="0">
                <a:cs typeface="+mn-cs"/>
              </a:rPr>
              <a:t>بياجيه</a:t>
            </a:r>
            <a:r>
              <a:rPr lang="ar-SA" sz="1600" dirty="0" smtClean="0">
                <a:cs typeface="+mn-cs"/>
              </a:rPr>
              <a:t> في تصنيف الطفل للكرات حسب لونها ( أبيض / أخضر ) ومن ثم حسب نوعها ( خشبية</a:t>
            </a:r>
          </a:p>
        </p:txBody>
      </p:sp>
      <p:sp>
        <p:nvSpPr>
          <p:cNvPr id="4" name="Slide Number Placeholder 3"/>
          <p:cNvSpPr>
            <a:spLocks noGrp="1"/>
          </p:cNvSpPr>
          <p:nvPr>
            <p:ph type="sldNum" sz="quarter" idx="10"/>
          </p:nvPr>
        </p:nvSpPr>
        <p:spPr/>
        <p:txBody>
          <a:bodyPr/>
          <a:lstStyle/>
          <a:p>
            <a:fld id="{783FD437-E0C0-411E-8C4D-CCB4F8927D7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609600" indent="-609600" algn="r">
              <a:lnSpc>
                <a:spcPct val="90000"/>
              </a:lnSpc>
              <a:buFontTx/>
              <a:buNone/>
            </a:pPr>
            <a:endParaRPr lang="ar-SA" sz="1600" dirty="0" smtClean="0">
              <a:cs typeface="+mn-cs"/>
            </a:endParaRPr>
          </a:p>
          <a:p>
            <a:pPr marL="0" marR="0" lvl="2" indent="0" algn="r" defTabSz="914400" rtl="0" eaLnBrk="1" fontAlgn="auto" latinLnBrk="0" hangingPunct="1">
              <a:lnSpc>
                <a:spcPct val="100000"/>
              </a:lnSpc>
              <a:spcBef>
                <a:spcPct val="50000"/>
              </a:spcBef>
              <a:spcAft>
                <a:spcPts val="0"/>
              </a:spcAft>
              <a:buClrTx/>
              <a:buSzTx/>
              <a:buFontTx/>
              <a:buNone/>
              <a:tabLst/>
              <a:defRPr/>
            </a:pPr>
            <a:r>
              <a:rPr lang="ar-SA" sz="1600" dirty="0" smtClean="0">
                <a:cs typeface="+mn-cs"/>
              </a:rPr>
              <a:t>اتساع حالة التمركز حول الذات:</a:t>
            </a:r>
            <a:r>
              <a:rPr lang="ar-SA" sz="1600" baseline="0" dirty="0" smtClean="0">
                <a:cs typeface="+mn-cs"/>
              </a:rPr>
              <a:t> </a:t>
            </a:r>
            <a:r>
              <a:rPr lang="ar-SA" sz="1600" b="1" dirty="0" smtClean="0">
                <a:latin typeface="Arabic Typesetting" pitchFamily="66" charset="-78"/>
                <a:cs typeface="+mn-cs"/>
              </a:rPr>
              <a:t>ولا يزال متمركزا حول </a:t>
            </a:r>
            <a:r>
              <a:rPr lang="ar-SA" sz="1600" b="1" dirty="0" err="1" smtClean="0">
                <a:latin typeface="Arabic Typesetting" pitchFamily="66" charset="-78"/>
                <a:cs typeface="+mn-cs"/>
              </a:rPr>
              <a:t>ذاته </a:t>
            </a:r>
            <a:r>
              <a:rPr lang="ar-SA" sz="1600" b="1" dirty="0" smtClean="0">
                <a:latin typeface="Arabic Typesetting" pitchFamily="66" charset="-78"/>
                <a:cs typeface="+mn-cs"/>
              </a:rPr>
              <a:t>، فالعالم يدور حوله ولا يستطيع تصوره نظره  الآخرين.</a:t>
            </a:r>
            <a:endParaRPr lang="ar-SA" sz="1600" dirty="0" smtClean="0">
              <a:cs typeface="+mn-cs"/>
            </a:endParaRPr>
          </a:p>
          <a:p>
            <a:pPr algn="r"/>
            <a:r>
              <a:rPr lang="ar-SA" sz="1600" dirty="0" smtClean="0">
                <a:cs typeface="+mn-cs"/>
              </a:rPr>
              <a:t>يصف </a:t>
            </a:r>
            <a:r>
              <a:rPr lang="ar-SA" sz="1600" dirty="0" err="1" smtClean="0">
                <a:cs typeface="+mn-cs"/>
              </a:rPr>
              <a:t>بياجيه</a:t>
            </a:r>
            <a:r>
              <a:rPr lang="ar-SA" sz="1600" dirty="0" smtClean="0">
                <a:cs typeface="+mn-cs"/>
              </a:rPr>
              <a:t> تفكير الطفل في هذه المرحلة بأنه متمركز حول </a:t>
            </a:r>
            <a:r>
              <a:rPr lang="ar-SA" sz="1600" dirty="0" err="1" smtClean="0">
                <a:cs typeface="+mn-cs"/>
              </a:rPr>
              <a:t>الذات (</a:t>
            </a:r>
            <a:r>
              <a:rPr lang="ar-SA" sz="1600" dirty="0" smtClean="0">
                <a:cs typeface="+mn-cs"/>
              </a:rPr>
              <a:t> </a:t>
            </a:r>
            <a:r>
              <a:rPr lang="en-US" sz="1600" dirty="0" smtClean="0">
                <a:cs typeface="+mn-cs"/>
              </a:rPr>
              <a:t>egocentric</a:t>
            </a:r>
            <a:r>
              <a:rPr lang="ar-SA" sz="1600" dirty="0" smtClean="0">
                <a:cs typeface="+mn-cs"/>
              </a:rPr>
              <a:t>) فالأطفال يرون العالم من خلال تجاربهم ويجدون </a:t>
            </a:r>
            <a:r>
              <a:rPr lang="ar-SA" sz="1600" dirty="0" err="1" smtClean="0">
                <a:cs typeface="+mn-cs"/>
              </a:rPr>
              <a:t>صعوبه</a:t>
            </a:r>
            <a:r>
              <a:rPr lang="ar-SA" sz="1600" dirty="0" smtClean="0">
                <a:cs typeface="+mn-cs"/>
              </a:rPr>
              <a:t> في فهم وجهات نظر الأخرى والبديلة </a:t>
            </a:r>
          </a:p>
          <a:p>
            <a:pPr algn="r" eaLnBrk="1" hangingPunct="1">
              <a:lnSpc>
                <a:spcPct val="90000"/>
              </a:lnSpc>
              <a:defRPr/>
            </a:pPr>
            <a:r>
              <a:rPr lang="ar-SA" sz="1600" dirty="0" smtClean="0">
                <a:cs typeface="+mn-cs"/>
              </a:rPr>
              <a:t>يصنف الموضوعات  بناء على بعد واحد ولا يستطيع توقع كيف تبدو الأشياء بالنسبة </a:t>
            </a:r>
            <a:r>
              <a:rPr lang="ar-SA" sz="1600" dirty="0" err="1" smtClean="0">
                <a:cs typeface="+mn-cs"/>
              </a:rPr>
              <a:t>للأخر..</a:t>
            </a:r>
            <a:r>
              <a:rPr lang="ar-SA" sz="1600" dirty="0" smtClean="0">
                <a:cs typeface="+mn-cs"/>
              </a:rPr>
              <a:t> </a:t>
            </a:r>
            <a:endParaRPr lang="ar-SA" sz="1600" b="1" dirty="0" smtClean="0">
              <a:solidFill>
                <a:srgbClr val="A50021"/>
              </a:solidFill>
              <a:cs typeface="+mn-cs"/>
            </a:endParaRPr>
          </a:p>
          <a:p>
            <a:pPr algn="r">
              <a:spcBef>
                <a:spcPct val="50000"/>
              </a:spcBef>
            </a:pPr>
            <a:endParaRPr lang="ar-SA" sz="1600" b="1" dirty="0" smtClean="0">
              <a:solidFill>
                <a:srgbClr val="A50021"/>
              </a:solidFill>
              <a:cs typeface="+mn-cs"/>
            </a:endParaRPr>
          </a:p>
          <a:p>
            <a:pPr algn="r">
              <a:spcBef>
                <a:spcPct val="50000"/>
              </a:spcBef>
            </a:pPr>
            <a:r>
              <a:rPr lang="ar-SA" sz="1600" b="1" dirty="0" smtClean="0">
                <a:solidFill>
                  <a:srgbClr val="A50021"/>
                </a:solidFill>
                <a:cs typeface="+mn-cs"/>
              </a:rPr>
              <a:t>وتتصف مرحلة ما قبل العمليات بأن لا توجد عمليات منطقية فلا يستطيع الطفل فيها مثلاً أن يدرك معني احتفاظ الكمية إذا ما حدث فيها تغير في شكلها أو وصفها</a:t>
            </a:r>
          </a:p>
          <a:p>
            <a:pPr algn="r">
              <a:spcBef>
                <a:spcPct val="50000"/>
              </a:spcBef>
            </a:pPr>
            <a:endParaRPr lang="ar-SA" sz="1600" b="1" dirty="0" smtClean="0">
              <a:solidFill>
                <a:srgbClr val="A50021"/>
              </a:solidFill>
              <a:cs typeface="+mn-cs"/>
            </a:endParaRPr>
          </a:p>
          <a:p>
            <a:pPr algn="r">
              <a:spcBef>
                <a:spcPct val="50000"/>
              </a:spcBef>
            </a:pPr>
            <a:r>
              <a:rPr lang="ar-SA" sz="1600" b="1" dirty="0" smtClean="0">
                <a:solidFill>
                  <a:srgbClr val="A50021"/>
                </a:solidFill>
                <a:cs typeface="+mn-cs"/>
              </a:rPr>
              <a:t>وفي هذه المرحلة يتمثل الطفل عالمه عن طريق الصور الذهنية اللغوية والعددية، وتبدأ الذاكرة عملها بكفاءة تمكنه من استحضار صور الأشياء حتى وإن تكن غائبة </a:t>
            </a:r>
            <a:r>
              <a:rPr lang="ar-SA" sz="1600" b="1" dirty="0" err="1" smtClean="0">
                <a:solidFill>
                  <a:srgbClr val="A50021"/>
                </a:solidFill>
                <a:cs typeface="+mn-cs"/>
              </a:rPr>
              <a:t>عنه.</a:t>
            </a:r>
            <a:r>
              <a:rPr lang="ar-SA" sz="1600" b="1" dirty="0" smtClean="0">
                <a:solidFill>
                  <a:srgbClr val="A50021"/>
                </a:solidFill>
                <a:cs typeface="+mn-cs"/>
              </a:rPr>
              <a:t>  ويمثل اللعب أهمية كبرى في هذه المرحلة نظراً لأنه يساعد الطفل على التكيف وتسمى أيضاً بمرحلة التمركز حول الذات لأن الأطفال ينزعون إلى رؤية العالم من منظورهم الخاص </a:t>
            </a:r>
            <a:r>
              <a:rPr lang="ar-SA" sz="1600" b="1" dirty="0" err="1" smtClean="0">
                <a:solidFill>
                  <a:srgbClr val="A50021"/>
                </a:solidFill>
                <a:cs typeface="+mn-cs"/>
              </a:rPr>
              <a:t>بهم.</a:t>
            </a:r>
            <a:r>
              <a:rPr lang="ar-SA" sz="1600" b="1" dirty="0" smtClean="0">
                <a:solidFill>
                  <a:srgbClr val="A50021"/>
                </a:solidFill>
                <a:cs typeface="+mn-cs"/>
              </a:rPr>
              <a:t> يطلق عليها مرحلة التفكير الذاتي أو السطحي حيث أن تفكير الطفل متمركز حول بعد </a:t>
            </a:r>
            <a:r>
              <a:rPr lang="ar-SA" sz="1600" b="1" dirty="0" err="1" smtClean="0">
                <a:solidFill>
                  <a:srgbClr val="A50021"/>
                </a:solidFill>
                <a:cs typeface="+mn-cs"/>
              </a:rPr>
              <a:t>واحد.</a:t>
            </a:r>
            <a:r>
              <a:rPr lang="ar-SA" sz="1600" b="1" dirty="0" smtClean="0">
                <a:solidFill>
                  <a:srgbClr val="A50021"/>
                </a:solidFill>
                <a:cs typeface="+mn-cs"/>
              </a:rPr>
              <a:t> مثال لا يدرك الطفل أن كمية الماء المتساوية في زجاجتين متساويتين إذا صبت إحداهما في زجاجة ثالثة أطول أو أضيق وفي هذا المثال إذا نظر الطفل إلى بعد الطول حكم بأن الكمية أكبر و إذا نظر إلى بعد السمك حكم بأن الكمية أصغر أو </a:t>
            </a:r>
            <a:r>
              <a:rPr lang="ar-SA" sz="1600" b="1" dirty="0" err="1" smtClean="0">
                <a:solidFill>
                  <a:srgbClr val="A50021"/>
                </a:solidFill>
                <a:cs typeface="+mn-cs"/>
              </a:rPr>
              <a:t>أقل .</a:t>
            </a:r>
            <a:endParaRPr lang="ar-SA" sz="1600" b="1" dirty="0" smtClean="0">
              <a:solidFill>
                <a:srgbClr val="A50021"/>
              </a:solidFill>
              <a:cs typeface="+mn-cs"/>
            </a:endParaRPr>
          </a:p>
          <a:p>
            <a:pPr marL="990600" lvl="1" indent="-533400" algn="r" eaLnBrk="1" hangingPunct="1">
              <a:defRPr/>
            </a:pPr>
            <a:endParaRPr lang="en-US" sz="1600" dirty="0" smtClean="0">
              <a:cs typeface="+mn-cs"/>
            </a:endParaRPr>
          </a:p>
          <a:p>
            <a:endParaRPr lang="en-US"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1200" b="1" dirty="0" smtClean="0">
                <a:solidFill>
                  <a:srgbClr val="A50021"/>
                </a:solidFill>
                <a:cs typeface="Simplified Arabic" pitchFamily="2" charset="-78"/>
              </a:rPr>
              <a:t>وتتصف مرحلة ما قبل العمليات بأن لا توجد عمليات منطقية فلا يستطيع الطفل فيها مثلاً أن يدرك معني احتفاظ الكمية إذا ما حدث فيها تغير في شكلها أو وصفها</a:t>
            </a:r>
          </a:p>
          <a:p>
            <a:pPr marL="0" marR="0" indent="0" algn="l" defTabSz="914400" rtl="0" eaLnBrk="1" fontAlgn="auto" latinLnBrk="0" hangingPunct="1">
              <a:lnSpc>
                <a:spcPct val="100000"/>
              </a:lnSpc>
              <a:spcBef>
                <a:spcPts val="0"/>
              </a:spcBef>
              <a:spcAft>
                <a:spcPts val="0"/>
              </a:spcAft>
              <a:buClrTx/>
              <a:buSzTx/>
              <a:buFontTx/>
              <a:buNone/>
              <a:tabLst/>
              <a:defRPr/>
            </a:pPr>
            <a:endParaRPr lang="ar-SA" sz="1200" b="1" dirty="0" smtClean="0">
              <a:solidFill>
                <a:srgbClr val="A50021"/>
              </a:solidFill>
              <a:cs typeface="Simplified Arabic" pitchFamily="2" charset="-7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cs typeface="+mn-cs"/>
              </a:rPr>
              <a:t>For</a:t>
            </a:r>
            <a:r>
              <a:rPr lang="en-US" sz="1200" b="0" baseline="0" dirty="0" smtClean="0">
                <a:solidFill>
                  <a:schemeClr val="tx1"/>
                </a:solidFill>
                <a:cs typeface="+mn-cs"/>
              </a:rPr>
              <a:t> example in the conservation of liquid problem, the child is shown two identical tall glasses of water and asked if they contain equal amounts. Once the child agrees, the water in one glass is poured into a short, wide container, changing the water’s </a:t>
            </a:r>
            <a:r>
              <a:rPr lang="en-US" sz="1200" b="0" baseline="0" dirty="0" err="1" smtClean="0">
                <a:solidFill>
                  <a:schemeClr val="tx1"/>
                </a:solidFill>
                <a:cs typeface="+mn-cs"/>
              </a:rPr>
              <a:t>appearnce</a:t>
            </a:r>
            <a:r>
              <a:rPr lang="en-US" sz="1200" b="0" baseline="0" dirty="0" smtClean="0">
                <a:solidFill>
                  <a:schemeClr val="tx1"/>
                </a:solidFill>
                <a:cs typeface="+mn-cs"/>
              </a:rPr>
              <a:t> but not its amount. Then the child is asked whether the amount of water is the same or has changed. Preoperational children think the quantity has changed. They explain “there is less because the water is way down here (that its level down here) or there is more because the water is spread out.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solidFill>
                <a:schemeClr val="tx1"/>
              </a:solidFill>
              <a:cs typeface="+mn-cs"/>
            </a:endParaRPr>
          </a:p>
        </p:txBody>
      </p:sp>
      <p:sp>
        <p:nvSpPr>
          <p:cNvPr id="4" name="Slide Number Placeholder 3"/>
          <p:cNvSpPr>
            <a:spLocks noGrp="1"/>
          </p:cNvSpPr>
          <p:nvPr>
            <p:ph type="sldNum" sz="quarter" idx="10"/>
          </p:nvPr>
        </p:nvSpPr>
        <p:spPr/>
        <p:txBody>
          <a:bodyPr/>
          <a:lstStyle/>
          <a:p>
            <a:fld id="{783FD437-E0C0-411E-8C4D-CCB4F8927D7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3FD437-E0C0-411E-8C4D-CCB4F8927D7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3FD437-E0C0-411E-8C4D-CCB4F8927D7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chemeClr val="tx1"/>
                </a:solidFill>
                <a:cs typeface="+mn-cs"/>
              </a:rPr>
              <a:t>The inability to conserve highlights several related aspects of preoperational children’s thinking. First their understanding is centered or characterized by </a:t>
            </a:r>
            <a:r>
              <a:rPr lang="en-US" sz="1200" b="0" baseline="0" dirty="0" err="1" smtClean="0">
                <a:solidFill>
                  <a:schemeClr val="tx1"/>
                </a:solidFill>
                <a:cs typeface="+mn-cs"/>
              </a:rPr>
              <a:t>centration</a:t>
            </a:r>
            <a:r>
              <a:rPr lang="en-US" sz="1200" b="0" baseline="0" dirty="0" smtClean="0">
                <a:solidFill>
                  <a:schemeClr val="tx1"/>
                </a:solidFill>
                <a:cs typeface="+mn-cs"/>
              </a:rPr>
              <a:t>. They focus on one aspect of the situation, neglecting other important features. In conservation of liquid the child </a:t>
            </a:r>
            <a:r>
              <a:rPr lang="en-US" sz="1200" b="0" baseline="0" dirty="0" err="1" smtClean="0">
                <a:solidFill>
                  <a:schemeClr val="tx1"/>
                </a:solidFill>
                <a:cs typeface="+mn-cs"/>
              </a:rPr>
              <a:t>centres</a:t>
            </a:r>
            <a:r>
              <a:rPr lang="en-US" sz="1200" b="0" baseline="0" dirty="0" smtClean="0">
                <a:solidFill>
                  <a:schemeClr val="tx1"/>
                </a:solidFill>
                <a:cs typeface="+mn-cs"/>
              </a:rPr>
              <a:t> on the </a:t>
            </a:r>
            <a:r>
              <a:rPr lang="en-US" sz="1200" b="0" baseline="0" dirty="0" err="1" smtClean="0">
                <a:solidFill>
                  <a:schemeClr val="tx1"/>
                </a:solidFill>
                <a:cs typeface="+mn-cs"/>
              </a:rPr>
              <a:t>hieght</a:t>
            </a:r>
            <a:r>
              <a:rPr lang="en-US" sz="1200" b="0" baseline="0" dirty="0" smtClean="0">
                <a:solidFill>
                  <a:schemeClr val="tx1"/>
                </a:solidFill>
                <a:cs typeface="+mn-cs"/>
              </a:rPr>
              <a:t> of the water, failing to </a:t>
            </a:r>
            <a:r>
              <a:rPr lang="en-US" sz="1200" b="0" baseline="0" dirty="0" err="1" smtClean="0">
                <a:solidFill>
                  <a:schemeClr val="tx1"/>
                </a:solidFill>
                <a:cs typeface="+mn-cs"/>
              </a:rPr>
              <a:t>realise</a:t>
            </a:r>
            <a:r>
              <a:rPr lang="en-US" sz="1200" b="0" baseline="0" dirty="0" smtClean="0">
                <a:solidFill>
                  <a:schemeClr val="tx1"/>
                </a:solidFill>
                <a:cs typeface="+mn-cs"/>
              </a:rPr>
              <a:t> that the changes in width compensates for the change sin height. </a:t>
            </a:r>
            <a:endParaRPr lang="ar-SA" sz="1200" b="1" dirty="0" smtClean="0">
              <a:solidFill>
                <a:srgbClr val="A50021"/>
              </a:solidFill>
              <a:cs typeface="Simplified Arabic" pitchFamily="2" charset="-78"/>
            </a:endParaRPr>
          </a:p>
          <a:p>
            <a:endParaRPr lang="en-US"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ar-SA" dirty="0" smtClean="0"/>
              <a:t>عدم </a:t>
            </a:r>
            <a:r>
              <a:rPr lang="ar-SA" dirty="0" err="1" smtClean="0"/>
              <a:t>القدرةعلى</a:t>
            </a:r>
            <a:r>
              <a:rPr lang="ar-SA" dirty="0" smtClean="0"/>
              <a:t> </a:t>
            </a:r>
            <a:r>
              <a:rPr lang="ar-SA" dirty="0" err="1" smtClean="0"/>
              <a:t>معكوسية</a:t>
            </a:r>
            <a:r>
              <a:rPr lang="ar-SA" dirty="0" smtClean="0"/>
              <a:t> التفكير</a:t>
            </a:r>
          </a:p>
          <a:p>
            <a:r>
              <a:rPr lang="en-US" dirty="0" smtClean="0"/>
              <a:t>Reversibility</a:t>
            </a:r>
            <a:r>
              <a:rPr lang="en-US" baseline="0" dirty="0" smtClean="0"/>
              <a:t> – the ability to go through a series of steps in a problem and then mentally reverse direction, returning to the starting point – is part of every logical operation. In the case of conservation of liquid, the preoperational child cannot imagine the water being poured back into its original container and so fails to see  how the amount must remain the same.</a:t>
            </a:r>
            <a:r>
              <a:rPr lang="ar-SA" dirty="0" smtClean="0"/>
              <a:t> </a:t>
            </a:r>
            <a:endParaRPr lang="en-US"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3FD437-E0C0-411E-8C4D-CCB4F8927D7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3FD437-E0C0-411E-8C4D-CCB4F8927D7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r" rtl="1"/>
            <a:r>
              <a:rPr lang="ar-SA" sz="1200" b="0" kern="1200" dirty="0" smtClean="0">
                <a:solidFill>
                  <a:schemeClr val="tx1"/>
                </a:solidFill>
                <a:latin typeface="+mn-lt"/>
                <a:ea typeface="+mn-ea"/>
                <a:cs typeface="+mn-cs"/>
              </a:rPr>
              <a:t>وتمتد هذه المرحلة من سبع سنوات وحتى إحدى عشر سنة. حيث يستطيع الطفل في هذه المرحلة ممارسة العمليات التي تدل على حدوث التفكير المنطقي أي القدرة على التفكير المنظم إلا أنه مرتبط على نحو وثيق بالموضوعات والأفعال المادية والمحسوسة والملموسة.</a:t>
            </a:r>
            <a:endParaRPr lang="en-US" sz="1200" b="0" kern="1200" dirty="0" smtClean="0">
              <a:solidFill>
                <a:schemeClr val="tx1"/>
              </a:solidFill>
              <a:latin typeface="+mn-lt"/>
              <a:ea typeface="+mn-ea"/>
              <a:cs typeface="+mn-cs"/>
            </a:endParaRPr>
          </a:p>
          <a:p>
            <a:pPr algn="r" rtl="1"/>
            <a:endParaRPr lang="ar-SA" sz="1200" b="0" kern="1200" dirty="0" smtClean="0">
              <a:solidFill>
                <a:schemeClr val="tx1"/>
              </a:solidFill>
              <a:latin typeface="+mn-lt"/>
              <a:ea typeface="+mn-ea"/>
              <a:cs typeface="+mn-cs"/>
            </a:endParaRPr>
          </a:p>
          <a:p>
            <a:pPr algn="r" rtl="1"/>
            <a:r>
              <a:rPr lang="ar-SA" sz="1200" b="0" kern="1200" dirty="0" smtClean="0">
                <a:solidFill>
                  <a:schemeClr val="tx1"/>
                </a:solidFill>
                <a:latin typeface="+mn-lt"/>
                <a:ea typeface="+mn-ea"/>
                <a:cs typeface="+mn-cs"/>
              </a:rPr>
              <a:t>واهم ما تتميز </a:t>
            </a:r>
            <a:r>
              <a:rPr lang="ar-SA" sz="1200" b="0" kern="1200" dirty="0" err="1" smtClean="0">
                <a:solidFill>
                  <a:schemeClr val="tx1"/>
                </a:solidFill>
                <a:latin typeface="+mn-lt"/>
                <a:ea typeface="+mn-ea"/>
                <a:cs typeface="+mn-cs"/>
              </a:rPr>
              <a:t>به</a:t>
            </a:r>
            <a:r>
              <a:rPr lang="ar-SA" sz="1200" b="0" kern="1200" dirty="0" smtClean="0">
                <a:solidFill>
                  <a:schemeClr val="tx1"/>
                </a:solidFill>
                <a:latin typeface="+mn-lt"/>
                <a:ea typeface="+mn-ea"/>
                <a:cs typeface="+mn-cs"/>
              </a:rPr>
              <a:t> هذه المرحلة: </a:t>
            </a:r>
            <a:endParaRPr lang="en-US" sz="1200" b="0" kern="1200" dirty="0" smtClean="0">
              <a:solidFill>
                <a:schemeClr val="tx1"/>
              </a:solidFill>
              <a:latin typeface="+mn-lt"/>
              <a:ea typeface="+mn-ea"/>
              <a:cs typeface="+mn-cs"/>
            </a:endParaRPr>
          </a:p>
          <a:p>
            <a:pPr lvl="0" algn="r" rtl="1"/>
            <a:r>
              <a:rPr lang="ar-SA" sz="1200" b="0" kern="1200" dirty="0" smtClean="0">
                <a:solidFill>
                  <a:schemeClr val="tx1"/>
                </a:solidFill>
                <a:latin typeface="+mn-lt"/>
                <a:ea typeface="+mn-ea"/>
                <a:cs typeface="+mn-cs"/>
              </a:rPr>
              <a:t>الانتقال من اللغة المتمركزة حول الذات إلى لغة ذات الطابع الاجتماعي .</a:t>
            </a:r>
            <a:endParaRPr lang="en-US" sz="1200" b="0" kern="1200" dirty="0" smtClean="0">
              <a:solidFill>
                <a:schemeClr val="tx1"/>
              </a:solidFill>
              <a:latin typeface="+mn-lt"/>
              <a:ea typeface="+mn-ea"/>
              <a:cs typeface="+mn-cs"/>
            </a:endParaRPr>
          </a:p>
          <a:p>
            <a:pPr lvl="0" algn="r" rtl="1"/>
            <a:r>
              <a:rPr lang="ar-SA" sz="1200" b="0" kern="1200" dirty="0" smtClean="0">
                <a:solidFill>
                  <a:schemeClr val="tx1"/>
                </a:solidFill>
                <a:latin typeface="+mn-lt"/>
                <a:ea typeface="+mn-ea"/>
                <a:cs typeface="+mn-cs"/>
              </a:rPr>
              <a:t>يحدث التفكير المنطقي عبر استخدام الأشياء والموضوعات المادية الملموسة.</a:t>
            </a:r>
            <a:endParaRPr lang="en-US" sz="1200" b="0" kern="1200" dirty="0" smtClean="0">
              <a:solidFill>
                <a:schemeClr val="tx1"/>
              </a:solidFill>
              <a:latin typeface="+mn-lt"/>
              <a:ea typeface="+mn-ea"/>
              <a:cs typeface="+mn-cs"/>
            </a:endParaRPr>
          </a:p>
          <a:p>
            <a:pPr lvl="0" algn="r" rtl="1"/>
            <a:r>
              <a:rPr lang="ar-SA" sz="1200" b="0" kern="1200" dirty="0" smtClean="0">
                <a:solidFill>
                  <a:schemeClr val="tx1"/>
                </a:solidFill>
                <a:latin typeface="+mn-lt"/>
                <a:ea typeface="+mn-ea"/>
                <a:cs typeface="+mn-cs"/>
              </a:rPr>
              <a:t>يتطور مفهوم الاحتفاظ ,فالعناصر تحتفظ بخصائصها بالرغم من تغير شكلها(الماء).</a:t>
            </a:r>
            <a:endParaRPr lang="en-US" sz="1200" b="0" kern="1200" dirty="0" smtClean="0">
              <a:solidFill>
                <a:schemeClr val="tx1"/>
              </a:solidFill>
              <a:latin typeface="+mn-lt"/>
              <a:ea typeface="+mn-ea"/>
              <a:cs typeface="+mn-cs"/>
            </a:endParaRPr>
          </a:p>
          <a:p>
            <a:pPr lvl="0" algn="r" rtl="1"/>
            <a:r>
              <a:rPr lang="ar-SA" sz="1200" b="0" kern="1200" dirty="0" smtClean="0">
                <a:solidFill>
                  <a:schemeClr val="tx1"/>
                </a:solidFill>
                <a:latin typeface="+mn-lt"/>
                <a:ea typeface="+mn-ea"/>
                <a:cs typeface="+mn-cs"/>
              </a:rPr>
              <a:t>يفهم مفردات العلاقة (أ </a:t>
            </a:r>
            <a:r>
              <a:rPr lang="ar-SA" sz="1200" b="0" kern="1200" dirty="0" err="1" smtClean="0">
                <a:solidFill>
                  <a:schemeClr val="tx1"/>
                </a:solidFill>
                <a:latin typeface="+mn-lt"/>
                <a:ea typeface="+mn-ea"/>
                <a:cs typeface="+mn-cs"/>
              </a:rPr>
              <a:t>أ</a:t>
            </a:r>
            <a:r>
              <a:rPr lang="ar-SA" sz="1200" b="0" kern="1200" dirty="0" smtClean="0">
                <a:solidFill>
                  <a:schemeClr val="tx1"/>
                </a:solidFill>
                <a:latin typeface="+mn-lt"/>
                <a:ea typeface="+mn-ea"/>
                <a:cs typeface="+mn-cs"/>
              </a:rPr>
              <a:t>طول من </a:t>
            </a:r>
            <a:r>
              <a:rPr lang="ar-SA" sz="1200" b="0" kern="1200" dirty="0" err="1" smtClean="0">
                <a:solidFill>
                  <a:schemeClr val="tx1"/>
                </a:solidFill>
                <a:latin typeface="+mn-lt"/>
                <a:ea typeface="+mn-ea"/>
                <a:cs typeface="+mn-cs"/>
              </a:rPr>
              <a:t>ب</a:t>
            </a:r>
            <a:r>
              <a:rPr lang="ar-SA" sz="1200" b="0" kern="1200" dirty="0" smtClean="0">
                <a:solidFill>
                  <a:schemeClr val="tx1"/>
                </a:solidFill>
                <a:latin typeface="+mn-lt"/>
                <a:ea typeface="+mn-ea"/>
                <a:cs typeface="+mn-cs"/>
              </a:rPr>
              <a:t>)</a:t>
            </a:r>
            <a:endParaRPr lang="en-US" sz="1200" b="0" kern="1200" dirty="0" smtClean="0">
              <a:solidFill>
                <a:schemeClr val="tx1"/>
              </a:solidFill>
              <a:latin typeface="+mn-lt"/>
              <a:ea typeface="+mn-ea"/>
              <a:cs typeface="+mn-cs"/>
            </a:endParaRPr>
          </a:p>
          <a:p>
            <a:pPr lvl="0" algn="r" rtl="1"/>
            <a:r>
              <a:rPr lang="ar-SA" sz="1200" b="0" kern="1200" dirty="0" smtClean="0">
                <a:solidFill>
                  <a:schemeClr val="tx1"/>
                </a:solidFill>
                <a:latin typeface="+mn-lt"/>
                <a:ea typeface="+mn-ea"/>
                <a:cs typeface="+mn-cs"/>
              </a:rPr>
              <a:t>يصنف الموضوعات ويرتبها في سلاسل على أساس معين, (مثلا من الأقصر إلى الأطول).</a:t>
            </a:r>
            <a:endParaRPr lang="en-US" sz="1200" b="0" kern="1200" dirty="0" smtClean="0">
              <a:solidFill>
                <a:schemeClr val="tx1"/>
              </a:solidFill>
              <a:latin typeface="+mn-lt"/>
              <a:ea typeface="+mn-ea"/>
              <a:cs typeface="+mn-cs"/>
            </a:endParaRPr>
          </a:p>
          <a:p>
            <a:pPr lvl="0" algn="r" rtl="1"/>
            <a:r>
              <a:rPr lang="ar-SA" sz="1200" b="0" kern="1200" dirty="0" smtClean="0">
                <a:solidFill>
                  <a:schemeClr val="tx1"/>
                </a:solidFill>
                <a:latin typeface="+mn-lt"/>
                <a:ea typeface="+mn-ea"/>
                <a:cs typeface="+mn-cs"/>
              </a:rPr>
              <a:t>يتطور مفهوم </a:t>
            </a:r>
            <a:r>
              <a:rPr lang="ar-SA" sz="1200" b="0" kern="1200" dirty="0" err="1" smtClean="0">
                <a:solidFill>
                  <a:schemeClr val="tx1"/>
                </a:solidFill>
                <a:latin typeface="+mn-lt"/>
                <a:ea typeface="+mn-ea"/>
                <a:cs typeface="+mn-cs"/>
              </a:rPr>
              <a:t>المقلوبية</a:t>
            </a:r>
            <a:r>
              <a:rPr lang="ar-SA" sz="1200" b="0" kern="1200" dirty="0" smtClean="0">
                <a:solidFill>
                  <a:schemeClr val="tx1"/>
                </a:solidFill>
                <a:latin typeface="+mn-lt"/>
                <a:ea typeface="+mn-ea"/>
                <a:cs typeface="+mn-cs"/>
              </a:rPr>
              <a:t> أو  العكسية ويعني القدرة على التمثيل الداخلية لعملية عكسية .</a:t>
            </a:r>
            <a:endParaRPr lang="en-US" sz="1200" b="0" kern="1200" dirty="0" smtClean="0">
              <a:solidFill>
                <a:schemeClr val="tx1"/>
              </a:solidFill>
              <a:latin typeface="+mn-lt"/>
              <a:ea typeface="+mn-ea"/>
              <a:cs typeface="+mn-cs"/>
            </a:endParaRPr>
          </a:p>
          <a:p>
            <a:pPr algn="r" rtl="1"/>
            <a:r>
              <a:rPr lang="ar-SA" sz="1200" b="0" kern="1200" dirty="0" smtClean="0">
                <a:solidFill>
                  <a:schemeClr val="tx1"/>
                </a:solidFill>
                <a:latin typeface="+mn-lt"/>
                <a:ea typeface="+mn-ea"/>
                <a:cs typeface="+mn-cs"/>
              </a:rPr>
              <a:t>مثال: نقل الماء من الوعاء (أ)    إلى الوعاء (ب)   هو نفسه من الوعاء (ب) إلى(أ) دون زيادة أو نقصان.</a:t>
            </a:r>
            <a:endParaRPr lang="en-US" sz="1200" b="0" kern="1200" dirty="0" smtClean="0">
              <a:solidFill>
                <a:schemeClr val="tx1"/>
              </a:solidFill>
              <a:latin typeface="+mn-lt"/>
              <a:ea typeface="+mn-ea"/>
              <a:cs typeface="+mn-cs"/>
            </a:endParaRPr>
          </a:p>
          <a:p>
            <a:pPr algn="r">
              <a:lnSpc>
                <a:spcPct val="80000"/>
              </a:lnSpc>
            </a:pPr>
            <a:endParaRPr lang="ar-SA" sz="1200" b="0" dirty="0" smtClean="0">
              <a:cs typeface="+mn-cs"/>
            </a:endParaRPr>
          </a:p>
          <a:p>
            <a:pPr algn="r">
              <a:lnSpc>
                <a:spcPct val="80000"/>
              </a:lnSpc>
            </a:pPr>
            <a:r>
              <a:rPr lang="ar-SA" sz="1200" b="0" dirty="0" smtClean="0">
                <a:cs typeface="+mn-cs"/>
              </a:rPr>
              <a:t>الانتقال</a:t>
            </a:r>
            <a:r>
              <a:rPr lang="ar-SA" sz="1200" b="0" baseline="0" dirty="0" smtClean="0">
                <a:cs typeface="+mn-cs"/>
              </a:rPr>
              <a:t> من التمركز حول الذات </a:t>
            </a:r>
            <a:r>
              <a:rPr lang="ar-SA" sz="1200" b="0" baseline="0" dirty="0" err="1" smtClean="0">
                <a:cs typeface="+mn-cs"/>
              </a:rPr>
              <a:t>الى</a:t>
            </a:r>
            <a:r>
              <a:rPr lang="ar-SA" sz="1200" b="0" baseline="0" dirty="0" smtClean="0">
                <a:cs typeface="+mn-cs"/>
              </a:rPr>
              <a:t> المركزية الاجتماعية, </a:t>
            </a:r>
            <a:r>
              <a:rPr lang="ar-SA" sz="1200" b="0" baseline="0" dirty="0" err="1" smtClean="0">
                <a:cs typeface="+mn-cs"/>
              </a:rPr>
              <a:t>اذ</a:t>
            </a:r>
            <a:r>
              <a:rPr lang="ar-SA" sz="1200" b="0" baseline="0" dirty="0" smtClean="0">
                <a:cs typeface="+mn-cs"/>
              </a:rPr>
              <a:t> </a:t>
            </a:r>
            <a:r>
              <a:rPr lang="ar-SA" sz="1200" b="0" baseline="0" dirty="0" err="1" smtClean="0">
                <a:cs typeface="+mn-cs"/>
              </a:rPr>
              <a:t>يبدا</a:t>
            </a:r>
            <a:r>
              <a:rPr lang="ar-SA" sz="1200" b="0" baseline="0" dirty="0" smtClean="0">
                <a:cs typeface="+mn-cs"/>
              </a:rPr>
              <a:t> الطفل بعد السابعة اللعب المنظم القائم على القواعد والمبادئ </a:t>
            </a:r>
          </a:p>
          <a:p>
            <a:pPr algn="r">
              <a:lnSpc>
                <a:spcPct val="80000"/>
              </a:lnSpc>
            </a:pPr>
            <a:r>
              <a:rPr lang="ar-SA" sz="1200" b="0" baseline="0" dirty="0" smtClean="0">
                <a:cs typeface="+mn-cs"/>
              </a:rPr>
              <a:t>الانتقال من الذكاء الحدسي </a:t>
            </a:r>
            <a:r>
              <a:rPr lang="ar-SA" sz="1200" b="0" baseline="0" dirty="0" err="1" smtClean="0">
                <a:cs typeface="+mn-cs"/>
              </a:rPr>
              <a:t>اللامنطقي</a:t>
            </a:r>
            <a:r>
              <a:rPr lang="ar-SA" sz="1200" b="0" baseline="0" dirty="0" smtClean="0">
                <a:cs typeface="+mn-cs"/>
              </a:rPr>
              <a:t> </a:t>
            </a:r>
            <a:r>
              <a:rPr lang="ar-SA" sz="1200" b="0" baseline="0" dirty="0" err="1" smtClean="0">
                <a:cs typeface="+mn-cs"/>
              </a:rPr>
              <a:t>الى</a:t>
            </a:r>
            <a:r>
              <a:rPr lang="ar-SA" sz="1200" b="0" baseline="0" dirty="0" smtClean="0">
                <a:cs typeface="+mn-cs"/>
              </a:rPr>
              <a:t> الذكاء المحسوس القائم على العلاقات المتبادلة بالإضافة </a:t>
            </a:r>
            <a:r>
              <a:rPr lang="ar-SA" sz="1200" b="0" baseline="0" dirty="0" err="1" smtClean="0">
                <a:cs typeface="+mn-cs"/>
              </a:rPr>
              <a:t>الى</a:t>
            </a:r>
            <a:r>
              <a:rPr lang="ar-SA" sz="1200" b="0" baseline="0" dirty="0" smtClean="0">
                <a:cs typeface="+mn-cs"/>
              </a:rPr>
              <a:t> التفسيرات الموضوعية والمنطقية</a:t>
            </a:r>
          </a:p>
          <a:p>
            <a:pPr algn="r">
              <a:lnSpc>
                <a:spcPct val="80000"/>
              </a:lnSpc>
            </a:pPr>
            <a:r>
              <a:rPr lang="ar-SA" sz="1200" b="0" baseline="0" dirty="0" smtClean="0">
                <a:cs typeface="+mn-cs"/>
              </a:rPr>
              <a:t>تنمو قدرة الطفل على الفهم والمناقشة والحوار مع رفاقه </a:t>
            </a:r>
            <a:r>
              <a:rPr lang="ar-SA" sz="1200" b="0" baseline="0" dirty="0" err="1" smtClean="0">
                <a:cs typeface="+mn-cs"/>
              </a:rPr>
              <a:t>واعطاء</a:t>
            </a:r>
            <a:r>
              <a:rPr lang="ar-SA" sz="1200" b="0" baseline="0" dirty="0" smtClean="0">
                <a:cs typeface="+mn-cs"/>
              </a:rPr>
              <a:t> </a:t>
            </a:r>
            <a:r>
              <a:rPr lang="ar-SA" sz="1200" b="0" baseline="0" dirty="0" err="1" smtClean="0">
                <a:cs typeface="+mn-cs"/>
              </a:rPr>
              <a:t>الادلة</a:t>
            </a:r>
            <a:r>
              <a:rPr lang="ar-SA" sz="1200" b="0" baseline="0" dirty="0" smtClean="0">
                <a:cs typeface="+mn-cs"/>
              </a:rPr>
              <a:t> والبراهين </a:t>
            </a:r>
            <a:r>
              <a:rPr lang="ar-SA" sz="1200" b="0" baseline="0" dirty="0" err="1" smtClean="0">
                <a:cs typeface="+mn-cs"/>
              </a:rPr>
              <a:t>لتاكيد</a:t>
            </a:r>
            <a:r>
              <a:rPr lang="ar-SA" sz="1200" b="0" baseline="0" dirty="0" smtClean="0">
                <a:cs typeface="+mn-cs"/>
              </a:rPr>
              <a:t> وجهة نظره</a:t>
            </a:r>
          </a:p>
          <a:p>
            <a:pPr algn="r">
              <a:lnSpc>
                <a:spcPct val="80000"/>
              </a:lnSpc>
            </a:pPr>
            <a:r>
              <a:rPr lang="ar-SA" sz="1200" b="0" baseline="0" dirty="0" smtClean="0">
                <a:cs typeface="+mn-cs"/>
              </a:rPr>
              <a:t>يبقى التفكير المنطقي ضمن استخدام </a:t>
            </a:r>
            <a:r>
              <a:rPr lang="ar-SA" sz="1200" b="0" baseline="0" dirty="0" err="1" smtClean="0">
                <a:cs typeface="+mn-cs"/>
              </a:rPr>
              <a:t>الاشياء</a:t>
            </a:r>
            <a:r>
              <a:rPr lang="ar-SA" sz="1200" b="0" baseline="0" dirty="0" smtClean="0">
                <a:cs typeface="+mn-cs"/>
              </a:rPr>
              <a:t> والموضوعات المادية الملموسة</a:t>
            </a:r>
          </a:p>
          <a:p>
            <a:pPr algn="r">
              <a:lnSpc>
                <a:spcPct val="80000"/>
              </a:lnSpc>
            </a:pPr>
            <a:r>
              <a:rPr lang="ar-SA" sz="1200" b="0" baseline="0" dirty="0" smtClean="0">
                <a:cs typeface="+mn-cs"/>
              </a:rPr>
              <a:t>تطور عمليات التجميع والتصنيف وتكوين المفاهيم</a:t>
            </a:r>
            <a:endParaRPr lang="ar-SA" sz="1200" b="0" dirty="0" smtClean="0">
              <a:cs typeface="+mn-cs"/>
            </a:endParaRPr>
          </a:p>
          <a:p>
            <a:pPr algn="r">
              <a:lnSpc>
                <a:spcPct val="80000"/>
              </a:lnSpc>
            </a:pPr>
            <a:endParaRPr lang="ar-SA" sz="1200" b="0" dirty="0" smtClean="0">
              <a:cs typeface="+mn-cs"/>
            </a:endParaRPr>
          </a:p>
          <a:p>
            <a:pPr algn="r">
              <a:lnSpc>
                <a:spcPct val="80000"/>
              </a:lnSpc>
            </a:pPr>
            <a:r>
              <a:rPr lang="ar-SA" sz="1200" b="0" dirty="0" smtClean="0">
                <a:cs typeface="+mn-cs"/>
              </a:rPr>
              <a:t>تنمو مهارات معرفية يستطيع الأطفال القيام ببعض الأعمال العقلية كالجمع والطرح ذهنيا</a:t>
            </a:r>
          </a:p>
          <a:p>
            <a:pPr algn="r">
              <a:lnSpc>
                <a:spcPct val="80000"/>
              </a:lnSpc>
            </a:pPr>
            <a:r>
              <a:rPr lang="ar-SA" sz="1200" b="0" dirty="0" smtClean="0">
                <a:cs typeface="+mn-cs"/>
              </a:rPr>
              <a:t> .</a:t>
            </a:r>
          </a:p>
          <a:p>
            <a:pPr algn="r">
              <a:lnSpc>
                <a:spcPct val="80000"/>
              </a:lnSpc>
            </a:pPr>
            <a:r>
              <a:rPr lang="ar-SA" sz="1400" b="0" dirty="0" smtClean="0">
                <a:cs typeface="+mn-cs"/>
              </a:rPr>
              <a:t>تزداد لديهم </a:t>
            </a:r>
            <a:r>
              <a:rPr lang="ar-SA" sz="1400" b="0" dirty="0" smtClean="0">
                <a:solidFill>
                  <a:srgbClr val="FF0000"/>
                </a:solidFill>
                <a:cs typeface="+mn-cs"/>
              </a:rPr>
              <a:t>القدرة على التصنيف</a:t>
            </a:r>
            <a:r>
              <a:rPr lang="ar-SA" sz="1400" b="0" dirty="0" smtClean="0">
                <a:cs typeface="+mn-cs"/>
              </a:rPr>
              <a:t> ( </a:t>
            </a:r>
            <a:r>
              <a:rPr lang="ar-SA" sz="1400" b="0" dirty="0" smtClean="0">
                <a:solidFill>
                  <a:srgbClr val="339933"/>
                </a:solidFill>
                <a:cs typeface="+mn-cs"/>
              </a:rPr>
              <a:t>يدرك أن الأشياء تنتمي إلى أكثر من فئة وصنف وتدخل في أكثر من علاقة في وقت واحد</a:t>
            </a:r>
            <a:r>
              <a:rPr lang="ar-SA" sz="1400" b="0" dirty="0" smtClean="0">
                <a:cs typeface="+mn-cs"/>
              </a:rPr>
              <a:t> )</a:t>
            </a:r>
            <a:r>
              <a:rPr lang="ar-SA" sz="1400" b="0" dirty="0" smtClean="0">
                <a:solidFill>
                  <a:srgbClr val="FF0000"/>
                </a:solidFill>
                <a:cs typeface="+mn-cs"/>
              </a:rPr>
              <a:t>اشتمال الفئات.</a:t>
            </a:r>
          </a:p>
          <a:p>
            <a:pPr algn="r">
              <a:lnSpc>
                <a:spcPct val="80000"/>
              </a:lnSpc>
            </a:pPr>
            <a:r>
              <a:rPr lang="ar-SA" sz="1400" b="0" dirty="0" smtClean="0">
                <a:cs typeface="+mn-cs"/>
              </a:rPr>
              <a:t>تطور </a:t>
            </a:r>
            <a:r>
              <a:rPr lang="ar-SA" sz="1400" b="0" dirty="0" smtClean="0">
                <a:solidFill>
                  <a:srgbClr val="FF0000"/>
                </a:solidFill>
                <a:cs typeface="+mn-cs"/>
              </a:rPr>
              <a:t>مفهوم ثبات الأشياء</a:t>
            </a:r>
            <a:r>
              <a:rPr lang="ar-SA" sz="1400" b="0" dirty="0" smtClean="0">
                <a:cs typeface="+mn-cs"/>
              </a:rPr>
              <a:t> ( </a:t>
            </a:r>
            <a:r>
              <a:rPr lang="ar-SA" sz="1400" b="0" dirty="0" smtClean="0">
                <a:solidFill>
                  <a:srgbClr val="339933"/>
                </a:solidFill>
                <a:cs typeface="+mn-cs"/>
              </a:rPr>
              <a:t>لو أحضرت كوبين متساوين من العصير فالطفل يجيب أن الكميات متساوية ولو صببت العصير الموجود من أحد الكوبين في كوب طويل رفيع فإن طفل ما قبل العمليات يجيب أن مقدار العصير أكثر في الكوب الرفيع لأن مستواه قد زاد. في حين أن طفل العمليات المحسوسة يرى أن الكمية واحدة لم تتغير</a:t>
            </a:r>
            <a:r>
              <a:rPr lang="ar-SA" sz="1400" b="0" dirty="0" smtClean="0">
                <a:cs typeface="+mn-cs"/>
              </a:rPr>
              <a:t>.)</a:t>
            </a:r>
          </a:p>
          <a:p>
            <a:pPr algn="r">
              <a:lnSpc>
                <a:spcPct val="80000"/>
              </a:lnSpc>
              <a:buFontTx/>
              <a:buNone/>
            </a:pPr>
            <a:r>
              <a:rPr lang="ar-SA" sz="1400" b="0" dirty="0" smtClean="0">
                <a:cs typeface="+mn-cs"/>
              </a:rPr>
              <a:t>  يفسر </a:t>
            </a:r>
            <a:r>
              <a:rPr lang="ar-SA" sz="1400" b="0" dirty="0" err="1" smtClean="0">
                <a:cs typeface="+mn-cs"/>
              </a:rPr>
              <a:t>بياجيه</a:t>
            </a:r>
            <a:r>
              <a:rPr lang="ar-SA" sz="1400" b="0" dirty="0" smtClean="0">
                <a:cs typeface="+mn-cs"/>
              </a:rPr>
              <a:t> فهم الأطفال لمفهوم ثبات الأشياء أن أطفال المرحلة السابقة يعتمدون على </a:t>
            </a:r>
            <a:r>
              <a:rPr lang="ar-SA" sz="1400" b="0" dirty="0" smtClean="0">
                <a:solidFill>
                  <a:srgbClr val="FF0000"/>
                </a:solidFill>
                <a:cs typeface="+mn-cs"/>
              </a:rPr>
              <a:t>الإدراك</a:t>
            </a:r>
            <a:r>
              <a:rPr lang="ar-SA" sz="1400" b="0" dirty="0" smtClean="0">
                <a:cs typeface="+mn-cs"/>
              </a:rPr>
              <a:t> أما أطفال العمليات يعتمدون على </a:t>
            </a:r>
            <a:r>
              <a:rPr lang="ar-SA" sz="1400" b="0" dirty="0" smtClean="0">
                <a:solidFill>
                  <a:srgbClr val="FF0000"/>
                </a:solidFill>
                <a:cs typeface="+mn-cs"/>
              </a:rPr>
              <a:t>المنطق.</a:t>
            </a:r>
          </a:p>
          <a:p>
            <a:pPr algn="r">
              <a:lnSpc>
                <a:spcPct val="80000"/>
              </a:lnSpc>
              <a:buFontTx/>
              <a:buNone/>
            </a:pPr>
            <a:r>
              <a:rPr lang="ar-SA" sz="1400" dirty="0" smtClean="0"/>
              <a:t> وكذلك نمو </a:t>
            </a:r>
            <a:r>
              <a:rPr lang="ar-SA" sz="1400" b="1" dirty="0" smtClean="0">
                <a:solidFill>
                  <a:srgbClr val="FF0000"/>
                </a:solidFill>
              </a:rPr>
              <a:t>مفهوم القابلية للانعكاس </a:t>
            </a:r>
            <a:r>
              <a:rPr lang="ar-SA" sz="1400" dirty="0" smtClean="0"/>
              <a:t>وهو أن الطفل يستطيع تمثل العملية عكسيا وأننا لو أعدنا العصير للكأس مرة أخرى سيصل إلى نفس المستوى السابق</a:t>
            </a:r>
            <a:endParaRPr lang="en-US" sz="1400"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SA" sz="1200" kern="1200" dirty="0" smtClean="0">
                <a:solidFill>
                  <a:schemeClr val="tx1"/>
                </a:solidFill>
                <a:latin typeface="+mn-lt"/>
                <a:ea typeface="+mn-ea"/>
                <a:cs typeface="+mn-cs"/>
              </a:rPr>
              <a:t>  </a:t>
            </a:r>
            <a:r>
              <a:rPr lang="ar-SA" sz="1200" b="1" kern="1200" dirty="0" smtClean="0">
                <a:solidFill>
                  <a:schemeClr val="tx1"/>
                </a:solidFill>
                <a:latin typeface="+mn-lt"/>
                <a:ea typeface="+mn-ea"/>
                <a:cs typeface="+mn-cs"/>
              </a:rPr>
              <a:t>رابعا: المرحلة المجردة أو الفترة الإجرائية الصورية</a:t>
            </a:r>
            <a:endParaRPr lang="ar-SA" sz="1200" kern="1200" dirty="0" smtClean="0">
              <a:solidFill>
                <a:schemeClr val="tx1"/>
              </a:solidFill>
              <a:latin typeface="+mn-lt"/>
              <a:ea typeface="+mn-ea"/>
              <a:cs typeface="+mn-cs"/>
            </a:endParaRPr>
          </a:p>
          <a:p>
            <a:pPr algn="r" rtl="1"/>
            <a:endParaRPr lang="ar-SA" sz="1200" kern="1200" dirty="0" smtClean="0">
              <a:solidFill>
                <a:schemeClr val="tx1"/>
              </a:solidFill>
              <a:latin typeface="+mn-lt"/>
              <a:ea typeface="+mn-ea"/>
              <a:cs typeface="+mn-cs"/>
            </a:endParaRPr>
          </a:p>
          <a:p>
            <a:pPr algn="r" rtl="1"/>
            <a:r>
              <a:rPr lang="ar-SA" sz="1200" kern="1200" dirty="0" smtClean="0">
                <a:solidFill>
                  <a:schemeClr val="tx1"/>
                </a:solidFill>
                <a:latin typeface="+mn-lt"/>
                <a:ea typeface="+mn-ea"/>
                <a:cs typeface="+mn-cs"/>
              </a:rPr>
              <a:t>تبدأ في سن الثالثة عشرة تقريباً وحتى الرشد.وسميت بمرحلة العمليات الشكلية لان الطفل قادر على تكوين المفاهيم والنظر للمشكلة من زوايا مختلفة.ومعالجة عدة أشياء في وقت واحد. وفي هذه الفترة يفكر الفرد بطريقة مجردة, ويتابع افتراضات منطقية, ويعلل بناء على فرضيات, ويعزل عناصر المشكلة, ويعالج كل الحلول الممكنة بانتظام, ويصبح مهتماً بالأمور الفرضية والمستقبلية.</a:t>
            </a:r>
            <a:endParaRPr lang="en-US" sz="1200" kern="1200" dirty="0" smtClean="0">
              <a:solidFill>
                <a:schemeClr val="tx1"/>
              </a:solidFill>
              <a:latin typeface="+mn-lt"/>
              <a:ea typeface="+mn-ea"/>
              <a:cs typeface="+mn-cs"/>
            </a:endParaRPr>
          </a:p>
          <a:p>
            <a:pPr algn="r" rtl="1"/>
            <a:r>
              <a:rPr lang="ar-SA" sz="1200" kern="1200" dirty="0" smtClean="0">
                <a:solidFill>
                  <a:schemeClr val="tx1"/>
                </a:solidFill>
                <a:latin typeface="+mn-lt"/>
                <a:ea typeface="+mn-ea"/>
                <a:cs typeface="+mn-cs"/>
              </a:rPr>
              <a:t>ويرى </a:t>
            </a:r>
            <a:r>
              <a:rPr lang="ar-SA" sz="1200" kern="1200" dirty="0" err="1" smtClean="0">
                <a:solidFill>
                  <a:schemeClr val="tx1"/>
                </a:solidFill>
                <a:latin typeface="+mn-lt"/>
                <a:ea typeface="+mn-ea"/>
                <a:cs typeface="+mn-cs"/>
              </a:rPr>
              <a:t>بياجيه</a:t>
            </a:r>
            <a:r>
              <a:rPr lang="ar-SA" sz="1200" kern="1200" dirty="0" smtClean="0">
                <a:solidFill>
                  <a:schemeClr val="tx1"/>
                </a:solidFill>
                <a:latin typeface="+mn-lt"/>
                <a:ea typeface="+mn-ea"/>
                <a:cs typeface="+mn-cs"/>
              </a:rPr>
              <a:t> أن العمليات الشكلية تنشأ من خلال التعاون مع الآخرين.</a:t>
            </a:r>
            <a:endParaRPr lang="ar-SA" sz="1200" dirty="0" smtClean="0"/>
          </a:p>
          <a:p>
            <a:pPr algn="r" eaLnBrk="1" hangingPunct="1"/>
            <a:endParaRPr lang="ar-SA" sz="1200" dirty="0" smtClean="0"/>
          </a:p>
          <a:p>
            <a:pPr algn="r" eaLnBrk="1" hangingPunct="1"/>
            <a:r>
              <a:rPr lang="ar-SA" sz="1200" dirty="0" smtClean="0"/>
              <a:t>في هذه المرحلة يتجاوز المراهق عالمه المحسوس </a:t>
            </a:r>
            <a:r>
              <a:rPr lang="ar-SA" sz="1200" dirty="0" err="1" smtClean="0"/>
              <a:t>الى</a:t>
            </a:r>
            <a:r>
              <a:rPr lang="ar-SA" sz="1200" dirty="0" smtClean="0"/>
              <a:t> عالمه المعقول ويتجاوز الخبرات الحسية </a:t>
            </a:r>
            <a:r>
              <a:rPr lang="ar-SA" sz="1200" dirty="0" err="1" smtClean="0"/>
              <a:t>الى</a:t>
            </a:r>
            <a:r>
              <a:rPr lang="ar-SA" sz="1200" dirty="0" smtClean="0"/>
              <a:t> الخبرات المجردة</a:t>
            </a:r>
          </a:p>
          <a:p>
            <a:pPr algn="r" eaLnBrk="1" hangingPunct="1"/>
            <a:endParaRPr lang="ar-SA" sz="1200" dirty="0" smtClean="0"/>
          </a:p>
          <a:p>
            <a:pPr algn="r" eaLnBrk="1" hangingPunct="1"/>
            <a:r>
              <a:rPr lang="ar-SA" sz="1200" dirty="0" smtClean="0"/>
              <a:t>وتسمى مرحلة العمليات المجردة يبدأ الفرد باستخدام التفكير المجرد .</a:t>
            </a:r>
          </a:p>
          <a:p>
            <a:pPr algn="r" eaLnBrk="1" hangingPunct="1"/>
            <a:r>
              <a:rPr lang="ar-SA" sz="1200" dirty="0" smtClean="0"/>
              <a:t> يتابع افتراضاته بمنطقية .</a:t>
            </a:r>
          </a:p>
          <a:p>
            <a:pPr algn="r" eaLnBrk="1" hangingPunct="1"/>
            <a:r>
              <a:rPr lang="ar-SA" sz="1200" dirty="0" smtClean="0"/>
              <a:t>يستطيع ان يفكر بعملية التفكير نفسها.</a:t>
            </a:r>
          </a:p>
          <a:p>
            <a:pPr algn="r" eaLnBrk="1" hangingPunct="1"/>
            <a:r>
              <a:rPr lang="ar-SA" sz="1200" dirty="0" smtClean="0"/>
              <a:t> يعلل بناءً على افتراضات .</a:t>
            </a:r>
          </a:p>
          <a:p>
            <a:pPr algn="r" eaLnBrk="1" hangingPunct="1"/>
            <a:r>
              <a:rPr lang="ar-SA" sz="1200" dirty="0" smtClean="0"/>
              <a:t>يعزل عناصر المشكلة ويعالج بانتظام كل الحلول الممكنة .</a:t>
            </a:r>
          </a:p>
          <a:p>
            <a:pPr algn="r" eaLnBrk="1" hangingPunct="1"/>
            <a:r>
              <a:rPr lang="ar-SA" sz="1200" dirty="0" smtClean="0"/>
              <a:t>يهتم </a:t>
            </a:r>
            <a:r>
              <a:rPr lang="ar-SA" sz="1200" dirty="0" err="1" smtClean="0"/>
              <a:t>بالامور</a:t>
            </a:r>
            <a:r>
              <a:rPr lang="ar-SA" sz="1200" dirty="0" smtClean="0"/>
              <a:t> الفرضية والمستقبلية والمشكلات </a:t>
            </a:r>
            <a:r>
              <a:rPr lang="ar-SA" sz="1200" dirty="0" err="1" smtClean="0"/>
              <a:t>الايديولوجية</a:t>
            </a:r>
            <a:endParaRPr lang="en-US"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r>
              <a:rPr lang="ar-SA" sz="1200" kern="1200" dirty="0" smtClean="0">
                <a:solidFill>
                  <a:schemeClr val="tx1"/>
                </a:solidFill>
                <a:latin typeface="+mn-lt"/>
                <a:ea typeface="+mn-ea"/>
                <a:cs typeface="+mn-cs"/>
              </a:rPr>
              <a:t>النضج العضوي: الذي يعد من أهم العوامل التي تؤثر في طريقة فهمنا للعالم من حولنا , وهو تغير جيني موروث ضمن السلسلة </a:t>
            </a:r>
            <a:r>
              <a:rPr lang="ar-SA" sz="1200" kern="1200" dirty="0" err="1" smtClean="0">
                <a:solidFill>
                  <a:schemeClr val="tx1"/>
                </a:solidFill>
                <a:latin typeface="+mn-lt"/>
                <a:ea typeface="+mn-ea"/>
                <a:cs typeface="+mn-cs"/>
              </a:rPr>
              <a:t>النمائية</a:t>
            </a:r>
            <a:r>
              <a:rPr lang="ar-SA" sz="1200" kern="1200" dirty="0" smtClean="0">
                <a:solidFill>
                  <a:schemeClr val="tx1"/>
                </a:solidFill>
                <a:latin typeface="+mn-lt"/>
                <a:ea typeface="+mn-ea"/>
                <a:cs typeface="+mn-cs"/>
              </a:rPr>
              <a:t> التي يمر </a:t>
            </a:r>
            <a:r>
              <a:rPr lang="ar-SA" sz="1200" kern="1200" dirty="0" err="1" smtClean="0">
                <a:solidFill>
                  <a:schemeClr val="tx1"/>
                </a:solidFill>
                <a:latin typeface="+mn-lt"/>
                <a:ea typeface="+mn-ea"/>
                <a:cs typeface="+mn-cs"/>
              </a:rPr>
              <a:t>بها</a:t>
            </a:r>
            <a:r>
              <a:rPr lang="ar-SA" sz="1200" kern="1200" dirty="0" smtClean="0">
                <a:solidFill>
                  <a:schemeClr val="tx1"/>
                </a:solidFill>
                <a:latin typeface="+mn-lt"/>
                <a:ea typeface="+mn-ea"/>
                <a:cs typeface="+mn-cs"/>
              </a:rPr>
              <a:t> الكائن الحي, وهذا العامل يرثه الفرد منذ لحظة التكوين, ولا يمكن له أن يغير أو يبدل فيه</a:t>
            </a:r>
            <a:endParaRPr lang="en-US" dirty="0" smtClean="0"/>
          </a:p>
          <a:p>
            <a:endParaRPr lang="en-US" dirty="0" smtClean="0"/>
          </a:p>
          <a:p>
            <a:r>
              <a:rPr lang="ar-SA" dirty="0" err="1" smtClean="0"/>
              <a:t>ان</a:t>
            </a:r>
            <a:r>
              <a:rPr lang="ar-SA" dirty="0" smtClean="0"/>
              <a:t> مراحل التطور المعرفي هي انعكاس لنضج داخلي للنظام العصبي, ومع ان النضج يسهم بقسط في كل تحول يحدث </a:t>
            </a:r>
            <a:r>
              <a:rPr lang="ar-SA" dirty="0" err="1" smtClean="0"/>
              <a:t>اثناء</a:t>
            </a:r>
            <a:r>
              <a:rPr lang="ar-SA" dirty="0" smtClean="0"/>
              <a:t> النمو </a:t>
            </a:r>
            <a:r>
              <a:rPr lang="ar-SA" dirty="0" err="1" smtClean="0"/>
              <a:t>الا</a:t>
            </a:r>
            <a:r>
              <a:rPr lang="ar-SA" dirty="0" smtClean="0"/>
              <a:t> انه ليس كافيا بحد ذاته لتفسير التطور</a:t>
            </a:r>
          </a:p>
          <a:p>
            <a:endParaRPr lang="ar-SA" dirty="0" smtClean="0"/>
          </a:p>
          <a:p>
            <a:r>
              <a:rPr lang="ar-SA" sz="1200" dirty="0" smtClean="0">
                <a:solidFill>
                  <a:srgbClr val="A50021"/>
                </a:solidFill>
                <a:cs typeface="+mn-cs"/>
              </a:rPr>
              <a:t>, تزداد قدرته على التفاعل مع المحيط والتعلم, ولذلك كلما تفاعلنا مع المحيط وجربنا وفحصنا ولاحظنا بشكل منظم فإننا عادة ما نبدل أو نطور في عملياتنا في نفس الوقت</a:t>
            </a:r>
            <a:endParaRPr lang="en-US"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dirty="0" err="1" smtClean="0"/>
              <a:t>الانسان</a:t>
            </a:r>
            <a:r>
              <a:rPr lang="ar-SA" dirty="0" smtClean="0"/>
              <a:t> دائما يبحث عن الاتزان، ويحدث فقدان الاتزان عندما تتعارض خبرة الفرد الجديدة مع خبراته السابقة فانه يضطر </a:t>
            </a:r>
            <a:r>
              <a:rPr lang="ar-SA" dirty="0" err="1" smtClean="0"/>
              <a:t>الى</a:t>
            </a:r>
            <a:r>
              <a:rPr lang="ar-SA" dirty="0" smtClean="0"/>
              <a:t> تنظيم الموقف بما</a:t>
            </a:r>
            <a:r>
              <a:rPr lang="ar-SA" baseline="0" dirty="0" smtClean="0"/>
              <a:t> يتناسب والعناصر الجديدة, وهنا يتعلم بنية عقلية جديدة واستراتيجيات جديدة تساعده على التوازن</a:t>
            </a:r>
          </a:p>
          <a:p>
            <a:pPr marL="0" marR="0" indent="0" algn="r" defTabSz="914400" rtl="0" eaLnBrk="1" fontAlgn="auto" latinLnBrk="0" hangingPunct="1">
              <a:lnSpc>
                <a:spcPct val="100000"/>
              </a:lnSpc>
              <a:spcBef>
                <a:spcPts val="0"/>
              </a:spcBef>
              <a:spcAft>
                <a:spcPts val="0"/>
              </a:spcAft>
              <a:buClrTx/>
              <a:buSzTx/>
              <a:buFontTx/>
              <a:buNone/>
              <a:tabLst/>
              <a:defRPr/>
            </a:pPr>
            <a:endParaRPr lang="ar-SA" baseline="0" dirty="0" smtClean="0"/>
          </a:p>
          <a:p>
            <a:pPr marL="0" marR="0" indent="0" algn="r" defTabSz="914400" rtl="0" eaLnBrk="1" fontAlgn="auto" latinLnBrk="0" hangingPunct="1">
              <a:lnSpc>
                <a:spcPct val="100000"/>
              </a:lnSpc>
              <a:spcBef>
                <a:spcPts val="0"/>
              </a:spcBef>
              <a:spcAft>
                <a:spcPts val="0"/>
              </a:spcAft>
              <a:buClrTx/>
              <a:buSzTx/>
              <a:buFontTx/>
              <a:buNone/>
              <a:tabLst/>
              <a:defRPr/>
            </a:pPr>
            <a:endParaRPr lang="en-US" dirty="0" smtClean="0"/>
          </a:p>
          <a:p>
            <a:pPr algn="r"/>
            <a:r>
              <a:rPr lang="ar-SA" dirty="0" smtClean="0"/>
              <a:t>وكلما زادت المرات التي يفقد ويستعيد فيها </a:t>
            </a:r>
            <a:r>
              <a:rPr lang="ar-SA" dirty="0" err="1" smtClean="0"/>
              <a:t>الانسان</a:t>
            </a:r>
            <a:r>
              <a:rPr lang="ar-SA" dirty="0" smtClean="0"/>
              <a:t> اتزانه زادت قدرته على مواجهة المواقف الجديدة بشرط ان  </a:t>
            </a:r>
            <a:r>
              <a:rPr lang="ar-SA" dirty="0" err="1" smtClean="0"/>
              <a:t>لايؤدي</a:t>
            </a:r>
            <a:r>
              <a:rPr lang="ar-SA" dirty="0" smtClean="0"/>
              <a:t> فقدان الاتزان </a:t>
            </a:r>
            <a:r>
              <a:rPr lang="ar-SA" dirty="0" err="1" smtClean="0"/>
              <a:t>الى</a:t>
            </a:r>
            <a:r>
              <a:rPr lang="ar-SA" dirty="0" smtClean="0"/>
              <a:t> </a:t>
            </a:r>
            <a:r>
              <a:rPr lang="ar-SA" dirty="0" err="1" smtClean="0"/>
              <a:t>الاحباط</a:t>
            </a:r>
            <a:endParaRPr lang="en-US"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Instead</a:t>
            </a:r>
            <a:r>
              <a:rPr lang="en-US" baseline="0" dirty="0" smtClean="0"/>
              <a:t> of presenting ready made knowledge verbally, teachers provide a rich variety of activities </a:t>
            </a:r>
            <a:r>
              <a:rPr lang="en-US" baseline="0" dirty="0" err="1" smtClean="0"/>
              <a:t>desigend</a:t>
            </a:r>
            <a:r>
              <a:rPr lang="en-US" baseline="0" dirty="0" smtClean="0"/>
              <a:t> to promote exploration and discovery – art, puzzles, table games, books, building blocks and </a:t>
            </a:r>
            <a:r>
              <a:rPr lang="en-US" baseline="0" dirty="0" err="1" smtClean="0"/>
              <a:t>muscial</a:t>
            </a:r>
            <a:r>
              <a:rPr lang="en-US" baseline="0" dirty="0" smtClean="0"/>
              <a:t> instruments</a:t>
            </a:r>
            <a:endParaRPr lang="en-US"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 A </a:t>
            </a:r>
            <a:r>
              <a:rPr lang="en-US" sz="1200" b="1" i="0" kern="1200" dirty="0" err="1" smtClean="0">
                <a:solidFill>
                  <a:schemeClr val="tx1"/>
                </a:solidFill>
                <a:latin typeface="+mn-lt"/>
                <a:ea typeface="+mn-ea"/>
                <a:cs typeface="+mn-cs"/>
              </a:rPr>
              <a:t>deemphasis</a:t>
            </a:r>
            <a:r>
              <a:rPr lang="en-US" sz="1200" b="1" i="0" kern="1200" dirty="0" smtClean="0">
                <a:solidFill>
                  <a:schemeClr val="tx1"/>
                </a:solidFill>
                <a:latin typeface="+mn-lt"/>
                <a:ea typeface="+mn-ea"/>
                <a:cs typeface="+mn-cs"/>
              </a:rPr>
              <a:t> on practices aimed at making children adult like in their </a:t>
            </a:r>
            <a:r>
              <a:rPr lang="en-US" sz="1200" b="1" i="0" kern="1200" dirty="0" err="1" smtClean="0">
                <a:solidFill>
                  <a:schemeClr val="tx1"/>
                </a:solidFill>
                <a:latin typeface="+mn-lt"/>
                <a:ea typeface="+mn-ea"/>
                <a:cs typeface="+mn-cs"/>
              </a:rPr>
              <a:t>thinking.</a:t>
            </a:r>
            <a:r>
              <a:rPr lang="en-US" sz="1200" b="0" i="0" kern="1200" dirty="0" err="1" smtClean="0">
                <a:solidFill>
                  <a:schemeClr val="tx1"/>
                </a:solidFill>
                <a:latin typeface="+mn-lt"/>
                <a:ea typeface="+mn-ea"/>
                <a:cs typeface="+mn-cs"/>
              </a:rPr>
              <a:t>This</a:t>
            </a:r>
            <a:r>
              <a:rPr lang="en-US" sz="1200" b="0" i="0" kern="1200" dirty="0" smtClean="0">
                <a:solidFill>
                  <a:schemeClr val="tx1"/>
                </a:solidFill>
                <a:latin typeface="+mn-lt"/>
                <a:ea typeface="+mn-ea"/>
                <a:cs typeface="+mn-cs"/>
              </a:rPr>
              <a:t> refers to what Piaget referred to as the "American question" which is "How can we speed up development?". His belief is that trying to speed up and accelerate children's process through the stages could be worse than no teaching at all.</a:t>
            </a:r>
            <a:endParaRPr lang="en-US" sz="1200" b="1" i="0" kern="1200" dirty="0" smtClean="0">
              <a:solidFill>
                <a:schemeClr val="tx1"/>
              </a:solidFill>
              <a:latin typeface="+mn-lt"/>
              <a:ea typeface="+mn-ea"/>
              <a:cs typeface="+mn-cs"/>
            </a:endParaRPr>
          </a:p>
          <a:p>
            <a:endParaRPr lang="en-US" sz="1200" b="1"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A focus on the process of children's thinking, not just its products</a:t>
            </a:r>
            <a:r>
              <a:rPr lang="en-US" sz="1200" b="0" i="0" kern="1200" dirty="0" smtClean="0">
                <a:solidFill>
                  <a:schemeClr val="tx1"/>
                </a:solidFill>
                <a:latin typeface="+mn-lt"/>
                <a:ea typeface="+mn-ea"/>
                <a:cs typeface="+mn-cs"/>
              </a:rPr>
              <a:t>. Instead of simply checking for a correct answer, teachers should emphasize the student's understanding and process they used to get the answer</a:t>
            </a:r>
          </a:p>
          <a:p>
            <a:endParaRPr lang="ar-SA"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Acceptance</a:t>
            </a:r>
            <a:r>
              <a:rPr lang="en-US" sz="1200" b="1" i="0" kern="1200" baseline="0" dirty="0" smtClean="0">
                <a:solidFill>
                  <a:schemeClr val="tx1"/>
                </a:solidFill>
                <a:latin typeface="+mn-lt"/>
                <a:ea typeface="+mn-ea"/>
                <a:cs typeface="+mn-cs"/>
              </a:rPr>
              <a:t> of individual differences</a:t>
            </a:r>
            <a:r>
              <a:rPr lang="en-US" sz="1200" b="0" i="0" kern="1200" baseline="0" dirty="0" smtClean="0">
                <a:solidFill>
                  <a:schemeClr val="tx1"/>
                </a:solidFill>
                <a:latin typeface="+mn-lt"/>
                <a:ea typeface="+mn-ea"/>
                <a:cs typeface="+mn-cs"/>
              </a:rPr>
              <a:t>: </a:t>
            </a:r>
            <a:r>
              <a:rPr lang="en-US" sz="1200" b="0" i="0" kern="1200" baseline="0" dirty="0" err="1" smtClean="0">
                <a:solidFill>
                  <a:schemeClr val="tx1"/>
                </a:solidFill>
                <a:latin typeface="+mn-lt"/>
                <a:ea typeface="+mn-ea"/>
                <a:cs typeface="+mn-cs"/>
              </a:rPr>
              <a:t>piaget</a:t>
            </a:r>
            <a:r>
              <a:rPr lang="en-US" sz="1200" b="0" i="0" kern="1200" baseline="0" dirty="0" smtClean="0">
                <a:solidFill>
                  <a:schemeClr val="tx1"/>
                </a:solidFill>
                <a:latin typeface="+mn-lt"/>
                <a:ea typeface="+mn-ea"/>
                <a:cs typeface="+mn-cs"/>
              </a:rPr>
              <a:t> assumes that all children go through the same sequence of development, but at different rates. Therefore teachers must plan activities for individual children and small groups, not just for the class as a whole.</a:t>
            </a:r>
            <a:endParaRPr lang="ar-SA" sz="1200" b="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83FD437-E0C0-411E-8C4D-CCB4F8927D7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educational implication of Piaget's theory is the adaptation of instruction to the learner's development level.  It is important that the content of instruction needs to be consistent with the developmental level of the learner. </a:t>
            </a:r>
            <a:endParaRPr lang="en-US"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SA" sz="1200" dirty="0" smtClean="0"/>
              <a:t>اتجه </a:t>
            </a:r>
            <a:r>
              <a:rPr lang="ar-SA" sz="1200" dirty="0" err="1" smtClean="0"/>
              <a:t>الى</a:t>
            </a:r>
            <a:r>
              <a:rPr lang="ar-SA" sz="1200" dirty="0" smtClean="0"/>
              <a:t> دراسة علم المعرفة فقد </a:t>
            </a:r>
            <a:r>
              <a:rPr lang="ar-SA" sz="1200" dirty="0" err="1" smtClean="0"/>
              <a:t>امضى</a:t>
            </a:r>
            <a:r>
              <a:rPr lang="ar-SA" sz="1200" dirty="0" smtClean="0"/>
              <a:t> فترة كبيرة</a:t>
            </a:r>
            <a:r>
              <a:rPr lang="ar-SA" sz="1200" baseline="0" dirty="0" smtClean="0"/>
              <a:t> من حياته في ملاحظة الطرق التي يفكر </a:t>
            </a:r>
            <a:r>
              <a:rPr lang="ar-SA" sz="1200" baseline="0" dirty="0" err="1" smtClean="0"/>
              <a:t>بها</a:t>
            </a:r>
            <a:r>
              <a:rPr lang="ar-SA" sz="1200" baseline="0" dirty="0" smtClean="0"/>
              <a:t> </a:t>
            </a:r>
            <a:r>
              <a:rPr lang="ar-SA" sz="1200" baseline="0" dirty="0" err="1" smtClean="0"/>
              <a:t>الاطفال</a:t>
            </a:r>
            <a:r>
              <a:rPr lang="ar-SA" sz="1200" baseline="0" dirty="0" smtClean="0"/>
              <a:t> وكيفية تناولهم وحلهم للمشكلات </a:t>
            </a:r>
            <a:r>
              <a:rPr lang="ar-SA" sz="1200" baseline="0" dirty="0" err="1" smtClean="0"/>
              <a:t>والاسباب</a:t>
            </a:r>
            <a:r>
              <a:rPr lang="ar-SA" sz="1200" baseline="0" dirty="0" smtClean="0"/>
              <a:t> التي </a:t>
            </a:r>
            <a:r>
              <a:rPr lang="ar-SA" sz="1200" baseline="0" dirty="0" err="1" smtClean="0"/>
              <a:t>ادت</a:t>
            </a:r>
            <a:r>
              <a:rPr lang="ar-SA" sz="1200" baseline="0" dirty="0" smtClean="0"/>
              <a:t> بهم للقيام بالاستجابات المختلفة</a:t>
            </a:r>
            <a:endParaRPr lang="ar-SA" sz="1200" dirty="0" smtClean="0"/>
          </a:p>
          <a:p>
            <a:endParaRPr lang="en-US"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dirty="0" smtClean="0"/>
              <a:t>يقسم </a:t>
            </a:r>
            <a:r>
              <a:rPr lang="ar-SA" dirty="0" err="1" smtClean="0"/>
              <a:t>بياجية</a:t>
            </a:r>
            <a:r>
              <a:rPr lang="ar-SA" dirty="0" smtClean="0"/>
              <a:t> مراحل النمو العقلي </a:t>
            </a:r>
            <a:r>
              <a:rPr lang="ar-SA" dirty="0" err="1" smtClean="0"/>
              <a:t>الى</a:t>
            </a:r>
            <a:r>
              <a:rPr lang="ar-SA" dirty="0" smtClean="0"/>
              <a:t> </a:t>
            </a:r>
            <a:r>
              <a:rPr lang="ar-SA" dirty="0" err="1" smtClean="0"/>
              <a:t>اربعة</a:t>
            </a:r>
            <a:r>
              <a:rPr lang="ar-SA" dirty="0" smtClean="0"/>
              <a:t> مراحل </a:t>
            </a:r>
            <a:r>
              <a:rPr lang="ar-SA" dirty="0" err="1" smtClean="0"/>
              <a:t>اساسية</a:t>
            </a:r>
            <a:r>
              <a:rPr lang="ar-SA" dirty="0" smtClean="0"/>
              <a:t>, يمر </a:t>
            </a:r>
            <a:r>
              <a:rPr lang="ar-SA" dirty="0" err="1" smtClean="0"/>
              <a:t>بها</a:t>
            </a:r>
            <a:r>
              <a:rPr lang="ar-SA" dirty="0" smtClean="0"/>
              <a:t> الجميع</a:t>
            </a:r>
            <a:r>
              <a:rPr lang="ar-SA" baseline="0" dirty="0" smtClean="0"/>
              <a:t> بالتسلسل ذاته كما انه لا يمكن الوصول </a:t>
            </a:r>
            <a:r>
              <a:rPr lang="ar-SA" baseline="0" dirty="0" err="1" smtClean="0"/>
              <a:t>الى</a:t>
            </a:r>
            <a:r>
              <a:rPr lang="ar-SA" baseline="0" dirty="0" smtClean="0"/>
              <a:t> مرحلة لاحقة دون المرور بالمراحل السابقة.</a:t>
            </a:r>
          </a:p>
          <a:p>
            <a:pPr marL="0" marR="0" indent="0" algn="r" defTabSz="914400" rtl="0" eaLnBrk="1" fontAlgn="auto" latinLnBrk="0" hangingPunct="1">
              <a:lnSpc>
                <a:spcPct val="100000"/>
              </a:lnSpc>
              <a:spcBef>
                <a:spcPts val="0"/>
              </a:spcBef>
              <a:spcAft>
                <a:spcPts val="0"/>
              </a:spcAft>
              <a:buClrTx/>
              <a:buSzTx/>
              <a:buFontTx/>
              <a:buNone/>
              <a:tabLst/>
              <a:defRPr/>
            </a:pPr>
            <a:r>
              <a:rPr lang="ar-SA" baseline="0" dirty="0" smtClean="0"/>
              <a:t>ان عملية الانتقال من مرحلة </a:t>
            </a:r>
            <a:r>
              <a:rPr lang="ar-SA" baseline="0" dirty="0" err="1" smtClean="0"/>
              <a:t>الى</a:t>
            </a:r>
            <a:r>
              <a:rPr lang="ar-SA" baseline="0" dirty="0" smtClean="0"/>
              <a:t> </a:t>
            </a:r>
            <a:r>
              <a:rPr lang="ar-SA" baseline="0" dirty="0" err="1" smtClean="0"/>
              <a:t>اخرى</a:t>
            </a:r>
            <a:r>
              <a:rPr lang="ar-SA" baseline="0" dirty="0" smtClean="0"/>
              <a:t> لا يحدث بطريقة فجائية, </a:t>
            </a:r>
            <a:r>
              <a:rPr lang="ar-SA" baseline="0" dirty="0" err="1" smtClean="0"/>
              <a:t>انما</a:t>
            </a:r>
            <a:r>
              <a:rPr lang="ar-SA" baseline="0" dirty="0" smtClean="0"/>
              <a:t> بشكل متدرج متسلسل</a:t>
            </a:r>
          </a:p>
          <a:p>
            <a:pPr marL="0" marR="0" indent="0" algn="r" defTabSz="914400" rtl="0" eaLnBrk="1" fontAlgn="auto" latinLnBrk="0" hangingPunct="1">
              <a:lnSpc>
                <a:spcPct val="100000"/>
              </a:lnSpc>
              <a:spcBef>
                <a:spcPts val="0"/>
              </a:spcBef>
              <a:spcAft>
                <a:spcPts val="0"/>
              </a:spcAft>
              <a:buClrTx/>
              <a:buSzTx/>
              <a:buFontTx/>
              <a:buNone/>
              <a:tabLst/>
              <a:defRPr/>
            </a:pPr>
            <a:r>
              <a:rPr lang="ar-SA" baseline="0" dirty="0" smtClean="0"/>
              <a:t>يعتقد </a:t>
            </a:r>
            <a:r>
              <a:rPr lang="ar-SA" baseline="0" dirty="0" err="1" smtClean="0"/>
              <a:t>بياجية</a:t>
            </a:r>
            <a:r>
              <a:rPr lang="ar-SA" baseline="0" dirty="0" smtClean="0"/>
              <a:t> ان </a:t>
            </a:r>
            <a:r>
              <a:rPr lang="ar-SA" baseline="0" dirty="0" err="1" smtClean="0"/>
              <a:t>الاطفال</a:t>
            </a:r>
            <a:r>
              <a:rPr lang="ar-SA" baseline="0" dirty="0" smtClean="0"/>
              <a:t> يختلفون </a:t>
            </a:r>
            <a:r>
              <a:rPr lang="ar-SA" baseline="0" dirty="0" err="1" smtClean="0"/>
              <a:t>فس</a:t>
            </a:r>
            <a:r>
              <a:rPr lang="ar-SA" baseline="0" dirty="0" smtClean="0"/>
              <a:t> سرعة الانتقال من مرحلة </a:t>
            </a:r>
            <a:r>
              <a:rPr lang="ar-SA" baseline="0" dirty="0" err="1" smtClean="0"/>
              <a:t>الى</a:t>
            </a:r>
            <a:r>
              <a:rPr lang="ar-SA" baseline="0" dirty="0" smtClean="0"/>
              <a:t> </a:t>
            </a:r>
            <a:r>
              <a:rPr lang="ar-SA" baseline="0" dirty="0" err="1" smtClean="0"/>
              <a:t>اخرى</a:t>
            </a:r>
            <a:r>
              <a:rPr lang="ar-SA" baseline="0" dirty="0" smtClean="0"/>
              <a:t> في نموهم المعرفي – (</a:t>
            </a:r>
            <a:r>
              <a:rPr lang="ar-SA" baseline="0" dirty="0" err="1" smtClean="0"/>
              <a:t>بياجية</a:t>
            </a:r>
            <a:r>
              <a:rPr lang="ar-SA" baseline="0" dirty="0" smtClean="0"/>
              <a:t> شدد على ان العوامل الوراثية والعوامل البيئية تؤثر على سرعة التنقل من مرحلة </a:t>
            </a:r>
            <a:r>
              <a:rPr lang="ar-SA" baseline="0" dirty="0" err="1" smtClean="0"/>
              <a:t>الى</a:t>
            </a:r>
            <a:r>
              <a:rPr lang="ar-SA" baseline="0" dirty="0" smtClean="0"/>
              <a:t> </a:t>
            </a:r>
            <a:r>
              <a:rPr lang="ar-SA" baseline="0" dirty="0" err="1" smtClean="0"/>
              <a:t>اخرى</a:t>
            </a:r>
            <a:r>
              <a:rPr lang="ar-SA" baseline="0" dirty="0" smtClean="0"/>
              <a:t> </a:t>
            </a:r>
          </a:p>
          <a:p>
            <a:pPr marL="0" marR="0" indent="0" algn="r" defTabSz="914400" rtl="0" eaLnBrk="1" fontAlgn="auto" latinLnBrk="0" hangingPunct="1">
              <a:lnSpc>
                <a:spcPct val="100000"/>
              </a:lnSpc>
              <a:spcBef>
                <a:spcPts val="0"/>
              </a:spcBef>
              <a:spcAft>
                <a:spcPts val="0"/>
              </a:spcAft>
              <a:buClrTx/>
              <a:buSzTx/>
              <a:buFontTx/>
              <a:buNone/>
              <a:tabLst/>
              <a:defRPr/>
            </a:pPr>
            <a:r>
              <a:rPr lang="ar-SA" baseline="0" dirty="0" err="1" smtClean="0"/>
              <a:t>وكذللك</a:t>
            </a:r>
            <a:r>
              <a:rPr lang="ar-SA" baseline="0" dirty="0" smtClean="0"/>
              <a:t> يصعب تحديد السن  الذي دخل الطفل فيها </a:t>
            </a:r>
            <a:r>
              <a:rPr lang="ar-SA" baseline="0" dirty="0" err="1" smtClean="0"/>
              <a:t>احدى</a:t>
            </a:r>
            <a:r>
              <a:rPr lang="ar-SA" baseline="0" dirty="0" smtClean="0"/>
              <a:t> المراحل </a:t>
            </a:r>
            <a:r>
              <a:rPr lang="ar-SA" baseline="0" dirty="0" err="1" smtClean="0"/>
              <a:t>او</a:t>
            </a:r>
            <a:r>
              <a:rPr lang="ar-SA" baseline="0" dirty="0" smtClean="0"/>
              <a:t> انتقل منها</a:t>
            </a:r>
          </a:p>
          <a:p>
            <a:pPr marL="0" marR="0" indent="0" algn="r" defTabSz="914400" rtl="0" eaLnBrk="1" fontAlgn="auto" latinLnBrk="0" hangingPunct="1">
              <a:lnSpc>
                <a:spcPct val="100000"/>
              </a:lnSpc>
              <a:spcBef>
                <a:spcPts val="0"/>
              </a:spcBef>
              <a:spcAft>
                <a:spcPts val="0"/>
              </a:spcAft>
              <a:buClrTx/>
              <a:buSzTx/>
              <a:buFontTx/>
              <a:buNone/>
              <a:tabLst/>
              <a:defRPr/>
            </a:pPr>
            <a:r>
              <a:rPr lang="ar-SA" baseline="0" dirty="0" smtClean="0"/>
              <a:t>وقد نجد بعض خصائص </a:t>
            </a:r>
            <a:r>
              <a:rPr lang="ar-SA" baseline="0" dirty="0" err="1" smtClean="0"/>
              <a:t>احدى</a:t>
            </a:r>
            <a:r>
              <a:rPr lang="ar-SA" baseline="0" dirty="0" smtClean="0"/>
              <a:t> المراحل في </a:t>
            </a:r>
            <a:r>
              <a:rPr lang="ar-SA" baseline="0" dirty="0" err="1" smtClean="0"/>
              <a:t>الاخرى</a:t>
            </a:r>
            <a:endParaRPr lang="ar-SA"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r>
              <a:rPr lang="ar-SA" dirty="0" smtClean="0"/>
              <a:t>الطفل كائن نشط فاعل في بيئته يبني بنفسه عالمه المعرفي,</a:t>
            </a:r>
            <a:r>
              <a:rPr lang="ar-SA" baseline="0" dirty="0" smtClean="0"/>
              <a:t> فالمعلومات لا تسكب في عقله سكبا, </a:t>
            </a:r>
            <a:r>
              <a:rPr lang="ar-SA" baseline="0" dirty="0" err="1" smtClean="0"/>
              <a:t>انما</a:t>
            </a:r>
            <a:r>
              <a:rPr lang="ar-SA" baseline="0" dirty="0" smtClean="0"/>
              <a:t> هو قادر على ان يكيف </a:t>
            </a:r>
            <a:r>
              <a:rPr lang="ar-SA" baseline="0" dirty="0" err="1" smtClean="0"/>
              <a:t>ابنيته</a:t>
            </a:r>
            <a:r>
              <a:rPr lang="ar-SA" baseline="0" dirty="0" smtClean="0"/>
              <a:t> المعرفية ليستوعب الجديد من </a:t>
            </a:r>
            <a:r>
              <a:rPr lang="ar-SA" baseline="0" dirty="0" err="1" smtClean="0"/>
              <a:t>الافكار</a:t>
            </a:r>
            <a:r>
              <a:rPr lang="ar-SA" baseline="0" dirty="0" smtClean="0"/>
              <a:t> ويوفر المزيد من الفهم</a:t>
            </a:r>
          </a:p>
          <a:p>
            <a:pPr algn="r"/>
            <a:endParaRPr lang="ar-SA" baseline="0" dirty="0" smtClean="0"/>
          </a:p>
          <a:p>
            <a:pPr algn="r"/>
            <a:r>
              <a:rPr lang="ar-SA" baseline="0" dirty="0" smtClean="0"/>
              <a:t>يعتقد ان الذكاء هو القدرة على التفكير المنطقي وان هذا الذكاء يتطور نتيجة التفاعل بين قوى الوراثة وقوى البيئة</a:t>
            </a:r>
          </a:p>
          <a:p>
            <a:pPr algn="r"/>
            <a:endParaRPr lang="ar-SA" baseline="0" dirty="0" smtClean="0"/>
          </a:p>
          <a:p>
            <a:pPr algn="r"/>
            <a:r>
              <a:rPr lang="ar-SA" baseline="0" dirty="0" smtClean="0"/>
              <a:t>بهذا الموضوع اهتم </a:t>
            </a:r>
            <a:r>
              <a:rPr lang="ar-SA" baseline="0" dirty="0" err="1" smtClean="0"/>
              <a:t>بياجية</a:t>
            </a:r>
            <a:r>
              <a:rPr lang="ar-SA" baseline="0" dirty="0" smtClean="0"/>
              <a:t> بالكيفية التي يفكر </a:t>
            </a:r>
            <a:r>
              <a:rPr lang="ar-SA" baseline="0" dirty="0" err="1" smtClean="0"/>
              <a:t>بها</a:t>
            </a:r>
            <a:r>
              <a:rPr lang="ar-SA" baseline="0" dirty="0" smtClean="0"/>
              <a:t> الطفل </a:t>
            </a:r>
            <a:r>
              <a:rPr lang="ar-SA" baseline="0" dirty="0" err="1" smtClean="0"/>
              <a:t>اكثر</a:t>
            </a:r>
            <a:r>
              <a:rPr lang="ar-SA" baseline="0" dirty="0" smtClean="0"/>
              <a:t> من اهتمامه بماذا يفكر </a:t>
            </a:r>
            <a:r>
              <a:rPr lang="ar-SA" baseline="0" dirty="0" err="1" smtClean="0"/>
              <a:t>او</a:t>
            </a:r>
            <a:r>
              <a:rPr lang="ar-SA" baseline="0" dirty="0" smtClean="0"/>
              <a:t> بكم من الحقائق يعرف. بمعنى </a:t>
            </a:r>
            <a:r>
              <a:rPr lang="ar-SA" baseline="0" dirty="0" err="1" smtClean="0"/>
              <a:t>اخر</a:t>
            </a:r>
            <a:r>
              <a:rPr lang="ar-SA" baseline="0" dirty="0" smtClean="0"/>
              <a:t> انه يفكر </a:t>
            </a:r>
            <a:r>
              <a:rPr lang="ar-SA" baseline="0" dirty="0" err="1" smtClean="0"/>
              <a:t>باشكال</a:t>
            </a:r>
            <a:r>
              <a:rPr lang="ar-SA" baseline="0" dirty="0" smtClean="0"/>
              <a:t> التفكير </a:t>
            </a:r>
            <a:r>
              <a:rPr lang="ar-SA" baseline="0" dirty="0" err="1" smtClean="0"/>
              <a:t>اكثر</a:t>
            </a:r>
            <a:r>
              <a:rPr lang="ar-SA" baseline="0" dirty="0" smtClean="0"/>
              <a:t> من اهتمامه بمحتواه. مثلا ما يهم </a:t>
            </a:r>
            <a:r>
              <a:rPr lang="ar-SA" baseline="0" dirty="0" err="1" smtClean="0"/>
              <a:t>بياجية</a:t>
            </a:r>
            <a:r>
              <a:rPr lang="ar-SA" baseline="0" dirty="0" smtClean="0"/>
              <a:t> هو ان يصنف الطفل </a:t>
            </a:r>
            <a:r>
              <a:rPr lang="ar-SA" baseline="0" dirty="0" err="1" smtClean="0"/>
              <a:t>الاشياء</a:t>
            </a:r>
            <a:r>
              <a:rPr lang="ar-SA" baseline="0" dirty="0" smtClean="0"/>
              <a:t> تبعا  لخاصية واحدة </a:t>
            </a:r>
            <a:r>
              <a:rPr lang="ar-SA" baseline="0" dirty="0" err="1" smtClean="0"/>
              <a:t>او</a:t>
            </a:r>
            <a:r>
              <a:rPr lang="ar-SA" baseline="0" dirty="0" smtClean="0"/>
              <a:t> </a:t>
            </a:r>
            <a:r>
              <a:rPr lang="ar-SA" baseline="0" dirty="0" err="1" smtClean="0"/>
              <a:t>اكثر</a:t>
            </a:r>
            <a:r>
              <a:rPr lang="ar-SA" baseline="0" dirty="0" smtClean="0"/>
              <a:t> (اللون, الحجم) ولا </a:t>
            </a:r>
            <a:r>
              <a:rPr lang="ar-SA" baseline="0" dirty="0" err="1" smtClean="0"/>
              <a:t>يهمه</a:t>
            </a:r>
            <a:r>
              <a:rPr lang="ar-SA" baseline="0" dirty="0" smtClean="0"/>
              <a:t> كثيرا ان يحفظ </a:t>
            </a:r>
            <a:r>
              <a:rPr lang="ar-SA" baseline="0" dirty="0" err="1" smtClean="0"/>
              <a:t>اسماء</a:t>
            </a:r>
            <a:r>
              <a:rPr lang="ar-SA" baseline="0" dirty="0" smtClean="0"/>
              <a:t> هذه </a:t>
            </a:r>
            <a:r>
              <a:rPr lang="ar-SA" baseline="0" dirty="0" err="1" smtClean="0"/>
              <a:t>الاشياء</a:t>
            </a:r>
            <a:r>
              <a:rPr lang="ar-SA" baseline="0" dirty="0" smtClean="0"/>
              <a:t> </a:t>
            </a:r>
            <a:r>
              <a:rPr lang="ar-SA" baseline="0" dirty="0" err="1" smtClean="0"/>
              <a:t>او</a:t>
            </a:r>
            <a:r>
              <a:rPr lang="ar-SA" baseline="0" dirty="0" smtClean="0"/>
              <a:t> يتقن كتابة </a:t>
            </a:r>
            <a:r>
              <a:rPr lang="ar-SA" baseline="0" dirty="0" err="1" smtClean="0"/>
              <a:t>اسمائها</a:t>
            </a:r>
            <a:endParaRPr lang="en-US"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Schemas are categories of knowledge…these serve as the framework or scaffolding in the building of ones knowledge</a:t>
            </a:r>
            <a:endParaRPr lang="ar-SA" dirty="0" smtClean="0"/>
          </a:p>
          <a:p>
            <a:endParaRPr lang="ar-SA" dirty="0" smtClean="0"/>
          </a:p>
          <a:p>
            <a:pPr fontAlgn="base"/>
            <a:r>
              <a:rPr lang="en-US" sz="1200" b="1" i="0" kern="1200" dirty="0" smtClean="0">
                <a:solidFill>
                  <a:schemeClr val="tx1"/>
                </a:solidFill>
                <a:latin typeface="+mn-lt"/>
                <a:ea typeface="+mn-ea"/>
                <a:cs typeface="+mn-cs"/>
              </a:rPr>
              <a:t>Piaget emphasized the importance of schemas in cognitive development</a:t>
            </a:r>
            <a:r>
              <a:rPr lang="en-US" sz="1200" b="0" i="0" kern="1200" dirty="0" smtClean="0">
                <a:solidFill>
                  <a:schemeClr val="tx1"/>
                </a:solidFill>
                <a:latin typeface="+mn-lt"/>
                <a:ea typeface="+mn-ea"/>
                <a:cs typeface="+mn-cs"/>
              </a:rPr>
              <a:t>, and described how they were developed or acquired. A schema can be defined as a set of linked mental representations of the world, which we use both to understand and to respond to situations. The assumption is that we store these mental representations and apply them when needed.</a:t>
            </a:r>
          </a:p>
          <a:p>
            <a:pPr fontAlgn="base"/>
            <a:r>
              <a:rPr lang="en-US" sz="1200" b="0" i="0" kern="1200" dirty="0" smtClean="0">
                <a:solidFill>
                  <a:schemeClr val="tx1"/>
                </a:solidFill>
                <a:latin typeface="+mn-lt"/>
                <a:ea typeface="+mn-ea"/>
                <a:cs typeface="+mn-cs"/>
              </a:rPr>
              <a:t>For example, a person might have a schema about buying a meal in a restaurant. The schema is a stored form of the pattern of behavior which includes looking at a menu, ordering food, eating it and paying the bill. This is an example of a type of schema called a 'script'.</a:t>
            </a:r>
          </a:p>
          <a:p>
            <a:endParaRPr lang="en-US"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gn="r"/>
            <a:r>
              <a:rPr lang="ar-SA" sz="1200" kern="1200" dirty="0" smtClean="0">
                <a:solidFill>
                  <a:schemeClr val="tx1"/>
                </a:solidFill>
                <a:latin typeface="+mn-lt"/>
                <a:ea typeface="+mn-ea"/>
                <a:cs typeface="+mn-cs"/>
              </a:rPr>
              <a:t>التمثيل: عبارة عن الطريقة العقلية التي بواسطتها يقوم الفرد بدمج الأمور الإدراكية الجديدة أو الأحداث المثيرة , في المخططات العقلية الموجودة عنده , أي تحويل الخبرات والأفكار الجديدة إلى </a:t>
            </a:r>
            <a:r>
              <a:rPr lang="ar-SA" sz="1200" kern="1200" dirty="0" err="1" smtClean="0">
                <a:solidFill>
                  <a:schemeClr val="tx1"/>
                </a:solidFill>
                <a:latin typeface="+mn-lt"/>
                <a:ea typeface="+mn-ea"/>
                <a:cs typeface="+mn-cs"/>
              </a:rPr>
              <a:t>شئ</a:t>
            </a:r>
            <a:r>
              <a:rPr lang="ar-SA" sz="1200" kern="1200" dirty="0" smtClean="0">
                <a:solidFill>
                  <a:schemeClr val="tx1"/>
                </a:solidFill>
                <a:latin typeface="+mn-lt"/>
                <a:ea typeface="+mn-ea"/>
                <a:cs typeface="+mn-cs"/>
              </a:rPr>
              <a:t> يناسب التنظيم المعرفي الذي يمتلكه الفرد ودمجها في هذا التنظيم , فالتمثل بهذا المعنى هو تغيير الواقع الخارجي ليتناسب مع البيئة المعرفية القائمة عند الفرد </a:t>
            </a:r>
          </a:p>
          <a:p>
            <a:pPr algn="r"/>
            <a:endParaRPr lang="ar-SA" sz="1200" kern="1200" dirty="0" smtClean="0">
              <a:solidFill>
                <a:schemeClr val="tx1"/>
              </a:solidFill>
              <a:latin typeface="+mn-lt"/>
              <a:ea typeface="+mn-ea"/>
              <a:cs typeface="+mn-cs"/>
            </a:endParaRPr>
          </a:p>
          <a:p>
            <a:pPr algn="r"/>
            <a:r>
              <a:rPr lang="ar-SA" sz="1200" b="1" kern="1200" dirty="0" smtClean="0">
                <a:solidFill>
                  <a:schemeClr val="tx1"/>
                </a:solidFill>
                <a:latin typeface="+mn-lt"/>
                <a:ea typeface="+mn-ea"/>
                <a:cs typeface="+mn-cs"/>
              </a:rPr>
              <a:t>فمثلا</a:t>
            </a:r>
            <a:r>
              <a:rPr lang="ar-SA" sz="1200" kern="1200" dirty="0" smtClean="0">
                <a:solidFill>
                  <a:schemeClr val="tx1"/>
                </a:solidFill>
                <a:latin typeface="+mn-lt"/>
                <a:ea typeface="+mn-ea"/>
                <a:cs typeface="+mn-cs"/>
              </a:rPr>
              <a:t> :الأم التي سبق وأن علمت طفلها كلمة عصفور فإنه يقول عصفور عندما يرى العصفور يطير , وفي أحد الأيام وعندما كان يتنزه في الحديقة رأى فراشة تطير من حوله فقال لأمه انظري هذه عصفور إنه بذلك تمثل الفراشة, أي غير من خصائصها لتناسب الصورة التي توحي له أن كل ما يطير عصفور</a:t>
            </a:r>
          </a:p>
          <a:p>
            <a:pPr algn="r"/>
            <a:endParaRPr lang="ar-SA" sz="1200" kern="1200" dirty="0" smtClean="0">
              <a:solidFill>
                <a:schemeClr val="tx1"/>
              </a:solidFill>
              <a:latin typeface="+mn-lt"/>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ar-SA" sz="1200" b="1" kern="1200" dirty="0" smtClean="0">
                <a:solidFill>
                  <a:schemeClr val="tx1"/>
                </a:solidFill>
                <a:latin typeface="+mn-lt"/>
                <a:ea typeface="+mn-ea"/>
                <a:cs typeface="+mn-cs"/>
              </a:rPr>
              <a:t>ومثال آخر على ذلك</a:t>
            </a:r>
            <a:r>
              <a:rPr lang="ar-SA" sz="1200" kern="1200" dirty="0" smtClean="0">
                <a:solidFill>
                  <a:schemeClr val="tx1"/>
                </a:solidFill>
                <a:latin typeface="+mn-lt"/>
                <a:ea typeface="+mn-ea"/>
                <a:cs typeface="+mn-cs"/>
              </a:rPr>
              <a:t> إذا عرض كلب على طفل وقيل له هذا كلب, فإنه </a:t>
            </a:r>
            <a:r>
              <a:rPr lang="ar-SA" sz="1200" kern="1200" dirty="0" err="1" smtClean="0">
                <a:solidFill>
                  <a:schemeClr val="tx1"/>
                </a:solidFill>
                <a:latin typeface="+mn-lt"/>
                <a:ea typeface="+mn-ea"/>
                <a:cs typeface="+mn-cs"/>
              </a:rPr>
              <a:t>يتمثله</a:t>
            </a:r>
            <a:r>
              <a:rPr lang="ar-SA" sz="1200" kern="1200" dirty="0" smtClean="0">
                <a:solidFill>
                  <a:schemeClr val="tx1"/>
                </a:solidFill>
                <a:latin typeface="+mn-lt"/>
                <a:ea typeface="+mn-ea"/>
                <a:cs typeface="+mn-cs"/>
              </a:rPr>
              <a:t> ويدخله في بنيته المعرفية كمعرفة جديدة , وإذا عرض عليه قط أو أرنب فسيقول عنهما أنهما كلب وذلك لأنه لم يتعلم بعد أن هذا أرنب وهذا قط , فهو يحاول أن يستوعبهما بناء على ما مر عليه من قبل من خبرات والتي تتمثل هنا بتعلم الكلب.</a:t>
            </a:r>
            <a:endParaRPr lang="en-US" sz="1200" kern="1200" dirty="0" smtClean="0">
              <a:solidFill>
                <a:schemeClr val="tx1"/>
              </a:solidFill>
              <a:latin typeface="+mn-lt"/>
              <a:ea typeface="+mn-ea"/>
              <a:cs typeface="+mn-cs"/>
            </a:endParaRPr>
          </a:p>
          <a:p>
            <a:pPr algn="r"/>
            <a:endParaRPr lang="ar-SA" dirty="0" smtClean="0"/>
          </a:p>
          <a:p>
            <a:pPr algn="r"/>
            <a:r>
              <a:rPr lang="ar-SA" sz="1200" kern="1200" dirty="0" smtClean="0">
                <a:solidFill>
                  <a:schemeClr val="tx1"/>
                </a:solidFill>
                <a:latin typeface="+mn-lt"/>
                <a:ea typeface="+mn-ea"/>
                <a:cs typeface="+mn-cs"/>
              </a:rPr>
              <a:t>، ويمكن للفرد أن يشبه المخطط بالبالون، والتمثيل بعملية إضافة هواء أكثر إلى البالون، فالبالون يكبر</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نمو التمثيل </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لكنه لا يغير شكله </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الارتقاء </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 فالتمثيل جزء من عملية يتكيف </a:t>
            </a:r>
            <a:r>
              <a:rPr lang="ar-SA" sz="1200" kern="1200" dirty="0" err="1" smtClean="0">
                <a:solidFill>
                  <a:schemeClr val="tx1"/>
                </a:solidFill>
                <a:latin typeface="+mn-lt"/>
                <a:ea typeface="+mn-ea"/>
                <a:cs typeface="+mn-cs"/>
              </a:rPr>
              <a:t>بها</a:t>
            </a:r>
            <a:r>
              <a:rPr lang="ar-SA" sz="1200" kern="1200" dirty="0" smtClean="0">
                <a:solidFill>
                  <a:schemeClr val="tx1"/>
                </a:solidFill>
                <a:latin typeface="+mn-lt"/>
                <a:ea typeface="+mn-ea"/>
                <a:cs typeface="+mn-cs"/>
              </a:rPr>
              <a:t> الفرد معرفياً، وينظم </a:t>
            </a:r>
            <a:r>
              <a:rPr lang="ar-SA" sz="1200" kern="1200" dirty="0" err="1" smtClean="0">
                <a:solidFill>
                  <a:schemeClr val="tx1"/>
                </a:solidFill>
                <a:latin typeface="+mn-lt"/>
                <a:ea typeface="+mn-ea"/>
                <a:cs typeface="+mn-cs"/>
              </a:rPr>
              <a:t>بها</a:t>
            </a:r>
            <a:r>
              <a:rPr lang="ar-SA" sz="1200" kern="1200" dirty="0" smtClean="0">
                <a:solidFill>
                  <a:schemeClr val="tx1"/>
                </a:solidFill>
                <a:latin typeface="+mn-lt"/>
                <a:ea typeface="+mn-ea"/>
                <a:cs typeface="+mn-cs"/>
              </a:rPr>
              <a:t> بيئته، إن عملية التمثيل تسمح بنمو المخططات وهذا </a:t>
            </a:r>
            <a:r>
              <a:rPr lang="ar-SA" sz="1200" kern="1200" dirty="0" err="1" smtClean="0">
                <a:solidFill>
                  <a:schemeClr val="tx1"/>
                </a:solidFill>
                <a:latin typeface="+mn-lt"/>
                <a:ea typeface="+mn-ea"/>
                <a:cs typeface="+mn-cs"/>
              </a:rPr>
              <a:t>لايعني</a:t>
            </a:r>
            <a:r>
              <a:rPr lang="ar-SA" sz="1200" kern="1200" dirty="0" smtClean="0">
                <a:solidFill>
                  <a:schemeClr val="tx1"/>
                </a:solidFill>
                <a:latin typeface="+mn-lt"/>
                <a:ea typeface="+mn-ea"/>
                <a:cs typeface="+mn-cs"/>
              </a:rPr>
              <a:t> تغير أو ارتقاء المخططات</a:t>
            </a:r>
          </a:p>
          <a:p>
            <a:pPr algn="r"/>
            <a:endParaRPr lang="ar-SA" sz="1200" kern="1200" dirty="0" smtClean="0">
              <a:solidFill>
                <a:schemeClr val="tx1"/>
              </a:solidFill>
              <a:latin typeface="+mn-lt"/>
              <a:ea typeface="+mn-ea"/>
              <a:cs typeface="+mn-cs"/>
            </a:endParaRPr>
          </a:p>
          <a:p>
            <a:pPr algn="r" rtl="1"/>
            <a:r>
              <a:rPr lang="ar-SA" sz="1200" b="1" kern="1200" dirty="0" smtClean="0">
                <a:solidFill>
                  <a:schemeClr val="tx1"/>
                </a:solidFill>
                <a:latin typeface="+mn-lt"/>
                <a:ea typeface="+mn-ea"/>
                <a:cs typeface="+mn-cs"/>
              </a:rPr>
              <a:t>المواءمة </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Accomodation</a:t>
            </a:r>
            <a:r>
              <a:rPr lang="en-US" sz="1200" kern="1200" dirty="0" smtClean="0">
                <a:solidFill>
                  <a:schemeClr val="tx1"/>
                </a:solidFill>
                <a:latin typeface="+mn-lt"/>
                <a:ea typeface="+mn-ea"/>
                <a:cs typeface="+mn-cs"/>
              </a:rPr>
              <a:t> :</a:t>
            </a:r>
          </a:p>
          <a:p>
            <a:pPr algn="r" rtl="1"/>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هناك خبرات جديدة لم يمر الفرد بتمثيل لها من قبل ومن ثم فإن الأبنية العقلية الحالية لابد أن تغير من نفسها لكي يمكن تقبل هذه الخبرات الجديدة</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وهذه العملية هي عملية المواءمة أو </a:t>
            </a:r>
            <a:r>
              <a:rPr lang="ar-SA" sz="1200" kern="1200" dirty="0" err="1" smtClean="0">
                <a:solidFill>
                  <a:schemeClr val="tx1"/>
                </a:solidFill>
                <a:latin typeface="+mn-lt"/>
                <a:ea typeface="+mn-ea"/>
                <a:cs typeface="+mn-cs"/>
              </a:rPr>
              <a:t>الملاءمة</a:t>
            </a:r>
            <a:r>
              <a:rPr lang="en-US" sz="1200" kern="1200" dirty="0" smtClean="0">
                <a:solidFill>
                  <a:schemeClr val="tx1"/>
                </a:solidFill>
                <a:latin typeface="+mn-lt"/>
                <a:ea typeface="+mn-ea"/>
                <a:cs typeface="+mn-cs"/>
              </a:rPr>
              <a:t>. </a:t>
            </a:r>
            <a:r>
              <a:rPr lang="ar-SA" sz="1200" kern="1200" dirty="0" err="1" smtClean="0">
                <a:solidFill>
                  <a:schemeClr val="tx1"/>
                </a:solidFill>
                <a:latin typeface="+mn-lt"/>
                <a:ea typeface="+mn-ea"/>
                <a:cs typeface="+mn-cs"/>
              </a:rPr>
              <a:t>ملاءمة</a:t>
            </a:r>
            <a:r>
              <a:rPr lang="ar-SA" sz="1200" kern="1200" dirty="0" smtClean="0">
                <a:solidFill>
                  <a:schemeClr val="tx1"/>
                </a:solidFill>
                <a:latin typeface="+mn-lt"/>
                <a:ea typeface="+mn-ea"/>
                <a:cs typeface="+mn-cs"/>
              </a:rPr>
              <a:t> أو مواءمة الأبنية العقلية للخبرات الجديدة،</a:t>
            </a:r>
          </a:p>
          <a:p>
            <a:pPr algn="r" rtl="1"/>
            <a:endParaRPr lang="ar-SA" sz="1200" kern="1200" dirty="0" smtClean="0">
              <a:solidFill>
                <a:schemeClr val="tx1"/>
              </a:solidFill>
              <a:latin typeface="+mn-lt"/>
              <a:ea typeface="+mn-ea"/>
              <a:cs typeface="+mn-cs"/>
            </a:endParaRPr>
          </a:p>
          <a:p>
            <a:pPr algn="r" rtl="1"/>
            <a:r>
              <a:rPr lang="ar-SA" sz="1200" kern="1200" dirty="0" smtClean="0">
                <a:solidFill>
                  <a:schemeClr val="tx1"/>
                </a:solidFill>
                <a:latin typeface="+mn-lt"/>
                <a:ea typeface="+mn-ea"/>
                <a:cs typeface="+mn-cs"/>
              </a:rPr>
              <a:t> وإذا كانت عملية التمثيل وظيفتها المحافظة على الوضع الراهن للبنية العقلية عن طريق تفسير المواقف الجديدة غير المألوفة في ضوء المعارف القديمة، فإن عملية المواءمة تعني تعديلا في بنية العقل ومعارفه عن العالم حيث يمكنه أن يستوعب الخبرات الجديدة ويقول </a:t>
            </a:r>
            <a:r>
              <a:rPr lang="ar-SA" sz="1200" kern="1200" dirty="0" err="1" smtClean="0">
                <a:solidFill>
                  <a:schemeClr val="tx1"/>
                </a:solidFill>
                <a:latin typeface="+mn-lt"/>
                <a:ea typeface="+mn-ea"/>
                <a:cs typeface="+mn-cs"/>
              </a:rPr>
              <a:t>بياجيه</a:t>
            </a:r>
            <a:r>
              <a:rPr lang="ar-SA" sz="1200" kern="1200" dirty="0" smtClean="0">
                <a:solidFill>
                  <a:schemeClr val="tx1"/>
                </a:solidFill>
                <a:latin typeface="+mn-lt"/>
                <a:ea typeface="+mn-ea"/>
                <a:cs typeface="+mn-cs"/>
              </a:rPr>
              <a:t> في ذلك</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ليس ثمة شك في أن الحياة العقلية عملية مواءمة أو </a:t>
            </a:r>
            <a:r>
              <a:rPr lang="ar-SA" sz="1200" kern="1200" dirty="0" err="1" smtClean="0">
                <a:solidFill>
                  <a:schemeClr val="tx1"/>
                </a:solidFill>
                <a:latin typeface="+mn-lt"/>
                <a:ea typeface="+mn-ea"/>
                <a:cs typeface="+mn-cs"/>
              </a:rPr>
              <a:t>ملاءمة</a:t>
            </a:r>
            <a:r>
              <a:rPr lang="ar-SA" sz="1200" kern="1200" dirty="0" smtClean="0">
                <a:solidFill>
                  <a:schemeClr val="tx1"/>
                </a:solidFill>
                <a:latin typeface="+mn-lt"/>
                <a:ea typeface="+mn-ea"/>
                <a:cs typeface="+mn-cs"/>
              </a:rPr>
              <a:t> مع البيئة، فالتمثيل </a:t>
            </a:r>
            <a:r>
              <a:rPr lang="ar-SA" sz="1200" kern="1200" dirty="0" err="1" smtClean="0">
                <a:solidFill>
                  <a:schemeClr val="tx1"/>
                </a:solidFill>
                <a:latin typeface="+mn-lt"/>
                <a:ea typeface="+mn-ea"/>
                <a:cs typeface="+mn-cs"/>
              </a:rPr>
              <a:t>لايمكن</a:t>
            </a:r>
            <a:r>
              <a:rPr lang="ar-SA" sz="1200" kern="1200" dirty="0" smtClean="0">
                <a:solidFill>
                  <a:schemeClr val="tx1"/>
                </a:solidFill>
                <a:latin typeface="+mn-lt"/>
                <a:ea typeface="+mn-ea"/>
                <a:cs typeface="+mn-cs"/>
              </a:rPr>
              <a:t> أن يكون نقيا، لأن الذكاء عن طريق استيعاب عناصر جديدة في الصورة العامة السابقة يعدل من هذه الصور لكي تكيف نفسها مع العناصر الجديدة وبمعنى آخر   فالمواءمة هي عملية خلق المخططات الجديدة، أو تحوير المخططات القديمة، وينجم عن كلا العمليتين تغير وارتقاء في </a:t>
            </a:r>
            <a:r>
              <a:rPr lang="ar-SA" sz="1200" kern="1200" dirty="0" err="1" smtClean="0">
                <a:solidFill>
                  <a:schemeClr val="tx1"/>
                </a:solidFill>
                <a:latin typeface="+mn-lt"/>
                <a:ea typeface="+mn-ea"/>
                <a:cs typeface="+mn-cs"/>
              </a:rPr>
              <a:t>البنى</a:t>
            </a:r>
            <a:r>
              <a:rPr lang="ar-SA" sz="1200" kern="1200" dirty="0" smtClean="0">
                <a:solidFill>
                  <a:schemeClr val="tx1"/>
                </a:solidFill>
                <a:latin typeface="+mn-lt"/>
                <a:ea typeface="+mn-ea"/>
                <a:cs typeface="+mn-cs"/>
              </a:rPr>
              <a:t> المعرفية</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المخططات</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وتعبر المواءمة عن الارتقاء</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تغير نوعي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 ويعبر التمثيل عن نمو</a:t>
            </a:r>
            <a:r>
              <a:rPr lang="en-US" sz="1200" kern="1200" dirty="0" smtClean="0">
                <a:solidFill>
                  <a:schemeClr val="tx1"/>
                </a:solidFill>
                <a:latin typeface="+mn-lt"/>
                <a:ea typeface="+mn-ea"/>
                <a:cs typeface="+mn-cs"/>
              </a:rPr>
              <a:t>( </a:t>
            </a:r>
            <a:r>
              <a:rPr lang="ar-SA" sz="1200" kern="1200" dirty="0" err="1" smtClean="0">
                <a:solidFill>
                  <a:schemeClr val="tx1"/>
                </a:solidFill>
                <a:latin typeface="+mn-lt"/>
                <a:ea typeface="+mn-ea"/>
                <a:cs typeface="+mn-cs"/>
              </a:rPr>
              <a:t>تغيركمي</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 وكلاهما يعبر عن تكيف فكري، وعن ارتقاء </a:t>
            </a:r>
            <a:r>
              <a:rPr lang="ar-SA" sz="1200" kern="1200" dirty="0" err="1" smtClean="0">
                <a:solidFill>
                  <a:schemeClr val="tx1"/>
                </a:solidFill>
                <a:latin typeface="+mn-lt"/>
                <a:ea typeface="+mn-ea"/>
                <a:cs typeface="+mn-cs"/>
              </a:rPr>
              <a:t>البنى</a:t>
            </a:r>
            <a:r>
              <a:rPr lang="ar-SA" sz="1200" kern="1200" dirty="0" smtClean="0">
                <a:solidFill>
                  <a:schemeClr val="tx1"/>
                </a:solidFill>
                <a:latin typeface="+mn-lt"/>
                <a:ea typeface="+mn-ea"/>
                <a:cs typeface="+mn-cs"/>
              </a:rPr>
              <a:t> الفكرية</a:t>
            </a:r>
            <a:r>
              <a:rPr lang="en-US" sz="1200" kern="1200" dirty="0" smtClean="0">
                <a:solidFill>
                  <a:schemeClr val="tx1"/>
                </a:solidFill>
                <a:latin typeface="+mn-lt"/>
                <a:ea typeface="+mn-ea"/>
                <a:cs typeface="+mn-cs"/>
              </a:rPr>
              <a:t>.</a:t>
            </a:r>
            <a:r>
              <a:rPr lang="ar-SA" sz="1200" kern="1200" dirty="0" smtClean="0">
                <a:solidFill>
                  <a:schemeClr val="tx1"/>
                </a:solidFill>
                <a:latin typeface="+mn-lt"/>
                <a:ea typeface="+mn-ea"/>
                <a:cs typeface="+mn-cs"/>
              </a:rPr>
              <a:t>(</a:t>
            </a:r>
            <a:r>
              <a:rPr lang="ar-SA" sz="1200" kern="1200" dirty="0" err="1" smtClean="0">
                <a:solidFill>
                  <a:schemeClr val="tx1"/>
                </a:solidFill>
                <a:latin typeface="+mn-lt"/>
                <a:ea typeface="+mn-ea"/>
                <a:cs typeface="+mn-cs"/>
              </a:rPr>
              <a:t>الازيرجاوي</a:t>
            </a:r>
            <a:r>
              <a:rPr lang="ar-SA" sz="120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1991:320 </a:t>
            </a:r>
            <a:r>
              <a:rPr lang="ar-SA" sz="1200" kern="1200" dirty="0" smtClean="0">
                <a:solidFill>
                  <a:schemeClr val="tx1"/>
                </a:solidFill>
                <a:latin typeface="+mn-lt"/>
                <a:ea typeface="+mn-ea"/>
                <a:cs typeface="+mn-cs"/>
              </a:rPr>
              <a:t>) هاتان العمليتان معا التمثيل</a:t>
            </a:r>
            <a:r>
              <a:rPr lang="en-US" sz="1200" kern="1200" dirty="0" smtClean="0">
                <a:solidFill>
                  <a:schemeClr val="tx1"/>
                </a:solidFill>
                <a:latin typeface="+mn-lt"/>
                <a:ea typeface="+mn-ea"/>
                <a:cs typeface="+mn-cs"/>
              </a:rPr>
              <a:t>- </a:t>
            </a:r>
            <a:r>
              <a:rPr lang="ar-SA" sz="1200" kern="1200" dirty="0" smtClean="0">
                <a:solidFill>
                  <a:schemeClr val="tx1"/>
                </a:solidFill>
                <a:latin typeface="+mn-lt"/>
                <a:ea typeface="+mn-ea"/>
                <a:cs typeface="+mn-cs"/>
              </a:rPr>
              <a:t>والمواءمة تحدثان تكيف العقل مع البنية في الوقت المعين أثناء عملية النمو، </a:t>
            </a:r>
            <a:r>
              <a:rPr lang="ar-SA" sz="1200" kern="1200" dirty="0" err="1" smtClean="0">
                <a:solidFill>
                  <a:schemeClr val="tx1"/>
                </a:solidFill>
                <a:latin typeface="+mn-lt"/>
                <a:ea typeface="+mn-ea"/>
                <a:cs typeface="+mn-cs"/>
              </a:rPr>
              <a:t>وبواستطها</a:t>
            </a:r>
            <a:r>
              <a:rPr lang="ar-SA" sz="1200" kern="1200" dirty="0" smtClean="0">
                <a:solidFill>
                  <a:schemeClr val="tx1"/>
                </a:solidFill>
                <a:latin typeface="+mn-lt"/>
                <a:ea typeface="+mn-ea"/>
                <a:cs typeface="+mn-cs"/>
              </a:rPr>
              <a:t> يتم تعديل البنية العقلية بشكل مستمر لتصبح أكثر فأكثر تعقيدا، وهو ما يشكل جوهر النمو العقلي أو المعرفي عند الإنسان</a:t>
            </a:r>
            <a:endParaRPr lang="en-US" sz="1200" kern="1200" dirty="0" smtClean="0">
              <a:solidFill>
                <a:schemeClr val="tx1"/>
              </a:solidFill>
              <a:latin typeface="+mn-lt"/>
              <a:ea typeface="+mn-ea"/>
              <a:cs typeface="+mn-cs"/>
            </a:endParaRPr>
          </a:p>
          <a:p>
            <a:pPr algn="r"/>
            <a:endParaRPr lang="en-US" dirty="0" smtClean="0"/>
          </a:p>
          <a:p>
            <a:pPr algn="r"/>
            <a:r>
              <a:rPr lang="ar-SA" sz="1200" kern="1200" dirty="0" smtClean="0">
                <a:solidFill>
                  <a:schemeClr val="tx1"/>
                </a:solidFill>
                <a:latin typeface="+mn-lt"/>
                <a:ea typeface="+mn-ea"/>
                <a:cs typeface="+mn-cs"/>
              </a:rPr>
              <a:t> ففي مثال العصفور السابق :عندما تقول له أمه (هذه فراشة وليست عصفور) يتولد لديه معني جديدا فيقول (ليس كل ما يطير عصفور ) أي أنه يبدأ بتغيير المعاني الداخلية لديه لتتناسب مع المثيرات الجديدة التي يتعرض لها ويبدأ بتمييز العصفور من الفراشة من الصقر,وهذه العملية تسمى المواءمة</a:t>
            </a:r>
            <a:endParaRPr lang="en-US" dirty="0"/>
          </a:p>
        </p:txBody>
      </p:sp>
      <p:sp>
        <p:nvSpPr>
          <p:cNvPr id="4" name="Slide Number Placeholder 3"/>
          <p:cNvSpPr>
            <a:spLocks noGrp="1"/>
          </p:cNvSpPr>
          <p:nvPr>
            <p:ph type="sldNum" sz="quarter" idx="10"/>
          </p:nvPr>
        </p:nvSpPr>
        <p:spPr/>
        <p:txBody>
          <a:bodyPr/>
          <a:lstStyle/>
          <a:p>
            <a:fld id="{783FD437-E0C0-411E-8C4D-CCB4F8927D7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3FD437-E0C0-411E-8C4D-CCB4F8927D7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r" rtl="1"/>
            <a:r>
              <a:rPr lang="ar-SA" sz="1200" b="1" kern="1200" dirty="0" smtClean="0">
                <a:solidFill>
                  <a:schemeClr val="tx1"/>
                </a:solidFill>
                <a:latin typeface="+mn-lt"/>
                <a:ea typeface="+mn-ea"/>
                <a:cs typeface="+mn-cs"/>
              </a:rPr>
              <a:t>أولاً: المرحلة الحسية الحركية:</a:t>
            </a:r>
          </a:p>
          <a:p>
            <a:pPr algn="l" rtl="1"/>
            <a:r>
              <a:rPr lang="en-US" sz="1200" kern="1200" dirty="0" smtClean="0">
                <a:solidFill>
                  <a:schemeClr val="tx1"/>
                </a:solidFill>
                <a:latin typeface="+mn-lt"/>
                <a:ea typeface="+mn-ea"/>
                <a:cs typeface="+mn-cs"/>
              </a:rPr>
              <a:t>During the </a:t>
            </a:r>
            <a:r>
              <a:rPr lang="en-US" sz="1200" kern="1200" dirty="0" err="1" smtClean="0">
                <a:solidFill>
                  <a:schemeClr val="tx1"/>
                </a:solidFill>
                <a:latin typeface="+mn-lt"/>
                <a:ea typeface="+mn-ea"/>
                <a:cs typeface="+mn-cs"/>
              </a:rPr>
              <a:t>sensorimotor</a:t>
            </a:r>
            <a:r>
              <a:rPr lang="en-US" sz="1200" kern="1200" dirty="0" smtClean="0">
                <a:solidFill>
                  <a:schemeClr val="tx1"/>
                </a:solidFill>
                <a:latin typeface="+mn-lt"/>
                <a:ea typeface="+mn-ea"/>
                <a:cs typeface="+mn-cs"/>
              </a:rPr>
              <a:t> stage, infants and toddlers "think" with their eyes, ears, hands, and other </a:t>
            </a:r>
            <a:r>
              <a:rPr lang="en-US" sz="1200" kern="1200" dirty="0" err="1" smtClean="0">
                <a:solidFill>
                  <a:schemeClr val="tx1"/>
                </a:solidFill>
                <a:latin typeface="+mn-lt"/>
                <a:ea typeface="+mn-ea"/>
                <a:cs typeface="+mn-cs"/>
              </a:rPr>
              <a:t>sensorimotor</a:t>
            </a:r>
            <a:r>
              <a:rPr lang="en-US" sz="1200" kern="1200" dirty="0" smtClean="0">
                <a:solidFill>
                  <a:schemeClr val="tx1"/>
                </a:solidFill>
                <a:latin typeface="+mn-lt"/>
                <a:ea typeface="+mn-ea"/>
                <a:cs typeface="+mn-cs"/>
              </a:rPr>
              <a:t> equipment</a:t>
            </a:r>
          </a:p>
          <a:p>
            <a:pPr algn="r" rtl="1"/>
            <a:endParaRPr lang="en-US" sz="1200" kern="1200" dirty="0" smtClean="0">
              <a:solidFill>
                <a:schemeClr val="tx1"/>
              </a:solidFill>
              <a:latin typeface="+mn-lt"/>
              <a:ea typeface="+mn-ea"/>
              <a:cs typeface="+mn-cs"/>
            </a:endParaRPr>
          </a:p>
          <a:p>
            <a:pPr algn="r" rtl="1"/>
            <a:r>
              <a:rPr lang="ar-SA" sz="1200" kern="1200" dirty="0" smtClean="0">
                <a:solidFill>
                  <a:schemeClr val="tx1"/>
                </a:solidFill>
                <a:latin typeface="+mn-lt"/>
                <a:ea typeface="+mn-ea"/>
                <a:cs typeface="+mn-cs"/>
              </a:rPr>
              <a:t>وتمتد هذه المرحلة من الولادة وحتى نهاية السنة  الثانية تقريبا  وتمثل الصورة المبكرة للنشاط العقلي للطفل الرضيع ويحدث التعلم بشكل رئيس في هذه الفترة عبر الإحساسات والمعالجات اليدوية, وهي عبارة عن أفعال انعكاسية فطرية لا إرادية كظاهرة المص , ثم تتحول تدريجيا إلى السلوك الإرادي.</a:t>
            </a:r>
          </a:p>
          <a:p>
            <a:pPr algn="r" rtl="1"/>
            <a:endParaRPr lang="en-US" sz="1200" kern="1200" dirty="0" smtClean="0">
              <a:solidFill>
                <a:schemeClr val="tx1"/>
              </a:solidFill>
              <a:latin typeface="+mn-lt"/>
              <a:ea typeface="+mn-ea"/>
              <a:cs typeface="+mn-cs"/>
            </a:endParaRPr>
          </a:p>
          <a:p>
            <a:pPr algn="r" rtl="1"/>
            <a:r>
              <a:rPr lang="ar-SA" sz="1200" kern="1200" dirty="0" smtClean="0">
                <a:solidFill>
                  <a:schemeClr val="tx1"/>
                </a:solidFill>
                <a:latin typeface="+mn-lt"/>
                <a:ea typeface="+mn-ea"/>
                <a:cs typeface="+mn-cs"/>
              </a:rPr>
              <a:t>ويغدو الطفل قادرا على التحرك نحو هدف معين </a:t>
            </a:r>
            <a:r>
              <a:rPr lang="ar-SA" sz="1200" kern="1200" dirty="0" err="1" smtClean="0">
                <a:solidFill>
                  <a:schemeClr val="tx1"/>
                </a:solidFill>
                <a:latin typeface="+mn-lt"/>
                <a:ea typeface="+mn-ea"/>
                <a:cs typeface="+mn-cs"/>
              </a:rPr>
              <a:t>و</a:t>
            </a:r>
            <a:r>
              <a:rPr lang="ar-SA" sz="1200" kern="1200" dirty="0" smtClean="0">
                <a:solidFill>
                  <a:schemeClr val="tx1"/>
                </a:solidFill>
                <a:latin typeface="+mn-lt"/>
                <a:ea typeface="+mn-ea"/>
                <a:cs typeface="+mn-cs"/>
              </a:rPr>
              <a:t> الإمساك بالأشياء أو تقليد الأصوات والحركات وذلك من خلال تحسن قدرته على تنسيق حواسه المختلفة حيث يحدث نوع من التآزر البصري السمعي البصري </a:t>
            </a:r>
            <a:r>
              <a:rPr lang="ar-SA" sz="1200" kern="1200" dirty="0" err="1" smtClean="0">
                <a:solidFill>
                  <a:schemeClr val="tx1"/>
                </a:solidFill>
                <a:latin typeface="+mn-lt"/>
                <a:ea typeface="+mn-ea"/>
                <a:cs typeface="+mn-cs"/>
              </a:rPr>
              <a:t>اللمسي</a:t>
            </a:r>
            <a:r>
              <a:rPr lang="ar-SA" sz="1200" kern="1200" dirty="0" smtClean="0">
                <a:solidFill>
                  <a:schemeClr val="tx1"/>
                </a:solidFill>
                <a:latin typeface="+mn-lt"/>
                <a:ea typeface="+mn-ea"/>
                <a:cs typeface="+mn-cs"/>
              </a:rPr>
              <a:t> إذ يتعلم الطفل تدريجيا الإمساك بالأشياء التي يراها,والنظر إلى مصادر الأصوات التي يسمعها ويغدو في نهاية هذه المرحلة قادرا على انجاز التناسق الحسي الحركي على نحو جيد ، الأمر الذي يمكنه من أداء الحركات الجسمية بسهولة ودقة نسبيتين..</a:t>
            </a:r>
          </a:p>
          <a:p>
            <a:pPr algn="r" rtl="1"/>
            <a:endParaRPr lang="en-US" sz="1200" kern="1200" dirty="0" smtClean="0">
              <a:solidFill>
                <a:schemeClr val="tx1"/>
              </a:solidFill>
              <a:latin typeface="+mn-lt"/>
              <a:ea typeface="+mn-ea"/>
              <a:cs typeface="+mn-cs"/>
            </a:endParaRPr>
          </a:p>
          <a:p>
            <a:pPr algn="r"/>
            <a:r>
              <a:rPr lang="ar-SA" sz="1200" kern="1200" dirty="0" smtClean="0">
                <a:solidFill>
                  <a:schemeClr val="tx1"/>
                </a:solidFill>
                <a:latin typeface="+mn-lt"/>
                <a:ea typeface="+mn-ea"/>
                <a:cs typeface="+mn-cs"/>
              </a:rPr>
              <a:t>ويبدأ الطفل في نهاية هذه المرحلة اكتساب اللغة ويصبح قادرا على بعض النشاطات أو الأنماط السلوكية التي تمكنه من الوصول إلى بعض الأهداف ، مما يشير إلى انه اكتسب معرفة وجود بعض النظم للبيئة التي يعيش فيها إلا أن تفكيره مازال محدودا على نحو أولي للخبرات الحسية المباشرة ، </a:t>
            </a:r>
            <a:r>
              <a:rPr lang="ar-SA" sz="1200" kern="1200" dirty="0" err="1" smtClean="0">
                <a:solidFill>
                  <a:schemeClr val="tx1"/>
                </a:solidFill>
                <a:latin typeface="+mn-lt"/>
                <a:ea typeface="+mn-ea"/>
                <a:cs typeface="+mn-cs"/>
              </a:rPr>
              <a:t>و</a:t>
            </a:r>
            <a:r>
              <a:rPr lang="ar-SA" sz="1200" kern="1200" dirty="0" smtClean="0">
                <a:solidFill>
                  <a:schemeClr val="tx1"/>
                </a:solidFill>
                <a:latin typeface="+mn-lt"/>
                <a:ea typeface="+mn-ea"/>
                <a:cs typeface="+mn-cs"/>
              </a:rPr>
              <a:t> الأفعال الحركية المرتبطة </a:t>
            </a:r>
            <a:r>
              <a:rPr lang="ar-SA" sz="1200" kern="1200" dirty="0" err="1" smtClean="0">
                <a:solidFill>
                  <a:schemeClr val="tx1"/>
                </a:solidFill>
                <a:latin typeface="+mn-lt"/>
                <a:ea typeface="+mn-ea"/>
                <a:cs typeface="+mn-cs"/>
              </a:rPr>
              <a:t>بها</a:t>
            </a:r>
            <a:r>
              <a:rPr lang="ar-SA" sz="1200" kern="1200" dirty="0" smtClean="0">
                <a:solidFill>
                  <a:schemeClr val="tx1"/>
                </a:solidFill>
                <a:latin typeface="+mn-lt"/>
                <a:ea typeface="+mn-ea"/>
                <a:cs typeface="+mn-cs"/>
              </a:rPr>
              <a:t> ، فهو لا يتمثل أهدافه عن طريق تصورات أو تخيلات داخلية ، بل عن طريق الأفعال </a:t>
            </a:r>
            <a:r>
              <a:rPr lang="ar-SA" sz="1200" kern="1200" dirty="0" err="1" smtClean="0">
                <a:solidFill>
                  <a:schemeClr val="tx1"/>
                </a:solidFill>
                <a:latin typeface="+mn-lt"/>
                <a:ea typeface="+mn-ea"/>
                <a:cs typeface="+mn-cs"/>
              </a:rPr>
              <a:t>و</a:t>
            </a:r>
            <a:r>
              <a:rPr lang="ar-SA" sz="1200" kern="1200" dirty="0" smtClean="0">
                <a:solidFill>
                  <a:schemeClr val="tx1"/>
                </a:solidFill>
                <a:latin typeface="+mn-lt"/>
                <a:ea typeface="+mn-ea"/>
                <a:cs typeface="+mn-cs"/>
              </a:rPr>
              <a:t> الأنماط السلوكية الظاهرة التي يستطيع أداءها </a:t>
            </a:r>
            <a:endParaRPr lang="ar-SA" dirty="0" smtClean="0"/>
          </a:p>
          <a:p>
            <a:pPr algn="r"/>
            <a:endParaRPr lang="ar-SA" dirty="0" smtClean="0"/>
          </a:p>
          <a:p>
            <a:pPr algn="r"/>
            <a:r>
              <a:rPr lang="ar-SA" dirty="0" smtClean="0"/>
              <a:t>تشكل ردود </a:t>
            </a:r>
            <a:r>
              <a:rPr lang="ar-SA" dirty="0" err="1" smtClean="0"/>
              <a:t>الافعال</a:t>
            </a:r>
            <a:r>
              <a:rPr lang="ar-SA" dirty="0" smtClean="0"/>
              <a:t> المنعكسة الفطرية بدايات ما يمارسه الوليد من </a:t>
            </a:r>
            <a:r>
              <a:rPr lang="ar-SA" dirty="0" err="1" smtClean="0"/>
              <a:t>افعال</a:t>
            </a:r>
            <a:r>
              <a:rPr lang="ar-SA" dirty="0" smtClean="0"/>
              <a:t> استجابة لما يحس </a:t>
            </a:r>
            <a:r>
              <a:rPr lang="ar-SA" dirty="0" err="1" smtClean="0"/>
              <a:t>به</a:t>
            </a:r>
            <a:r>
              <a:rPr lang="ar-SA" dirty="0" smtClean="0"/>
              <a:t> من روية,</a:t>
            </a:r>
            <a:r>
              <a:rPr lang="ar-SA" baseline="0" dirty="0" smtClean="0"/>
              <a:t> </a:t>
            </a:r>
            <a:r>
              <a:rPr lang="ar-SA" baseline="0" dirty="0" err="1" smtClean="0"/>
              <a:t>او</a:t>
            </a:r>
            <a:r>
              <a:rPr lang="ar-SA" baseline="0" dirty="0" smtClean="0"/>
              <a:t> سمع, </a:t>
            </a:r>
            <a:r>
              <a:rPr lang="ar-SA" baseline="0" dirty="0" err="1" smtClean="0"/>
              <a:t>او</a:t>
            </a:r>
            <a:r>
              <a:rPr lang="ar-SA" baseline="0" dirty="0" smtClean="0"/>
              <a:t> شم, </a:t>
            </a:r>
            <a:r>
              <a:rPr lang="ar-SA" baseline="0" dirty="0" err="1" smtClean="0"/>
              <a:t>او</a:t>
            </a:r>
            <a:r>
              <a:rPr lang="ar-SA" baseline="0" dirty="0" smtClean="0"/>
              <a:t> ذوق </a:t>
            </a:r>
            <a:r>
              <a:rPr lang="ar-SA" baseline="0" dirty="0" err="1" smtClean="0"/>
              <a:t>او</a:t>
            </a:r>
            <a:r>
              <a:rPr lang="ar-SA" baseline="0" dirty="0" smtClean="0"/>
              <a:t> ملامسة</a:t>
            </a:r>
          </a:p>
          <a:p>
            <a:pPr algn="r"/>
            <a:endParaRPr lang="ar-SA" baseline="0" dirty="0" smtClean="0"/>
          </a:p>
          <a:p>
            <a:pPr algn="r"/>
            <a:r>
              <a:rPr lang="ar-SA" sz="1200" b="1" dirty="0" smtClean="0">
                <a:solidFill>
                  <a:srgbClr val="339933"/>
                </a:solidFill>
              </a:rPr>
              <a:t>الطفل يتعلم بعض المعلومات عن أصابعه عن طريق مسكها وضعها في فمه </a:t>
            </a:r>
            <a:r>
              <a:rPr lang="ar-SA" sz="1200" b="1" dirty="0" smtClean="0">
                <a:solidFill>
                  <a:schemeClr val="accent2"/>
                </a:solidFill>
              </a:rPr>
              <a:t>( فعل منعكس )</a:t>
            </a:r>
            <a:r>
              <a:rPr lang="ar-SA" sz="1200" b="1" dirty="0" smtClean="0">
                <a:solidFill>
                  <a:srgbClr val="339933"/>
                </a:solidFill>
              </a:rPr>
              <a:t> يخرجها من فمه ثم يضعها مره أخرى مما يشير إلى تعلم </a:t>
            </a:r>
          </a:p>
          <a:p>
            <a:pPr algn="r"/>
            <a:r>
              <a:rPr lang="ar-SA" sz="1200" b="1" dirty="0" smtClean="0">
                <a:solidFill>
                  <a:srgbClr val="339933"/>
                </a:solidFill>
              </a:rPr>
              <a:t>شي ما هو ارتباط السلوك بالمتعة فيكرره</a:t>
            </a:r>
          </a:p>
          <a:p>
            <a:pPr algn="r"/>
            <a:endParaRPr lang="ar-SA" sz="1200" b="1" baseline="0" dirty="0" smtClean="0">
              <a:solidFill>
                <a:srgbClr val="339933"/>
              </a:solidFill>
            </a:endParaRPr>
          </a:p>
          <a:p>
            <a:pPr algn="r"/>
            <a:r>
              <a:rPr lang="he-IL" sz="1200" kern="1200" baseline="0" dirty="0" smtClean="0">
                <a:solidFill>
                  <a:schemeClr val="tx1"/>
                </a:solidFill>
                <a:latin typeface="+mn-lt"/>
                <a:ea typeface="+mn-ea"/>
                <a:cs typeface="+mn-cs"/>
              </a:rPr>
              <a:t>אין סכמות יש רק רפלקסים שהן תנועות לא</a:t>
            </a:r>
            <a:r>
              <a:rPr lang="ar-SA" sz="1200" kern="1200" baseline="0" dirty="0" smtClean="0">
                <a:solidFill>
                  <a:schemeClr val="tx1"/>
                </a:solidFill>
                <a:latin typeface="+mn-lt"/>
                <a:ea typeface="+mn-ea"/>
                <a:cs typeface="+mn-cs"/>
              </a:rPr>
              <a:t> </a:t>
            </a:r>
            <a:r>
              <a:rPr lang="he-IL" sz="1200" kern="1200" baseline="0" dirty="0" smtClean="0">
                <a:solidFill>
                  <a:schemeClr val="tx1"/>
                </a:solidFill>
                <a:latin typeface="+mn-lt"/>
                <a:ea typeface="+mn-ea"/>
                <a:cs typeface="+mn-cs"/>
              </a:rPr>
              <a:t>רצוניות ואין עליהן חזרה. הן אוטומטיות</a:t>
            </a:r>
            <a:r>
              <a:rPr lang="ar-SA" sz="1200" kern="1200" baseline="0" dirty="0" smtClean="0">
                <a:solidFill>
                  <a:schemeClr val="tx1"/>
                </a:solidFill>
                <a:latin typeface="+mn-lt"/>
                <a:ea typeface="+mn-ea"/>
                <a:cs typeface="+mn-cs"/>
              </a:rPr>
              <a:t> </a:t>
            </a:r>
            <a:r>
              <a:rPr lang="he-IL" sz="1200" kern="1200" baseline="0" dirty="0" smtClean="0">
                <a:solidFill>
                  <a:schemeClr val="tx1"/>
                </a:solidFill>
                <a:latin typeface="+mn-lt"/>
                <a:ea typeface="+mn-ea"/>
                <a:cs typeface="+mn-cs"/>
              </a:rPr>
              <a:t>ומופעלות בהתאם לגירויים חיצוניים.</a:t>
            </a:r>
            <a:r>
              <a:rPr lang="ar-SA" sz="1200" kern="1200" baseline="0" dirty="0" smtClean="0">
                <a:solidFill>
                  <a:schemeClr val="tx1"/>
                </a:solidFill>
                <a:latin typeface="+mn-lt"/>
                <a:ea typeface="+mn-ea"/>
                <a:cs typeface="+mn-cs"/>
              </a:rPr>
              <a:t> </a:t>
            </a:r>
            <a:r>
              <a:rPr lang="he-IL" sz="1200" kern="1200" baseline="0" dirty="0" smtClean="0">
                <a:solidFill>
                  <a:schemeClr val="tx1"/>
                </a:solidFill>
                <a:latin typeface="+mn-lt"/>
                <a:ea typeface="+mn-ea"/>
                <a:cs typeface="+mn-cs"/>
              </a:rPr>
              <a:t>הרפלקסים מכינים אותנו ומהווים את הבסיס</a:t>
            </a:r>
            <a:r>
              <a:rPr lang="ar-SA" sz="1200" kern="1200" baseline="0" dirty="0" smtClean="0">
                <a:solidFill>
                  <a:schemeClr val="tx1"/>
                </a:solidFill>
                <a:latin typeface="+mn-lt"/>
                <a:ea typeface="+mn-ea"/>
                <a:cs typeface="+mn-cs"/>
              </a:rPr>
              <a:t> </a:t>
            </a:r>
            <a:r>
              <a:rPr lang="he-IL" sz="1200" kern="1200" baseline="0" dirty="0" smtClean="0">
                <a:solidFill>
                  <a:schemeClr val="tx1"/>
                </a:solidFill>
                <a:latin typeface="+mn-lt"/>
                <a:ea typeface="+mn-ea"/>
                <a:cs typeface="+mn-cs"/>
              </a:rPr>
              <a:t>להתמודדות ולמידה טובה יותר בהמשך.</a:t>
            </a:r>
            <a:endParaRPr lang="en-US" baseline="0" dirty="0" smtClean="0"/>
          </a:p>
        </p:txBody>
      </p:sp>
      <p:sp>
        <p:nvSpPr>
          <p:cNvPr id="4" name="Slide Number Placeholder 3"/>
          <p:cNvSpPr>
            <a:spLocks noGrp="1"/>
          </p:cNvSpPr>
          <p:nvPr>
            <p:ph type="sldNum" sz="quarter" idx="10"/>
          </p:nvPr>
        </p:nvSpPr>
        <p:spPr/>
        <p:txBody>
          <a:bodyPr/>
          <a:lstStyle/>
          <a:p>
            <a:fld id="{783FD437-E0C0-411E-8C4D-CCB4F8927D7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6771C4-95D9-4848-935D-DCF9CE0CA3FF}" type="datetimeFigureOut">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268C3-6FA4-4149-AA06-4A020263D0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771C4-95D9-4848-935D-DCF9CE0CA3FF}" type="datetimeFigureOut">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268C3-6FA4-4149-AA06-4A020263D0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771C4-95D9-4848-935D-DCF9CE0CA3FF}" type="datetimeFigureOut">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268C3-6FA4-4149-AA06-4A020263D0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771C4-95D9-4848-935D-DCF9CE0CA3FF}" type="datetimeFigureOut">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268C3-6FA4-4149-AA06-4A020263D0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6771C4-95D9-4848-935D-DCF9CE0CA3FF}" type="datetimeFigureOut">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268C3-6FA4-4149-AA06-4A020263D0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6771C4-95D9-4848-935D-DCF9CE0CA3FF}" type="datetimeFigureOut">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268C3-6FA4-4149-AA06-4A020263D0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6771C4-95D9-4848-935D-DCF9CE0CA3FF}" type="datetimeFigureOut">
              <a:rPr lang="en-US" smtClean="0"/>
              <a:pPr/>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E268C3-6FA4-4149-AA06-4A020263D0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6771C4-95D9-4848-935D-DCF9CE0CA3FF}" type="datetimeFigureOut">
              <a:rPr lang="en-US" smtClean="0"/>
              <a:pPr/>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E268C3-6FA4-4149-AA06-4A020263D0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6771C4-95D9-4848-935D-DCF9CE0CA3FF}" type="datetimeFigureOut">
              <a:rPr lang="en-US" smtClean="0"/>
              <a:pPr/>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E268C3-6FA4-4149-AA06-4A020263D0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771C4-95D9-4848-935D-DCF9CE0CA3FF}" type="datetimeFigureOut">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268C3-6FA4-4149-AA06-4A020263D0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771C4-95D9-4848-935D-DCF9CE0CA3FF}" type="datetimeFigureOut">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268C3-6FA4-4149-AA06-4A020263D0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771C4-95D9-4848-935D-DCF9CE0CA3FF}" type="datetimeFigureOut">
              <a:rPr lang="en-US" smtClean="0"/>
              <a:pPr/>
              <a:t>3/13/2013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268C3-6FA4-4149-AA06-4A020263D0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ue8y-JVhjS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tXZau5VIIvU&amp;feature=relate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OinqFgsIbh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GLj0IZFLKvg"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40000"/>
              <a:lumOff val="60000"/>
            </a:schemeClr>
          </a:solidFill>
        </p:spPr>
        <p:txBody>
          <a:bodyPr/>
          <a:lstStyle/>
          <a:p>
            <a:r>
              <a:rPr lang="ar-SA" dirty="0" smtClean="0"/>
              <a:t>علم النفس التطوري</a:t>
            </a:r>
            <a:endParaRPr lang="en-US" dirty="0"/>
          </a:p>
        </p:txBody>
      </p:sp>
      <p:sp>
        <p:nvSpPr>
          <p:cNvPr id="3" name="Subtitle 2"/>
          <p:cNvSpPr>
            <a:spLocks noGrp="1"/>
          </p:cNvSpPr>
          <p:nvPr>
            <p:ph type="subTitle" idx="1"/>
          </p:nvPr>
        </p:nvSpPr>
        <p:spPr/>
        <p:txBody>
          <a:bodyPr/>
          <a:lstStyle/>
          <a:p>
            <a:r>
              <a:rPr lang="ar-SA" b="1" dirty="0" smtClean="0">
                <a:solidFill>
                  <a:schemeClr val="tx1"/>
                </a:solidFill>
              </a:rPr>
              <a:t>نظرية </a:t>
            </a:r>
            <a:r>
              <a:rPr lang="ar-SA" b="1" dirty="0" err="1" smtClean="0">
                <a:solidFill>
                  <a:schemeClr val="tx1"/>
                </a:solidFill>
              </a:rPr>
              <a:t>بياجية</a:t>
            </a:r>
            <a:r>
              <a:rPr lang="ar-SA" b="1" dirty="0" smtClean="0">
                <a:solidFill>
                  <a:schemeClr val="tx1"/>
                </a:solidFill>
              </a:rPr>
              <a:t> للنمو المعرفي</a:t>
            </a:r>
          </a:p>
          <a:p>
            <a:endParaRPr lang="ar-SA" dirty="0" smtClean="0">
              <a:solidFill>
                <a:schemeClr val="tx1"/>
              </a:solidFill>
            </a:endParaRPr>
          </a:p>
          <a:p>
            <a:r>
              <a:rPr lang="ar-SA" dirty="0" smtClean="0">
                <a:solidFill>
                  <a:schemeClr val="tx1"/>
                </a:solidFill>
              </a:rPr>
              <a:t>د. وسام مجادلة</a:t>
            </a:r>
          </a:p>
          <a:p>
            <a:endParaRPr lang="en-US" dirty="0">
              <a:solidFill>
                <a:schemeClr val="tx1"/>
              </a:solidFill>
            </a:endParaRPr>
          </a:p>
        </p:txBody>
      </p:sp>
      <p:pic>
        <p:nvPicPr>
          <p:cNvPr id="41990" name="Picture 6" descr="http://s3.amazonaws.com/production.mediajoint.prx.org/public/piece_images/162281/4167-33_medium.jpeg"/>
          <p:cNvPicPr>
            <a:picLocks noChangeAspect="1" noChangeArrowheads="1"/>
          </p:cNvPicPr>
          <p:nvPr/>
        </p:nvPicPr>
        <p:blipFill>
          <a:blip r:embed="rId3" cstate="print"/>
          <a:srcRect/>
          <a:stretch>
            <a:fillRect/>
          </a:stretch>
        </p:blipFill>
        <p:spPr bwMode="auto">
          <a:xfrm>
            <a:off x="3581400" y="0"/>
            <a:ext cx="1752600" cy="2022232"/>
          </a:xfrm>
          <a:prstGeom prst="rect">
            <a:avLst/>
          </a:prstGeom>
          <a:noFill/>
        </p:spPr>
      </p:pic>
      <p:sp>
        <p:nvSpPr>
          <p:cNvPr id="7" name="Slide Number Placeholder 6"/>
          <p:cNvSpPr>
            <a:spLocks noGrp="1"/>
          </p:cNvSpPr>
          <p:nvPr>
            <p:ph type="sldNum" sz="quarter" idx="12"/>
          </p:nvPr>
        </p:nvSpPr>
        <p:spPr/>
        <p:txBody>
          <a:bodyPr/>
          <a:lstStyle/>
          <a:p>
            <a:fld id="{5B092834-F655-4AC5-9FCA-1DC467D3F86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p:txBody>
          <a:bodyPr>
            <a:normAutofit fontScale="92500" lnSpcReduction="10000"/>
          </a:bodyPr>
          <a:lstStyle/>
          <a:p>
            <a:pPr algn="r">
              <a:buNone/>
            </a:pPr>
            <a:r>
              <a:rPr lang="ar-SA" sz="2800" dirty="0" smtClean="0"/>
              <a:t> </a:t>
            </a:r>
            <a:r>
              <a:rPr lang="ar-SA" sz="3900" b="1" u="sng" dirty="0" smtClean="0"/>
              <a:t>دوام الأشياء واختفاءها</a:t>
            </a:r>
            <a:endParaRPr lang="en-US" sz="3900" b="1" u="sng" dirty="0" smtClean="0"/>
          </a:p>
          <a:p>
            <a:pPr algn="r"/>
            <a:endParaRPr lang="ar-SA" sz="2800" dirty="0" smtClean="0"/>
          </a:p>
          <a:p>
            <a:pPr algn="r">
              <a:buNone/>
            </a:pPr>
            <a:r>
              <a:rPr lang="ar-SA" sz="2800" dirty="0" smtClean="0"/>
              <a:t>يتعلم </a:t>
            </a:r>
            <a:r>
              <a:rPr lang="ar-SA" sz="2800" dirty="0"/>
              <a:t>فكرة دوام الأشياء أي الاعتقاد باستمرار وجود الشيء حتى وإن كان </a:t>
            </a:r>
            <a:r>
              <a:rPr lang="ar-SA" sz="2800" dirty="0" smtClean="0"/>
              <a:t>خارج </a:t>
            </a:r>
            <a:r>
              <a:rPr lang="ar-SA" sz="2800" dirty="0"/>
              <a:t>الرؤيا </a:t>
            </a:r>
            <a:r>
              <a:rPr lang="ar-SA" sz="2800" b="1" dirty="0"/>
              <a:t>.</a:t>
            </a:r>
          </a:p>
          <a:p>
            <a:pPr algn="r">
              <a:buFontTx/>
              <a:buNone/>
            </a:pPr>
            <a:r>
              <a:rPr lang="ar-SA" sz="2800" dirty="0"/>
              <a:t> </a:t>
            </a:r>
            <a:endParaRPr lang="en-US" sz="2800" dirty="0" smtClean="0"/>
          </a:p>
          <a:p>
            <a:pPr algn="r">
              <a:buFontTx/>
              <a:buNone/>
            </a:pPr>
            <a:r>
              <a:rPr lang="ar-SA" sz="2800" dirty="0" smtClean="0"/>
              <a:t> </a:t>
            </a:r>
            <a:r>
              <a:rPr lang="ar-SA" sz="2800" dirty="0"/>
              <a:t>في البداية </a:t>
            </a:r>
            <a:r>
              <a:rPr lang="ar-SA" sz="2800" dirty="0" smtClean="0"/>
              <a:t> (قبل 8 – 12 شهر) يتساوى </a:t>
            </a:r>
            <a:r>
              <a:rPr lang="ar-SA" sz="2800" dirty="0"/>
              <a:t>عدم رؤية </a:t>
            </a:r>
            <a:r>
              <a:rPr lang="ar-SA" sz="2800" dirty="0" smtClean="0"/>
              <a:t>الشيء (كرة مثلا) </a:t>
            </a:r>
            <a:r>
              <a:rPr lang="ar-SA" sz="2800" dirty="0"/>
              <a:t>مع عدم وجوده</a:t>
            </a:r>
          </a:p>
          <a:p>
            <a:pPr algn="r">
              <a:buFontTx/>
              <a:buNone/>
            </a:pPr>
            <a:endParaRPr lang="ar-SA" sz="2800" dirty="0" smtClean="0"/>
          </a:p>
          <a:p>
            <a:pPr algn="r">
              <a:buFontTx/>
              <a:buNone/>
            </a:pPr>
            <a:r>
              <a:rPr lang="ar-SA" sz="2800" dirty="0" smtClean="0"/>
              <a:t>مع </a:t>
            </a:r>
            <a:r>
              <a:rPr lang="ar-SA" sz="2800" dirty="0"/>
              <a:t>نهاية العام الأول يتحقق الطفل من دوام الأشياء فالشيء موجود حتى وإن اختفى عن </a:t>
            </a:r>
            <a:r>
              <a:rPr lang="ar-SA" sz="2800" dirty="0" smtClean="0"/>
              <a:t>ناظريه ( </a:t>
            </a:r>
            <a:r>
              <a:rPr lang="ar-SA" sz="2800" dirty="0"/>
              <a:t>يبحث عن الكرة وإن لم يراها).</a:t>
            </a:r>
            <a:endParaRPr lang="en-US" sz="2800" dirty="0"/>
          </a:p>
        </p:txBody>
      </p:sp>
      <p:sp>
        <p:nvSpPr>
          <p:cNvPr id="4" name="Title 1"/>
          <p:cNvSpPr>
            <a:spLocks noGrp="1"/>
          </p:cNvSpPr>
          <p:nvPr>
            <p:ph type="title"/>
          </p:nvPr>
        </p:nvSpPr>
        <p:spPr>
          <a:solidFill>
            <a:schemeClr val="tx2">
              <a:lumMod val="40000"/>
              <a:lumOff val="60000"/>
            </a:schemeClr>
          </a:solidFill>
        </p:spPr>
        <p:txBody>
          <a:bodyPr>
            <a:normAutofit fontScale="90000"/>
          </a:bodyPr>
          <a:lstStyle/>
          <a:p>
            <a:r>
              <a:rPr lang="ar-SA" dirty="0" smtClean="0"/>
              <a:t>1. المرحلة الحسية الحركية</a:t>
            </a:r>
            <a:br>
              <a:rPr lang="ar-SA" dirty="0" smtClean="0"/>
            </a:br>
            <a:r>
              <a:rPr lang="ar-SA" dirty="0" smtClean="0"/>
              <a:t>من الولادة –  سنتين</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b="1" dirty="0" smtClean="0"/>
              <a:t>دوام الأشياء واختفاءها</a:t>
            </a:r>
            <a:endParaRPr lang="en-US" dirty="0"/>
          </a:p>
        </p:txBody>
      </p:sp>
      <p:sp>
        <p:nvSpPr>
          <p:cNvPr id="3" name="Content Placeholder 2"/>
          <p:cNvSpPr>
            <a:spLocks noGrp="1"/>
          </p:cNvSpPr>
          <p:nvPr>
            <p:ph idx="1"/>
          </p:nvPr>
        </p:nvSpPr>
        <p:spPr/>
        <p:txBody>
          <a:bodyPr/>
          <a:lstStyle/>
          <a:p>
            <a:endParaRPr lang="en-US"/>
          </a:p>
        </p:txBody>
      </p:sp>
      <p:pic>
        <p:nvPicPr>
          <p:cNvPr id="1026" name="Picture 2" descr="http://2.bp.blogspot.com/-0VEo587NaOM/T3VRblBXb-I/AAAAAAAAADw/64dOY6jmqH0/s1600/obperm.png">
            <a:hlinkClick r:id="rId3"/>
          </p:cNvPr>
          <p:cNvPicPr>
            <a:picLocks noChangeAspect="1" noChangeArrowheads="1"/>
          </p:cNvPicPr>
          <p:nvPr/>
        </p:nvPicPr>
        <p:blipFill>
          <a:blip r:embed="rId4" cstate="print"/>
          <a:srcRect/>
          <a:stretch>
            <a:fillRect/>
          </a:stretch>
        </p:blipFill>
        <p:spPr bwMode="auto">
          <a:xfrm>
            <a:off x="0" y="1523999"/>
            <a:ext cx="9144000" cy="533400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ar-SA" dirty="0" smtClean="0"/>
              <a:t>2- مرحلة ما قبل العمليات</a:t>
            </a:r>
            <a:br>
              <a:rPr lang="ar-SA" dirty="0" smtClean="0"/>
            </a:br>
            <a:r>
              <a:rPr lang="ar-SA" dirty="0" smtClean="0"/>
              <a:t>2- 7 سنوات)</a:t>
            </a:r>
            <a:r>
              <a:rPr lang="en-US" dirty="0" smtClean="0"/>
              <a:t>)</a:t>
            </a:r>
            <a:endParaRPr lang="en-US" dirty="0"/>
          </a:p>
        </p:txBody>
      </p:sp>
      <p:sp>
        <p:nvSpPr>
          <p:cNvPr id="3" name="Content Placeholder 2"/>
          <p:cNvSpPr>
            <a:spLocks noGrp="1"/>
          </p:cNvSpPr>
          <p:nvPr>
            <p:ph idx="1"/>
          </p:nvPr>
        </p:nvSpPr>
        <p:spPr/>
        <p:txBody>
          <a:bodyPr>
            <a:noAutofit/>
          </a:bodyPr>
          <a:lstStyle/>
          <a:p>
            <a:pPr marL="342900" lvl="2" indent="-342900" algn="r">
              <a:buNone/>
            </a:pPr>
            <a:r>
              <a:rPr lang="ar-SA" sz="2800" b="1" u="sng" dirty="0" smtClean="0"/>
              <a:t>سمات هذه المرحلة:</a:t>
            </a:r>
          </a:p>
          <a:p>
            <a:pPr marL="342900" lvl="2" indent="-342900" algn="r">
              <a:buNone/>
            </a:pPr>
            <a:endParaRPr lang="ar-SA" sz="2000" b="1" u="sng" dirty="0" smtClean="0"/>
          </a:p>
          <a:p>
            <a:pPr marL="342900" lvl="2" indent="-342900" algn="r">
              <a:buNone/>
            </a:pPr>
            <a:r>
              <a:rPr lang="ar-SA" sz="2800" dirty="0" smtClean="0"/>
              <a:t>زيادة الحصيلة اللغوية والتعامل </a:t>
            </a:r>
            <a:r>
              <a:rPr lang="ar-SA" sz="2800" dirty="0" err="1" smtClean="0"/>
              <a:t>بالرموز </a:t>
            </a:r>
            <a:r>
              <a:rPr lang="ar-SA" sz="2800" dirty="0" smtClean="0"/>
              <a:t>(م: الدمية كرمز للمولود</a:t>
            </a:r>
            <a:r>
              <a:rPr lang="ar-SA" sz="2800" dirty="0" err="1" smtClean="0"/>
              <a:t>)</a:t>
            </a:r>
            <a:endParaRPr lang="en-US" sz="2800" dirty="0" smtClean="0"/>
          </a:p>
          <a:p>
            <a:pPr marL="342900" lvl="2" indent="-342900" algn="r">
              <a:buNone/>
            </a:pPr>
            <a:endParaRPr lang="ar-SA" sz="2800" dirty="0" smtClean="0"/>
          </a:p>
          <a:p>
            <a:pPr marL="342900" lvl="2" indent="-342900" algn="r">
              <a:buNone/>
            </a:pPr>
            <a:r>
              <a:rPr lang="ar-SA" sz="2800" dirty="0" smtClean="0"/>
              <a:t>البدء في تكوين بعض المفاهيم اهمها </a:t>
            </a:r>
            <a:r>
              <a:rPr lang="ar-SA" sz="2800" dirty="0" smtClean="0">
                <a:solidFill>
                  <a:srgbClr val="FF0000"/>
                </a:solidFill>
                <a:hlinkClick r:id="rId3"/>
              </a:rPr>
              <a:t>التصنيف</a:t>
            </a:r>
            <a:endParaRPr lang="en-US" sz="2800" dirty="0" smtClean="0">
              <a:solidFill>
                <a:srgbClr val="FF0000"/>
              </a:solidFill>
            </a:endParaRPr>
          </a:p>
          <a:p>
            <a:pPr marL="342900" lvl="2" indent="-342900" algn="r">
              <a:buNone/>
            </a:pPr>
            <a:endParaRPr lang="ar-SA" sz="2800" dirty="0" smtClean="0">
              <a:solidFill>
                <a:srgbClr val="FF0000"/>
              </a:solidFill>
            </a:endParaRPr>
          </a:p>
          <a:p>
            <a:pPr marL="342900" lvl="2" indent="-342900" algn="r">
              <a:buNone/>
            </a:pPr>
            <a:r>
              <a:rPr lang="ar-SA" sz="2800" dirty="0" smtClean="0"/>
              <a:t>يستطيع القيام بالأعمال ولكنه يفشل في التفكير أو التعبير عنها لغوياً</a:t>
            </a:r>
          </a:p>
          <a:p>
            <a:pPr marL="342900" lvl="2" indent="-342900" algn="r">
              <a:buNone/>
            </a:pPr>
            <a:endParaRPr lang="ar-SA" sz="2800" dirty="0" smtClean="0"/>
          </a:p>
          <a:p>
            <a:pPr marL="342900" lvl="2" indent="-342900" algn="r">
              <a:buNone/>
            </a:pPr>
            <a:endParaRPr lang="ar-SA" sz="2800" dirty="0" smtClean="0"/>
          </a:p>
          <a:p>
            <a:pPr marL="342900" lvl="2" indent="-342900" algn="r">
              <a:buNone/>
            </a:pPr>
            <a:endParaRPr lang="ar-SA" sz="2800"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342900" lvl="2" indent="-342900" algn="r">
              <a:buNone/>
            </a:pPr>
            <a:r>
              <a:rPr lang="ar-SA" sz="2800" dirty="0" smtClean="0"/>
              <a:t>اتساع حالة </a:t>
            </a:r>
            <a:r>
              <a:rPr lang="ar-SA" sz="2800" dirty="0" smtClean="0">
                <a:solidFill>
                  <a:srgbClr val="FF0000"/>
                </a:solidFill>
                <a:hlinkClick r:id="rId3"/>
              </a:rPr>
              <a:t>التمركز حول الذات</a:t>
            </a:r>
            <a:endParaRPr lang="ar-SA" sz="2800" dirty="0" smtClean="0">
              <a:solidFill>
                <a:srgbClr val="FF0000"/>
              </a:solidFill>
            </a:endParaRPr>
          </a:p>
          <a:p>
            <a:pPr marL="342900" lvl="2" indent="-342900" algn="r">
              <a:buNone/>
            </a:pPr>
            <a:r>
              <a:rPr lang="ar-SA" sz="2800" dirty="0" smtClean="0"/>
              <a:t> - يرى الطفل العالم بناء على بعد واحد </a:t>
            </a:r>
            <a:r>
              <a:rPr lang="ar-SA" sz="2800" dirty="0" err="1" smtClean="0"/>
              <a:t>ويتصعب</a:t>
            </a:r>
            <a:r>
              <a:rPr lang="ar-SA" sz="2800" dirty="0" smtClean="0"/>
              <a:t> في فهم وجهات النظر الاخرى</a:t>
            </a:r>
          </a:p>
          <a:p>
            <a:pPr marL="342900" lvl="2" indent="-342900" algn="r">
              <a:buNone/>
            </a:pPr>
            <a:endParaRPr lang="en-US" sz="2800" dirty="0" smtClean="0"/>
          </a:p>
          <a:p>
            <a:pPr marL="342900" lvl="2" indent="-342900" algn="r">
              <a:buNone/>
            </a:pPr>
            <a:r>
              <a:rPr lang="ar-SA" sz="2800" dirty="0" smtClean="0"/>
              <a:t>عدم القدرة على فهم </a:t>
            </a:r>
            <a:r>
              <a:rPr lang="ar-SA" sz="2800" dirty="0" smtClean="0">
                <a:solidFill>
                  <a:srgbClr val="FF0000"/>
                </a:solidFill>
              </a:rPr>
              <a:t>ثبات </a:t>
            </a:r>
            <a:r>
              <a:rPr lang="ar-SA" sz="2800" dirty="0" err="1" smtClean="0">
                <a:solidFill>
                  <a:srgbClr val="FF0000"/>
                </a:solidFill>
              </a:rPr>
              <a:t>الاحتفاظ </a:t>
            </a:r>
            <a:r>
              <a:rPr lang="ar-SA" sz="2800" dirty="0" err="1" smtClean="0"/>
              <a:t>- </a:t>
            </a:r>
            <a:r>
              <a:rPr lang="ar-SA" sz="2800" dirty="0" smtClean="0"/>
              <a:t>”احتفاظ الكمية“ إذا حدث فيها تغير في شكلها أو وصفها</a:t>
            </a:r>
          </a:p>
          <a:p>
            <a:pPr marL="342900" lvl="2" indent="-342900" algn="r">
              <a:buNone/>
            </a:pPr>
            <a:endParaRPr lang="en-US" sz="2800" dirty="0" smtClean="0"/>
          </a:p>
          <a:p>
            <a:pPr marL="342900" lvl="2" indent="-342900" algn="r">
              <a:buNone/>
            </a:pPr>
            <a:r>
              <a:rPr lang="ar-SA" sz="2800" dirty="0" smtClean="0"/>
              <a:t>عدم القدرة على </a:t>
            </a:r>
            <a:r>
              <a:rPr lang="ar-SA" sz="2800" dirty="0" err="1" smtClean="0">
                <a:solidFill>
                  <a:srgbClr val="FF0000"/>
                </a:solidFill>
              </a:rPr>
              <a:t>معكوسية</a:t>
            </a:r>
            <a:r>
              <a:rPr lang="ar-SA" sz="2800" dirty="0" smtClean="0">
                <a:solidFill>
                  <a:srgbClr val="FF0000"/>
                </a:solidFill>
              </a:rPr>
              <a:t> التفكير</a:t>
            </a:r>
            <a:endParaRPr lang="ar-SA" dirty="0" smtClean="0"/>
          </a:p>
          <a:p>
            <a:pPr>
              <a:buNone/>
            </a:pPr>
            <a:endParaRPr lang="en-US" dirty="0"/>
          </a:p>
        </p:txBody>
      </p:sp>
      <p:sp>
        <p:nvSpPr>
          <p:cNvPr id="4" name="Title 1"/>
          <p:cNvSpPr txBox="1">
            <a:spLocks/>
          </p:cNvSpPr>
          <p:nvPr/>
        </p:nvSpPr>
        <p:spPr>
          <a:xfrm>
            <a:off x="457200" y="228600"/>
            <a:ext cx="8229600" cy="1143000"/>
          </a:xfrm>
          <a:prstGeom prst="rect">
            <a:avLst/>
          </a:prstGeom>
          <a:solidFill>
            <a:schemeClr val="tx2">
              <a:lumMod val="40000"/>
              <a:lumOff val="60000"/>
            </a:schemeClr>
          </a:solidFill>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4400" b="0" i="0" u="none" strike="noStrike" kern="1200" cap="none" spc="0" normalizeH="0" baseline="0" noProof="0" dirty="0" smtClean="0">
                <a:ln>
                  <a:noFill/>
                </a:ln>
                <a:solidFill>
                  <a:schemeClr val="tx1"/>
                </a:solidFill>
                <a:effectLst/>
                <a:uLnTx/>
                <a:uFillTx/>
                <a:latin typeface="+mj-lt"/>
                <a:ea typeface="+mj-ea"/>
                <a:cs typeface="+mj-cs"/>
              </a:rPr>
              <a:t>2- مرحلة ما قبل العمليات</a:t>
            </a:r>
            <a:br>
              <a:rPr kumimoji="0" lang="ar-SA" sz="4400" b="0" i="0" u="none" strike="noStrike" kern="1200" cap="none" spc="0" normalizeH="0" baseline="0" noProof="0" dirty="0" smtClean="0">
                <a:ln>
                  <a:noFill/>
                </a:ln>
                <a:solidFill>
                  <a:schemeClr val="tx1"/>
                </a:solidFill>
                <a:effectLst/>
                <a:uLnTx/>
                <a:uFillTx/>
                <a:latin typeface="+mj-lt"/>
                <a:ea typeface="+mj-ea"/>
                <a:cs typeface="+mj-cs"/>
              </a:rPr>
            </a:br>
            <a:r>
              <a:rPr kumimoji="0" lang="ar-SA" sz="4400" b="0" i="0" u="none" strike="noStrike" kern="1200" cap="none" spc="0" normalizeH="0" baseline="0" noProof="0" dirty="0" smtClean="0">
                <a:ln>
                  <a:noFill/>
                </a:ln>
                <a:solidFill>
                  <a:schemeClr val="tx1"/>
                </a:solidFill>
                <a:effectLst/>
                <a:uLnTx/>
                <a:uFillTx/>
                <a:latin typeface="+mj-lt"/>
                <a:ea typeface="+mj-ea"/>
                <a:cs typeface="+mj-cs"/>
              </a:rPr>
              <a:t>2- 7 سنوات</a:t>
            </a:r>
            <a:r>
              <a:rPr kumimoji="0" lang="ar-SA" sz="4400" b="0" i="0" u="none" strike="noStrike" kern="1200" cap="none" spc="0" normalizeH="0" baseline="0" noProof="0" dirty="0" err="1" smtClean="0">
                <a:ln>
                  <a:noFill/>
                </a:ln>
                <a:solidFill>
                  <a:schemeClr val="tx1"/>
                </a:solidFill>
                <a:effectLst/>
                <a:uLnTx/>
                <a:uFillTx/>
                <a:latin typeface="+mj-lt"/>
                <a:ea typeface="+mj-ea"/>
                <a:cs typeface="+mj-cs"/>
              </a:rPr>
              <a:t>)</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ChangeArrowheads="1"/>
          </p:cNvSpPr>
          <p:nvPr/>
        </p:nvSpPr>
        <p:spPr bwMode="auto">
          <a:xfrm>
            <a:off x="5105400" y="2133600"/>
            <a:ext cx="1447800" cy="4495800"/>
          </a:xfrm>
          <a:prstGeom prst="can">
            <a:avLst>
              <a:gd name="adj" fmla="val 25331"/>
            </a:avLst>
          </a:prstGeom>
          <a:solidFill>
            <a:schemeClr val="accent1"/>
          </a:solidFill>
          <a:ln w="9525">
            <a:solidFill>
              <a:schemeClr val="tx1"/>
            </a:solidFill>
            <a:round/>
            <a:headEnd/>
            <a:tailEnd/>
          </a:ln>
        </p:spPr>
        <p:txBody>
          <a:bodyPr wrap="none" anchor="ctr"/>
          <a:lstStyle/>
          <a:p>
            <a:endParaRPr lang="en-US"/>
          </a:p>
        </p:txBody>
      </p:sp>
      <p:sp>
        <p:nvSpPr>
          <p:cNvPr id="48131" name="AutoShape 3"/>
          <p:cNvSpPr>
            <a:spLocks noChangeArrowheads="1"/>
          </p:cNvSpPr>
          <p:nvPr/>
        </p:nvSpPr>
        <p:spPr bwMode="auto">
          <a:xfrm>
            <a:off x="457200" y="4419600"/>
            <a:ext cx="2743200" cy="2057400"/>
          </a:xfrm>
          <a:prstGeom prst="can">
            <a:avLst>
              <a:gd name="adj" fmla="val 25000"/>
            </a:avLst>
          </a:prstGeom>
          <a:solidFill>
            <a:schemeClr val="hlink"/>
          </a:solidFill>
          <a:ln w="9525">
            <a:solidFill>
              <a:schemeClr val="tx1"/>
            </a:solidFill>
            <a:round/>
            <a:headEnd/>
            <a:tailEnd/>
          </a:ln>
        </p:spPr>
        <p:txBody>
          <a:bodyPr wrap="none" anchor="ctr"/>
          <a:lstStyle/>
          <a:p>
            <a:endParaRPr lang="en-US"/>
          </a:p>
        </p:txBody>
      </p:sp>
      <p:sp>
        <p:nvSpPr>
          <p:cNvPr id="48132" name="AutoShape 4"/>
          <p:cNvSpPr>
            <a:spLocks noChangeArrowheads="1"/>
          </p:cNvSpPr>
          <p:nvPr/>
        </p:nvSpPr>
        <p:spPr bwMode="auto">
          <a:xfrm>
            <a:off x="7391400" y="2133600"/>
            <a:ext cx="1447800" cy="4495800"/>
          </a:xfrm>
          <a:prstGeom prst="can">
            <a:avLst>
              <a:gd name="adj" fmla="val 25331"/>
            </a:avLst>
          </a:prstGeom>
          <a:solidFill>
            <a:schemeClr val="accent1"/>
          </a:solidFill>
          <a:ln w="9525">
            <a:solidFill>
              <a:schemeClr val="tx1"/>
            </a:solidFill>
            <a:round/>
            <a:headEnd/>
            <a:tailEnd/>
          </a:ln>
        </p:spPr>
        <p:txBody>
          <a:bodyPr wrap="none" anchor="ctr"/>
          <a:lstStyle/>
          <a:p>
            <a:endParaRPr lang="en-US"/>
          </a:p>
        </p:txBody>
      </p:sp>
      <p:sp>
        <p:nvSpPr>
          <p:cNvPr id="48133" name="AutoShape 5"/>
          <p:cNvSpPr>
            <a:spLocks noChangeArrowheads="1"/>
          </p:cNvSpPr>
          <p:nvPr/>
        </p:nvSpPr>
        <p:spPr bwMode="auto">
          <a:xfrm>
            <a:off x="5105400" y="3048000"/>
            <a:ext cx="1447800" cy="3581400"/>
          </a:xfrm>
          <a:prstGeom prst="can">
            <a:avLst>
              <a:gd name="adj" fmla="val 20179"/>
            </a:avLst>
          </a:prstGeom>
          <a:solidFill>
            <a:schemeClr val="accent2"/>
          </a:solidFill>
          <a:ln w="9525">
            <a:solidFill>
              <a:schemeClr val="tx1"/>
            </a:solidFill>
            <a:round/>
            <a:headEnd/>
            <a:tailEnd/>
          </a:ln>
        </p:spPr>
        <p:txBody>
          <a:bodyPr wrap="none" anchor="ctr"/>
          <a:lstStyle/>
          <a:p>
            <a:endParaRPr lang="en-US"/>
          </a:p>
        </p:txBody>
      </p:sp>
      <p:sp>
        <p:nvSpPr>
          <p:cNvPr id="48134" name="AutoShape 6"/>
          <p:cNvSpPr>
            <a:spLocks noChangeArrowheads="1"/>
          </p:cNvSpPr>
          <p:nvPr/>
        </p:nvSpPr>
        <p:spPr bwMode="auto">
          <a:xfrm>
            <a:off x="7391400" y="3048000"/>
            <a:ext cx="1447800" cy="3581400"/>
          </a:xfrm>
          <a:prstGeom prst="can">
            <a:avLst>
              <a:gd name="adj" fmla="val 20179"/>
            </a:avLst>
          </a:prstGeom>
          <a:solidFill>
            <a:schemeClr val="accent2"/>
          </a:solidFill>
          <a:ln w="9525">
            <a:solidFill>
              <a:schemeClr val="tx1"/>
            </a:solidFill>
            <a:round/>
            <a:headEnd/>
            <a:tailEnd/>
          </a:ln>
        </p:spPr>
        <p:txBody>
          <a:bodyPr wrap="none" anchor="ctr"/>
          <a:lstStyle/>
          <a:p>
            <a:endParaRPr lang="en-US"/>
          </a:p>
        </p:txBody>
      </p:sp>
      <p:sp>
        <p:nvSpPr>
          <p:cNvPr id="9" name="Title 1"/>
          <p:cNvSpPr txBox="1">
            <a:spLocks/>
          </p:cNvSpPr>
          <p:nvPr/>
        </p:nvSpPr>
        <p:spPr>
          <a:xfrm>
            <a:off x="457200" y="274638"/>
            <a:ext cx="8229600" cy="1143000"/>
          </a:xfrm>
          <a:prstGeom prst="rect">
            <a:avLst/>
          </a:prstGeom>
          <a:solidFill>
            <a:schemeClr val="tx2">
              <a:lumMod val="40000"/>
              <a:lumOff val="60000"/>
            </a:schemeClr>
          </a:solidFill>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4400" b="0" i="0" u="none" strike="noStrike" kern="1200" cap="none" spc="0" normalizeH="0" baseline="0" noProof="0" dirty="0" smtClean="0">
                <a:ln>
                  <a:noFill/>
                </a:ln>
                <a:solidFill>
                  <a:schemeClr val="tx1"/>
                </a:solidFill>
                <a:effectLst/>
                <a:uLnTx/>
                <a:uFillTx/>
                <a:latin typeface="+mj-lt"/>
                <a:ea typeface="+mj-ea"/>
                <a:cs typeface="+mj-cs"/>
              </a:rPr>
              <a:t>2-  التفكير في مرحلة ما قبل العمليات</a:t>
            </a:r>
            <a:br>
              <a:rPr kumimoji="0" lang="ar-SA"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rgbClr val="FF0000"/>
                </a:solidFill>
                <a:effectLst/>
                <a:uLnTx/>
                <a:uFillTx/>
                <a:latin typeface="+mj-lt"/>
                <a:ea typeface="+mj-ea"/>
                <a:cs typeface="+mj-cs"/>
              </a:rPr>
              <a:t>Conservation</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 </a:t>
            </a:r>
            <a:r>
              <a:rPr kumimoji="0" lang="ar-SA" sz="4400" b="0" i="0" u="none" strike="noStrike" kern="1200" cap="none" spc="0" normalizeH="0" baseline="0" noProof="0" dirty="0" smtClean="0">
                <a:ln>
                  <a:noFill/>
                </a:ln>
                <a:solidFill>
                  <a:srgbClr val="FF0000"/>
                </a:solidFill>
                <a:effectLst/>
                <a:uLnTx/>
                <a:uFillTx/>
                <a:latin typeface="+mj-lt"/>
                <a:ea typeface="+mj-ea"/>
                <a:cs typeface="+mj-cs"/>
              </a:rPr>
              <a:t>ومفهوم </a:t>
            </a:r>
            <a:r>
              <a:rPr lang="ar-SA" sz="4400" noProof="0" dirty="0" smtClean="0">
                <a:solidFill>
                  <a:srgbClr val="FF0000"/>
                </a:solidFill>
                <a:latin typeface="+mj-lt"/>
                <a:ea typeface="+mj-ea"/>
                <a:cs typeface="+mj-cs"/>
              </a:rPr>
              <a:t>ثبات </a:t>
            </a:r>
            <a:r>
              <a:rPr kumimoji="0" lang="ar-SA" sz="4400" b="0" i="0" u="none" strike="noStrike" kern="1200" cap="none" spc="0" normalizeH="0" baseline="0" noProof="0" dirty="0" smtClean="0">
                <a:ln>
                  <a:noFill/>
                </a:ln>
                <a:solidFill>
                  <a:srgbClr val="FF0000"/>
                </a:solidFill>
                <a:effectLst/>
                <a:uLnTx/>
                <a:uFillTx/>
                <a:latin typeface="+mj-lt"/>
                <a:ea typeface="+mj-ea"/>
                <a:cs typeface="+mj-cs"/>
              </a:rPr>
              <a:t>الاحتفاظ </a:t>
            </a:r>
            <a:endParaRPr kumimoji="0" lang="en-US" sz="44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ChangeArrowheads="1"/>
          </p:cNvSpPr>
          <p:nvPr/>
        </p:nvSpPr>
        <p:spPr bwMode="auto">
          <a:xfrm rot="-4678577">
            <a:off x="4038600" y="1143000"/>
            <a:ext cx="1447800" cy="4495800"/>
          </a:xfrm>
          <a:prstGeom prst="can">
            <a:avLst>
              <a:gd name="adj" fmla="val 25331"/>
            </a:avLst>
          </a:prstGeom>
          <a:solidFill>
            <a:schemeClr val="accent1"/>
          </a:solidFill>
          <a:ln w="9525">
            <a:solidFill>
              <a:schemeClr val="tx1"/>
            </a:solidFill>
            <a:round/>
            <a:headEnd/>
            <a:tailEnd/>
          </a:ln>
        </p:spPr>
        <p:txBody>
          <a:bodyPr wrap="none" anchor="ctr"/>
          <a:lstStyle/>
          <a:p>
            <a:endParaRPr lang="en-US"/>
          </a:p>
        </p:txBody>
      </p:sp>
      <p:sp>
        <p:nvSpPr>
          <p:cNvPr id="49155" name="AutoShape 3"/>
          <p:cNvSpPr>
            <a:spLocks noChangeArrowheads="1"/>
          </p:cNvSpPr>
          <p:nvPr/>
        </p:nvSpPr>
        <p:spPr bwMode="auto">
          <a:xfrm>
            <a:off x="457200" y="4419600"/>
            <a:ext cx="2743200" cy="2057400"/>
          </a:xfrm>
          <a:prstGeom prst="can">
            <a:avLst>
              <a:gd name="adj" fmla="val 25000"/>
            </a:avLst>
          </a:prstGeom>
          <a:solidFill>
            <a:schemeClr val="hlink"/>
          </a:solidFill>
          <a:ln w="9525">
            <a:solidFill>
              <a:schemeClr val="tx1"/>
            </a:solidFill>
            <a:round/>
            <a:headEnd/>
            <a:tailEnd/>
          </a:ln>
        </p:spPr>
        <p:txBody>
          <a:bodyPr wrap="none" anchor="ctr"/>
          <a:lstStyle/>
          <a:p>
            <a:endParaRPr lang="en-US"/>
          </a:p>
        </p:txBody>
      </p:sp>
      <p:sp>
        <p:nvSpPr>
          <p:cNvPr id="49156" name="AutoShape 4"/>
          <p:cNvSpPr>
            <a:spLocks noChangeArrowheads="1"/>
          </p:cNvSpPr>
          <p:nvPr/>
        </p:nvSpPr>
        <p:spPr bwMode="auto">
          <a:xfrm>
            <a:off x="7391400" y="2133600"/>
            <a:ext cx="1447800" cy="4495800"/>
          </a:xfrm>
          <a:prstGeom prst="can">
            <a:avLst>
              <a:gd name="adj" fmla="val 25331"/>
            </a:avLst>
          </a:prstGeom>
          <a:solidFill>
            <a:schemeClr val="accent1"/>
          </a:solidFill>
          <a:ln w="9525">
            <a:solidFill>
              <a:schemeClr val="tx1"/>
            </a:solidFill>
            <a:round/>
            <a:headEnd/>
            <a:tailEnd/>
          </a:ln>
        </p:spPr>
        <p:txBody>
          <a:bodyPr wrap="none" anchor="ctr"/>
          <a:lstStyle/>
          <a:p>
            <a:endParaRPr lang="en-US"/>
          </a:p>
        </p:txBody>
      </p:sp>
      <p:sp>
        <p:nvSpPr>
          <p:cNvPr id="49157" name="AutoShape 5"/>
          <p:cNvSpPr>
            <a:spLocks noChangeArrowheads="1"/>
          </p:cNvSpPr>
          <p:nvPr/>
        </p:nvSpPr>
        <p:spPr bwMode="auto">
          <a:xfrm>
            <a:off x="7391400" y="3048000"/>
            <a:ext cx="1447800" cy="3581400"/>
          </a:xfrm>
          <a:prstGeom prst="can">
            <a:avLst>
              <a:gd name="adj" fmla="val 20179"/>
            </a:avLst>
          </a:prstGeom>
          <a:solidFill>
            <a:schemeClr val="accent2"/>
          </a:solidFill>
          <a:ln w="9525">
            <a:solidFill>
              <a:schemeClr val="tx1"/>
            </a:solidFill>
            <a:round/>
            <a:headEnd/>
            <a:tailEnd/>
          </a:ln>
        </p:spPr>
        <p:txBody>
          <a:bodyPr wrap="none" anchor="ctr"/>
          <a:lstStyle/>
          <a:p>
            <a:endParaRPr lang="en-US"/>
          </a:p>
        </p:txBody>
      </p:sp>
      <p:sp>
        <p:nvSpPr>
          <p:cNvPr id="49159" name="AutoShape 7"/>
          <p:cNvSpPr>
            <a:spLocks noChangeArrowheads="1"/>
          </p:cNvSpPr>
          <p:nvPr/>
        </p:nvSpPr>
        <p:spPr bwMode="auto">
          <a:xfrm rot="16200000" flipH="1">
            <a:off x="2095500" y="3086100"/>
            <a:ext cx="533400" cy="1371600"/>
          </a:xfrm>
          <a:custGeom>
            <a:avLst/>
            <a:gdLst>
              <a:gd name="T0" fmla="*/ 373528 w 21600"/>
              <a:gd name="T1" fmla="*/ 0 h 21600"/>
              <a:gd name="T2" fmla="*/ 373528 w 21600"/>
              <a:gd name="T3" fmla="*/ 772033 h 21600"/>
              <a:gd name="T4" fmla="*/ 79936 w 21600"/>
              <a:gd name="T5" fmla="*/ 1371600 h 21600"/>
              <a:gd name="T6" fmla="*/ 533400 w 21600"/>
              <a:gd name="T7" fmla="*/ 386016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2"/>
          </a:solidFill>
          <a:ln w="9525">
            <a:noFill/>
            <a:miter lim="800000"/>
            <a:headEnd/>
            <a:tailEnd/>
          </a:ln>
        </p:spPr>
        <p:txBody>
          <a:bodyPr wrap="none" anchor="ctr"/>
          <a:lstStyle/>
          <a:p>
            <a:endParaRPr lang="en-US"/>
          </a:p>
        </p:txBody>
      </p:sp>
      <p:sp>
        <p:nvSpPr>
          <p:cNvPr id="49160" name="AutoShape 8"/>
          <p:cNvSpPr>
            <a:spLocks noChangeArrowheads="1"/>
          </p:cNvSpPr>
          <p:nvPr/>
        </p:nvSpPr>
        <p:spPr bwMode="auto">
          <a:xfrm rot="10800000">
            <a:off x="2438400" y="3505200"/>
            <a:ext cx="4191000" cy="990600"/>
          </a:xfrm>
          <a:prstGeom prst="rtTriangle">
            <a:avLst/>
          </a:prstGeom>
          <a:solidFill>
            <a:schemeClr val="accent2"/>
          </a:solidFill>
          <a:ln w="9525">
            <a:noFill/>
            <a:miter lim="800000"/>
            <a:headEnd/>
            <a:tailEnd/>
          </a:ln>
        </p:spPr>
        <p:txBody>
          <a:bodyPr wrap="none" anchor="ctr"/>
          <a:lstStyle/>
          <a:p>
            <a:endParaRPr lang="en-US"/>
          </a:p>
        </p:txBody>
      </p:sp>
      <p:sp>
        <p:nvSpPr>
          <p:cNvPr id="49161" name="AutoShape 9"/>
          <p:cNvSpPr>
            <a:spLocks noChangeArrowheads="1"/>
          </p:cNvSpPr>
          <p:nvPr/>
        </p:nvSpPr>
        <p:spPr bwMode="auto">
          <a:xfrm>
            <a:off x="457200" y="6096000"/>
            <a:ext cx="2743200" cy="381000"/>
          </a:xfrm>
          <a:prstGeom prst="can">
            <a:avLst>
              <a:gd name="adj" fmla="val 40417"/>
            </a:avLst>
          </a:prstGeom>
          <a:solidFill>
            <a:schemeClr val="accent2"/>
          </a:solidFill>
          <a:ln w="9525">
            <a:solidFill>
              <a:schemeClr val="tx1"/>
            </a:solidFill>
            <a:round/>
            <a:headEnd/>
            <a:tailEnd/>
          </a:ln>
        </p:spPr>
        <p:txBody>
          <a:bodyPr wrap="none" anchor="ctr"/>
          <a:lstStyle/>
          <a:p>
            <a:endParaRPr lang="en-US"/>
          </a:p>
        </p:txBody>
      </p:sp>
      <p:sp>
        <p:nvSpPr>
          <p:cNvPr id="10" name="Title 1"/>
          <p:cNvSpPr txBox="1">
            <a:spLocks/>
          </p:cNvSpPr>
          <p:nvPr/>
        </p:nvSpPr>
        <p:spPr>
          <a:xfrm>
            <a:off x="457200" y="274638"/>
            <a:ext cx="8229600" cy="1143000"/>
          </a:xfrm>
          <a:prstGeom prst="rect">
            <a:avLst/>
          </a:prstGeom>
          <a:solidFill>
            <a:schemeClr val="tx2">
              <a:lumMod val="40000"/>
              <a:lumOff val="60000"/>
            </a:schemeClr>
          </a:solidFill>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4400" b="0" i="0" u="none" strike="noStrike" kern="1200" cap="none" spc="0" normalizeH="0" baseline="0" noProof="0" dirty="0" smtClean="0">
                <a:ln>
                  <a:noFill/>
                </a:ln>
                <a:solidFill>
                  <a:schemeClr val="tx1"/>
                </a:solidFill>
                <a:effectLst/>
                <a:uLnTx/>
                <a:uFillTx/>
                <a:latin typeface="+mj-lt"/>
                <a:ea typeface="+mj-ea"/>
                <a:cs typeface="+mj-cs"/>
              </a:rPr>
              <a:t>2-  التفكير في مرحلة ما قبل العمليات</a:t>
            </a:r>
            <a:br>
              <a:rPr kumimoji="0" lang="ar-SA"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rgbClr val="FF0000"/>
                </a:solidFill>
                <a:effectLst/>
                <a:uLnTx/>
                <a:uFillTx/>
                <a:latin typeface="+mj-lt"/>
                <a:ea typeface="+mj-ea"/>
                <a:cs typeface="+mj-cs"/>
              </a:rPr>
              <a:t>Conservation</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 </a:t>
            </a:r>
            <a:r>
              <a:rPr kumimoji="0" lang="ar-SA" sz="4400" b="0" i="0" u="none" strike="noStrike" kern="1200" cap="none" spc="0" normalizeH="0" baseline="0" noProof="0" dirty="0" smtClean="0">
                <a:ln>
                  <a:noFill/>
                </a:ln>
                <a:solidFill>
                  <a:srgbClr val="FF0000"/>
                </a:solidFill>
                <a:effectLst/>
                <a:uLnTx/>
                <a:uFillTx/>
                <a:latin typeface="+mj-lt"/>
                <a:ea typeface="+mj-ea"/>
                <a:cs typeface="+mj-cs"/>
              </a:rPr>
              <a:t>ومفهوم ثبات</a:t>
            </a:r>
            <a:r>
              <a:rPr kumimoji="0" lang="ar-SA" sz="4400" b="0" i="0" u="none" strike="noStrike" kern="1200" cap="none" spc="0" normalizeH="0" noProof="0" dirty="0" smtClean="0">
                <a:ln>
                  <a:noFill/>
                </a:ln>
                <a:solidFill>
                  <a:srgbClr val="FF0000"/>
                </a:solidFill>
                <a:effectLst/>
                <a:uLnTx/>
                <a:uFillTx/>
                <a:latin typeface="+mj-lt"/>
                <a:ea typeface="+mj-ea"/>
                <a:cs typeface="+mj-cs"/>
              </a:rPr>
              <a:t> </a:t>
            </a:r>
            <a:r>
              <a:rPr kumimoji="0" lang="ar-SA" sz="4400" b="0" i="0" u="none" strike="noStrike" kern="1200" cap="none" spc="0" normalizeH="0" baseline="0" noProof="0" dirty="0" smtClean="0">
                <a:ln>
                  <a:noFill/>
                </a:ln>
                <a:solidFill>
                  <a:srgbClr val="FF0000"/>
                </a:solidFill>
                <a:effectLst/>
                <a:uLnTx/>
                <a:uFillTx/>
                <a:latin typeface="+mj-lt"/>
                <a:ea typeface="+mj-ea"/>
                <a:cs typeface="+mj-cs"/>
              </a:rPr>
              <a:t>الاحتفاظ </a:t>
            </a:r>
            <a:endParaRPr kumimoji="0" lang="en-US" sz="44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ChangeArrowheads="1"/>
          </p:cNvSpPr>
          <p:nvPr/>
        </p:nvSpPr>
        <p:spPr bwMode="auto">
          <a:xfrm>
            <a:off x="457200" y="4419600"/>
            <a:ext cx="2743200" cy="2057400"/>
          </a:xfrm>
          <a:prstGeom prst="can">
            <a:avLst>
              <a:gd name="adj" fmla="val 25000"/>
            </a:avLst>
          </a:prstGeom>
          <a:solidFill>
            <a:schemeClr val="hlink"/>
          </a:solidFill>
          <a:ln w="9525">
            <a:solidFill>
              <a:schemeClr val="tx1"/>
            </a:solidFill>
            <a:round/>
            <a:headEnd/>
            <a:tailEnd/>
          </a:ln>
        </p:spPr>
        <p:txBody>
          <a:bodyPr wrap="none" anchor="ctr"/>
          <a:lstStyle/>
          <a:p>
            <a:endParaRPr lang="en-US"/>
          </a:p>
        </p:txBody>
      </p:sp>
      <p:sp>
        <p:nvSpPr>
          <p:cNvPr id="50179" name="AutoShape 3"/>
          <p:cNvSpPr>
            <a:spLocks noChangeArrowheads="1"/>
          </p:cNvSpPr>
          <p:nvPr/>
        </p:nvSpPr>
        <p:spPr bwMode="auto">
          <a:xfrm rot="-4678577">
            <a:off x="4038600" y="1143000"/>
            <a:ext cx="1447800" cy="4495800"/>
          </a:xfrm>
          <a:prstGeom prst="can">
            <a:avLst>
              <a:gd name="adj" fmla="val 25331"/>
            </a:avLst>
          </a:prstGeom>
          <a:solidFill>
            <a:schemeClr val="accent1"/>
          </a:solidFill>
          <a:ln w="9525">
            <a:solidFill>
              <a:schemeClr val="tx1"/>
            </a:solidFill>
            <a:round/>
            <a:headEnd/>
            <a:tailEnd/>
          </a:ln>
        </p:spPr>
        <p:txBody>
          <a:bodyPr wrap="none" anchor="ctr"/>
          <a:lstStyle/>
          <a:p>
            <a:endParaRPr lang="en-US"/>
          </a:p>
        </p:txBody>
      </p:sp>
      <p:sp>
        <p:nvSpPr>
          <p:cNvPr id="50180" name="AutoShape 4"/>
          <p:cNvSpPr>
            <a:spLocks noChangeArrowheads="1"/>
          </p:cNvSpPr>
          <p:nvPr/>
        </p:nvSpPr>
        <p:spPr bwMode="auto">
          <a:xfrm>
            <a:off x="7391400" y="2133600"/>
            <a:ext cx="1447800" cy="4495800"/>
          </a:xfrm>
          <a:prstGeom prst="can">
            <a:avLst>
              <a:gd name="adj" fmla="val 25331"/>
            </a:avLst>
          </a:prstGeom>
          <a:solidFill>
            <a:schemeClr val="accent1"/>
          </a:solidFill>
          <a:ln w="9525">
            <a:solidFill>
              <a:schemeClr val="tx1"/>
            </a:solidFill>
            <a:round/>
            <a:headEnd/>
            <a:tailEnd/>
          </a:ln>
        </p:spPr>
        <p:txBody>
          <a:bodyPr wrap="none" anchor="ctr"/>
          <a:lstStyle/>
          <a:p>
            <a:endParaRPr lang="en-US"/>
          </a:p>
        </p:txBody>
      </p:sp>
      <p:sp>
        <p:nvSpPr>
          <p:cNvPr id="50181" name="AutoShape 5"/>
          <p:cNvSpPr>
            <a:spLocks noChangeArrowheads="1"/>
          </p:cNvSpPr>
          <p:nvPr/>
        </p:nvSpPr>
        <p:spPr bwMode="auto">
          <a:xfrm>
            <a:off x="7391400" y="3048000"/>
            <a:ext cx="1447800" cy="3581400"/>
          </a:xfrm>
          <a:prstGeom prst="can">
            <a:avLst>
              <a:gd name="adj" fmla="val 20179"/>
            </a:avLst>
          </a:prstGeom>
          <a:solidFill>
            <a:schemeClr val="accent2"/>
          </a:solidFill>
          <a:ln w="9525">
            <a:solidFill>
              <a:schemeClr val="tx1"/>
            </a:solidFill>
            <a:round/>
            <a:headEnd/>
            <a:tailEnd/>
          </a:ln>
        </p:spPr>
        <p:txBody>
          <a:bodyPr wrap="none" anchor="ctr"/>
          <a:lstStyle/>
          <a:p>
            <a:endParaRPr lang="en-US"/>
          </a:p>
        </p:txBody>
      </p:sp>
      <p:sp>
        <p:nvSpPr>
          <p:cNvPr id="50183" name="AutoShape 7"/>
          <p:cNvSpPr>
            <a:spLocks noChangeArrowheads="1"/>
          </p:cNvSpPr>
          <p:nvPr/>
        </p:nvSpPr>
        <p:spPr bwMode="auto">
          <a:xfrm>
            <a:off x="457200" y="5029200"/>
            <a:ext cx="2743200" cy="1447800"/>
          </a:xfrm>
          <a:prstGeom prst="can">
            <a:avLst>
              <a:gd name="adj" fmla="val 24403"/>
            </a:avLst>
          </a:prstGeom>
          <a:solidFill>
            <a:schemeClr val="accent2"/>
          </a:solidFill>
          <a:ln w="9525">
            <a:solidFill>
              <a:schemeClr val="tx1"/>
            </a:solidFill>
            <a:round/>
            <a:headEnd/>
            <a:tailEnd/>
          </a:ln>
        </p:spPr>
        <p:txBody>
          <a:bodyPr wrap="none" anchor="ctr"/>
          <a:lstStyle/>
          <a:p>
            <a:endParaRPr lang="en-US"/>
          </a:p>
        </p:txBody>
      </p:sp>
      <p:sp>
        <p:nvSpPr>
          <p:cNvPr id="8" name="Title 1"/>
          <p:cNvSpPr txBox="1">
            <a:spLocks/>
          </p:cNvSpPr>
          <p:nvPr/>
        </p:nvSpPr>
        <p:spPr>
          <a:xfrm>
            <a:off x="457200" y="274638"/>
            <a:ext cx="8229600" cy="1143000"/>
          </a:xfrm>
          <a:prstGeom prst="rect">
            <a:avLst/>
          </a:prstGeom>
          <a:solidFill>
            <a:schemeClr val="tx2">
              <a:lumMod val="40000"/>
              <a:lumOff val="60000"/>
            </a:schemeClr>
          </a:solidFill>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4400" b="0" i="0" u="none" strike="noStrike" kern="1200" cap="none" spc="0" normalizeH="0" baseline="0" noProof="0" dirty="0" smtClean="0">
                <a:ln>
                  <a:noFill/>
                </a:ln>
                <a:solidFill>
                  <a:schemeClr val="tx1"/>
                </a:solidFill>
                <a:effectLst/>
                <a:uLnTx/>
                <a:uFillTx/>
                <a:latin typeface="+mj-lt"/>
                <a:ea typeface="+mj-ea"/>
                <a:cs typeface="+mj-cs"/>
              </a:rPr>
              <a:t>2-  التفكير في مرحلة ما قبل العمليات</a:t>
            </a:r>
            <a:br>
              <a:rPr kumimoji="0" lang="ar-SA"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rgbClr val="FF0000"/>
                </a:solidFill>
                <a:effectLst/>
                <a:uLnTx/>
                <a:uFillTx/>
                <a:latin typeface="+mj-lt"/>
                <a:ea typeface="+mj-ea"/>
                <a:cs typeface="+mj-cs"/>
              </a:rPr>
              <a:t>Conservation</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 </a:t>
            </a:r>
            <a:r>
              <a:rPr kumimoji="0" lang="ar-SA" sz="4400" b="0" i="0" u="none" strike="noStrike" kern="1200" cap="none" spc="0" normalizeH="0" baseline="0" noProof="0" dirty="0" smtClean="0">
                <a:ln>
                  <a:noFill/>
                </a:ln>
                <a:solidFill>
                  <a:srgbClr val="FF0000"/>
                </a:solidFill>
                <a:effectLst/>
                <a:uLnTx/>
                <a:uFillTx/>
                <a:latin typeface="+mj-lt"/>
                <a:ea typeface="+mj-ea"/>
                <a:cs typeface="+mj-cs"/>
              </a:rPr>
              <a:t>ومفهوم ثبات الاحتفاظ </a:t>
            </a:r>
            <a:endParaRPr kumimoji="0" lang="en-US" sz="44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ChangeArrowheads="1"/>
          </p:cNvSpPr>
          <p:nvPr/>
        </p:nvSpPr>
        <p:spPr bwMode="auto">
          <a:xfrm>
            <a:off x="457200" y="4419600"/>
            <a:ext cx="2743200" cy="2057400"/>
          </a:xfrm>
          <a:prstGeom prst="can">
            <a:avLst>
              <a:gd name="adj" fmla="val 25000"/>
            </a:avLst>
          </a:prstGeom>
          <a:solidFill>
            <a:schemeClr val="hlink"/>
          </a:solidFill>
          <a:ln w="9525">
            <a:solidFill>
              <a:schemeClr val="tx1"/>
            </a:solidFill>
            <a:round/>
            <a:headEnd/>
            <a:tailEnd/>
          </a:ln>
        </p:spPr>
        <p:txBody>
          <a:bodyPr wrap="none" anchor="ctr"/>
          <a:lstStyle/>
          <a:p>
            <a:endParaRPr lang="en-US"/>
          </a:p>
        </p:txBody>
      </p:sp>
      <p:sp>
        <p:nvSpPr>
          <p:cNvPr id="51203" name="AutoShape 3"/>
          <p:cNvSpPr>
            <a:spLocks noChangeArrowheads="1"/>
          </p:cNvSpPr>
          <p:nvPr/>
        </p:nvSpPr>
        <p:spPr bwMode="auto">
          <a:xfrm>
            <a:off x="4572000" y="2133600"/>
            <a:ext cx="1447800" cy="4495800"/>
          </a:xfrm>
          <a:prstGeom prst="can">
            <a:avLst>
              <a:gd name="adj" fmla="val 25331"/>
            </a:avLst>
          </a:prstGeom>
          <a:solidFill>
            <a:schemeClr val="accent1"/>
          </a:solidFill>
          <a:ln w="9525">
            <a:solidFill>
              <a:schemeClr val="tx1"/>
            </a:solidFill>
            <a:round/>
            <a:headEnd/>
            <a:tailEnd/>
          </a:ln>
        </p:spPr>
        <p:txBody>
          <a:bodyPr wrap="none" anchor="ctr"/>
          <a:lstStyle/>
          <a:p>
            <a:endParaRPr lang="en-US"/>
          </a:p>
        </p:txBody>
      </p:sp>
      <p:sp>
        <p:nvSpPr>
          <p:cNvPr id="51204" name="AutoShape 4"/>
          <p:cNvSpPr>
            <a:spLocks noChangeArrowheads="1"/>
          </p:cNvSpPr>
          <p:nvPr/>
        </p:nvSpPr>
        <p:spPr bwMode="auto">
          <a:xfrm>
            <a:off x="7391400" y="2133600"/>
            <a:ext cx="1447800" cy="4495800"/>
          </a:xfrm>
          <a:prstGeom prst="can">
            <a:avLst>
              <a:gd name="adj" fmla="val 25331"/>
            </a:avLst>
          </a:prstGeom>
          <a:solidFill>
            <a:schemeClr val="accent1"/>
          </a:solidFill>
          <a:ln w="9525">
            <a:solidFill>
              <a:schemeClr val="tx1"/>
            </a:solidFill>
            <a:round/>
            <a:headEnd/>
            <a:tailEnd/>
          </a:ln>
        </p:spPr>
        <p:txBody>
          <a:bodyPr wrap="none" anchor="ctr"/>
          <a:lstStyle/>
          <a:p>
            <a:endParaRPr lang="en-US"/>
          </a:p>
        </p:txBody>
      </p:sp>
      <p:sp>
        <p:nvSpPr>
          <p:cNvPr id="51205" name="AutoShape 5"/>
          <p:cNvSpPr>
            <a:spLocks noChangeArrowheads="1"/>
          </p:cNvSpPr>
          <p:nvPr/>
        </p:nvSpPr>
        <p:spPr bwMode="auto">
          <a:xfrm>
            <a:off x="7391400" y="3048000"/>
            <a:ext cx="1447800" cy="3581400"/>
          </a:xfrm>
          <a:prstGeom prst="can">
            <a:avLst>
              <a:gd name="adj" fmla="val 20179"/>
            </a:avLst>
          </a:prstGeom>
          <a:solidFill>
            <a:schemeClr val="accent2"/>
          </a:solidFill>
          <a:ln w="9525">
            <a:solidFill>
              <a:schemeClr val="tx1"/>
            </a:solidFill>
            <a:round/>
            <a:headEnd/>
            <a:tailEnd/>
          </a:ln>
        </p:spPr>
        <p:txBody>
          <a:bodyPr wrap="none" anchor="ctr"/>
          <a:lstStyle/>
          <a:p>
            <a:endParaRPr lang="en-US"/>
          </a:p>
        </p:txBody>
      </p:sp>
      <p:sp>
        <p:nvSpPr>
          <p:cNvPr id="51207" name="AutoShape 7"/>
          <p:cNvSpPr>
            <a:spLocks noChangeArrowheads="1"/>
          </p:cNvSpPr>
          <p:nvPr/>
        </p:nvSpPr>
        <p:spPr bwMode="auto">
          <a:xfrm>
            <a:off x="457200" y="5029200"/>
            <a:ext cx="2743200" cy="1447800"/>
          </a:xfrm>
          <a:prstGeom prst="can">
            <a:avLst>
              <a:gd name="adj" fmla="val 24403"/>
            </a:avLst>
          </a:prstGeom>
          <a:solidFill>
            <a:schemeClr val="accent2"/>
          </a:solidFill>
          <a:ln w="9525">
            <a:solidFill>
              <a:schemeClr val="tx1"/>
            </a:solidFill>
            <a:round/>
            <a:headEnd/>
            <a:tailEnd/>
          </a:ln>
        </p:spPr>
        <p:txBody>
          <a:bodyPr wrap="none" anchor="ctr"/>
          <a:lstStyle/>
          <a:p>
            <a:endParaRPr lang="en-US"/>
          </a:p>
        </p:txBody>
      </p:sp>
      <p:sp>
        <p:nvSpPr>
          <p:cNvPr id="8" name="Title 1"/>
          <p:cNvSpPr txBox="1">
            <a:spLocks/>
          </p:cNvSpPr>
          <p:nvPr/>
        </p:nvSpPr>
        <p:spPr>
          <a:xfrm>
            <a:off x="457200" y="274638"/>
            <a:ext cx="8229600" cy="1143000"/>
          </a:xfrm>
          <a:prstGeom prst="rect">
            <a:avLst/>
          </a:prstGeom>
          <a:solidFill>
            <a:schemeClr val="tx2">
              <a:lumMod val="40000"/>
              <a:lumOff val="60000"/>
            </a:schemeClr>
          </a:solidFill>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4400" b="0" i="0" u="none" strike="noStrike" kern="1200" cap="none" spc="0" normalizeH="0" baseline="0" noProof="0" dirty="0" smtClean="0">
                <a:ln>
                  <a:noFill/>
                </a:ln>
                <a:solidFill>
                  <a:schemeClr val="tx1"/>
                </a:solidFill>
                <a:effectLst/>
                <a:uLnTx/>
                <a:uFillTx/>
                <a:latin typeface="+mj-lt"/>
                <a:ea typeface="+mj-ea"/>
                <a:cs typeface="+mj-cs"/>
              </a:rPr>
              <a:t>2-  التفكير في مرحلة ما قبل العمليات</a:t>
            </a:r>
            <a:br>
              <a:rPr kumimoji="0" lang="ar-SA"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rgbClr val="FF0000"/>
                </a:solidFill>
                <a:effectLst/>
                <a:uLnTx/>
                <a:uFillTx/>
                <a:latin typeface="+mj-lt"/>
                <a:ea typeface="+mj-ea"/>
                <a:cs typeface="+mj-cs"/>
              </a:rPr>
              <a:t>Conservation</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 </a:t>
            </a:r>
            <a:r>
              <a:rPr kumimoji="0" lang="ar-SA" sz="4400" b="0" i="0" u="none" strike="noStrike" kern="1200" cap="none" spc="0" normalizeH="0" baseline="0" noProof="0" dirty="0" smtClean="0">
                <a:ln>
                  <a:noFill/>
                </a:ln>
                <a:solidFill>
                  <a:srgbClr val="FF0000"/>
                </a:solidFill>
                <a:effectLst/>
                <a:uLnTx/>
                <a:uFillTx/>
                <a:latin typeface="+mj-lt"/>
                <a:ea typeface="+mj-ea"/>
                <a:cs typeface="+mj-cs"/>
              </a:rPr>
              <a:t>ومفهوم ثبات الاحتفاظ </a:t>
            </a:r>
            <a:endParaRPr kumimoji="0" lang="en-US" sz="4400" b="0" i="0" u="none" strike="noStrike" kern="1200" cap="none" spc="0" normalizeH="0" baseline="0" noProof="0" dirty="0">
              <a:ln>
                <a:noFill/>
              </a:ln>
              <a:solidFill>
                <a:srgbClr val="FF0000"/>
              </a:solidFill>
              <a:effectLst/>
              <a:uLnTx/>
              <a:uFillTx/>
              <a:latin typeface="+mj-lt"/>
              <a:ea typeface="+mj-ea"/>
              <a:cs typeface="+mj-cs"/>
            </a:endParaRPr>
          </a:p>
        </p:txBody>
      </p:sp>
      <p:sp>
        <p:nvSpPr>
          <p:cNvPr id="9" name="Rectangle 8"/>
          <p:cNvSpPr/>
          <p:nvPr/>
        </p:nvSpPr>
        <p:spPr>
          <a:xfrm>
            <a:off x="304800" y="2514600"/>
            <a:ext cx="3657600" cy="646331"/>
          </a:xfrm>
          <a:prstGeom prst="rect">
            <a:avLst/>
          </a:prstGeom>
        </p:spPr>
        <p:txBody>
          <a:bodyPr wrap="square">
            <a:spAutoFit/>
          </a:bodyPr>
          <a:lstStyle/>
          <a:p>
            <a:r>
              <a:rPr lang="en-US" dirty="0" smtClean="0">
                <a:hlinkClick r:id="rId3"/>
              </a:rPr>
              <a:t>http://www.youtube.com/watch?v=GLj0IZFLKvg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1371600" y="1905000"/>
            <a:ext cx="6858000" cy="4724400"/>
            <a:chOff x="1600200" y="533400"/>
            <a:chExt cx="7239000" cy="6096000"/>
          </a:xfrm>
        </p:grpSpPr>
        <p:sp>
          <p:nvSpPr>
            <p:cNvPr id="52227" name="AutoShape 3"/>
            <p:cNvSpPr>
              <a:spLocks noChangeArrowheads="1"/>
            </p:cNvSpPr>
            <p:nvPr/>
          </p:nvSpPr>
          <p:spPr bwMode="auto">
            <a:xfrm rot="1781403">
              <a:off x="1600200" y="533400"/>
              <a:ext cx="2743200" cy="2057400"/>
            </a:xfrm>
            <a:prstGeom prst="can">
              <a:avLst>
                <a:gd name="adj" fmla="val 25000"/>
              </a:avLst>
            </a:prstGeom>
            <a:solidFill>
              <a:schemeClr val="hlink"/>
            </a:solidFill>
            <a:ln w="9525">
              <a:solidFill>
                <a:schemeClr val="tx1"/>
              </a:solidFill>
              <a:round/>
              <a:headEnd/>
              <a:tailEnd/>
            </a:ln>
          </p:spPr>
          <p:txBody>
            <a:bodyPr wrap="none" anchor="ctr"/>
            <a:lstStyle/>
            <a:p>
              <a:endParaRPr lang="en-US"/>
            </a:p>
          </p:txBody>
        </p:sp>
        <p:sp>
          <p:nvSpPr>
            <p:cNvPr id="52228" name="AutoShape 4"/>
            <p:cNvSpPr>
              <a:spLocks noChangeArrowheads="1"/>
            </p:cNvSpPr>
            <p:nvPr/>
          </p:nvSpPr>
          <p:spPr bwMode="auto">
            <a:xfrm>
              <a:off x="4572000" y="2133600"/>
              <a:ext cx="1447800" cy="4495800"/>
            </a:xfrm>
            <a:prstGeom prst="can">
              <a:avLst>
                <a:gd name="adj" fmla="val 25331"/>
              </a:avLst>
            </a:prstGeom>
            <a:solidFill>
              <a:schemeClr val="accent1"/>
            </a:solidFill>
            <a:ln w="9525">
              <a:solidFill>
                <a:schemeClr val="tx1"/>
              </a:solidFill>
              <a:round/>
              <a:headEnd/>
              <a:tailEnd/>
            </a:ln>
          </p:spPr>
          <p:txBody>
            <a:bodyPr wrap="none" anchor="ctr"/>
            <a:lstStyle/>
            <a:p>
              <a:endParaRPr lang="en-US"/>
            </a:p>
          </p:txBody>
        </p:sp>
        <p:sp>
          <p:nvSpPr>
            <p:cNvPr id="52229" name="AutoShape 5"/>
            <p:cNvSpPr>
              <a:spLocks noChangeArrowheads="1"/>
            </p:cNvSpPr>
            <p:nvPr/>
          </p:nvSpPr>
          <p:spPr bwMode="auto">
            <a:xfrm>
              <a:off x="7391400" y="2133600"/>
              <a:ext cx="1447800" cy="4495800"/>
            </a:xfrm>
            <a:prstGeom prst="can">
              <a:avLst>
                <a:gd name="adj" fmla="val 25331"/>
              </a:avLst>
            </a:prstGeom>
            <a:solidFill>
              <a:schemeClr val="accent1"/>
            </a:solidFill>
            <a:ln w="9525">
              <a:solidFill>
                <a:schemeClr val="tx1"/>
              </a:solidFill>
              <a:round/>
              <a:headEnd/>
              <a:tailEnd/>
            </a:ln>
          </p:spPr>
          <p:txBody>
            <a:bodyPr wrap="none" anchor="ctr"/>
            <a:lstStyle/>
            <a:p>
              <a:endParaRPr lang="en-US"/>
            </a:p>
          </p:txBody>
        </p:sp>
        <p:sp>
          <p:nvSpPr>
            <p:cNvPr id="52230" name="AutoShape 6"/>
            <p:cNvSpPr>
              <a:spLocks noChangeArrowheads="1"/>
            </p:cNvSpPr>
            <p:nvPr/>
          </p:nvSpPr>
          <p:spPr bwMode="auto">
            <a:xfrm>
              <a:off x="7391400" y="3048000"/>
              <a:ext cx="1447800" cy="3581400"/>
            </a:xfrm>
            <a:prstGeom prst="can">
              <a:avLst>
                <a:gd name="adj" fmla="val 20179"/>
              </a:avLst>
            </a:prstGeom>
            <a:solidFill>
              <a:schemeClr val="accent2"/>
            </a:solidFill>
            <a:ln w="9525">
              <a:solidFill>
                <a:schemeClr val="tx1"/>
              </a:solidFill>
              <a:round/>
              <a:headEnd/>
              <a:tailEnd/>
            </a:ln>
          </p:spPr>
          <p:txBody>
            <a:bodyPr wrap="none" anchor="ctr"/>
            <a:lstStyle/>
            <a:p>
              <a:endParaRPr lang="en-US"/>
            </a:p>
          </p:txBody>
        </p:sp>
        <p:sp>
          <p:nvSpPr>
            <p:cNvPr id="52231" name="AutoShape 7"/>
            <p:cNvSpPr>
              <a:spLocks noChangeArrowheads="1"/>
            </p:cNvSpPr>
            <p:nvPr/>
          </p:nvSpPr>
          <p:spPr bwMode="auto">
            <a:xfrm rot="5400000">
              <a:off x="4533900" y="1028700"/>
              <a:ext cx="533400" cy="1371600"/>
            </a:xfrm>
            <a:custGeom>
              <a:avLst/>
              <a:gdLst>
                <a:gd name="T0" fmla="*/ 373528 w 21600"/>
                <a:gd name="T1" fmla="*/ 0 h 21600"/>
                <a:gd name="T2" fmla="*/ 373528 w 21600"/>
                <a:gd name="T3" fmla="*/ 772033 h 21600"/>
                <a:gd name="T4" fmla="*/ 79936 w 21600"/>
                <a:gd name="T5" fmla="*/ 1371600 h 21600"/>
                <a:gd name="T6" fmla="*/ 533400 w 21600"/>
                <a:gd name="T7" fmla="*/ 386016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2"/>
            </a:solidFill>
            <a:ln w="9525">
              <a:noFill/>
              <a:miter lim="800000"/>
              <a:headEnd/>
              <a:tailEnd/>
            </a:ln>
          </p:spPr>
          <p:txBody>
            <a:bodyPr wrap="none" anchor="ctr"/>
            <a:lstStyle/>
            <a:p>
              <a:endParaRPr lang="en-US"/>
            </a:p>
          </p:txBody>
        </p:sp>
        <p:sp>
          <p:nvSpPr>
            <p:cNvPr id="52232" name="AutoShape 8"/>
            <p:cNvSpPr>
              <a:spLocks noChangeArrowheads="1"/>
            </p:cNvSpPr>
            <p:nvPr/>
          </p:nvSpPr>
          <p:spPr bwMode="auto">
            <a:xfrm rot="2302355" flipH="1">
              <a:off x="2105025" y="685800"/>
              <a:ext cx="1946275" cy="1447800"/>
            </a:xfrm>
            <a:prstGeom prst="rtTriangle">
              <a:avLst/>
            </a:prstGeom>
            <a:solidFill>
              <a:schemeClr val="accent2"/>
            </a:solidFill>
            <a:ln w="9525">
              <a:noFill/>
              <a:miter lim="800000"/>
              <a:headEnd/>
              <a:tailEnd/>
            </a:ln>
          </p:spPr>
          <p:txBody>
            <a:bodyPr wrap="none" anchor="ctr"/>
            <a:lstStyle/>
            <a:p>
              <a:endParaRPr lang="en-US"/>
            </a:p>
          </p:txBody>
        </p:sp>
        <p:sp>
          <p:nvSpPr>
            <p:cNvPr id="52233" name="AutoShape 9"/>
            <p:cNvSpPr>
              <a:spLocks noChangeArrowheads="1"/>
            </p:cNvSpPr>
            <p:nvPr/>
          </p:nvSpPr>
          <p:spPr bwMode="auto">
            <a:xfrm>
              <a:off x="4572000" y="5638800"/>
              <a:ext cx="1447800" cy="990600"/>
            </a:xfrm>
            <a:prstGeom prst="can">
              <a:avLst>
                <a:gd name="adj" fmla="val 21315"/>
              </a:avLst>
            </a:prstGeom>
            <a:solidFill>
              <a:schemeClr val="accent2"/>
            </a:solidFill>
            <a:ln w="9525">
              <a:solidFill>
                <a:schemeClr val="tx1"/>
              </a:solidFill>
              <a:round/>
              <a:headEnd/>
              <a:tailEnd/>
            </a:ln>
          </p:spPr>
          <p:txBody>
            <a:bodyPr wrap="none" anchor="ctr"/>
            <a:lstStyle/>
            <a:p>
              <a:endParaRPr lang="en-US"/>
            </a:p>
          </p:txBody>
        </p:sp>
      </p:grpSp>
      <p:sp>
        <p:nvSpPr>
          <p:cNvPr id="12" name="Title 1"/>
          <p:cNvSpPr txBox="1">
            <a:spLocks/>
          </p:cNvSpPr>
          <p:nvPr/>
        </p:nvSpPr>
        <p:spPr>
          <a:xfrm>
            <a:off x="457200" y="274638"/>
            <a:ext cx="8229600" cy="1143000"/>
          </a:xfrm>
          <a:prstGeom prst="rect">
            <a:avLst/>
          </a:prstGeom>
          <a:solidFill>
            <a:schemeClr val="tx2">
              <a:lumMod val="40000"/>
              <a:lumOff val="60000"/>
            </a:schemeClr>
          </a:solidFill>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4400" b="0" i="0" u="none" strike="noStrike" kern="1200" cap="none" spc="0" normalizeH="0" baseline="0" noProof="0" dirty="0" smtClean="0">
                <a:ln>
                  <a:noFill/>
                </a:ln>
                <a:solidFill>
                  <a:schemeClr val="tx1"/>
                </a:solidFill>
                <a:effectLst/>
                <a:uLnTx/>
                <a:uFillTx/>
                <a:latin typeface="+mj-lt"/>
                <a:ea typeface="+mj-ea"/>
                <a:cs typeface="+mj-cs"/>
              </a:rPr>
              <a:t>2-  التفكير في مرحلة ما قبل العمليات</a:t>
            </a:r>
            <a:br>
              <a:rPr kumimoji="0" lang="ar-SA" sz="4400" b="0" i="0" u="none" strike="noStrike" kern="1200" cap="none" spc="0" normalizeH="0" baseline="0" noProof="0" dirty="0" smtClean="0">
                <a:ln>
                  <a:noFill/>
                </a:ln>
                <a:solidFill>
                  <a:schemeClr val="tx1"/>
                </a:solidFill>
                <a:effectLst/>
                <a:uLnTx/>
                <a:uFillTx/>
                <a:latin typeface="+mj-lt"/>
                <a:ea typeface="+mj-ea"/>
                <a:cs typeface="+mj-cs"/>
              </a:rPr>
            </a:br>
            <a:r>
              <a:rPr lang="en-US" sz="4400" dirty="0" smtClean="0">
                <a:solidFill>
                  <a:srgbClr val="FFFF00"/>
                </a:solidFill>
                <a:latin typeface="+mj-lt"/>
                <a:ea typeface="+mj-ea"/>
                <a:cs typeface="+mj-cs"/>
              </a:rPr>
              <a:t>Reversibility</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 </a:t>
            </a:r>
            <a:r>
              <a:rPr kumimoji="0" lang="ar-SA" sz="4400" b="0" i="0" u="none" strike="noStrike" kern="1200" cap="none" spc="0" normalizeH="0" baseline="0" noProof="0" dirty="0" smtClean="0">
                <a:ln>
                  <a:noFill/>
                </a:ln>
                <a:solidFill>
                  <a:srgbClr val="FFFF00"/>
                </a:solidFill>
                <a:effectLst/>
                <a:uLnTx/>
                <a:uFillTx/>
                <a:latin typeface="+mj-lt"/>
                <a:ea typeface="+mj-ea"/>
                <a:cs typeface="+mj-cs"/>
              </a:rPr>
              <a:t>و</a:t>
            </a:r>
            <a:r>
              <a:rPr lang="ar-SA" sz="4400" dirty="0" err="1" smtClean="0">
                <a:solidFill>
                  <a:srgbClr val="FFFF00"/>
                </a:solidFill>
                <a:latin typeface="+mj-lt"/>
                <a:ea typeface="+mj-ea"/>
                <a:cs typeface="+mj-cs"/>
              </a:rPr>
              <a:t>معكوسية</a:t>
            </a:r>
            <a:r>
              <a:rPr lang="ar-SA" sz="4400" dirty="0" smtClean="0">
                <a:solidFill>
                  <a:srgbClr val="FFFF00"/>
                </a:solidFill>
                <a:latin typeface="+mj-lt"/>
                <a:ea typeface="+mj-ea"/>
                <a:cs typeface="+mj-cs"/>
              </a:rPr>
              <a:t> التفكير</a:t>
            </a:r>
            <a:r>
              <a:rPr kumimoji="0" lang="ar-SA" sz="4400" b="0" i="0" u="none" strike="noStrike" kern="1200" cap="none" spc="0" normalizeH="0" baseline="0" noProof="0" dirty="0" smtClean="0">
                <a:ln>
                  <a:noFill/>
                </a:ln>
                <a:solidFill>
                  <a:srgbClr val="FFFF00"/>
                </a:solidFill>
                <a:effectLst/>
                <a:uLnTx/>
                <a:uFillTx/>
                <a:latin typeface="+mj-lt"/>
                <a:ea typeface="+mj-ea"/>
                <a:cs typeface="+mj-cs"/>
              </a:rPr>
              <a:t> </a:t>
            </a:r>
            <a:endParaRPr kumimoji="0" lang="en-US" sz="4400" b="0" i="0" u="none" strike="noStrike" kern="1200" cap="none" spc="0" normalizeH="0" baseline="0" noProof="0" dirty="0">
              <a:ln>
                <a:noFill/>
              </a:ln>
              <a:solidFill>
                <a:srgbClr val="FFFF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600200" y="1828800"/>
            <a:ext cx="6705600" cy="4800600"/>
            <a:chOff x="1600200" y="533400"/>
            <a:chExt cx="7239000" cy="6096000"/>
          </a:xfrm>
        </p:grpSpPr>
        <p:sp>
          <p:nvSpPr>
            <p:cNvPr id="53251" name="AutoShape 3"/>
            <p:cNvSpPr>
              <a:spLocks noChangeArrowheads="1"/>
            </p:cNvSpPr>
            <p:nvPr/>
          </p:nvSpPr>
          <p:spPr bwMode="auto">
            <a:xfrm rot="1781403">
              <a:off x="1600200" y="533400"/>
              <a:ext cx="2743200" cy="2057400"/>
            </a:xfrm>
            <a:prstGeom prst="can">
              <a:avLst>
                <a:gd name="adj" fmla="val 25000"/>
              </a:avLst>
            </a:prstGeom>
            <a:solidFill>
              <a:schemeClr val="hlink"/>
            </a:solidFill>
            <a:ln w="9525">
              <a:solidFill>
                <a:schemeClr val="tx1"/>
              </a:solidFill>
              <a:round/>
              <a:headEnd/>
              <a:tailEnd/>
            </a:ln>
          </p:spPr>
          <p:txBody>
            <a:bodyPr wrap="none" anchor="ctr"/>
            <a:lstStyle/>
            <a:p>
              <a:endParaRPr lang="en-US"/>
            </a:p>
          </p:txBody>
        </p:sp>
        <p:sp>
          <p:nvSpPr>
            <p:cNvPr id="53252" name="AutoShape 4"/>
            <p:cNvSpPr>
              <a:spLocks noChangeArrowheads="1"/>
            </p:cNvSpPr>
            <p:nvPr/>
          </p:nvSpPr>
          <p:spPr bwMode="auto">
            <a:xfrm>
              <a:off x="4572000" y="2133600"/>
              <a:ext cx="1447800" cy="4495800"/>
            </a:xfrm>
            <a:prstGeom prst="can">
              <a:avLst>
                <a:gd name="adj" fmla="val 25331"/>
              </a:avLst>
            </a:prstGeom>
            <a:solidFill>
              <a:schemeClr val="accent1"/>
            </a:solidFill>
            <a:ln w="9525">
              <a:solidFill>
                <a:schemeClr val="tx1"/>
              </a:solidFill>
              <a:round/>
              <a:headEnd/>
              <a:tailEnd/>
            </a:ln>
          </p:spPr>
          <p:txBody>
            <a:bodyPr wrap="none" anchor="ctr"/>
            <a:lstStyle/>
            <a:p>
              <a:endParaRPr lang="en-US"/>
            </a:p>
          </p:txBody>
        </p:sp>
        <p:sp>
          <p:nvSpPr>
            <p:cNvPr id="53253" name="AutoShape 5"/>
            <p:cNvSpPr>
              <a:spLocks noChangeArrowheads="1"/>
            </p:cNvSpPr>
            <p:nvPr/>
          </p:nvSpPr>
          <p:spPr bwMode="auto">
            <a:xfrm>
              <a:off x="7391400" y="2133600"/>
              <a:ext cx="1447800" cy="4495800"/>
            </a:xfrm>
            <a:prstGeom prst="can">
              <a:avLst>
                <a:gd name="adj" fmla="val 25331"/>
              </a:avLst>
            </a:prstGeom>
            <a:solidFill>
              <a:schemeClr val="accent1"/>
            </a:solidFill>
            <a:ln w="9525">
              <a:solidFill>
                <a:schemeClr val="tx1"/>
              </a:solidFill>
              <a:round/>
              <a:headEnd/>
              <a:tailEnd/>
            </a:ln>
          </p:spPr>
          <p:txBody>
            <a:bodyPr wrap="none" anchor="ctr"/>
            <a:lstStyle/>
            <a:p>
              <a:endParaRPr lang="en-US"/>
            </a:p>
          </p:txBody>
        </p:sp>
        <p:sp>
          <p:nvSpPr>
            <p:cNvPr id="53254" name="AutoShape 6"/>
            <p:cNvSpPr>
              <a:spLocks noChangeArrowheads="1"/>
            </p:cNvSpPr>
            <p:nvPr/>
          </p:nvSpPr>
          <p:spPr bwMode="auto">
            <a:xfrm>
              <a:off x="7391400" y="3048000"/>
              <a:ext cx="1447800" cy="3581400"/>
            </a:xfrm>
            <a:prstGeom prst="can">
              <a:avLst>
                <a:gd name="adj" fmla="val 20179"/>
              </a:avLst>
            </a:prstGeom>
            <a:solidFill>
              <a:schemeClr val="accent2"/>
            </a:solidFill>
            <a:ln w="9525">
              <a:solidFill>
                <a:schemeClr val="tx1"/>
              </a:solidFill>
              <a:round/>
              <a:headEnd/>
              <a:tailEnd/>
            </a:ln>
          </p:spPr>
          <p:txBody>
            <a:bodyPr wrap="none" anchor="ctr"/>
            <a:lstStyle/>
            <a:p>
              <a:endParaRPr lang="en-US"/>
            </a:p>
          </p:txBody>
        </p:sp>
        <p:sp>
          <p:nvSpPr>
            <p:cNvPr id="53255" name="AutoShape 7"/>
            <p:cNvSpPr>
              <a:spLocks noChangeArrowheads="1"/>
            </p:cNvSpPr>
            <p:nvPr/>
          </p:nvSpPr>
          <p:spPr bwMode="auto">
            <a:xfrm>
              <a:off x="4572000" y="3048000"/>
              <a:ext cx="1447800" cy="3581400"/>
            </a:xfrm>
            <a:prstGeom prst="can">
              <a:avLst>
                <a:gd name="adj" fmla="val 20179"/>
              </a:avLst>
            </a:prstGeom>
            <a:solidFill>
              <a:schemeClr val="accent2"/>
            </a:solidFill>
            <a:ln w="9525">
              <a:solidFill>
                <a:schemeClr val="tx1"/>
              </a:solidFill>
              <a:round/>
              <a:headEnd/>
              <a:tailEnd/>
            </a:ln>
          </p:spPr>
          <p:txBody>
            <a:bodyPr wrap="none" anchor="ctr"/>
            <a:lstStyle/>
            <a:p>
              <a:endParaRPr lang="en-US"/>
            </a:p>
          </p:txBody>
        </p:sp>
      </p:grpSp>
      <p:sp>
        <p:nvSpPr>
          <p:cNvPr id="9" name="Title 1"/>
          <p:cNvSpPr txBox="1">
            <a:spLocks/>
          </p:cNvSpPr>
          <p:nvPr/>
        </p:nvSpPr>
        <p:spPr>
          <a:xfrm>
            <a:off x="457200" y="274638"/>
            <a:ext cx="8229600" cy="1143000"/>
          </a:xfrm>
          <a:prstGeom prst="rect">
            <a:avLst/>
          </a:prstGeom>
          <a:solidFill>
            <a:schemeClr val="tx2">
              <a:lumMod val="40000"/>
              <a:lumOff val="60000"/>
            </a:schemeClr>
          </a:solidFill>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4400" b="0" i="0" u="none" strike="noStrike" kern="1200" cap="none" spc="0" normalizeH="0" baseline="0" noProof="0" dirty="0" smtClean="0">
                <a:ln>
                  <a:noFill/>
                </a:ln>
                <a:solidFill>
                  <a:schemeClr val="tx1"/>
                </a:solidFill>
                <a:effectLst/>
                <a:uLnTx/>
                <a:uFillTx/>
                <a:latin typeface="+mj-lt"/>
                <a:ea typeface="+mj-ea"/>
                <a:cs typeface="+mj-cs"/>
              </a:rPr>
              <a:t>2-  التفكير في مرحلة ما قبل العمليات</a:t>
            </a:r>
            <a:br>
              <a:rPr kumimoji="0" lang="ar-SA" sz="4400" b="0" i="0" u="none" strike="noStrike" kern="1200" cap="none" spc="0" normalizeH="0" baseline="0" noProof="0" dirty="0" smtClean="0">
                <a:ln>
                  <a:noFill/>
                </a:ln>
                <a:solidFill>
                  <a:schemeClr val="tx1"/>
                </a:solidFill>
                <a:effectLst/>
                <a:uLnTx/>
                <a:uFillTx/>
                <a:latin typeface="+mj-lt"/>
                <a:ea typeface="+mj-ea"/>
                <a:cs typeface="+mj-cs"/>
              </a:rPr>
            </a:br>
            <a:r>
              <a:rPr lang="en-US" sz="4400" dirty="0" smtClean="0">
                <a:solidFill>
                  <a:srgbClr val="FFFF00"/>
                </a:solidFill>
                <a:latin typeface="+mj-lt"/>
                <a:ea typeface="+mj-ea"/>
                <a:cs typeface="+mj-cs"/>
              </a:rPr>
              <a:t>Reversibility</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 </a:t>
            </a:r>
            <a:r>
              <a:rPr kumimoji="0" lang="ar-SA" sz="4400" b="0" i="0" u="none" strike="noStrike" kern="1200" cap="none" spc="0" normalizeH="0" baseline="0" noProof="0" dirty="0" smtClean="0">
                <a:ln>
                  <a:noFill/>
                </a:ln>
                <a:solidFill>
                  <a:srgbClr val="FFFF00"/>
                </a:solidFill>
                <a:effectLst/>
                <a:uLnTx/>
                <a:uFillTx/>
                <a:latin typeface="+mj-lt"/>
                <a:ea typeface="+mj-ea"/>
                <a:cs typeface="+mj-cs"/>
              </a:rPr>
              <a:t>و</a:t>
            </a:r>
            <a:r>
              <a:rPr lang="ar-SA" sz="4400" dirty="0" err="1" smtClean="0">
                <a:solidFill>
                  <a:srgbClr val="FFFF00"/>
                </a:solidFill>
                <a:latin typeface="+mj-lt"/>
                <a:ea typeface="+mj-ea"/>
                <a:cs typeface="+mj-cs"/>
              </a:rPr>
              <a:t>معكوسية</a:t>
            </a:r>
            <a:r>
              <a:rPr lang="ar-SA" sz="4400" dirty="0" smtClean="0">
                <a:solidFill>
                  <a:srgbClr val="FFFF00"/>
                </a:solidFill>
                <a:latin typeface="+mj-lt"/>
                <a:ea typeface="+mj-ea"/>
                <a:cs typeface="+mj-cs"/>
              </a:rPr>
              <a:t> التفكير</a:t>
            </a:r>
            <a:r>
              <a:rPr kumimoji="0" lang="ar-SA" sz="4400" b="0" i="0" u="none" strike="noStrike" kern="1200" cap="none" spc="0" normalizeH="0" baseline="0" noProof="0" dirty="0" smtClean="0">
                <a:ln>
                  <a:noFill/>
                </a:ln>
                <a:solidFill>
                  <a:srgbClr val="FFFF00"/>
                </a:solidFill>
                <a:effectLst/>
                <a:uLnTx/>
                <a:uFillTx/>
                <a:latin typeface="+mj-lt"/>
                <a:ea typeface="+mj-ea"/>
                <a:cs typeface="+mj-cs"/>
              </a:rPr>
              <a:t> </a:t>
            </a:r>
            <a:endParaRPr kumimoji="0" lang="en-US" sz="4400" b="0" i="0" u="none" strike="noStrike" kern="1200" cap="none" spc="0" normalizeH="0" baseline="0" noProof="0" dirty="0">
              <a:ln>
                <a:noFill/>
              </a:ln>
              <a:solidFill>
                <a:srgbClr val="FFFF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endParaRPr lang="en-US" dirty="0"/>
          </a:p>
        </p:txBody>
      </p:sp>
      <p:sp>
        <p:nvSpPr>
          <p:cNvPr id="3" name="Content Placeholder 2"/>
          <p:cNvSpPr>
            <a:spLocks noGrp="1"/>
          </p:cNvSpPr>
          <p:nvPr>
            <p:ph idx="1"/>
          </p:nvPr>
        </p:nvSpPr>
        <p:spPr/>
        <p:txBody>
          <a:bodyPr/>
          <a:lstStyle/>
          <a:p>
            <a:pPr algn="ctr">
              <a:buNone/>
            </a:pPr>
            <a:r>
              <a:rPr lang="ar-SA" b="1" dirty="0" smtClean="0"/>
              <a:t>نظرية </a:t>
            </a:r>
            <a:r>
              <a:rPr lang="ar-SA" b="1" dirty="0" err="1" smtClean="0"/>
              <a:t>بياجية</a:t>
            </a:r>
            <a:r>
              <a:rPr lang="ar-SA" b="1" dirty="0" smtClean="0"/>
              <a:t> للنمو المعرفي</a:t>
            </a:r>
          </a:p>
          <a:p>
            <a:pPr algn="ctr">
              <a:buNone/>
            </a:pPr>
            <a:endParaRPr lang="ar-SA" dirty="0" smtClean="0"/>
          </a:p>
          <a:p>
            <a:pPr>
              <a:lnSpc>
                <a:spcPct val="80000"/>
              </a:lnSpc>
              <a:buNone/>
            </a:pPr>
            <a:r>
              <a:rPr lang="ar-SA" b="1" dirty="0" smtClean="0"/>
              <a:t> </a:t>
            </a:r>
          </a:p>
          <a:p>
            <a:pPr algn="ctr">
              <a:lnSpc>
                <a:spcPct val="80000"/>
              </a:lnSpc>
              <a:buNone/>
            </a:pPr>
            <a:r>
              <a:rPr lang="ar-SA" b="1" dirty="0" smtClean="0"/>
              <a:t> تهتم بنمو </a:t>
            </a:r>
            <a:r>
              <a:rPr lang="ar-SA" b="1" u="sng" dirty="0" smtClean="0"/>
              <a:t>المعرفة</a:t>
            </a:r>
            <a:r>
              <a:rPr lang="ar-SA" b="1" dirty="0" smtClean="0"/>
              <a:t> لدى الفرد </a:t>
            </a:r>
          </a:p>
        </p:txBody>
      </p:sp>
      <p:pic>
        <p:nvPicPr>
          <p:cNvPr id="33794" name="Picture 2" descr="http://www.corinet.org/mike/Logo/development.jpg"/>
          <p:cNvPicPr>
            <a:picLocks noChangeAspect="1" noChangeArrowheads="1"/>
          </p:cNvPicPr>
          <p:nvPr/>
        </p:nvPicPr>
        <p:blipFill>
          <a:blip r:embed="rId3" cstate="print"/>
          <a:srcRect/>
          <a:stretch>
            <a:fillRect/>
          </a:stretch>
        </p:blipFill>
        <p:spPr bwMode="auto">
          <a:xfrm>
            <a:off x="3505200" y="3886200"/>
            <a:ext cx="2667000" cy="266299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ChangeArrowheads="1"/>
          </p:cNvSpPr>
          <p:nvPr/>
        </p:nvSpPr>
        <p:spPr bwMode="auto">
          <a:xfrm>
            <a:off x="4572000" y="2133600"/>
            <a:ext cx="1447800" cy="4495800"/>
          </a:xfrm>
          <a:prstGeom prst="can">
            <a:avLst>
              <a:gd name="adj" fmla="val 25331"/>
            </a:avLst>
          </a:prstGeom>
          <a:solidFill>
            <a:schemeClr val="accent1"/>
          </a:solidFill>
          <a:ln w="9525">
            <a:solidFill>
              <a:schemeClr val="tx1"/>
            </a:solidFill>
            <a:round/>
            <a:headEnd/>
            <a:tailEnd/>
          </a:ln>
        </p:spPr>
        <p:txBody>
          <a:bodyPr wrap="none" anchor="ctr"/>
          <a:lstStyle/>
          <a:p>
            <a:endParaRPr lang="en-US"/>
          </a:p>
        </p:txBody>
      </p:sp>
      <p:sp>
        <p:nvSpPr>
          <p:cNvPr id="54275" name="AutoShape 3"/>
          <p:cNvSpPr>
            <a:spLocks noChangeArrowheads="1"/>
          </p:cNvSpPr>
          <p:nvPr/>
        </p:nvSpPr>
        <p:spPr bwMode="auto">
          <a:xfrm>
            <a:off x="457200" y="4419600"/>
            <a:ext cx="2743200" cy="2057400"/>
          </a:xfrm>
          <a:prstGeom prst="can">
            <a:avLst>
              <a:gd name="adj" fmla="val 25000"/>
            </a:avLst>
          </a:prstGeom>
          <a:solidFill>
            <a:schemeClr val="hlink"/>
          </a:solidFill>
          <a:ln w="9525">
            <a:solidFill>
              <a:schemeClr val="tx1"/>
            </a:solidFill>
            <a:round/>
            <a:headEnd/>
            <a:tailEnd/>
          </a:ln>
        </p:spPr>
        <p:txBody>
          <a:bodyPr wrap="none" anchor="ctr"/>
          <a:lstStyle/>
          <a:p>
            <a:endParaRPr lang="en-US"/>
          </a:p>
        </p:txBody>
      </p:sp>
      <p:sp>
        <p:nvSpPr>
          <p:cNvPr id="54276" name="AutoShape 4"/>
          <p:cNvSpPr>
            <a:spLocks noChangeArrowheads="1"/>
          </p:cNvSpPr>
          <p:nvPr/>
        </p:nvSpPr>
        <p:spPr bwMode="auto">
          <a:xfrm>
            <a:off x="7391400" y="2133600"/>
            <a:ext cx="1447800" cy="4495800"/>
          </a:xfrm>
          <a:prstGeom prst="can">
            <a:avLst>
              <a:gd name="adj" fmla="val 25331"/>
            </a:avLst>
          </a:prstGeom>
          <a:solidFill>
            <a:schemeClr val="accent1"/>
          </a:solidFill>
          <a:ln w="9525">
            <a:solidFill>
              <a:schemeClr val="tx1"/>
            </a:solidFill>
            <a:round/>
            <a:headEnd/>
            <a:tailEnd/>
          </a:ln>
        </p:spPr>
        <p:txBody>
          <a:bodyPr wrap="none" anchor="ctr"/>
          <a:lstStyle/>
          <a:p>
            <a:endParaRPr lang="en-US"/>
          </a:p>
        </p:txBody>
      </p:sp>
      <p:sp>
        <p:nvSpPr>
          <p:cNvPr id="54277" name="AutoShape 5"/>
          <p:cNvSpPr>
            <a:spLocks noChangeArrowheads="1"/>
          </p:cNvSpPr>
          <p:nvPr/>
        </p:nvSpPr>
        <p:spPr bwMode="auto">
          <a:xfrm>
            <a:off x="4572000" y="3048000"/>
            <a:ext cx="1447800" cy="3581400"/>
          </a:xfrm>
          <a:prstGeom prst="can">
            <a:avLst>
              <a:gd name="adj" fmla="val 20179"/>
            </a:avLst>
          </a:prstGeom>
          <a:solidFill>
            <a:schemeClr val="accent2"/>
          </a:solidFill>
          <a:ln w="9525">
            <a:solidFill>
              <a:schemeClr val="tx1"/>
            </a:solidFill>
            <a:round/>
            <a:headEnd/>
            <a:tailEnd/>
          </a:ln>
        </p:spPr>
        <p:txBody>
          <a:bodyPr wrap="none" anchor="ctr"/>
          <a:lstStyle/>
          <a:p>
            <a:endParaRPr lang="en-US"/>
          </a:p>
        </p:txBody>
      </p:sp>
      <p:sp>
        <p:nvSpPr>
          <p:cNvPr id="54278" name="AutoShape 6"/>
          <p:cNvSpPr>
            <a:spLocks noChangeArrowheads="1"/>
          </p:cNvSpPr>
          <p:nvPr/>
        </p:nvSpPr>
        <p:spPr bwMode="auto">
          <a:xfrm>
            <a:off x="7391400" y="3048000"/>
            <a:ext cx="1447800" cy="3581400"/>
          </a:xfrm>
          <a:prstGeom prst="can">
            <a:avLst>
              <a:gd name="adj" fmla="val 20179"/>
            </a:avLst>
          </a:prstGeom>
          <a:solidFill>
            <a:schemeClr val="accent2"/>
          </a:solidFill>
          <a:ln w="9525">
            <a:solidFill>
              <a:schemeClr val="tx1"/>
            </a:solidFill>
            <a:round/>
            <a:headEnd/>
            <a:tailEnd/>
          </a:ln>
        </p:spPr>
        <p:txBody>
          <a:bodyPr wrap="none" anchor="ctr"/>
          <a:lstStyle/>
          <a:p>
            <a:endParaRPr lang="en-US"/>
          </a:p>
        </p:txBody>
      </p:sp>
      <p:sp>
        <p:nvSpPr>
          <p:cNvPr id="8" name="Title 1"/>
          <p:cNvSpPr txBox="1">
            <a:spLocks/>
          </p:cNvSpPr>
          <p:nvPr/>
        </p:nvSpPr>
        <p:spPr>
          <a:xfrm>
            <a:off x="457200" y="274638"/>
            <a:ext cx="8229600" cy="1143000"/>
          </a:xfrm>
          <a:prstGeom prst="rect">
            <a:avLst/>
          </a:prstGeom>
          <a:solidFill>
            <a:schemeClr val="tx2">
              <a:lumMod val="40000"/>
              <a:lumOff val="60000"/>
            </a:schemeClr>
          </a:solidFill>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4400" b="0" i="0" u="none" strike="noStrike" kern="1200" cap="none" spc="0" normalizeH="0" baseline="0" noProof="0" dirty="0" smtClean="0">
                <a:ln>
                  <a:noFill/>
                </a:ln>
                <a:solidFill>
                  <a:schemeClr val="tx1"/>
                </a:solidFill>
                <a:effectLst/>
                <a:uLnTx/>
                <a:uFillTx/>
                <a:latin typeface="+mj-lt"/>
                <a:ea typeface="+mj-ea"/>
                <a:cs typeface="+mj-cs"/>
              </a:rPr>
              <a:t>2-  التفكير في مرحلة ما قبل العمليات</a:t>
            </a:r>
            <a:br>
              <a:rPr kumimoji="0" lang="ar-SA" sz="4400" b="0" i="0" u="none" strike="noStrike" kern="1200" cap="none" spc="0" normalizeH="0" baseline="0" noProof="0" dirty="0" smtClean="0">
                <a:ln>
                  <a:noFill/>
                </a:ln>
                <a:solidFill>
                  <a:schemeClr val="tx1"/>
                </a:solidFill>
                <a:effectLst/>
                <a:uLnTx/>
                <a:uFillTx/>
                <a:latin typeface="+mj-lt"/>
                <a:ea typeface="+mj-ea"/>
                <a:cs typeface="+mj-cs"/>
              </a:rPr>
            </a:br>
            <a:r>
              <a:rPr lang="en-US" sz="4400" dirty="0" smtClean="0">
                <a:solidFill>
                  <a:srgbClr val="FFFF00"/>
                </a:solidFill>
                <a:latin typeface="+mj-lt"/>
                <a:ea typeface="+mj-ea"/>
                <a:cs typeface="+mj-cs"/>
              </a:rPr>
              <a:t>Reversibility</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 </a:t>
            </a:r>
            <a:r>
              <a:rPr kumimoji="0" lang="ar-SA" sz="4400" b="0" i="0" u="none" strike="noStrike" kern="1200" cap="none" spc="0" normalizeH="0" baseline="0" noProof="0" dirty="0" smtClean="0">
                <a:ln>
                  <a:noFill/>
                </a:ln>
                <a:solidFill>
                  <a:srgbClr val="FFFF00"/>
                </a:solidFill>
                <a:effectLst/>
                <a:uLnTx/>
                <a:uFillTx/>
                <a:latin typeface="+mj-lt"/>
                <a:ea typeface="+mj-ea"/>
                <a:cs typeface="+mj-cs"/>
              </a:rPr>
              <a:t>و</a:t>
            </a:r>
            <a:r>
              <a:rPr lang="ar-SA" sz="4400" dirty="0" err="1" smtClean="0">
                <a:solidFill>
                  <a:srgbClr val="FFFF00"/>
                </a:solidFill>
                <a:latin typeface="+mj-lt"/>
                <a:ea typeface="+mj-ea"/>
                <a:cs typeface="+mj-cs"/>
              </a:rPr>
              <a:t>معكوسية</a:t>
            </a:r>
            <a:r>
              <a:rPr lang="ar-SA" sz="4400" dirty="0" smtClean="0">
                <a:solidFill>
                  <a:srgbClr val="FFFF00"/>
                </a:solidFill>
                <a:latin typeface="+mj-lt"/>
                <a:ea typeface="+mj-ea"/>
                <a:cs typeface="+mj-cs"/>
              </a:rPr>
              <a:t> التفكير</a:t>
            </a:r>
            <a:r>
              <a:rPr kumimoji="0" lang="ar-SA" sz="4400" b="0" i="0" u="none" strike="noStrike" kern="1200" cap="none" spc="0" normalizeH="0" baseline="0" noProof="0" dirty="0" smtClean="0">
                <a:ln>
                  <a:noFill/>
                </a:ln>
                <a:solidFill>
                  <a:srgbClr val="FFFF00"/>
                </a:solidFill>
                <a:effectLst/>
                <a:uLnTx/>
                <a:uFillTx/>
                <a:latin typeface="+mj-lt"/>
                <a:ea typeface="+mj-ea"/>
                <a:cs typeface="+mj-cs"/>
              </a:rPr>
              <a:t> </a:t>
            </a:r>
            <a:endParaRPr kumimoji="0" lang="en-US" sz="4400" b="0" i="0" u="none" strike="noStrike" kern="1200" cap="none" spc="0" normalizeH="0" baseline="0" noProof="0" dirty="0">
              <a:ln>
                <a:noFill/>
              </a:ln>
              <a:solidFill>
                <a:srgbClr val="FFFF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990600" lvl="1" indent="-533400" algn="r">
              <a:buNone/>
              <a:defRPr/>
            </a:pPr>
            <a:r>
              <a:rPr lang="ar-SA" sz="2400" b="1" u="sng" dirty="0" smtClean="0"/>
              <a:t>سمات هذه المرحلة:</a:t>
            </a:r>
            <a:r>
              <a:rPr lang="ar-SA" sz="2400" dirty="0" smtClean="0"/>
              <a:t>:</a:t>
            </a:r>
          </a:p>
          <a:p>
            <a:pPr marL="990600" lvl="1" indent="-533400" algn="r">
              <a:buNone/>
              <a:defRPr/>
            </a:pPr>
            <a:endParaRPr lang="ar-SA" sz="1100" dirty="0" smtClean="0"/>
          </a:p>
          <a:p>
            <a:pPr marL="990600" lvl="1" indent="-533400" algn="r">
              <a:buNone/>
              <a:defRPr/>
            </a:pPr>
            <a:r>
              <a:rPr lang="ar-SA" sz="2400" dirty="0" smtClean="0"/>
              <a:t>الانتقال من التمركز حول الذات </a:t>
            </a:r>
            <a:r>
              <a:rPr lang="ar-SA" sz="2400" dirty="0" err="1" smtClean="0"/>
              <a:t>الى</a:t>
            </a:r>
            <a:r>
              <a:rPr lang="ar-SA" sz="2400" dirty="0" smtClean="0"/>
              <a:t> المركزية الاجتماعية</a:t>
            </a:r>
          </a:p>
          <a:p>
            <a:pPr marL="990600" lvl="1" indent="-533400" algn="r">
              <a:buNone/>
              <a:defRPr/>
            </a:pPr>
            <a:endParaRPr lang="ar-SA" sz="1200" dirty="0" smtClean="0"/>
          </a:p>
          <a:p>
            <a:pPr marL="990600" lvl="1" indent="-533400" algn="r">
              <a:buNone/>
              <a:defRPr/>
            </a:pPr>
            <a:r>
              <a:rPr lang="ar-SA" sz="2400" dirty="0" smtClean="0"/>
              <a:t>يحل التفكير المنطقي مكان التفكير الخرافي والتفكير الحدسي المعتمد على المحاولة </a:t>
            </a:r>
            <a:r>
              <a:rPr lang="ar-SA" sz="2400" dirty="0" err="1" smtClean="0"/>
              <a:t>والخطا</a:t>
            </a:r>
            <a:endParaRPr lang="ar-SA" sz="2400" dirty="0" smtClean="0"/>
          </a:p>
          <a:p>
            <a:pPr marL="990600" lvl="1" indent="-533400" algn="r">
              <a:buNone/>
              <a:defRPr/>
            </a:pPr>
            <a:endParaRPr lang="ar-SA" sz="1200" dirty="0" smtClean="0"/>
          </a:p>
          <a:p>
            <a:pPr marL="990600" lvl="1" indent="-533400" algn="r">
              <a:buNone/>
              <a:defRPr/>
            </a:pPr>
            <a:r>
              <a:rPr lang="ar-SA" sz="2400" dirty="0" smtClean="0"/>
              <a:t>يبقى التفكير المنطقي ضمن استخدام </a:t>
            </a:r>
            <a:r>
              <a:rPr lang="ar-SA" sz="2400" dirty="0" err="1" smtClean="0"/>
              <a:t>الاشياء</a:t>
            </a:r>
            <a:r>
              <a:rPr lang="ar-SA" sz="2400" dirty="0" smtClean="0"/>
              <a:t> والموضوعات المادية الملموسة</a:t>
            </a:r>
          </a:p>
          <a:p>
            <a:pPr marL="990600" lvl="1" indent="-533400" algn="r">
              <a:buNone/>
              <a:defRPr/>
            </a:pPr>
            <a:endParaRPr lang="ar-SA" sz="1000" dirty="0" smtClean="0"/>
          </a:p>
          <a:p>
            <a:pPr marL="990600" lvl="1" indent="-533400" algn="r">
              <a:buNone/>
              <a:defRPr/>
            </a:pPr>
            <a:endParaRPr lang="ar-SA" sz="1000" dirty="0" smtClean="0"/>
          </a:p>
          <a:p>
            <a:pPr marL="990600" lvl="1" indent="-533400" algn="r">
              <a:buNone/>
              <a:defRPr/>
            </a:pPr>
            <a:r>
              <a:rPr lang="ar-SA" sz="2400" dirty="0" smtClean="0"/>
              <a:t>تنمو قدرة الطفل على الفهم والمناقشة والحوار </a:t>
            </a:r>
            <a:r>
              <a:rPr lang="ar-SA" sz="2400" dirty="0" err="1" smtClean="0"/>
              <a:t>واعطاء</a:t>
            </a:r>
            <a:r>
              <a:rPr lang="ar-SA" sz="2400" dirty="0" smtClean="0"/>
              <a:t> </a:t>
            </a:r>
            <a:r>
              <a:rPr lang="ar-SA" sz="2400" dirty="0" err="1" smtClean="0"/>
              <a:t>الادلة</a:t>
            </a:r>
            <a:r>
              <a:rPr lang="ar-SA" sz="2400" dirty="0" smtClean="0"/>
              <a:t> والبراهين </a:t>
            </a:r>
            <a:r>
              <a:rPr lang="ar-SA" sz="2400" dirty="0" err="1" smtClean="0"/>
              <a:t>لتاكيد</a:t>
            </a:r>
            <a:r>
              <a:rPr lang="ar-SA" sz="2400" dirty="0" smtClean="0"/>
              <a:t> وجهة نظره</a:t>
            </a:r>
          </a:p>
          <a:p>
            <a:pPr marL="990600" lvl="1" indent="-533400" algn="r">
              <a:buNone/>
              <a:defRPr/>
            </a:pPr>
            <a:endParaRPr lang="ar-SA" sz="1200" dirty="0" smtClean="0"/>
          </a:p>
          <a:p>
            <a:pPr marL="990600" lvl="1" indent="-533400" algn="r">
              <a:buNone/>
              <a:defRPr/>
            </a:pPr>
            <a:r>
              <a:rPr lang="ar-SA" sz="2400" dirty="0" smtClean="0"/>
              <a:t>تطور عمليات التجميع والتصنيف ( يدرك أن الأشياء تنتمي إلى أكثر من فئة وصنف وتدخل في أكثر من علاقة في وقت واحد ) وتكوين المفاهيم</a:t>
            </a:r>
          </a:p>
          <a:p>
            <a:pPr marL="990600" lvl="1" indent="-533400" algn="r">
              <a:buNone/>
              <a:defRPr/>
            </a:pPr>
            <a:r>
              <a:rPr lang="ar-SA" sz="2400" dirty="0" smtClean="0"/>
              <a:t> </a:t>
            </a:r>
          </a:p>
          <a:p>
            <a:pPr algn="r"/>
            <a:endParaRPr lang="en-US" sz="2400" dirty="0"/>
          </a:p>
        </p:txBody>
      </p:sp>
      <p:sp>
        <p:nvSpPr>
          <p:cNvPr id="4" name="Rectangle 2"/>
          <p:cNvSpPr>
            <a:spLocks noGrp="1" noChangeArrowheads="1"/>
          </p:cNvSpPr>
          <p:nvPr>
            <p:ph type="title"/>
          </p:nvPr>
        </p:nvSpPr>
        <p:spPr>
          <a:solidFill>
            <a:schemeClr val="tx2">
              <a:lumMod val="40000"/>
              <a:lumOff val="60000"/>
            </a:schemeClr>
          </a:solidFill>
        </p:spPr>
        <p:txBody>
          <a:bodyPr>
            <a:normAutofit fontScale="90000"/>
          </a:bodyPr>
          <a:lstStyle/>
          <a:p>
            <a:r>
              <a:rPr lang="ar-SA" sz="4000" dirty="0"/>
              <a:t>3- مرحلة العمليات </a:t>
            </a:r>
            <a:r>
              <a:rPr lang="ar-SA" sz="4000" dirty="0" err="1" smtClean="0"/>
              <a:t>العيانية</a:t>
            </a:r>
            <a:r>
              <a:rPr lang="ar-SA" sz="4000" dirty="0" smtClean="0"/>
              <a:t>/المادية</a:t>
            </a:r>
            <a:br>
              <a:rPr lang="ar-SA" sz="4000" dirty="0" smtClean="0"/>
            </a:br>
            <a:r>
              <a:rPr lang="ar-SA" sz="4000" dirty="0" smtClean="0"/>
              <a:t> </a:t>
            </a:r>
            <a:r>
              <a:rPr lang="ar-SA" sz="4000" dirty="0"/>
              <a:t>7- 12 سنة</a:t>
            </a:r>
            <a:endParaRPr lang="en-US" sz="4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ar-SA" dirty="0" smtClean="0"/>
              <a:t>4 - مرحلة العمليات المجردة</a:t>
            </a:r>
            <a:br>
              <a:rPr lang="ar-SA" dirty="0" smtClean="0"/>
            </a:br>
            <a:r>
              <a:rPr lang="ar-SA" dirty="0" smtClean="0"/>
              <a:t>12 – فما فوق</a:t>
            </a:r>
            <a:endParaRPr lang="en-US" dirty="0"/>
          </a:p>
        </p:txBody>
      </p:sp>
      <p:sp>
        <p:nvSpPr>
          <p:cNvPr id="3" name="Content Placeholder 2"/>
          <p:cNvSpPr>
            <a:spLocks noGrp="1"/>
          </p:cNvSpPr>
          <p:nvPr>
            <p:ph idx="1"/>
          </p:nvPr>
        </p:nvSpPr>
        <p:spPr/>
        <p:txBody>
          <a:bodyPr>
            <a:normAutofit lnSpcReduction="10000"/>
          </a:bodyPr>
          <a:lstStyle/>
          <a:p>
            <a:pPr marL="990600" lvl="1" indent="-533400" algn="r">
              <a:buNone/>
              <a:defRPr/>
            </a:pPr>
            <a:r>
              <a:rPr lang="ar-SA" u="sng" dirty="0" smtClean="0"/>
              <a:t>هي أعلى درجات النمو وتتسم بما يلي</a:t>
            </a:r>
          </a:p>
          <a:p>
            <a:pPr marL="1371600" lvl="2" indent="-457200" algn="r">
              <a:buNone/>
              <a:defRPr/>
            </a:pPr>
            <a:endParaRPr lang="ar-SA" dirty="0" smtClean="0"/>
          </a:p>
          <a:p>
            <a:pPr marL="1371600" lvl="2" indent="-457200" algn="r">
              <a:buNone/>
              <a:defRPr/>
            </a:pPr>
            <a:r>
              <a:rPr lang="ar-SA" dirty="0" smtClean="0"/>
              <a:t>القدرة على التعامل مع المجردات (مثل </a:t>
            </a:r>
            <a:r>
              <a:rPr lang="ar-SA" dirty="0" err="1" smtClean="0"/>
              <a:t>الديموقراطية</a:t>
            </a:r>
            <a:r>
              <a:rPr lang="ar-SA" dirty="0" smtClean="0"/>
              <a:t>, العدالة) </a:t>
            </a:r>
            <a:r>
              <a:rPr lang="ar-SA" dirty="0" err="1" smtClean="0"/>
              <a:t>او</a:t>
            </a:r>
            <a:r>
              <a:rPr lang="ar-SA" dirty="0" smtClean="0"/>
              <a:t> التفكير المجرد</a:t>
            </a:r>
          </a:p>
          <a:p>
            <a:pPr marL="1371600" lvl="2" indent="-457200" algn="r">
              <a:buNone/>
              <a:defRPr/>
            </a:pPr>
            <a:endParaRPr lang="ar-SA" dirty="0" smtClean="0"/>
          </a:p>
          <a:p>
            <a:pPr marL="1371600" lvl="2" indent="-457200" algn="r">
              <a:buNone/>
              <a:defRPr/>
            </a:pPr>
            <a:r>
              <a:rPr lang="ar-SA" dirty="0" smtClean="0"/>
              <a:t>القدرة على إعطاء تفسيرات منطقية صحيحة ووضع الفرضيات</a:t>
            </a:r>
          </a:p>
          <a:p>
            <a:pPr marL="1371600" lvl="2" indent="-457200" algn="r">
              <a:buNone/>
              <a:defRPr/>
            </a:pPr>
            <a:endParaRPr lang="ar-SA" dirty="0" smtClean="0"/>
          </a:p>
          <a:p>
            <a:pPr marL="1371600" lvl="2" indent="-457200" algn="r">
              <a:buNone/>
              <a:defRPr/>
            </a:pPr>
            <a:r>
              <a:rPr lang="ar-SA" dirty="0" smtClean="0"/>
              <a:t>القدرة على حل المشكلات – بزيادة القدرة على توليد الأفكار ومعالجة كل الحلول  الممكنة لمشكلة معينة</a:t>
            </a:r>
          </a:p>
          <a:p>
            <a:pPr marL="1371600" lvl="2" indent="-457200" algn="r">
              <a:buNone/>
              <a:defRPr/>
            </a:pPr>
            <a:endParaRPr lang="ar-SA" dirty="0" smtClean="0"/>
          </a:p>
          <a:p>
            <a:pPr algn="r">
              <a:buNone/>
            </a:pPr>
            <a:r>
              <a:rPr lang="ar-SA" sz="2400" dirty="0" smtClean="0">
                <a:latin typeface="Arabic Typesetting" pitchFamily="66" charset="-78"/>
              </a:rPr>
              <a:t>يصبح  المراهق مھتما بالأمور المستقبلیة</a:t>
            </a:r>
            <a:endParaRPr lang="en-US" sz="2400" dirty="0" smtClean="0">
              <a:latin typeface="Arabic Typesetting" pitchFamily="66" charset="-78"/>
            </a:endParaRPr>
          </a:p>
          <a:p>
            <a:pPr algn="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العوامل المؤثرة في مراحل النمو العقلي</a:t>
            </a:r>
            <a:endParaRPr lang="en-US" dirty="0"/>
          </a:p>
        </p:txBody>
      </p:sp>
      <p:sp>
        <p:nvSpPr>
          <p:cNvPr id="3" name="Content Placeholder 2"/>
          <p:cNvSpPr>
            <a:spLocks noGrp="1"/>
          </p:cNvSpPr>
          <p:nvPr>
            <p:ph idx="1"/>
          </p:nvPr>
        </p:nvSpPr>
        <p:spPr/>
        <p:txBody>
          <a:bodyPr>
            <a:normAutofit/>
          </a:bodyPr>
          <a:lstStyle/>
          <a:p>
            <a:pPr algn="r">
              <a:buNone/>
              <a:defRPr/>
            </a:pPr>
            <a:r>
              <a:rPr lang="ar-SA" b="1" u="sng" dirty="0" smtClean="0"/>
              <a:t>النضج العضوي</a:t>
            </a:r>
            <a:r>
              <a:rPr lang="ar-SA" dirty="0" smtClean="0"/>
              <a:t>: ويعني النضج للجهاز العصبي </a:t>
            </a:r>
            <a:endParaRPr lang="ar-SA" b="1" dirty="0" smtClean="0">
              <a:solidFill>
                <a:srgbClr val="FF0000"/>
              </a:solidFill>
            </a:endParaRPr>
          </a:p>
          <a:p>
            <a:pPr algn="r">
              <a:buNone/>
              <a:defRPr/>
            </a:pPr>
            <a:endParaRPr lang="ar-SA" b="1" dirty="0" smtClean="0">
              <a:solidFill>
                <a:srgbClr val="FF0000"/>
              </a:solidFill>
            </a:endParaRPr>
          </a:p>
          <a:p>
            <a:pPr algn="r">
              <a:buNone/>
              <a:defRPr/>
            </a:pPr>
            <a:r>
              <a:rPr lang="ar-SA" b="1" u="sng" dirty="0" smtClean="0"/>
              <a:t>الخبرات</a:t>
            </a:r>
            <a:r>
              <a:rPr lang="ar-SA" dirty="0" smtClean="0"/>
              <a:t>: يرى </a:t>
            </a:r>
            <a:r>
              <a:rPr lang="ar-SA" dirty="0" err="1" smtClean="0"/>
              <a:t>بياجيه</a:t>
            </a:r>
            <a:r>
              <a:rPr lang="ar-SA" dirty="0" smtClean="0"/>
              <a:t> ان الطفل الذي يتعرض لخبرات </a:t>
            </a:r>
            <a:r>
              <a:rPr lang="ar-SA" dirty="0" err="1" smtClean="0"/>
              <a:t>اكثر</a:t>
            </a:r>
            <a:r>
              <a:rPr lang="ar-SA" dirty="0" smtClean="0"/>
              <a:t> من </a:t>
            </a:r>
            <a:r>
              <a:rPr lang="ar-SA" dirty="0" err="1" smtClean="0"/>
              <a:t>اقرانه</a:t>
            </a:r>
            <a:r>
              <a:rPr lang="ar-SA" dirty="0" smtClean="0"/>
              <a:t> يكون اسبق منهم في الانتقال بين المراحل لأن </a:t>
            </a:r>
            <a:r>
              <a:rPr lang="ar-SA" dirty="0" err="1" smtClean="0"/>
              <a:t>الاعمال</a:t>
            </a:r>
            <a:r>
              <a:rPr lang="ar-SA" dirty="0" smtClean="0"/>
              <a:t> الفيزيائية تترجم </a:t>
            </a:r>
            <a:r>
              <a:rPr lang="ar-SA" dirty="0" err="1" smtClean="0"/>
              <a:t>الى</a:t>
            </a:r>
            <a:r>
              <a:rPr lang="ar-SA" dirty="0" smtClean="0"/>
              <a:t> </a:t>
            </a:r>
            <a:r>
              <a:rPr lang="ar-SA" dirty="0" err="1" smtClean="0"/>
              <a:t>افعال</a:t>
            </a:r>
            <a:r>
              <a:rPr lang="ar-SA" dirty="0" smtClean="0"/>
              <a:t> ذهنية تغني البنية الذهنية.</a:t>
            </a:r>
            <a:endParaRPr lang="ar-SA"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العوامل المؤثرة في مراحل النمو العقلي</a:t>
            </a:r>
            <a:endParaRPr lang="en-US" dirty="0"/>
          </a:p>
        </p:txBody>
      </p:sp>
      <p:sp>
        <p:nvSpPr>
          <p:cNvPr id="3" name="Content Placeholder 2"/>
          <p:cNvSpPr>
            <a:spLocks noGrp="1"/>
          </p:cNvSpPr>
          <p:nvPr>
            <p:ph idx="1"/>
          </p:nvPr>
        </p:nvSpPr>
        <p:spPr/>
        <p:txBody>
          <a:bodyPr>
            <a:normAutofit/>
          </a:bodyPr>
          <a:lstStyle/>
          <a:p>
            <a:pPr algn="r">
              <a:buNone/>
              <a:defRPr/>
            </a:pPr>
            <a:r>
              <a:rPr lang="ar-SA" b="1" u="sng" dirty="0" smtClean="0"/>
              <a:t>الانتقال الاجتماعي</a:t>
            </a:r>
            <a:r>
              <a:rPr lang="ar-SA" dirty="0" smtClean="0"/>
              <a:t>: ان تبادل الاطفال لخبراتهم من خلال اللعب </a:t>
            </a:r>
            <a:r>
              <a:rPr lang="ar-SA" dirty="0" err="1" smtClean="0"/>
              <a:t>والانشطة</a:t>
            </a:r>
            <a:r>
              <a:rPr lang="ar-SA" dirty="0" smtClean="0"/>
              <a:t> الجماعية يؤدي الى زيادة في النمو العقلي</a:t>
            </a:r>
          </a:p>
          <a:p>
            <a:pPr algn="r">
              <a:buNone/>
              <a:defRPr/>
            </a:pPr>
            <a:endParaRPr lang="ar-SA" b="1" dirty="0" smtClean="0"/>
          </a:p>
          <a:p>
            <a:pPr algn="r">
              <a:buNone/>
              <a:defRPr/>
            </a:pPr>
            <a:r>
              <a:rPr lang="ar-SA" b="1" u="sng" dirty="0" smtClean="0"/>
              <a:t>الاتزان</a:t>
            </a:r>
            <a:r>
              <a:rPr lang="ar-SA" u="sng" dirty="0" smtClean="0"/>
              <a:t>: </a:t>
            </a:r>
            <a:r>
              <a:rPr lang="ar-SA" dirty="0" smtClean="0"/>
              <a:t>ويرى </a:t>
            </a:r>
            <a:r>
              <a:rPr lang="ar-SA" dirty="0" err="1" smtClean="0"/>
              <a:t>بياجيه</a:t>
            </a:r>
            <a:r>
              <a:rPr lang="ar-SA" dirty="0" smtClean="0"/>
              <a:t> ان النمو العقلي هو سلسلة متصلة من حالات اختلال التوازن واستعادة التوازن </a:t>
            </a:r>
            <a:r>
              <a:rPr lang="ar-SA" dirty="0" err="1" smtClean="0"/>
              <a:t>اثناء</a:t>
            </a:r>
            <a:r>
              <a:rPr lang="ar-SA" dirty="0" smtClean="0"/>
              <a:t> التفاعل مع البيئة </a:t>
            </a:r>
          </a:p>
          <a:p>
            <a:pPr algn="r">
              <a:buNone/>
              <a:defRPr/>
            </a:pPr>
            <a:r>
              <a:rPr lang="ar-SA" dirty="0" smtClean="0"/>
              <a:t>فالإنسان دائما يبحث عن الاتزان، ويحدث فقدان الاتزان عندما تتعارض خبرة الفرد الجديدة مع خبراته السابقة</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التطبيقات التربوية للنظرية</a:t>
            </a:r>
            <a:endParaRPr lang="en-US" dirty="0"/>
          </a:p>
        </p:txBody>
      </p:sp>
      <p:sp>
        <p:nvSpPr>
          <p:cNvPr id="3" name="Content Placeholder 2"/>
          <p:cNvSpPr>
            <a:spLocks noGrp="1"/>
          </p:cNvSpPr>
          <p:nvPr>
            <p:ph idx="1"/>
          </p:nvPr>
        </p:nvSpPr>
        <p:spPr/>
        <p:txBody>
          <a:bodyPr>
            <a:normAutofit/>
          </a:bodyPr>
          <a:lstStyle/>
          <a:p>
            <a:pPr algn="r">
              <a:buNone/>
            </a:pPr>
            <a:r>
              <a:rPr lang="ar-SA" dirty="0" smtClean="0"/>
              <a:t>التأكيد على </a:t>
            </a:r>
            <a:r>
              <a:rPr lang="ar-SA" dirty="0" err="1" smtClean="0"/>
              <a:t>اهمية</a:t>
            </a:r>
            <a:r>
              <a:rPr lang="ar-SA" dirty="0" smtClean="0"/>
              <a:t> الاستكشاف لمعلومات الجديدة عن طريق التفاعل العفوي مع البيئة</a:t>
            </a:r>
          </a:p>
          <a:p>
            <a:endParaRPr lang="ar-SA" dirty="0" smtClean="0"/>
          </a:p>
        </p:txBody>
      </p:sp>
      <p:pic>
        <p:nvPicPr>
          <p:cNvPr id="51202" name="Picture 2" descr="http://portal.k12.il/modiin/reim/PublishingImages/art.jpg"/>
          <p:cNvPicPr>
            <a:picLocks noChangeAspect="1" noChangeArrowheads="1"/>
          </p:cNvPicPr>
          <p:nvPr/>
        </p:nvPicPr>
        <p:blipFill>
          <a:blip r:embed="rId3" cstate="print"/>
          <a:srcRect/>
          <a:stretch>
            <a:fillRect/>
          </a:stretch>
        </p:blipFill>
        <p:spPr bwMode="auto">
          <a:xfrm>
            <a:off x="381000" y="3352800"/>
            <a:ext cx="1859644" cy="1562101"/>
          </a:xfrm>
          <a:prstGeom prst="rect">
            <a:avLst/>
          </a:prstGeom>
          <a:noFill/>
        </p:spPr>
      </p:pic>
      <p:pic>
        <p:nvPicPr>
          <p:cNvPr id="51204" name="Picture 4" descr="http://aglasem.com/higherstudies/wp-content/uploads/2010/04/puzzle.jpg"/>
          <p:cNvPicPr>
            <a:picLocks noChangeAspect="1" noChangeArrowheads="1"/>
          </p:cNvPicPr>
          <p:nvPr/>
        </p:nvPicPr>
        <p:blipFill>
          <a:blip r:embed="rId4" cstate="print"/>
          <a:srcRect/>
          <a:stretch>
            <a:fillRect/>
          </a:stretch>
        </p:blipFill>
        <p:spPr bwMode="auto">
          <a:xfrm>
            <a:off x="685800" y="5181600"/>
            <a:ext cx="1752600" cy="1310069"/>
          </a:xfrm>
          <a:prstGeom prst="rect">
            <a:avLst/>
          </a:prstGeom>
          <a:noFill/>
        </p:spPr>
      </p:pic>
      <p:pic>
        <p:nvPicPr>
          <p:cNvPr id="51206" name="Picture 6" descr="http://www.cavallino-bianco.com/images/cavallino/800x600/2008/fotoshooting-kids/IMG_1877.jpg"/>
          <p:cNvPicPr>
            <a:picLocks noChangeAspect="1" noChangeArrowheads="1"/>
          </p:cNvPicPr>
          <p:nvPr/>
        </p:nvPicPr>
        <p:blipFill>
          <a:blip r:embed="rId5" cstate="print"/>
          <a:srcRect/>
          <a:stretch>
            <a:fillRect/>
          </a:stretch>
        </p:blipFill>
        <p:spPr bwMode="auto">
          <a:xfrm>
            <a:off x="3200400" y="2971800"/>
            <a:ext cx="2590800" cy="1943100"/>
          </a:xfrm>
          <a:prstGeom prst="rect">
            <a:avLst/>
          </a:prstGeom>
          <a:noFill/>
        </p:spPr>
      </p:pic>
      <p:pic>
        <p:nvPicPr>
          <p:cNvPr id="51208" name="Picture 8" descr="http://tantek.com/presentations/2006/03/building-blocks/legos.jpg"/>
          <p:cNvPicPr>
            <a:picLocks noChangeAspect="1" noChangeArrowheads="1"/>
          </p:cNvPicPr>
          <p:nvPr/>
        </p:nvPicPr>
        <p:blipFill>
          <a:blip r:embed="rId6" cstate="print"/>
          <a:srcRect/>
          <a:stretch>
            <a:fillRect/>
          </a:stretch>
        </p:blipFill>
        <p:spPr bwMode="auto">
          <a:xfrm>
            <a:off x="6477000" y="3505200"/>
            <a:ext cx="1962150" cy="1401536"/>
          </a:xfrm>
          <a:prstGeom prst="rect">
            <a:avLst/>
          </a:prstGeom>
          <a:noFill/>
        </p:spPr>
      </p:pic>
      <p:pic>
        <p:nvPicPr>
          <p:cNvPr id="51212" name="Picture 12" descr="http://graphics8.nytimes.com/images/2009/04/12/books/bookshelf-1-600.jpg"/>
          <p:cNvPicPr>
            <a:picLocks noChangeAspect="1" noChangeArrowheads="1"/>
          </p:cNvPicPr>
          <p:nvPr/>
        </p:nvPicPr>
        <p:blipFill>
          <a:blip r:embed="rId7" cstate="print"/>
          <a:srcRect/>
          <a:stretch>
            <a:fillRect/>
          </a:stretch>
        </p:blipFill>
        <p:spPr bwMode="auto">
          <a:xfrm>
            <a:off x="3124200" y="5269611"/>
            <a:ext cx="2514600" cy="1588389"/>
          </a:xfrm>
          <a:prstGeom prst="rect">
            <a:avLst/>
          </a:prstGeom>
          <a:noFill/>
        </p:spPr>
      </p:pic>
      <p:pic>
        <p:nvPicPr>
          <p:cNvPr id="51214" name="Picture 14" descr="http://www.toys-world.co.uk/toys_catalogue/wooden/16/wooden_instruments.jpg"/>
          <p:cNvPicPr>
            <a:picLocks noChangeAspect="1" noChangeArrowheads="1"/>
          </p:cNvPicPr>
          <p:nvPr/>
        </p:nvPicPr>
        <p:blipFill>
          <a:blip r:embed="rId8" cstate="print"/>
          <a:srcRect/>
          <a:stretch>
            <a:fillRect/>
          </a:stretch>
        </p:blipFill>
        <p:spPr bwMode="auto">
          <a:xfrm>
            <a:off x="5943600" y="5125517"/>
            <a:ext cx="2209800" cy="1732483"/>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التطبيقات التربوية للنظرية</a:t>
            </a:r>
            <a:endParaRPr lang="en-US" dirty="0"/>
          </a:p>
        </p:txBody>
      </p:sp>
      <p:sp>
        <p:nvSpPr>
          <p:cNvPr id="3" name="Content Placeholder 2"/>
          <p:cNvSpPr>
            <a:spLocks noGrp="1"/>
          </p:cNvSpPr>
          <p:nvPr>
            <p:ph idx="1"/>
          </p:nvPr>
        </p:nvSpPr>
        <p:spPr/>
        <p:txBody>
          <a:bodyPr/>
          <a:lstStyle/>
          <a:p>
            <a:pPr algn="r">
              <a:buNone/>
            </a:pPr>
            <a:r>
              <a:rPr lang="ar-SA" dirty="0" smtClean="0"/>
              <a:t>الحساسية لاستعداد الأطفال للتعلم وضرورة عدم استعجال انتقالهم إلى المرحلة الدراسية اللاحقة</a:t>
            </a:r>
            <a:endParaRPr lang="en-US" dirty="0" smtClean="0"/>
          </a:p>
          <a:p>
            <a:pPr algn="r"/>
            <a:endParaRPr lang="ar-SA" dirty="0" smtClean="0"/>
          </a:p>
          <a:p>
            <a:pPr algn="r">
              <a:buNone/>
            </a:pPr>
            <a:r>
              <a:rPr lang="ar-SA" dirty="0" smtClean="0"/>
              <a:t>التركيز على طريقة التفكير عند </a:t>
            </a:r>
            <a:r>
              <a:rPr lang="ar-SA" dirty="0" err="1" smtClean="0"/>
              <a:t>الاطفال</a:t>
            </a:r>
            <a:r>
              <a:rPr lang="ar-SA" dirty="0" smtClean="0"/>
              <a:t>, وليس فقط محتواها</a:t>
            </a:r>
          </a:p>
          <a:p>
            <a:pPr algn="r"/>
            <a:endParaRPr lang="ar-SA" dirty="0" smtClean="0"/>
          </a:p>
          <a:p>
            <a:pPr algn="r">
              <a:buNone/>
            </a:pPr>
            <a:r>
              <a:rPr lang="ar-SA" dirty="0" smtClean="0"/>
              <a:t>ركزت النظرية على أهمية الانتباه للفروق الفردية بين طلبة الصف الواحد</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التطبيقات التربوية للنظرية</a:t>
            </a:r>
            <a:endParaRPr lang="en-US" dirty="0"/>
          </a:p>
        </p:txBody>
      </p:sp>
      <p:sp>
        <p:nvSpPr>
          <p:cNvPr id="3" name="Content Placeholder 2"/>
          <p:cNvSpPr>
            <a:spLocks noGrp="1"/>
          </p:cNvSpPr>
          <p:nvPr>
            <p:ph idx="1"/>
          </p:nvPr>
        </p:nvSpPr>
        <p:spPr/>
        <p:txBody>
          <a:bodyPr/>
          <a:lstStyle/>
          <a:p>
            <a:pPr algn="r">
              <a:buNone/>
            </a:pPr>
            <a:r>
              <a:rPr lang="ar-SA" dirty="0" smtClean="0"/>
              <a:t>ان يتناسب المنهج الدراسي ( المعرفي ) مع المرحلة التطورية / العقلية المناسبة له</a:t>
            </a:r>
          </a:p>
          <a:p>
            <a:pPr algn="r"/>
            <a:endParaRPr lang="ar-SA" dirty="0" smtClean="0"/>
          </a:p>
          <a:p>
            <a:pPr algn="r">
              <a:buNone/>
            </a:pPr>
            <a:r>
              <a:rPr lang="ar-SA" dirty="0" smtClean="0"/>
              <a:t>مثلا:  لا يمكن ان ندرس الطلاب في المرحلة الابتدائية مناهج ومعارف هي فوق طاقاتهم العقلية حيث يستحيل عليهم تصورها أو فهمها</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ar-SA" dirty="0" smtClean="0"/>
              <a:t> جان </a:t>
            </a:r>
            <a:r>
              <a:rPr lang="ar-SA" dirty="0" err="1" smtClean="0"/>
              <a:t>بياجيه</a:t>
            </a:r>
            <a:r>
              <a:rPr lang="ar-SA" dirty="0" smtClean="0"/>
              <a:t>  </a:t>
            </a:r>
            <a:br>
              <a:rPr lang="ar-SA" dirty="0" smtClean="0"/>
            </a:br>
            <a:r>
              <a:rPr lang="en-US" dirty="0" smtClean="0"/>
              <a:t>Jean Piaget (1896 – 1980)</a:t>
            </a:r>
            <a:endParaRPr lang="en-US" dirty="0"/>
          </a:p>
        </p:txBody>
      </p:sp>
      <p:sp>
        <p:nvSpPr>
          <p:cNvPr id="3" name="Content Placeholder 2"/>
          <p:cNvSpPr>
            <a:spLocks noGrp="1"/>
          </p:cNvSpPr>
          <p:nvPr>
            <p:ph idx="1"/>
          </p:nvPr>
        </p:nvSpPr>
        <p:spPr>
          <a:xfrm>
            <a:off x="2362200" y="1600200"/>
            <a:ext cx="6324600" cy="4525963"/>
          </a:xfrm>
        </p:spPr>
        <p:txBody>
          <a:bodyPr>
            <a:normAutofit lnSpcReduction="10000"/>
          </a:bodyPr>
          <a:lstStyle/>
          <a:p>
            <a:pPr algn="r">
              <a:buNone/>
            </a:pPr>
            <a:r>
              <a:rPr lang="ar-SA" sz="2400" dirty="0" smtClean="0"/>
              <a:t>ولد بسويسرا</a:t>
            </a:r>
          </a:p>
          <a:p>
            <a:pPr algn="r"/>
            <a:endParaRPr lang="ar-SA" sz="2400" dirty="0" smtClean="0"/>
          </a:p>
          <a:p>
            <a:pPr algn="r">
              <a:buNone/>
            </a:pPr>
            <a:r>
              <a:rPr lang="ar-SA" sz="2400" dirty="0" smtClean="0"/>
              <a:t>في عمر 13 سنة نشر </a:t>
            </a:r>
            <a:r>
              <a:rPr lang="ar-SA" sz="2400" dirty="0" err="1" smtClean="0"/>
              <a:t>اول</a:t>
            </a:r>
            <a:r>
              <a:rPr lang="ar-SA" sz="2400" dirty="0" smtClean="0"/>
              <a:t> مقالة علمية</a:t>
            </a:r>
          </a:p>
          <a:p>
            <a:pPr algn="r"/>
            <a:endParaRPr lang="ar-SA" sz="2400" dirty="0" smtClean="0"/>
          </a:p>
          <a:p>
            <a:pPr algn="r">
              <a:buNone/>
            </a:pPr>
            <a:r>
              <a:rPr lang="ar-SA" sz="2400" dirty="0" smtClean="0"/>
              <a:t>درس الفلسفة والعلوم الطبيعية (بيولوجيا) وحصل على لقب الدكتورة في عمر 22 سنة</a:t>
            </a:r>
          </a:p>
          <a:p>
            <a:pPr algn="r">
              <a:buNone/>
            </a:pPr>
            <a:endParaRPr lang="ar-SA" sz="2400" dirty="0" smtClean="0"/>
          </a:p>
          <a:p>
            <a:pPr algn="r">
              <a:buNone/>
            </a:pPr>
            <a:r>
              <a:rPr lang="ar-SA" sz="2400" dirty="0" smtClean="0"/>
              <a:t>اتجه </a:t>
            </a:r>
            <a:r>
              <a:rPr lang="ar-SA" sz="2400" dirty="0" err="1" smtClean="0"/>
              <a:t>الى</a:t>
            </a:r>
            <a:r>
              <a:rPr lang="ar-SA" sz="2400" dirty="0" smtClean="0"/>
              <a:t> دراسة علم المعرفة</a:t>
            </a:r>
          </a:p>
          <a:p>
            <a:pPr algn="r"/>
            <a:endParaRPr lang="ar-SA" sz="2400" dirty="0" smtClean="0"/>
          </a:p>
          <a:p>
            <a:pPr algn="r">
              <a:buNone/>
            </a:pPr>
            <a:r>
              <a:rPr lang="ar-SA" sz="2400" dirty="0" smtClean="0"/>
              <a:t>تعتبر نظرية التطور المعرفي من النظريات المشهورة والمؤثرة في علم النفس </a:t>
            </a:r>
            <a:endParaRPr lang="en-US" sz="2400" dirty="0"/>
          </a:p>
        </p:txBody>
      </p:sp>
      <p:pic>
        <p:nvPicPr>
          <p:cNvPr id="1028" name="Picture 4" descr="http://upload.wikimedia.org/wikipedia/en/thumb/6/67/Jean_Piaget_in_Ann_Arbor.png/190px-Jean_Piaget_in_Ann_Arbor.png"/>
          <p:cNvPicPr>
            <a:picLocks noChangeAspect="1" noChangeArrowheads="1"/>
          </p:cNvPicPr>
          <p:nvPr/>
        </p:nvPicPr>
        <p:blipFill>
          <a:blip r:embed="rId3" cstate="print"/>
          <a:srcRect/>
          <a:stretch>
            <a:fillRect/>
          </a:stretch>
        </p:blipFill>
        <p:spPr bwMode="auto">
          <a:xfrm>
            <a:off x="0" y="1600201"/>
            <a:ext cx="2438400" cy="50101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نظرية التطور المعرفي</a:t>
            </a:r>
            <a:endParaRPr lang="en-US" dirty="0"/>
          </a:p>
        </p:txBody>
      </p:sp>
      <p:sp>
        <p:nvSpPr>
          <p:cNvPr id="3" name="Content Placeholder 2"/>
          <p:cNvSpPr>
            <a:spLocks noGrp="1"/>
          </p:cNvSpPr>
          <p:nvPr>
            <p:ph idx="1"/>
          </p:nvPr>
        </p:nvSpPr>
        <p:spPr/>
        <p:txBody>
          <a:bodyPr>
            <a:noAutofit/>
          </a:bodyPr>
          <a:lstStyle/>
          <a:p>
            <a:pPr algn="r">
              <a:buNone/>
            </a:pPr>
            <a:r>
              <a:rPr lang="ar-SA" sz="2800" dirty="0" smtClean="0"/>
              <a:t>يقسم </a:t>
            </a:r>
            <a:r>
              <a:rPr lang="ar-SA" sz="2800" dirty="0" err="1" smtClean="0"/>
              <a:t>بياجية</a:t>
            </a:r>
            <a:r>
              <a:rPr lang="ar-SA" sz="2800" dirty="0" smtClean="0"/>
              <a:t> مراحل النمو العقلي </a:t>
            </a:r>
            <a:r>
              <a:rPr lang="ar-SA" sz="2800" dirty="0" err="1" smtClean="0"/>
              <a:t>الى</a:t>
            </a:r>
            <a:r>
              <a:rPr lang="ar-SA" sz="2800" dirty="0" smtClean="0"/>
              <a:t> </a:t>
            </a:r>
            <a:r>
              <a:rPr lang="ar-SA" sz="2800" dirty="0" err="1" smtClean="0"/>
              <a:t>اربعة</a:t>
            </a:r>
            <a:r>
              <a:rPr lang="ar-SA" sz="2800" dirty="0" smtClean="0"/>
              <a:t> مراحل </a:t>
            </a:r>
            <a:r>
              <a:rPr lang="ar-SA" sz="2800" dirty="0" err="1" smtClean="0"/>
              <a:t>اساسية</a:t>
            </a:r>
            <a:endParaRPr lang="ar-SA" sz="2800" dirty="0" smtClean="0"/>
          </a:p>
          <a:p>
            <a:pPr algn="r">
              <a:buNone/>
            </a:pPr>
            <a:r>
              <a:rPr lang="ar-SA" sz="2800" dirty="0" smtClean="0"/>
              <a:t>جذور النمو العقلي هي بيولوجية </a:t>
            </a:r>
          </a:p>
          <a:p>
            <a:pPr algn="r">
              <a:buNone/>
            </a:pPr>
            <a:r>
              <a:rPr lang="ar-SA" sz="2800" dirty="0" smtClean="0"/>
              <a:t>عملية الانتقال من مرحلة </a:t>
            </a:r>
            <a:r>
              <a:rPr lang="ar-SA" sz="2800" dirty="0" err="1" smtClean="0"/>
              <a:t>الى</a:t>
            </a:r>
            <a:r>
              <a:rPr lang="ar-SA" sz="2800" dirty="0" smtClean="0"/>
              <a:t> </a:t>
            </a:r>
            <a:r>
              <a:rPr lang="ar-SA" sz="2800" dirty="0" err="1" smtClean="0"/>
              <a:t>اخرى</a:t>
            </a:r>
            <a:r>
              <a:rPr lang="ar-SA" sz="2800" dirty="0" smtClean="0"/>
              <a:t> تحدث بشكل متدرج متسلسل</a:t>
            </a:r>
          </a:p>
          <a:p>
            <a:pPr algn="r">
              <a:buNone/>
            </a:pPr>
            <a:r>
              <a:rPr lang="ar-SA" sz="2800" dirty="0" smtClean="0"/>
              <a:t>لا يمكن الوصول </a:t>
            </a:r>
            <a:r>
              <a:rPr lang="ar-SA" sz="2800" dirty="0" err="1" smtClean="0"/>
              <a:t>الى</a:t>
            </a:r>
            <a:r>
              <a:rPr lang="ar-SA" sz="2800" dirty="0" smtClean="0"/>
              <a:t> مرحلة لاحقة دون المرور بالمراحل السابقة</a:t>
            </a:r>
          </a:p>
          <a:p>
            <a:pPr algn="r">
              <a:buNone/>
            </a:pPr>
            <a:r>
              <a:rPr lang="ar-SA" sz="2800" dirty="0" smtClean="0"/>
              <a:t>يختلف </a:t>
            </a:r>
            <a:r>
              <a:rPr lang="ar-SA" sz="2800" dirty="0" err="1" smtClean="0"/>
              <a:t>الاطفال</a:t>
            </a:r>
            <a:r>
              <a:rPr lang="ar-SA" sz="2800" dirty="0" smtClean="0"/>
              <a:t> في سرعة انتقالهم من مرحلة </a:t>
            </a:r>
            <a:r>
              <a:rPr lang="ar-SA" sz="2800" dirty="0" err="1" smtClean="0"/>
              <a:t>الى</a:t>
            </a:r>
            <a:r>
              <a:rPr lang="ar-SA" sz="2800" dirty="0" smtClean="0"/>
              <a:t> </a:t>
            </a:r>
            <a:r>
              <a:rPr lang="ar-SA" sz="2800" dirty="0" err="1" smtClean="0"/>
              <a:t>اخرى</a:t>
            </a:r>
            <a:endParaRPr lang="ar-SA" sz="2800" dirty="0" smtClean="0"/>
          </a:p>
          <a:p>
            <a:pPr algn="r">
              <a:buNone/>
            </a:pPr>
            <a:r>
              <a:rPr lang="ar-SA" sz="2800" dirty="0" smtClean="0"/>
              <a:t>يصعب تحديد سن الانتقال</a:t>
            </a:r>
          </a:p>
          <a:p>
            <a:pPr algn="r">
              <a:buNone/>
            </a:pPr>
            <a:r>
              <a:rPr lang="ar-SA" sz="2800" dirty="0" smtClean="0"/>
              <a:t>خصائص مرحلة معينة يمكن ان توجد في مرحلة </a:t>
            </a:r>
            <a:r>
              <a:rPr lang="ar-SA" sz="2800" dirty="0" err="1" smtClean="0"/>
              <a:t>اخرى</a:t>
            </a:r>
            <a:endParaRPr lang="ar-SA" sz="2800" dirty="0" smtClean="0"/>
          </a:p>
          <a:p>
            <a:pPr algn="r">
              <a:buNone/>
            </a:pPr>
            <a:r>
              <a:rPr lang="ar-SA" sz="2800" dirty="0" smtClean="0"/>
              <a:t>خصائص النمو العقلي هي </a:t>
            </a:r>
            <a:r>
              <a:rPr lang="ar-SA" sz="2800" dirty="0" err="1" smtClean="0"/>
              <a:t>اممية</a:t>
            </a:r>
            <a:r>
              <a:rPr lang="ar-SA" sz="2800" dirty="0" smtClean="0"/>
              <a:t> / عالمية</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نظرية التطور المعرفي</a:t>
            </a:r>
            <a:endParaRPr lang="en-US" dirty="0"/>
          </a:p>
        </p:txBody>
      </p:sp>
      <p:sp>
        <p:nvSpPr>
          <p:cNvPr id="3" name="Content Placeholder 2"/>
          <p:cNvSpPr>
            <a:spLocks noGrp="1"/>
          </p:cNvSpPr>
          <p:nvPr>
            <p:ph idx="1"/>
          </p:nvPr>
        </p:nvSpPr>
        <p:spPr/>
        <p:txBody>
          <a:bodyPr/>
          <a:lstStyle/>
          <a:p>
            <a:pPr algn="r">
              <a:buNone/>
            </a:pPr>
            <a:r>
              <a:rPr lang="ar-SA" dirty="0" smtClean="0"/>
              <a:t>الطفل كائن نشط فاعل في بيئته يبني بنفسه عالمه المعرفي</a:t>
            </a:r>
          </a:p>
          <a:p>
            <a:pPr algn="r"/>
            <a:endParaRPr lang="ar-SA" dirty="0" smtClean="0"/>
          </a:p>
          <a:p>
            <a:pPr algn="r">
              <a:buNone/>
            </a:pPr>
            <a:r>
              <a:rPr lang="ar-SA" dirty="0" smtClean="0"/>
              <a:t>الذكاء هو القدرة على التفكير المنطقي وان هذا الذكاء يتطور نتيجة التفاعل بين قوى الوراثة وقوى البيئة</a:t>
            </a:r>
          </a:p>
          <a:p>
            <a:pPr algn="r"/>
            <a:endParaRPr lang="ar-SA" dirty="0" smtClean="0"/>
          </a:p>
          <a:p>
            <a:pPr algn="r">
              <a:buNone/>
            </a:pPr>
            <a:r>
              <a:rPr lang="ar-SA" dirty="0" smtClean="0"/>
              <a:t>اهتم </a:t>
            </a:r>
            <a:r>
              <a:rPr lang="ar-SA" dirty="0" err="1" smtClean="0"/>
              <a:t>بياجية</a:t>
            </a:r>
            <a:r>
              <a:rPr lang="ar-SA" dirty="0" smtClean="0"/>
              <a:t> بالكيفية التي يفكر </a:t>
            </a:r>
            <a:r>
              <a:rPr lang="ar-SA" dirty="0" err="1" smtClean="0"/>
              <a:t>بها</a:t>
            </a:r>
            <a:r>
              <a:rPr lang="ar-SA" dirty="0" smtClean="0"/>
              <a:t> الطفل </a:t>
            </a:r>
            <a:r>
              <a:rPr lang="ar-SA" dirty="0" err="1" smtClean="0"/>
              <a:t>اكثر</a:t>
            </a:r>
            <a:r>
              <a:rPr lang="ar-SA" dirty="0" smtClean="0"/>
              <a:t> من اهتمامه بماذا يفكر </a:t>
            </a:r>
            <a:r>
              <a:rPr lang="ar-SA" dirty="0" err="1" smtClean="0"/>
              <a:t>او</a:t>
            </a:r>
            <a:r>
              <a:rPr lang="ar-SA" dirty="0" smtClean="0"/>
              <a:t> بكم من الحقائق يعرف</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ماذا يتطور؟</a:t>
            </a:r>
            <a:endParaRPr lang="en-US" dirty="0"/>
          </a:p>
        </p:txBody>
      </p:sp>
      <p:sp>
        <p:nvSpPr>
          <p:cNvPr id="3" name="Content Placeholder 2"/>
          <p:cNvSpPr>
            <a:spLocks noGrp="1"/>
          </p:cNvSpPr>
          <p:nvPr>
            <p:ph idx="1"/>
          </p:nvPr>
        </p:nvSpPr>
        <p:spPr/>
        <p:txBody>
          <a:bodyPr/>
          <a:lstStyle/>
          <a:p>
            <a:pPr algn="r">
              <a:buNone/>
            </a:pPr>
            <a:r>
              <a:rPr lang="en-US" dirty="0" smtClean="0"/>
              <a:t>Schemes / </a:t>
            </a:r>
            <a:r>
              <a:rPr lang="ar-SA" dirty="0" smtClean="0"/>
              <a:t>المخططات العقلية</a:t>
            </a:r>
          </a:p>
          <a:p>
            <a:pPr algn="r">
              <a:buNone/>
            </a:pPr>
            <a:r>
              <a:rPr lang="ar-SA" dirty="0" smtClean="0"/>
              <a:t>مركبات بنائية معرفية تساعد على ترجمة / تفسير وتنظيم المعلومات والتجارب</a:t>
            </a:r>
          </a:p>
          <a:p>
            <a:pPr algn="r">
              <a:buNone/>
            </a:pPr>
            <a:endParaRPr lang="ar-SA" dirty="0" smtClean="0"/>
          </a:p>
          <a:p>
            <a:pPr algn="r">
              <a:buNone/>
            </a:pPr>
            <a:r>
              <a:rPr lang="ar-SA" dirty="0" smtClean="0"/>
              <a:t>تخزن وتستعمل عند الحاجة</a:t>
            </a:r>
          </a:p>
          <a:p>
            <a:pPr algn="r">
              <a:buNone/>
            </a:pPr>
            <a:endParaRPr lang="ar-SA" dirty="0" smtClean="0"/>
          </a:p>
          <a:p>
            <a:pPr algn="r">
              <a:buNone/>
            </a:pPr>
            <a:endParaRPr lang="en-US" dirty="0"/>
          </a:p>
        </p:txBody>
      </p:sp>
      <p:pic>
        <p:nvPicPr>
          <p:cNvPr id="2050" name="Picture 2" descr="http://www.designclassics.com/Resturant.jpg"/>
          <p:cNvPicPr>
            <a:picLocks noChangeAspect="1" noChangeArrowheads="1"/>
          </p:cNvPicPr>
          <p:nvPr/>
        </p:nvPicPr>
        <p:blipFill>
          <a:blip r:embed="rId3" cstate="print"/>
          <a:srcRect/>
          <a:stretch>
            <a:fillRect/>
          </a:stretch>
        </p:blipFill>
        <p:spPr bwMode="auto">
          <a:xfrm>
            <a:off x="4419600" y="4400550"/>
            <a:ext cx="2819400" cy="2114550"/>
          </a:xfrm>
          <a:prstGeom prst="rect">
            <a:avLst/>
          </a:prstGeom>
          <a:noFill/>
        </p:spPr>
      </p:pic>
      <p:sp>
        <p:nvSpPr>
          <p:cNvPr id="5" name="TextBox 4"/>
          <p:cNvSpPr txBox="1"/>
          <p:nvPr/>
        </p:nvSpPr>
        <p:spPr>
          <a:xfrm>
            <a:off x="7315200" y="5181600"/>
            <a:ext cx="1524000" cy="923330"/>
          </a:xfrm>
          <a:prstGeom prst="rect">
            <a:avLst/>
          </a:prstGeom>
          <a:noFill/>
        </p:spPr>
        <p:txBody>
          <a:bodyPr wrap="square" rtlCol="0">
            <a:spAutoFit/>
          </a:bodyPr>
          <a:lstStyle/>
          <a:p>
            <a:r>
              <a:rPr lang="ar-SA" sz="5400" dirty="0" smtClean="0">
                <a:solidFill>
                  <a:srgbClr val="FF0000"/>
                </a:solidFill>
              </a:rPr>
              <a:t>مطعم</a:t>
            </a:r>
            <a:endParaRPr lang="en-US" sz="5400" dirty="0">
              <a:solidFill>
                <a:srgbClr val="FF0000"/>
              </a:solidFill>
            </a:endParaRPr>
          </a:p>
        </p:txBody>
      </p:sp>
      <p:pic>
        <p:nvPicPr>
          <p:cNvPr id="2052" name="Picture 4" descr="http://www.cat-urine.net/images/wallpapers/cat_wallpaper34_1024x768.jpg"/>
          <p:cNvPicPr>
            <a:picLocks noChangeAspect="1" noChangeArrowheads="1"/>
          </p:cNvPicPr>
          <p:nvPr/>
        </p:nvPicPr>
        <p:blipFill>
          <a:blip r:embed="rId4" cstate="print"/>
          <a:srcRect/>
          <a:stretch>
            <a:fillRect/>
          </a:stretch>
        </p:blipFill>
        <p:spPr bwMode="auto">
          <a:xfrm>
            <a:off x="228600" y="3429000"/>
            <a:ext cx="2946400" cy="2209800"/>
          </a:xfrm>
          <a:prstGeom prst="rect">
            <a:avLst/>
          </a:prstGeom>
          <a:noFill/>
        </p:spPr>
      </p:pic>
      <p:sp>
        <p:nvSpPr>
          <p:cNvPr id="8" name="TextBox 7"/>
          <p:cNvSpPr txBox="1"/>
          <p:nvPr/>
        </p:nvSpPr>
        <p:spPr>
          <a:xfrm>
            <a:off x="1219200" y="5867400"/>
            <a:ext cx="990600" cy="646331"/>
          </a:xfrm>
          <a:prstGeom prst="rect">
            <a:avLst/>
          </a:prstGeom>
          <a:noFill/>
        </p:spPr>
        <p:txBody>
          <a:bodyPr wrap="square" rtlCol="0">
            <a:spAutoFit/>
          </a:bodyPr>
          <a:lstStyle/>
          <a:p>
            <a:r>
              <a:rPr lang="ar-SA" sz="3600" dirty="0" smtClean="0">
                <a:solidFill>
                  <a:srgbClr val="FF0000"/>
                </a:solidFill>
              </a:rPr>
              <a:t>قطة</a:t>
            </a:r>
            <a:endParaRPr lang="en-US" sz="36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كيف يتم التطور؟</a:t>
            </a:r>
            <a:endParaRPr lang="en-US" dirty="0"/>
          </a:p>
        </p:txBody>
      </p:sp>
      <p:sp>
        <p:nvSpPr>
          <p:cNvPr id="3" name="Content Placeholder 2"/>
          <p:cNvSpPr>
            <a:spLocks noGrp="1"/>
          </p:cNvSpPr>
          <p:nvPr>
            <p:ph idx="1"/>
          </p:nvPr>
        </p:nvSpPr>
        <p:spPr/>
        <p:txBody>
          <a:bodyPr/>
          <a:lstStyle/>
          <a:p>
            <a:pPr algn="r">
              <a:buNone/>
            </a:pPr>
            <a:r>
              <a:rPr lang="en-US" b="1" dirty="0" smtClean="0"/>
              <a:t>Assimilation </a:t>
            </a:r>
            <a:r>
              <a:rPr lang="ar-SA" b="1" dirty="0" smtClean="0"/>
              <a:t>التمثيل:</a:t>
            </a:r>
          </a:p>
          <a:p>
            <a:pPr algn="r">
              <a:buNone/>
            </a:pPr>
            <a:r>
              <a:rPr lang="ar-SA" dirty="0" smtClean="0"/>
              <a:t> عملية معرفية لوضع أحداث أو مثيرات جديدة في مخططات عقلية موجودة مسبقا</a:t>
            </a:r>
          </a:p>
          <a:p>
            <a:pPr algn="r">
              <a:buNone/>
            </a:pPr>
            <a:endParaRPr lang="ar-SA" dirty="0" smtClean="0"/>
          </a:p>
          <a:p>
            <a:pPr algn="r">
              <a:buNone/>
            </a:pPr>
            <a:r>
              <a:rPr lang="en-US" b="1" dirty="0" smtClean="0"/>
              <a:t> Accommodation </a:t>
            </a:r>
            <a:r>
              <a:rPr lang="ar-SA" b="1" dirty="0" smtClean="0"/>
              <a:t>المواءمة:</a:t>
            </a:r>
            <a:endParaRPr lang="en-US" b="1" dirty="0" smtClean="0"/>
          </a:p>
          <a:p>
            <a:pPr algn="r">
              <a:buNone/>
            </a:pPr>
            <a:r>
              <a:rPr lang="ar-SA" b="1" dirty="0" smtClean="0"/>
              <a:t>  </a:t>
            </a:r>
            <a:r>
              <a:rPr lang="ar-SA" dirty="0" smtClean="0"/>
              <a:t>بناء مخططات عقلية جديدة </a:t>
            </a:r>
            <a:r>
              <a:rPr lang="ar-SA" dirty="0" err="1" smtClean="0"/>
              <a:t>او</a:t>
            </a:r>
            <a:r>
              <a:rPr lang="ar-SA" dirty="0" smtClean="0"/>
              <a:t> تعديل مخططات موجودة عن العالم حيث يمكن استيعاب معلومات جديدة </a:t>
            </a:r>
          </a:p>
          <a:p>
            <a:pPr algn="r">
              <a:buNone/>
            </a:pPr>
            <a:endParaRPr lang="ar-SA" dirty="0" smtClean="0"/>
          </a:p>
          <a:p>
            <a:pPr algn="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مراحل النمو المعرفي</a:t>
            </a:r>
            <a:endParaRPr lang="en-US" dirty="0"/>
          </a:p>
        </p:txBody>
      </p:sp>
      <p:graphicFrame>
        <p:nvGraphicFramePr>
          <p:cNvPr id="4" name="Content Placeholder 3"/>
          <p:cNvGraphicFramePr>
            <a:graphicFrameLocks noGrp="1"/>
          </p:cNvGraphicFramePr>
          <p:nvPr>
            <p:ph idx="1"/>
          </p:nvPr>
        </p:nvGraphicFramePr>
        <p:xfrm>
          <a:off x="457200" y="1600200"/>
          <a:ext cx="8229600" cy="4343400"/>
        </p:xfrm>
        <a:graphic>
          <a:graphicData uri="http://schemas.openxmlformats.org/drawingml/2006/table">
            <a:tbl>
              <a:tblPr firstRow="1" bandRow="1">
                <a:tableStyleId>{16D9F66E-5EB9-4882-86FB-DCBF35E3C3E4}</a:tableStyleId>
              </a:tblPr>
              <a:tblGrid>
                <a:gridCol w="914400"/>
                <a:gridCol w="3352800"/>
                <a:gridCol w="3962400"/>
              </a:tblGrid>
              <a:tr h="1085850">
                <a:tc>
                  <a:txBody>
                    <a:bodyPr/>
                    <a:lstStyle/>
                    <a:p>
                      <a:pPr algn="ctr"/>
                      <a:r>
                        <a:rPr lang="en-US" sz="2800" b="0" dirty="0" smtClean="0"/>
                        <a:t>1</a:t>
                      </a:r>
                      <a:endParaRPr lang="en-US" sz="2800" b="0" dirty="0">
                        <a:cs typeface="+mn-cs"/>
                      </a:endParaRPr>
                    </a:p>
                  </a:txBody>
                  <a:tcPr/>
                </a:tc>
                <a:tc>
                  <a:txBody>
                    <a:bodyPr/>
                    <a:lstStyle/>
                    <a:p>
                      <a:pPr algn="ctr"/>
                      <a:r>
                        <a:rPr lang="ar-SA" sz="2800" b="0" dirty="0" smtClean="0"/>
                        <a:t>المرحلة الحسية - الحركية</a:t>
                      </a:r>
                      <a:endParaRPr lang="en-US" sz="2800" b="0" dirty="0">
                        <a:cs typeface="+mn-cs"/>
                      </a:endParaRPr>
                    </a:p>
                  </a:txBody>
                  <a:tcPr/>
                </a:tc>
                <a:tc>
                  <a:txBody>
                    <a:bodyPr/>
                    <a:lstStyle/>
                    <a:p>
                      <a:pPr algn="ctr"/>
                      <a:r>
                        <a:rPr lang="en-US" sz="2800" b="0" dirty="0" smtClean="0"/>
                        <a:t>The </a:t>
                      </a:r>
                      <a:r>
                        <a:rPr lang="en-US" sz="2800" b="0" dirty="0" err="1" smtClean="0"/>
                        <a:t>Sensorimotor</a:t>
                      </a:r>
                      <a:r>
                        <a:rPr lang="en-US" sz="2800" b="0" baseline="0" dirty="0" smtClean="0"/>
                        <a:t> Stage</a:t>
                      </a:r>
                      <a:endParaRPr lang="en-US" sz="2800" b="0" dirty="0">
                        <a:cs typeface="+mn-cs"/>
                      </a:endParaRPr>
                    </a:p>
                  </a:txBody>
                  <a:tcPr/>
                </a:tc>
              </a:tr>
              <a:tr h="1085850">
                <a:tc>
                  <a:txBody>
                    <a:bodyPr/>
                    <a:lstStyle/>
                    <a:p>
                      <a:pPr algn="ctr"/>
                      <a:r>
                        <a:rPr lang="en-US" sz="2800" dirty="0" smtClean="0"/>
                        <a:t>2</a:t>
                      </a:r>
                      <a:endParaRPr lang="en-US" sz="2800" b="1" dirty="0">
                        <a:cs typeface="+mn-cs"/>
                      </a:endParaRPr>
                    </a:p>
                  </a:txBody>
                  <a:tcPr/>
                </a:tc>
                <a:tc>
                  <a:txBody>
                    <a:bodyPr/>
                    <a:lstStyle/>
                    <a:p>
                      <a:pPr algn="ctr"/>
                      <a:r>
                        <a:rPr lang="ar-SA" sz="2800" dirty="0" smtClean="0"/>
                        <a:t>مرحلة ما قبل العمليات </a:t>
                      </a:r>
                      <a:endParaRPr lang="en-US" sz="2800" b="1" dirty="0">
                        <a:cs typeface="+mn-cs"/>
                      </a:endParaRPr>
                    </a:p>
                  </a:txBody>
                  <a:tcPr/>
                </a:tc>
                <a:tc>
                  <a:txBody>
                    <a:bodyPr/>
                    <a:lstStyle/>
                    <a:p>
                      <a:pPr algn="ctr"/>
                      <a:r>
                        <a:rPr lang="en-US" sz="2800" dirty="0" smtClean="0"/>
                        <a:t>The Preoperational Stage</a:t>
                      </a:r>
                      <a:endParaRPr lang="en-US" sz="2800" b="1" dirty="0">
                        <a:cs typeface="+mn-cs"/>
                      </a:endParaRPr>
                    </a:p>
                  </a:txBody>
                  <a:tcPr/>
                </a:tc>
              </a:tr>
              <a:tr h="1085850">
                <a:tc>
                  <a:txBody>
                    <a:bodyPr/>
                    <a:lstStyle/>
                    <a:p>
                      <a:pPr algn="ctr"/>
                      <a:r>
                        <a:rPr lang="en-US" sz="2800" dirty="0" smtClean="0"/>
                        <a:t>3</a:t>
                      </a:r>
                      <a:endParaRPr lang="en-US" sz="2800" b="1" dirty="0">
                        <a:cs typeface="+mn-cs"/>
                      </a:endParaRPr>
                    </a:p>
                  </a:txBody>
                  <a:tcPr/>
                </a:tc>
                <a:tc>
                  <a:txBody>
                    <a:bodyPr/>
                    <a:lstStyle/>
                    <a:p>
                      <a:pPr algn="ctr"/>
                      <a:r>
                        <a:rPr lang="ar-SA" sz="2800" dirty="0" smtClean="0"/>
                        <a:t>مرحلة العمليات </a:t>
                      </a:r>
                      <a:r>
                        <a:rPr lang="ar-SA" sz="2800" dirty="0" err="1" smtClean="0"/>
                        <a:t>العيانية</a:t>
                      </a:r>
                      <a:endParaRPr lang="en-US" sz="2800" b="1" dirty="0">
                        <a:cs typeface="+mn-cs"/>
                      </a:endParaRPr>
                    </a:p>
                  </a:txBody>
                  <a:tcPr/>
                </a:tc>
                <a:tc>
                  <a:txBody>
                    <a:bodyPr/>
                    <a:lstStyle/>
                    <a:p>
                      <a:pPr algn="ctr"/>
                      <a:r>
                        <a:rPr lang="en-US" sz="2800" dirty="0" smtClean="0"/>
                        <a:t>The</a:t>
                      </a:r>
                      <a:r>
                        <a:rPr lang="en-US" sz="2800" baseline="0" dirty="0" smtClean="0"/>
                        <a:t> Concrete Operational Stage</a:t>
                      </a:r>
                      <a:endParaRPr lang="en-US" sz="2800" b="1" dirty="0">
                        <a:cs typeface="+mn-cs"/>
                      </a:endParaRPr>
                    </a:p>
                  </a:txBody>
                  <a:tcPr/>
                </a:tc>
              </a:tr>
              <a:tr h="1085850">
                <a:tc>
                  <a:txBody>
                    <a:bodyPr/>
                    <a:lstStyle/>
                    <a:p>
                      <a:pPr algn="ctr"/>
                      <a:r>
                        <a:rPr lang="en-US" sz="2800" dirty="0" smtClean="0"/>
                        <a:t>4</a:t>
                      </a:r>
                      <a:endParaRPr lang="en-US" sz="2800" b="1" dirty="0">
                        <a:cs typeface="+mn-cs"/>
                      </a:endParaRPr>
                    </a:p>
                  </a:txBody>
                  <a:tcPr/>
                </a:tc>
                <a:tc>
                  <a:txBody>
                    <a:bodyPr/>
                    <a:lstStyle/>
                    <a:p>
                      <a:pPr algn="ctr"/>
                      <a:r>
                        <a:rPr lang="ar-SA" sz="2800" dirty="0" smtClean="0"/>
                        <a:t>مرحلة العمليات المجردة</a:t>
                      </a:r>
                      <a:endParaRPr lang="en-US" sz="2800" b="1" dirty="0">
                        <a:cs typeface="+mn-cs"/>
                      </a:endParaRPr>
                    </a:p>
                  </a:txBody>
                  <a:tcPr/>
                </a:tc>
                <a:tc>
                  <a:txBody>
                    <a:bodyPr/>
                    <a:lstStyle/>
                    <a:p>
                      <a:pPr algn="ctr"/>
                      <a:r>
                        <a:rPr lang="en-US" sz="2800" dirty="0" smtClean="0"/>
                        <a:t>The Formal Operational Stage</a:t>
                      </a:r>
                      <a:endParaRPr lang="en-US" sz="2800" b="1" dirty="0">
                        <a:cs typeface="+mn-cs"/>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342900" lvl="2" indent="-342900" algn="r">
              <a:buNone/>
            </a:pPr>
            <a:r>
              <a:rPr lang="ar-SA" sz="3300" b="1" u="sng" dirty="0" smtClean="0"/>
              <a:t>سمات هذه المرحلة:</a:t>
            </a:r>
          </a:p>
          <a:p>
            <a:pPr algn="r">
              <a:buNone/>
            </a:pPr>
            <a:endParaRPr lang="ar-SA" sz="2800" dirty="0" smtClean="0"/>
          </a:p>
          <a:p>
            <a:pPr algn="r">
              <a:buNone/>
            </a:pPr>
            <a:r>
              <a:rPr lang="ar-SA" sz="2800" dirty="0" smtClean="0"/>
              <a:t>تشكل ردود </a:t>
            </a:r>
            <a:r>
              <a:rPr lang="ar-SA" sz="2800" dirty="0" err="1" smtClean="0"/>
              <a:t>الافعال</a:t>
            </a:r>
            <a:r>
              <a:rPr lang="ar-SA" sz="2800" dirty="0" smtClean="0"/>
              <a:t> المنعكسة الفطرية بدايات ما يمارسه الوليد من أفعال استجابة لما يحس </a:t>
            </a:r>
            <a:r>
              <a:rPr lang="ar-SA" sz="2800" dirty="0" err="1" smtClean="0"/>
              <a:t>به</a:t>
            </a:r>
            <a:r>
              <a:rPr lang="ar-SA" sz="2800" dirty="0" smtClean="0"/>
              <a:t> من روية, </a:t>
            </a:r>
            <a:r>
              <a:rPr lang="ar-SA" sz="2800" dirty="0" err="1" smtClean="0"/>
              <a:t>او</a:t>
            </a:r>
            <a:r>
              <a:rPr lang="ar-SA" sz="2800" dirty="0" smtClean="0"/>
              <a:t> سمع, </a:t>
            </a:r>
            <a:r>
              <a:rPr lang="ar-SA" sz="2800" dirty="0" err="1" smtClean="0"/>
              <a:t>او</a:t>
            </a:r>
            <a:r>
              <a:rPr lang="ar-SA" sz="2800" dirty="0" smtClean="0"/>
              <a:t> شم, </a:t>
            </a:r>
            <a:r>
              <a:rPr lang="ar-SA" sz="2800" dirty="0" err="1" smtClean="0"/>
              <a:t>او</a:t>
            </a:r>
            <a:r>
              <a:rPr lang="ar-SA" sz="2800" dirty="0" smtClean="0"/>
              <a:t> ذوق </a:t>
            </a:r>
            <a:r>
              <a:rPr lang="ar-SA" sz="2800" dirty="0" err="1" smtClean="0"/>
              <a:t>او</a:t>
            </a:r>
            <a:r>
              <a:rPr lang="ar-SA" sz="2800" dirty="0" smtClean="0"/>
              <a:t> ملامسة</a:t>
            </a:r>
          </a:p>
          <a:p>
            <a:pPr algn="r">
              <a:buNone/>
            </a:pPr>
            <a:endParaRPr lang="en-US" sz="2800" dirty="0" smtClean="0"/>
          </a:p>
          <a:p>
            <a:pPr algn="r">
              <a:buNone/>
            </a:pPr>
            <a:r>
              <a:rPr lang="ar-SA" sz="2800" dirty="0" smtClean="0"/>
              <a:t>يتعرف الطفل على البيئة من خلال هذه </a:t>
            </a:r>
            <a:r>
              <a:rPr lang="ar-SA" sz="2800" dirty="0" smtClean="0">
                <a:solidFill>
                  <a:srgbClr val="A50021"/>
                </a:solidFill>
              </a:rPr>
              <a:t>الحواس </a:t>
            </a:r>
            <a:r>
              <a:rPr lang="ar-SA" sz="2800" dirty="0" smtClean="0"/>
              <a:t>وعن طريق </a:t>
            </a:r>
            <a:r>
              <a:rPr lang="ar-SA" sz="2800" b="1" dirty="0" smtClean="0">
                <a:solidFill>
                  <a:schemeClr val="accent2"/>
                </a:solidFill>
              </a:rPr>
              <a:t>التفاعل</a:t>
            </a:r>
            <a:r>
              <a:rPr lang="ar-SA" sz="2800" dirty="0" smtClean="0"/>
              <a:t> مع </a:t>
            </a:r>
            <a:r>
              <a:rPr lang="ar-SA" sz="2800" dirty="0" err="1" smtClean="0"/>
              <a:t>الاشياء</a:t>
            </a:r>
            <a:r>
              <a:rPr lang="ar-SA" sz="2800" dirty="0" smtClean="0"/>
              <a:t> </a:t>
            </a:r>
            <a:r>
              <a:rPr lang="ar-SA" sz="2800" b="1" dirty="0" smtClean="0">
                <a:solidFill>
                  <a:schemeClr val="accent2"/>
                </a:solidFill>
              </a:rPr>
              <a:t>حركيا</a:t>
            </a:r>
          </a:p>
          <a:p>
            <a:pPr algn="r">
              <a:buNone/>
            </a:pPr>
            <a:endParaRPr lang="ar-SA" sz="2800" b="1" dirty="0" smtClean="0">
              <a:solidFill>
                <a:schemeClr val="accent2"/>
              </a:solidFill>
            </a:endParaRPr>
          </a:p>
          <a:p>
            <a:pPr algn="r">
              <a:buNone/>
              <a:defRPr/>
            </a:pPr>
            <a:r>
              <a:rPr lang="ar-SA" sz="2800" dirty="0" smtClean="0"/>
              <a:t> يصبح تدريجيا على وعي بالعلاقة بين </a:t>
            </a:r>
            <a:r>
              <a:rPr lang="ar-SA" sz="2800" dirty="0" err="1" smtClean="0"/>
              <a:t>افعاله</a:t>
            </a:r>
            <a:r>
              <a:rPr lang="ar-SA" sz="2800" dirty="0" smtClean="0"/>
              <a:t> ونتائجها ولذا يتعلم من الخبرة والتجربة</a:t>
            </a:r>
          </a:p>
          <a:p>
            <a:pPr algn="r">
              <a:buNone/>
              <a:defRPr/>
            </a:pPr>
            <a:endParaRPr lang="ar-SA" sz="2800" dirty="0" smtClean="0"/>
          </a:p>
          <a:p>
            <a:pPr algn="r">
              <a:buNone/>
              <a:defRPr/>
            </a:pPr>
            <a:r>
              <a:rPr lang="ar-SA" sz="2800" dirty="0" smtClean="0"/>
              <a:t>يظهر في نهاية المرحلة قدرة في التعامل مع بعض الرموز اللغوية (ماما, بابا)</a:t>
            </a:r>
            <a:endParaRPr lang="en-US" sz="2800" dirty="0" smtClean="0"/>
          </a:p>
          <a:p>
            <a:pPr algn="r"/>
            <a:endParaRPr lang="ar-SA" dirty="0" smtClean="0">
              <a:solidFill>
                <a:srgbClr val="A50021"/>
              </a:solidFill>
            </a:endParaRPr>
          </a:p>
        </p:txBody>
      </p:sp>
      <p:sp>
        <p:nvSpPr>
          <p:cNvPr id="4" name="Title 1"/>
          <p:cNvSpPr>
            <a:spLocks noGrp="1"/>
          </p:cNvSpPr>
          <p:nvPr>
            <p:ph type="title"/>
          </p:nvPr>
        </p:nvSpPr>
        <p:spPr>
          <a:solidFill>
            <a:schemeClr val="tx2">
              <a:lumMod val="40000"/>
              <a:lumOff val="60000"/>
            </a:schemeClr>
          </a:solidFill>
        </p:spPr>
        <p:txBody>
          <a:bodyPr>
            <a:normAutofit fontScale="90000"/>
          </a:bodyPr>
          <a:lstStyle/>
          <a:p>
            <a:r>
              <a:rPr lang="ar-SA" dirty="0" smtClean="0"/>
              <a:t>1. المرحلة الحسية الحركية</a:t>
            </a:r>
            <a:br>
              <a:rPr lang="ar-SA" dirty="0" smtClean="0"/>
            </a:br>
            <a:r>
              <a:rPr lang="ar-SA" dirty="0" smtClean="0"/>
              <a:t>من الولادة –  سنتين</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1663</TotalTime>
  <Words>3689</Words>
  <Application>Microsoft Office PowerPoint</Application>
  <PresentationFormat>On-screen Show (4:3)</PresentationFormat>
  <Paragraphs>298</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علم النفس التطوري</vt:lpstr>
      <vt:lpstr>Slide 2</vt:lpstr>
      <vt:lpstr> جان بياجيه   Jean Piaget (1896 – 1980)</vt:lpstr>
      <vt:lpstr>نظرية التطور المعرفي</vt:lpstr>
      <vt:lpstr>نظرية التطور المعرفي</vt:lpstr>
      <vt:lpstr>ماذا يتطور؟</vt:lpstr>
      <vt:lpstr>كيف يتم التطور؟</vt:lpstr>
      <vt:lpstr>مراحل النمو المعرفي</vt:lpstr>
      <vt:lpstr>1. المرحلة الحسية الحركية من الولادة –  سنتين</vt:lpstr>
      <vt:lpstr>1. المرحلة الحسية الحركية من الولادة –  سنتين</vt:lpstr>
      <vt:lpstr>دوام الأشياء واختفاءها</vt:lpstr>
      <vt:lpstr>2- مرحلة ما قبل العمليات 2- 7 سنوات))</vt:lpstr>
      <vt:lpstr>Slide 13</vt:lpstr>
      <vt:lpstr>Slide 14</vt:lpstr>
      <vt:lpstr>Slide 15</vt:lpstr>
      <vt:lpstr>Slide 16</vt:lpstr>
      <vt:lpstr>Slide 17</vt:lpstr>
      <vt:lpstr>Slide 18</vt:lpstr>
      <vt:lpstr>Slide 19</vt:lpstr>
      <vt:lpstr>Slide 20</vt:lpstr>
      <vt:lpstr>3- مرحلة العمليات العيانية/المادية  7- 12 سنة</vt:lpstr>
      <vt:lpstr>4 - مرحلة العمليات المجردة 12 – فما فوق</vt:lpstr>
      <vt:lpstr>العوامل المؤثرة في مراحل النمو العقلي</vt:lpstr>
      <vt:lpstr>العوامل المؤثرة في مراحل النمو العقلي</vt:lpstr>
      <vt:lpstr>التطبيقات التربوية للنظرية</vt:lpstr>
      <vt:lpstr>التطبيقات التربوية للنظرية</vt:lpstr>
      <vt:lpstr>التطبيقات التربوية للنظرية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UserV5</dc:creator>
  <cp:lastModifiedBy>UserV5</cp:lastModifiedBy>
  <cp:revision>154</cp:revision>
  <dcterms:created xsi:type="dcterms:W3CDTF">2012-04-27T19:11:45Z</dcterms:created>
  <dcterms:modified xsi:type="dcterms:W3CDTF">2013-03-13T07:33:09Z</dcterms:modified>
</cp:coreProperties>
</file>