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7" r:id="rId2"/>
    <p:sldId id="258" r:id="rId3"/>
    <p:sldId id="261" r:id="rId4"/>
    <p:sldId id="259" r:id="rId5"/>
    <p:sldId id="263" r:id="rId6"/>
    <p:sldId id="264" r:id="rId7"/>
    <p:sldId id="265" r:id="rId8"/>
    <p:sldId id="266" r:id="rId9"/>
    <p:sldId id="267" r:id="rId10"/>
    <p:sldId id="268" r:id="rId11"/>
    <p:sldId id="269" r:id="rId12"/>
    <p:sldId id="272" r:id="rId13"/>
    <p:sldId id="273" r:id="rId14"/>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391E90F-2CC9-4951-879B-0CCFC97A6329}" type="datetimeFigureOut">
              <a:rPr lang="he-IL" smtClean="0"/>
              <a:pPr/>
              <a:t>י"ז/ניסן/תשע"ב</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7609761-9B1D-4B37-A26C-FC6D4BC2C0B9}"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7"/>
          <p:cNvSpPr>
            <a:spLocks noGrp="1" noChangeArrowheads="1"/>
          </p:cNvSpPr>
          <p:nvPr>
            <p:ph type="sldNum" sz="quarter" idx="5"/>
          </p:nvPr>
        </p:nvSpPr>
        <p:spPr>
          <a:noFill/>
        </p:spPr>
        <p:txBody>
          <a:bodyPr/>
          <a:lstStyle/>
          <a:p>
            <a:fld id="{F8189651-A3A2-4B20-B481-BCD770913F7D}" type="slidenum">
              <a:rPr lang="ar-SA"/>
              <a:pPr/>
              <a:t>5</a:t>
            </a:fld>
            <a:endParaRPr lang="en-US"/>
          </a:p>
        </p:txBody>
      </p:sp>
      <p:sp>
        <p:nvSpPr>
          <p:cNvPr id="261123" name="Rectangle 2"/>
          <p:cNvSpPr>
            <a:spLocks noGrp="1" noRot="1" noChangeAspect="1" noChangeArrowheads="1" noTextEdit="1"/>
          </p:cNvSpPr>
          <p:nvPr>
            <p:ph type="sldImg"/>
          </p:nvPr>
        </p:nvSpPr>
        <p:spPr>
          <a:ln/>
        </p:spPr>
      </p:sp>
      <p:sp>
        <p:nvSpPr>
          <p:cNvPr id="2611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p:spPr>
        <p:txBody>
          <a:bodyPr/>
          <a:lstStyle/>
          <a:p>
            <a:fld id="{F70311AD-02C6-4544-BE8E-A1AED11008ED}" type="slidenum">
              <a:rPr lang="ar-SA"/>
              <a:pPr/>
              <a:t>6</a:t>
            </a:fld>
            <a:endParaRPr lang="en-US"/>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CE49B196-AFFA-4DB8-BB9E-C1D85239711D}" type="slidenum">
              <a:rPr lang="ar-SA"/>
              <a:pPr/>
              <a:t>7</a:t>
            </a:fld>
            <a:endParaRPr lang="en-US"/>
          </a:p>
        </p:txBody>
      </p:sp>
      <p:sp>
        <p:nvSpPr>
          <p:cNvPr id="264195" name="Rectangle 2"/>
          <p:cNvSpPr>
            <a:spLocks noGrp="1" noRot="1" noChangeAspect="1" noChangeArrowheads="1" noTextEdit="1"/>
          </p:cNvSpPr>
          <p:nvPr>
            <p:ph type="sldImg"/>
          </p:nvPr>
        </p:nvSpPr>
        <p:spPr>
          <a:ln/>
        </p:spPr>
      </p:sp>
      <p:sp>
        <p:nvSpPr>
          <p:cNvPr id="264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p:spPr>
        <p:txBody>
          <a:bodyPr/>
          <a:lstStyle/>
          <a:p>
            <a:fld id="{FE092E77-FB39-49B4-B9E7-CD5FD626AFDB}" type="slidenum">
              <a:rPr lang="ar-SA"/>
              <a:pPr/>
              <a:t>8</a:t>
            </a:fld>
            <a:endParaRPr lang="en-US"/>
          </a:p>
        </p:txBody>
      </p:sp>
      <p:sp>
        <p:nvSpPr>
          <p:cNvPr id="266243" name="Rectangle 2"/>
          <p:cNvSpPr>
            <a:spLocks noGrp="1" noRot="1" noChangeAspect="1" noChangeArrowheads="1" noTextEdit="1"/>
          </p:cNvSpPr>
          <p:nvPr>
            <p:ph type="sldImg"/>
          </p:nvPr>
        </p:nvSpPr>
        <p:spPr>
          <a:ln/>
        </p:spPr>
      </p:sp>
      <p:sp>
        <p:nvSpPr>
          <p:cNvPr id="266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p:spPr>
        <p:txBody>
          <a:bodyPr/>
          <a:lstStyle/>
          <a:p>
            <a:fld id="{05459B5C-5F22-46D3-A975-4FF4E8B19ACE}" type="slidenum">
              <a:rPr lang="ar-SA"/>
              <a:pPr/>
              <a:t>9</a:t>
            </a:fld>
            <a:endParaRPr lang="en-US"/>
          </a:p>
        </p:txBody>
      </p:sp>
      <p:sp>
        <p:nvSpPr>
          <p:cNvPr id="267267" name="Rectangle 2"/>
          <p:cNvSpPr>
            <a:spLocks noGrp="1" noRot="1" noChangeAspect="1" noChangeArrowheads="1" noTextEdit="1"/>
          </p:cNvSpPr>
          <p:nvPr>
            <p:ph type="sldImg"/>
          </p:nvPr>
        </p:nvSpPr>
        <p:spPr>
          <a:ln/>
        </p:spPr>
      </p:sp>
      <p:sp>
        <p:nvSpPr>
          <p:cNvPr id="267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p:spPr>
        <p:txBody>
          <a:bodyPr/>
          <a:lstStyle/>
          <a:p>
            <a:fld id="{D9A20D57-5F49-4652-9D19-EBD6DA866308}" type="slidenum">
              <a:rPr lang="ar-SA"/>
              <a:pPr/>
              <a:t>10</a:t>
            </a:fld>
            <a:endParaRPr lang="en-US"/>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p:spPr>
        <p:txBody>
          <a:bodyPr/>
          <a:lstStyle/>
          <a:p>
            <a:fld id="{2D09EA5E-40C3-487F-BDBF-C5BB4C15277F}" type="slidenum">
              <a:rPr lang="ar-SA"/>
              <a:pPr/>
              <a:t>11</a:t>
            </a:fld>
            <a:endParaRPr lang="en-US"/>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00AC7F65-50A0-4B4C-A596-9A9CE8187A80}" type="slidenum">
              <a:rPr lang="ar-SA"/>
              <a:pPr/>
              <a:t>12</a:t>
            </a:fld>
            <a:endParaRPr lang="en-US"/>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p:spPr>
        <p:txBody>
          <a:bodyPr/>
          <a:lstStyle/>
          <a:p>
            <a:fld id="{2A42B1D2-0F6A-4F75-9DC0-EDE72536EDFF}" type="slidenum">
              <a:rPr lang="ar-SA"/>
              <a:pPr/>
              <a:t>13</a:t>
            </a:fld>
            <a:endParaRPr lang="en-US"/>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5372C-864C-459A-AB74-44B6099E0F3F}" type="datetimeFigureOut">
              <a:rPr lang="he-IL" smtClean="0"/>
              <a:pPr/>
              <a:t>י"ז/ניסן/תשע"ב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C9B58F7-8295-469E-9AD7-BBDA54D8A097}"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B75372C-864C-459A-AB74-44B6099E0F3F}" type="datetimeFigureOut">
              <a:rPr lang="he-IL" smtClean="0"/>
              <a:pPr/>
              <a:t>י"ז/ניסן/תשע"ב</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9B58F7-8295-469E-9AD7-BBDA54D8A097}"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r" eaLnBrk="1" hangingPunct="1"/>
            <a:r>
              <a:rPr lang="ar-SA" dirty="0" smtClean="0"/>
              <a:t>القياس</a:t>
            </a:r>
            <a:endParaRPr lang="en-US" dirty="0" smtClean="0"/>
          </a:p>
        </p:txBody>
      </p:sp>
      <p:sp>
        <p:nvSpPr>
          <p:cNvPr id="9219" name="Rectangle 3"/>
          <p:cNvSpPr>
            <a:spLocks noGrp="1" noChangeArrowheads="1"/>
          </p:cNvSpPr>
          <p:nvPr>
            <p:ph idx="1"/>
          </p:nvPr>
        </p:nvSpPr>
        <p:spPr/>
        <p:txBody>
          <a:bodyPr/>
          <a:lstStyle/>
          <a:p>
            <a:pPr eaLnBrk="1" hangingPunct="1"/>
            <a:r>
              <a:rPr lang="ar-SA" dirty="0" smtClean="0"/>
              <a:t>القياس</a:t>
            </a:r>
            <a:r>
              <a:rPr lang="ar-SA" dirty="0" smtClean="0"/>
              <a:t>: "الإجراء الذي يتم بواسطته تحديد قيم رمزية (أرقام، حروف ... الخ) للخصائص التي يتصف </a:t>
            </a:r>
            <a:r>
              <a:rPr lang="ar-SA" dirty="0" err="1" smtClean="0"/>
              <a:t>بها</a:t>
            </a:r>
            <a:r>
              <a:rPr lang="ar-SA" dirty="0" smtClean="0"/>
              <a:t> المتغير محل القياس، ولا بد أن ترتبط هذه الخصائص مع بعضها بنفس العلاقة التي ترتبط </a:t>
            </a:r>
            <a:r>
              <a:rPr lang="ar-SA" dirty="0" err="1" smtClean="0"/>
              <a:t>بها</a:t>
            </a:r>
            <a:r>
              <a:rPr lang="ar-SA" dirty="0" smtClean="0"/>
              <a:t> الخصائص المتعلقة بوحدة التحليل.  </a:t>
            </a:r>
          </a:p>
          <a:p>
            <a:pPr eaLnBrk="1" hangingPunct="1">
              <a:buFont typeface="Wingdings" pitchFamily="2" charset="2"/>
              <a:buNone/>
            </a:pPr>
            <a:r>
              <a:rPr lang="ar-SA" dirty="0" smtClean="0"/>
              <a:t>الاستبيان هي أداة قياس واختبار.</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533400" y="1524000"/>
            <a:ext cx="8229600" cy="1676400"/>
          </a:xfrm>
        </p:spPr>
        <p:txBody>
          <a:bodyPr/>
          <a:lstStyle/>
          <a:p>
            <a:pPr eaLnBrk="1" hangingPunct="1"/>
            <a:r>
              <a:rPr lang="ar-BH" b="1" smtClean="0">
                <a:solidFill>
                  <a:srgbClr val="FF0000"/>
                </a:solidFill>
              </a:rPr>
              <a:t>هو أعلى موازين القياس درجة حيث يشمل كل المقاييس السابقة الذكر. هو يقسم الظاهرة إلي فئات (نوعي) ويرتب هذه الفئات (رتبي) ويبين الفواصل بين الفئات (فترة).</a:t>
            </a:r>
            <a:endParaRPr lang="en-US" b="1" smtClean="0">
              <a:solidFill>
                <a:srgbClr val="FF0000"/>
              </a:solidFill>
            </a:endParaRPr>
          </a:p>
        </p:txBody>
      </p:sp>
      <p:sp>
        <p:nvSpPr>
          <p:cNvPr id="14338" name="Slide Number Placeholder 5"/>
          <p:cNvSpPr>
            <a:spLocks noGrp="1"/>
          </p:cNvSpPr>
          <p:nvPr>
            <p:ph type="sldNum" sz="quarter" idx="12"/>
          </p:nvPr>
        </p:nvSpPr>
        <p:spPr>
          <a:noFill/>
        </p:spPr>
        <p:txBody>
          <a:bodyPr/>
          <a:lstStyle/>
          <a:p>
            <a:fld id="{143CC9EB-9446-4AB4-AC60-820B6533AC68}" type="slidenum">
              <a:rPr lang="ar-SA"/>
              <a:pPr/>
              <a:t>10</a:t>
            </a:fld>
            <a:endParaRPr lang="en-US"/>
          </a:p>
        </p:txBody>
      </p:sp>
      <p:sp>
        <p:nvSpPr>
          <p:cNvPr id="14340" name="Text Box 4"/>
          <p:cNvSpPr txBox="1">
            <a:spLocks noChangeArrowheads="1"/>
          </p:cNvSpPr>
          <p:nvPr/>
        </p:nvSpPr>
        <p:spPr bwMode="auto">
          <a:xfrm>
            <a:off x="1828800" y="304800"/>
            <a:ext cx="6078538" cy="823913"/>
          </a:xfrm>
          <a:prstGeom prst="rect">
            <a:avLst/>
          </a:prstGeom>
          <a:noFill/>
          <a:ln w="9525">
            <a:noFill/>
            <a:miter lim="800000"/>
            <a:headEnd/>
            <a:tailEnd/>
          </a:ln>
        </p:spPr>
        <p:txBody>
          <a:bodyPr wrap="none">
            <a:spAutoFit/>
          </a:bodyPr>
          <a:lstStyle/>
          <a:p>
            <a:r>
              <a:rPr lang="ar-BH" sz="4800" b="1" u="none"/>
              <a:t>4- المقياس النسبي </a:t>
            </a:r>
            <a:r>
              <a:rPr lang="en-US" sz="4800" b="1" u="none"/>
              <a:t>(Ratio)</a:t>
            </a:r>
          </a:p>
        </p:txBody>
      </p:sp>
      <p:sp>
        <p:nvSpPr>
          <p:cNvPr id="28677" name="Rectangle 5"/>
          <p:cNvSpPr>
            <a:spLocks noChangeArrowheads="1"/>
          </p:cNvSpPr>
          <p:nvPr/>
        </p:nvSpPr>
        <p:spPr bwMode="auto">
          <a:xfrm>
            <a:off x="381000" y="3352800"/>
            <a:ext cx="8229600" cy="1676400"/>
          </a:xfrm>
          <a:prstGeom prst="rect">
            <a:avLst/>
          </a:prstGeom>
          <a:noFill/>
          <a:ln w="9525">
            <a:noFill/>
            <a:miter lim="800000"/>
            <a:headEnd/>
            <a:tailEnd/>
          </a:ln>
        </p:spPr>
        <p:txBody>
          <a:bodyPr/>
          <a:lstStyle/>
          <a:p>
            <a:pPr marL="342900" indent="-342900">
              <a:spcBef>
                <a:spcPct val="20000"/>
              </a:spcBef>
              <a:buFontTx/>
              <a:buChar char="•"/>
            </a:pPr>
            <a:r>
              <a:rPr lang="ar-BH" sz="3200" u="none">
                <a:solidFill>
                  <a:schemeClr val="accent2"/>
                </a:solidFill>
              </a:rPr>
              <a:t>يمتاز على جميع المقاييس السابقة في أنه يمكن القارئ من المقارنة النسبية بين الفئات والقيم المختلفة حيث يمكن أن تقول أن هذه القيمة هي ضعف القيمة الثانية أو نصفها وهكذا.</a:t>
            </a:r>
            <a:endParaRPr lang="en-US" sz="3200" u="none">
              <a:solidFill>
                <a:schemeClr val="accent2"/>
              </a:solidFill>
            </a:endParaRPr>
          </a:p>
        </p:txBody>
      </p:sp>
      <p:sp>
        <p:nvSpPr>
          <p:cNvPr id="28678" name="Rectangle 6"/>
          <p:cNvSpPr>
            <a:spLocks noChangeArrowheads="1"/>
          </p:cNvSpPr>
          <p:nvPr/>
        </p:nvSpPr>
        <p:spPr bwMode="auto">
          <a:xfrm>
            <a:off x="457200" y="5257800"/>
            <a:ext cx="8229600" cy="1219200"/>
          </a:xfrm>
          <a:prstGeom prst="rect">
            <a:avLst/>
          </a:prstGeom>
          <a:noFill/>
          <a:ln w="9525">
            <a:noFill/>
            <a:miter lim="800000"/>
            <a:headEnd/>
            <a:tailEnd/>
          </a:ln>
        </p:spPr>
        <p:txBody>
          <a:bodyPr/>
          <a:lstStyle/>
          <a:p>
            <a:pPr marL="342900" indent="-342900">
              <a:spcBef>
                <a:spcPct val="20000"/>
              </a:spcBef>
              <a:buFontTx/>
              <a:buChar char="•"/>
            </a:pPr>
            <a:r>
              <a:rPr lang="ar-BH" sz="3200" u="none"/>
              <a:t>أكبر ما ميز هذا المقياس على المقاييس الأخرى أنه يحتوي على الصفر المطلق.</a:t>
            </a:r>
            <a:endParaRPr lang="en-US" sz="3200" u="non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dissolve">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8677"/>
                                        </p:tgtEl>
                                        <p:attrNameLst>
                                          <p:attrName>style.visibility</p:attrName>
                                        </p:attrNameLst>
                                      </p:cBhvr>
                                      <p:to>
                                        <p:strVal val="visible"/>
                                      </p:to>
                                    </p:set>
                                    <p:animEffect transition="in" filter="diamond(in)">
                                      <p:cBhvr>
                                        <p:cTn id="12" dur="2000"/>
                                        <p:tgtEl>
                                          <p:spTgt spid="2867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8678"/>
                                        </p:tgtEl>
                                        <p:attrNameLst>
                                          <p:attrName>style.visibility</p:attrName>
                                        </p:attrNameLst>
                                      </p:cBhvr>
                                      <p:to>
                                        <p:strVal val="visible"/>
                                      </p:to>
                                    </p:set>
                                    <p:animEffect transition="in" filter="wheel(4)">
                                      <p:cBhvr>
                                        <p:cTn id="17" dur="2000"/>
                                        <p:tgtEl>
                                          <p:spTgt spid="28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28677" grpId="0"/>
      <p:bldP spid="286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p>
            <a:fld id="{9A25844C-7FE6-44D4-AF25-62FC815ECF1C}" type="slidenum">
              <a:rPr lang="ar-SA"/>
              <a:pPr/>
              <a:t>11</a:t>
            </a:fld>
            <a:endParaRPr lang="en-US"/>
          </a:p>
        </p:txBody>
      </p:sp>
      <p:sp>
        <p:nvSpPr>
          <p:cNvPr id="15363" name="Text Box 4"/>
          <p:cNvSpPr txBox="1">
            <a:spLocks noChangeArrowheads="1"/>
          </p:cNvSpPr>
          <p:nvPr/>
        </p:nvSpPr>
        <p:spPr bwMode="auto">
          <a:xfrm>
            <a:off x="2140740" y="1082675"/>
            <a:ext cx="5952335" cy="2062103"/>
          </a:xfrm>
          <a:prstGeom prst="rect">
            <a:avLst/>
          </a:prstGeom>
          <a:noFill/>
          <a:ln w="9525">
            <a:noFill/>
            <a:miter lim="800000"/>
            <a:headEnd/>
            <a:tailEnd/>
          </a:ln>
        </p:spPr>
        <p:txBody>
          <a:bodyPr wrap="none">
            <a:spAutoFit/>
          </a:bodyPr>
          <a:lstStyle/>
          <a:p>
            <a:r>
              <a:rPr lang="ar-BH" sz="3200" b="1" dirty="0" smtClean="0"/>
              <a:t>مثال</a:t>
            </a:r>
            <a:endParaRPr lang="ar-BH" sz="3200" b="1" dirty="0"/>
          </a:p>
          <a:p>
            <a:r>
              <a:rPr lang="ar-BH" sz="3200" b="1" dirty="0"/>
              <a:t>أوزان بعض الأطفال عند الولادة (كجم)</a:t>
            </a:r>
          </a:p>
          <a:p>
            <a:r>
              <a:rPr lang="ar-BH" sz="3200" b="1" u="none" dirty="0"/>
              <a:t>7	5	4.5	9	3.5	6	3</a:t>
            </a:r>
          </a:p>
          <a:p>
            <a:endParaRPr lang="en-US" sz="3200" b="1" u="none" dirty="0"/>
          </a:p>
        </p:txBody>
      </p:sp>
      <p:sp>
        <p:nvSpPr>
          <p:cNvPr id="29701" name="Text Box 5"/>
          <p:cNvSpPr txBox="1">
            <a:spLocks noChangeArrowheads="1"/>
          </p:cNvSpPr>
          <p:nvPr/>
        </p:nvSpPr>
        <p:spPr bwMode="auto">
          <a:xfrm>
            <a:off x="2773917" y="3429000"/>
            <a:ext cx="5484258" cy="2062103"/>
          </a:xfrm>
          <a:prstGeom prst="rect">
            <a:avLst/>
          </a:prstGeom>
          <a:noFill/>
          <a:ln w="9525">
            <a:noFill/>
            <a:miter lim="800000"/>
            <a:headEnd/>
            <a:tailEnd/>
          </a:ln>
        </p:spPr>
        <p:txBody>
          <a:bodyPr wrap="none">
            <a:spAutoFit/>
          </a:bodyPr>
          <a:lstStyle/>
          <a:p>
            <a:r>
              <a:rPr lang="ar-BH" sz="3200" b="1" dirty="0" smtClean="0">
                <a:solidFill>
                  <a:srgbClr val="FF0000"/>
                </a:solidFill>
              </a:rPr>
              <a:t>مثال</a:t>
            </a:r>
            <a:endParaRPr lang="ar-BH" sz="3200" b="1" dirty="0">
              <a:solidFill>
                <a:srgbClr val="FF0000"/>
              </a:solidFill>
            </a:endParaRPr>
          </a:p>
          <a:p>
            <a:r>
              <a:rPr lang="ar-BH" sz="3200" b="1" dirty="0">
                <a:solidFill>
                  <a:srgbClr val="FF0000"/>
                </a:solidFill>
              </a:rPr>
              <a:t>الدخل الشهري لبعض </a:t>
            </a:r>
            <a:r>
              <a:rPr lang="ar-BH" sz="3200" b="1" dirty="0" smtClean="0">
                <a:solidFill>
                  <a:srgbClr val="FF0000"/>
                </a:solidFill>
              </a:rPr>
              <a:t>الأسر</a:t>
            </a:r>
            <a:endParaRPr lang="ar-BH" sz="3200" b="1" dirty="0">
              <a:solidFill>
                <a:srgbClr val="FF0000"/>
              </a:solidFill>
            </a:endParaRPr>
          </a:p>
          <a:p>
            <a:r>
              <a:rPr lang="ar-BH" sz="3200" b="1" u="none" dirty="0">
                <a:solidFill>
                  <a:srgbClr val="FF0000"/>
                </a:solidFill>
              </a:rPr>
              <a:t>350	800	700	400	500	750</a:t>
            </a:r>
          </a:p>
          <a:p>
            <a:endParaRPr lang="en-US" sz="3200" b="1" u="none"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blinds(horizontal)">
                                      <p:cBhvr>
                                        <p:cTn id="7" dur="5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p:spPr>
        <p:txBody>
          <a:bodyPr/>
          <a:lstStyle/>
          <a:p>
            <a:fld id="{7F22235E-3238-40A3-BA90-862540012A77}" type="slidenum">
              <a:rPr lang="ar-SA"/>
              <a:pPr/>
              <a:t>12</a:t>
            </a:fld>
            <a:endParaRPr lang="en-US"/>
          </a:p>
        </p:txBody>
      </p:sp>
      <p:sp>
        <p:nvSpPr>
          <p:cNvPr id="33795" name="Rectangle 3"/>
          <p:cNvSpPr>
            <a:spLocks noGrp="1" noChangeArrowheads="1"/>
          </p:cNvSpPr>
          <p:nvPr>
            <p:ph type="body" idx="4294967295"/>
          </p:nvPr>
        </p:nvSpPr>
        <p:spPr>
          <a:xfrm>
            <a:off x="0" y="1066800"/>
            <a:ext cx="8229600" cy="1143000"/>
          </a:xfrm>
        </p:spPr>
        <p:txBody>
          <a:bodyPr/>
          <a:lstStyle/>
          <a:p>
            <a:pPr eaLnBrk="1" hangingPunct="1"/>
            <a:r>
              <a:rPr lang="ar-BH" smtClean="0">
                <a:solidFill>
                  <a:srgbClr val="FF0000"/>
                </a:solidFill>
              </a:rPr>
              <a:t>يتلخص الفرق بين المقياسين أن لمقياس النسبة صفراً مطلقا في حين أن مقياس الفترة يفتقر للصفر المطلق.</a:t>
            </a:r>
            <a:endParaRPr lang="en-US" smtClean="0">
              <a:solidFill>
                <a:srgbClr val="FF0000"/>
              </a:solidFill>
            </a:endParaRPr>
          </a:p>
        </p:txBody>
      </p:sp>
      <p:sp>
        <p:nvSpPr>
          <p:cNvPr id="18436" name="Text Box 4"/>
          <p:cNvSpPr txBox="1">
            <a:spLocks noChangeArrowheads="1"/>
          </p:cNvSpPr>
          <p:nvPr/>
        </p:nvSpPr>
        <p:spPr bwMode="auto">
          <a:xfrm>
            <a:off x="523875" y="228600"/>
            <a:ext cx="8054975" cy="579438"/>
          </a:xfrm>
          <a:prstGeom prst="rect">
            <a:avLst/>
          </a:prstGeom>
          <a:noFill/>
          <a:ln w="9525">
            <a:noFill/>
            <a:miter lim="800000"/>
            <a:headEnd/>
            <a:tailEnd/>
          </a:ln>
        </p:spPr>
        <p:txBody>
          <a:bodyPr>
            <a:spAutoFit/>
          </a:bodyPr>
          <a:lstStyle/>
          <a:p>
            <a:pPr>
              <a:spcBef>
                <a:spcPct val="20000"/>
              </a:spcBef>
            </a:pPr>
            <a:r>
              <a:rPr lang="ar-BH" sz="3200" b="1">
                <a:solidFill>
                  <a:schemeClr val="accent2"/>
                </a:solidFill>
              </a:rPr>
              <a:t>ما هو الفرق بين مقياس الفترة (الفاصلة) والمقياس النسبي؟</a:t>
            </a:r>
            <a:endParaRPr lang="en-US" sz="3200" b="1">
              <a:solidFill>
                <a:schemeClr val="accent2"/>
              </a:solidFill>
            </a:endParaRPr>
          </a:p>
        </p:txBody>
      </p:sp>
      <p:sp>
        <p:nvSpPr>
          <p:cNvPr id="33797" name="Rectangle 5"/>
          <p:cNvSpPr>
            <a:spLocks noChangeArrowheads="1"/>
          </p:cNvSpPr>
          <p:nvPr/>
        </p:nvSpPr>
        <p:spPr bwMode="auto">
          <a:xfrm>
            <a:off x="609600" y="2438400"/>
            <a:ext cx="8534400" cy="3429000"/>
          </a:xfrm>
          <a:prstGeom prst="rect">
            <a:avLst/>
          </a:prstGeom>
          <a:noFill/>
          <a:ln w="9525">
            <a:noFill/>
            <a:miter lim="800000"/>
            <a:headEnd/>
            <a:tailEnd/>
          </a:ln>
        </p:spPr>
        <p:txBody>
          <a:bodyPr/>
          <a:lstStyle/>
          <a:p>
            <a:pPr marL="342900" indent="-342900">
              <a:spcBef>
                <a:spcPct val="20000"/>
              </a:spcBef>
              <a:buFontTx/>
              <a:buChar char="•"/>
            </a:pPr>
            <a:r>
              <a:rPr lang="ar-BH" sz="3200" u="none" dirty="0" smtClean="0"/>
              <a:t>درجات </a:t>
            </a:r>
            <a:r>
              <a:rPr lang="ar-BH" sz="3200" u="none" dirty="0"/>
              <a:t>التلاميذ في مقرر الرياضيات وليس هنالك صفر مطلق لأن التلميذ الذي يتحصل على صفر في الرياضيات لا يعني أنه لا يفقه شيئاً البتة في المادة بدليل أنه يعرف أن له خمس اصابع في يده الواحدة ويعرف أن له عينين.</a:t>
            </a:r>
            <a:endParaRPr lang="en-US" sz="3200" u="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3797"/>
                                        </p:tgtEl>
                                        <p:attrNameLst>
                                          <p:attrName>style.visibility</p:attrName>
                                        </p:attrNameLst>
                                      </p:cBhvr>
                                      <p:to>
                                        <p:strVal val="visible"/>
                                      </p:to>
                                    </p:set>
                                    <p:animEffect transition="in" filter="diamond(in)">
                                      <p:cBhvr>
                                        <p:cTn id="13" dur="2000"/>
                                        <p:tgtEl>
                                          <p:spTgt spid="33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P spid="3379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p:spPr>
        <p:txBody>
          <a:bodyPr/>
          <a:lstStyle/>
          <a:p>
            <a:fld id="{98979DF8-E97A-4410-A081-0F1F676C39CF}" type="slidenum">
              <a:rPr lang="ar-SA"/>
              <a:pPr/>
              <a:t>13</a:t>
            </a:fld>
            <a:endParaRPr lang="en-US"/>
          </a:p>
        </p:txBody>
      </p:sp>
      <p:sp>
        <p:nvSpPr>
          <p:cNvPr id="19459" name="Rectangle 4"/>
          <p:cNvSpPr>
            <a:spLocks noChangeArrowheads="1"/>
          </p:cNvSpPr>
          <p:nvPr/>
        </p:nvSpPr>
        <p:spPr bwMode="auto">
          <a:xfrm>
            <a:off x="457200" y="609600"/>
            <a:ext cx="8229600" cy="2286000"/>
          </a:xfrm>
          <a:prstGeom prst="rect">
            <a:avLst/>
          </a:prstGeom>
          <a:noFill/>
          <a:ln w="9525">
            <a:noFill/>
            <a:miter lim="800000"/>
            <a:headEnd/>
            <a:tailEnd/>
          </a:ln>
        </p:spPr>
        <p:txBody>
          <a:bodyPr/>
          <a:lstStyle/>
          <a:p>
            <a:pPr marL="342900" indent="-342900">
              <a:spcBef>
                <a:spcPct val="20000"/>
              </a:spcBef>
              <a:buFontTx/>
              <a:buChar char="•"/>
            </a:pPr>
            <a:r>
              <a:rPr lang="ar-BH" sz="3200" u="none"/>
              <a:t>نفس الأمر نلاحظه في المثال رقم 7 الذي يبين متوسط درجة الحرارة الذي يفتقد للصفر المطلق أيضاً حيث أن درجة حرارة صفر لا تعني انعدام الحرارة مطلقا بدليل أن هنالك درجة حرارة تحت الصفر.</a:t>
            </a:r>
            <a:endParaRPr lang="en-US" sz="3200" u="none"/>
          </a:p>
        </p:txBody>
      </p:sp>
      <p:sp>
        <p:nvSpPr>
          <p:cNvPr id="34821" name="Rectangle 5"/>
          <p:cNvSpPr>
            <a:spLocks noChangeArrowheads="1"/>
          </p:cNvSpPr>
          <p:nvPr/>
        </p:nvSpPr>
        <p:spPr bwMode="auto">
          <a:xfrm>
            <a:off x="533400" y="3810000"/>
            <a:ext cx="8229600" cy="1752600"/>
          </a:xfrm>
          <a:prstGeom prst="rect">
            <a:avLst/>
          </a:prstGeom>
          <a:noFill/>
          <a:ln w="9525">
            <a:noFill/>
            <a:miter lim="800000"/>
            <a:headEnd/>
            <a:tailEnd/>
          </a:ln>
        </p:spPr>
        <p:txBody>
          <a:bodyPr/>
          <a:lstStyle/>
          <a:p>
            <a:pPr marL="342900" indent="-342900">
              <a:spcBef>
                <a:spcPct val="20000"/>
              </a:spcBef>
              <a:buFontTx/>
              <a:buChar char="•"/>
            </a:pPr>
            <a:r>
              <a:rPr lang="ar-BH" sz="3200" u="none">
                <a:solidFill>
                  <a:srgbClr val="FF0000"/>
                </a:solidFill>
              </a:rPr>
              <a:t>إذن الصفر في مقياس الفترة ليس بصفر مطلق بل هو صفر نسبي والصفر النسبي لا يمكن من المقارنة أو النسبية التي تستدعي بدون شك قاعدة مشتركة تتم على أساسها المقارنة.</a:t>
            </a:r>
            <a:endParaRPr lang="en-US" sz="3200" u="none">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animEffect transition="in" filter="diamond(in)">
                                      <p:cBhvr>
                                        <p:cTn id="7" dur="20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r" eaLnBrk="1" hangingPunct="1"/>
            <a:r>
              <a:rPr lang="ar-SA" b="1" dirty="0" smtClean="0"/>
              <a:t>صفات الاختبار الجيد</a:t>
            </a:r>
            <a:endParaRPr lang="en-US" b="1" dirty="0" smtClean="0"/>
          </a:p>
        </p:txBody>
      </p:sp>
      <p:sp>
        <p:nvSpPr>
          <p:cNvPr id="10243" name="Rectangle 3"/>
          <p:cNvSpPr>
            <a:spLocks noGrp="1" noChangeArrowheads="1"/>
          </p:cNvSpPr>
          <p:nvPr>
            <p:ph idx="1"/>
          </p:nvPr>
        </p:nvSpPr>
        <p:spPr/>
        <p:txBody>
          <a:bodyPr/>
          <a:lstStyle/>
          <a:p>
            <a:pPr marL="571500" indent="-571500" eaLnBrk="1" hangingPunct="1">
              <a:lnSpc>
                <a:spcPct val="90000"/>
              </a:lnSpc>
            </a:pPr>
            <a:r>
              <a:rPr lang="ar-SA" sz="2100" b="1" dirty="0" smtClean="0"/>
              <a:t>الموضوعية </a:t>
            </a:r>
            <a:r>
              <a:rPr lang="en-US" sz="2100" b="1" dirty="0" smtClean="0"/>
              <a:t>Objectivity </a:t>
            </a:r>
            <a:endParaRPr lang="ar-SA" sz="2100" dirty="0" smtClean="0"/>
          </a:p>
          <a:p>
            <a:pPr marL="571500" indent="-571500" eaLnBrk="1" hangingPunct="1">
              <a:lnSpc>
                <a:spcPct val="90000"/>
              </a:lnSpc>
              <a:buFont typeface="Wingdings" pitchFamily="2" charset="2"/>
              <a:buNone/>
            </a:pPr>
            <a:r>
              <a:rPr lang="ar-SA" sz="2100" dirty="0" smtClean="0"/>
              <a:t>المقصود بالاختبار الموضوعي هو ذلك الاختبار الذي يعطي نفس النتائج مهما اختلف المصححون.. </a:t>
            </a:r>
          </a:p>
          <a:p>
            <a:pPr marL="571500" indent="-571500" eaLnBrk="1" hangingPunct="1">
              <a:lnSpc>
                <a:spcPct val="90000"/>
              </a:lnSpc>
              <a:buFont typeface="Wingdings" pitchFamily="2" charset="2"/>
              <a:buNone/>
            </a:pPr>
            <a:r>
              <a:rPr lang="ar-SA" sz="2100" dirty="0" smtClean="0"/>
              <a:t>والاختبار الموضوعي تكون أسئلته محددة وإجاباته محددة، بحيث يكون للسؤال الواحد إجابة واحدة لا لبس فيها. </a:t>
            </a:r>
            <a:endParaRPr lang="ar-SA" sz="2100" b="1" dirty="0" smtClean="0"/>
          </a:p>
          <a:p>
            <a:pPr marL="571500" indent="-571500" eaLnBrk="1" hangingPunct="1">
              <a:lnSpc>
                <a:spcPct val="90000"/>
              </a:lnSpc>
            </a:pPr>
            <a:r>
              <a:rPr lang="ar-SA" sz="2100" b="1" dirty="0" smtClean="0"/>
              <a:t>الصدق </a:t>
            </a:r>
            <a:r>
              <a:rPr lang="en-US" sz="2100" b="1" dirty="0" smtClean="0"/>
              <a:t>Validity</a:t>
            </a:r>
            <a:endParaRPr lang="ar-SA" sz="2100" dirty="0" smtClean="0"/>
          </a:p>
          <a:p>
            <a:pPr marL="571500" indent="-571500" eaLnBrk="1" hangingPunct="1">
              <a:lnSpc>
                <a:spcPct val="90000"/>
              </a:lnSpc>
              <a:buFont typeface="Wingdings" pitchFamily="2" charset="2"/>
              <a:buNone/>
            </a:pPr>
            <a:r>
              <a:rPr lang="ar-SA" sz="2100" dirty="0" smtClean="0"/>
              <a:t>الاختبار الصادق هو الذي يقيس الجانب الذي أعد من أجل قياسه. فلو وضع الاختبار من أجل قياس قدرة المدير على اتخاذ القرار يجب أن يقيس هذه القدرة، فلو كانت نتيجة القياس هو قياس القدرة على التفويض فالاختبار هنا لا يمكن أن يتصف بالصدق. </a:t>
            </a:r>
            <a:endParaRPr lang="ar-SA" sz="2100" b="1" dirty="0" smtClean="0"/>
          </a:p>
          <a:p>
            <a:pPr marL="571500" indent="-571500" eaLnBrk="1" hangingPunct="1">
              <a:lnSpc>
                <a:spcPct val="90000"/>
              </a:lnSpc>
            </a:pPr>
            <a:r>
              <a:rPr lang="ar-SA" sz="2100" b="1" dirty="0" smtClean="0"/>
              <a:t>ثبات الاختبار </a:t>
            </a:r>
            <a:r>
              <a:rPr lang="en-US" sz="2100" b="1" dirty="0" smtClean="0"/>
              <a:t>Reliability</a:t>
            </a:r>
            <a:endParaRPr lang="ar-SA" sz="2100" dirty="0" smtClean="0"/>
          </a:p>
          <a:p>
            <a:pPr marL="571500" indent="-571500" eaLnBrk="1" hangingPunct="1">
              <a:lnSpc>
                <a:spcPct val="90000"/>
              </a:lnSpc>
              <a:buFont typeface="Wingdings" pitchFamily="2" charset="2"/>
              <a:buNone/>
            </a:pPr>
            <a:r>
              <a:rPr lang="ar-SA" sz="2100" dirty="0" smtClean="0"/>
              <a:t>يتصف الاختبار بالثبات عندما يعطي نفس النتائج أو نتائج متقاربة إذا طبق أكثر من مرة في ظروف مماثلة. </a:t>
            </a:r>
            <a:endParaRPr lang="en-US" sz="21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r" eaLnBrk="1" hangingPunct="1"/>
            <a:r>
              <a:rPr lang="ar-SA" b="1" dirty="0" smtClean="0"/>
              <a:t>صفات الاختبار الجيد</a:t>
            </a:r>
            <a:endParaRPr lang="en-US" b="1" dirty="0" smtClean="0"/>
          </a:p>
        </p:txBody>
      </p:sp>
      <p:sp>
        <p:nvSpPr>
          <p:cNvPr id="10243" name="Rectangle 3"/>
          <p:cNvSpPr>
            <a:spLocks noGrp="1" noChangeArrowheads="1"/>
          </p:cNvSpPr>
          <p:nvPr>
            <p:ph idx="1"/>
          </p:nvPr>
        </p:nvSpPr>
        <p:spPr/>
        <p:txBody>
          <a:bodyPr/>
          <a:lstStyle/>
          <a:p>
            <a:pPr marL="571500" indent="-571500" eaLnBrk="1" hangingPunct="1">
              <a:lnSpc>
                <a:spcPct val="90000"/>
              </a:lnSpc>
            </a:pPr>
            <a:r>
              <a:rPr lang="ar-SA" sz="2100" b="1" dirty="0" smtClean="0"/>
              <a:t>الموضوعية </a:t>
            </a:r>
            <a:r>
              <a:rPr lang="en-US" sz="2100" b="1" dirty="0" smtClean="0"/>
              <a:t>Objectivity </a:t>
            </a:r>
            <a:endParaRPr lang="ar-SA" sz="2100" dirty="0" smtClean="0"/>
          </a:p>
          <a:p>
            <a:pPr marL="571500" indent="-571500" eaLnBrk="1" hangingPunct="1">
              <a:lnSpc>
                <a:spcPct val="90000"/>
              </a:lnSpc>
              <a:buFont typeface="Wingdings" pitchFamily="2" charset="2"/>
              <a:buNone/>
            </a:pPr>
            <a:r>
              <a:rPr lang="ar-SA" sz="2100" dirty="0" smtClean="0"/>
              <a:t>المقصود بالاختبار الموضوعي هو ذلك الاختبار الذي يعطي نفس النتائج مهما اختلف المصححون.. </a:t>
            </a:r>
          </a:p>
          <a:p>
            <a:pPr marL="571500" indent="-571500" eaLnBrk="1" hangingPunct="1">
              <a:lnSpc>
                <a:spcPct val="90000"/>
              </a:lnSpc>
              <a:buFont typeface="Wingdings" pitchFamily="2" charset="2"/>
              <a:buNone/>
            </a:pPr>
            <a:r>
              <a:rPr lang="ar-SA" sz="2100" dirty="0" smtClean="0"/>
              <a:t>والاختبار الموضوعي تكون أسئلته محددة وإجاباته محددة، بحيث يكون للسؤال الواحد إجابة واحدة لا لبس فيها. </a:t>
            </a:r>
            <a:endParaRPr lang="ar-SA" sz="2100" b="1" dirty="0" smtClean="0"/>
          </a:p>
          <a:p>
            <a:pPr marL="571500" indent="-571500" eaLnBrk="1" hangingPunct="1">
              <a:lnSpc>
                <a:spcPct val="90000"/>
              </a:lnSpc>
            </a:pPr>
            <a:r>
              <a:rPr lang="ar-SA" sz="2100" b="1" dirty="0" smtClean="0"/>
              <a:t>الصدق </a:t>
            </a:r>
            <a:r>
              <a:rPr lang="en-US" sz="2100" b="1" dirty="0" smtClean="0"/>
              <a:t>Validity</a:t>
            </a:r>
            <a:endParaRPr lang="ar-SA" sz="2100" dirty="0" smtClean="0"/>
          </a:p>
          <a:p>
            <a:pPr marL="571500" indent="-571500" eaLnBrk="1" hangingPunct="1">
              <a:lnSpc>
                <a:spcPct val="90000"/>
              </a:lnSpc>
              <a:buFont typeface="Wingdings" pitchFamily="2" charset="2"/>
              <a:buNone/>
            </a:pPr>
            <a:r>
              <a:rPr lang="ar-SA" sz="2100" dirty="0" smtClean="0"/>
              <a:t>الاختبار الصادق هو الذي يقيس الجانب الذي أعد من أجل قياسه. فلو وضع الاختبار من أجل قياس قدرة المدير على اتخاذ القرار يجب أن يقيس هذه القدرة، فلو كانت نتيجة القياس هو قياس القدرة على التفويض فالاختبار هنا لا يمكن أن يتصف بالصدق. </a:t>
            </a:r>
            <a:endParaRPr lang="ar-SA" sz="2100" b="1" dirty="0" smtClean="0"/>
          </a:p>
          <a:p>
            <a:pPr marL="571500" indent="-571500" eaLnBrk="1" hangingPunct="1">
              <a:lnSpc>
                <a:spcPct val="90000"/>
              </a:lnSpc>
            </a:pPr>
            <a:r>
              <a:rPr lang="ar-SA" sz="2100" b="1" dirty="0" smtClean="0"/>
              <a:t>ثبات الاختبار </a:t>
            </a:r>
            <a:r>
              <a:rPr lang="en-US" sz="2100" b="1" dirty="0" smtClean="0"/>
              <a:t>Reliability</a:t>
            </a:r>
            <a:endParaRPr lang="ar-SA" sz="2100" dirty="0" smtClean="0"/>
          </a:p>
          <a:p>
            <a:pPr marL="571500" indent="-571500" eaLnBrk="1" hangingPunct="1">
              <a:lnSpc>
                <a:spcPct val="90000"/>
              </a:lnSpc>
              <a:buFont typeface="Wingdings" pitchFamily="2" charset="2"/>
              <a:buNone/>
            </a:pPr>
            <a:r>
              <a:rPr lang="ar-SA" sz="2100" dirty="0" smtClean="0"/>
              <a:t>يتصف الاختبار بالثبات عندما يعطي نفس النتائج أو نتائج متقاربة إذا طبق أكثر من مرة في ظروف مماثلة. </a:t>
            </a:r>
            <a:endParaRPr lang="en-US" sz="21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r" eaLnBrk="1" hangingPunct="1"/>
            <a:r>
              <a:rPr lang="ar-SA" b="1" dirty="0" smtClean="0"/>
              <a:t>أنواع المقاييس</a:t>
            </a:r>
            <a:endParaRPr lang="en-US" dirty="0" smtClean="0"/>
          </a:p>
        </p:txBody>
      </p:sp>
      <p:sp>
        <p:nvSpPr>
          <p:cNvPr id="12291" name="Rectangle 3"/>
          <p:cNvSpPr>
            <a:spLocks noGrp="1" noChangeArrowheads="1"/>
          </p:cNvSpPr>
          <p:nvPr>
            <p:ph idx="1"/>
          </p:nvPr>
        </p:nvSpPr>
        <p:spPr/>
        <p:txBody>
          <a:bodyPr/>
          <a:lstStyle/>
          <a:p>
            <a:pPr marL="571500" indent="-571500" eaLnBrk="1" hangingPunct="1">
              <a:buFont typeface="Wingdings" pitchFamily="2" charset="2"/>
              <a:buAutoNum type="arabicPeriod"/>
            </a:pPr>
            <a:r>
              <a:rPr lang="ar-SA" dirty="0" smtClean="0"/>
              <a:t> المقاييس الاسمية، </a:t>
            </a:r>
            <a:r>
              <a:rPr lang="he-IL" dirty="0" smtClean="0"/>
              <a:t>רמה שמית</a:t>
            </a:r>
            <a:endParaRPr lang="ar-SA" dirty="0" smtClean="0"/>
          </a:p>
          <a:p>
            <a:pPr marL="571500" indent="-571500" eaLnBrk="1" hangingPunct="1">
              <a:buFont typeface="Wingdings" pitchFamily="2" charset="2"/>
              <a:buAutoNum type="arabicPeriod"/>
            </a:pPr>
            <a:r>
              <a:rPr lang="ar-SA" dirty="0" smtClean="0"/>
              <a:t>المقاييس الرتبيه، </a:t>
            </a:r>
            <a:r>
              <a:rPr lang="he-IL" dirty="0" smtClean="0"/>
              <a:t>רמת סדר</a:t>
            </a:r>
            <a:endParaRPr lang="ar-SA" dirty="0" smtClean="0"/>
          </a:p>
          <a:p>
            <a:pPr marL="571500" indent="-571500" eaLnBrk="1" hangingPunct="1">
              <a:buFont typeface="Wingdings" pitchFamily="2" charset="2"/>
              <a:buAutoNum type="arabicPeriod"/>
            </a:pPr>
            <a:r>
              <a:rPr lang="ar-SA" dirty="0" smtClean="0"/>
              <a:t> المقاييس المدرجة،(الفترة الفاصلة)</a:t>
            </a:r>
            <a:r>
              <a:rPr lang="he-IL" dirty="0" smtClean="0"/>
              <a:t>רמת רווח</a:t>
            </a:r>
            <a:endParaRPr lang="ar-SA" dirty="0" smtClean="0"/>
          </a:p>
          <a:p>
            <a:pPr marL="571500" indent="-571500" eaLnBrk="1" hangingPunct="1">
              <a:buFont typeface="Wingdings" pitchFamily="2" charset="2"/>
              <a:buAutoNum type="arabicPeriod"/>
            </a:pPr>
            <a:r>
              <a:rPr lang="ar-SA" dirty="0" smtClean="0"/>
              <a:t>المقاييس النسبية. </a:t>
            </a:r>
            <a:r>
              <a:rPr lang="he-IL" dirty="0" smtClean="0"/>
              <a:t>רמת מנה</a:t>
            </a:r>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p>
            <a:fld id="{03561F63-EE56-4FD1-97A7-1ECEF03AF545}" type="slidenum">
              <a:rPr lang="ar-SA"/>
              <a:pPr/>
              <a:t>5</a:t>
            </a:fld>
            <a:endParaRPr lang="en-US"/>
          </a:p>
        </p:txBody>
      </p:sp>
      <p:sp>
        <p:nvSpPr>
          <p:cNvPr id="6147" name="Text Box 4"/>
          <p:cNvSpPr txBox="1">
            <a:spLocks noChangeArrowheads="1"/>
          </p:cNvSpPr>
          <p:nvPr/>
        </p:nvSpPr>
        <p:spPr bwMode="auto">
          <a:xfrm>
            <a:off x="2190681" y="381000"/>
            <a:ext cx="6356419" cy="584775"/>
          </a:xfrm>
          <a:prstGeom prst="rect">
            <a:avLst/>
          </a:prstGeom>
          <a:noFill/>
          <a:ln w="9525">
            <a:noFill/>
            <a:miter lim="800000"/>
            <a:headEnd/>
            <a:tailEnd/>
          </a:ln>
        </p:spPr>
        <p:txBody>
          <a:bodyPr wrap="none">
            <a:spAutoFit/>
          </a:bodyPr>
          <a:lstStyle/>
          <a:p>
            <a:r>
              <a:rPr lang="ar-BH" sz="3200" b="1" dirty="0"/>
              <a:t>1- المقياس النوعي أو الإسمي </a:t>
            </a:r>
            <a:r>
              <a:rPr lang="en-US" sz="3200" b="1" dirty="0"/>
              <a:t>(Nominal)</a:t>
            </a:r>
          </a:p>
        </p:txBody>
      </p:sp>
      <p:sp>
        <p:nvSpPr>
          <p:cNvPr id="11269" name="Text Box 5"/>
          <p:cNvSpPr txBox="1">
            <a:spLocks noChangeArrowheads="1"/>
          </p:cNvSpPr>
          <p:nvPr/>
        </p:nvSpPr>
        <p:spPr bwMode="auto">
          <a:xfrm>
            <a:off x="455448" y="1143000"/>
            <a:ext cx="8191665" cy="5016758"/>
          </a:xfrm>
          <a:prstGeom prst="rect">
            <a:avLst/>
          </a:prstGeom>
          <a:noFill/>
          <a:ln w="9525">
            <a:noFill/>
            <a:miter lim="800000"/>
            <a:headEnd/>
            <a:tailEnd/>
          </a:ln>
        </p:spPr>
        <p:txBody>
          <a:bodyPr wrap="none">
            <a:spAutoFit/>
          </a:bodyPr>
          <a:lstStyle/>
          <a:p>
            <a:pPr marL="342900" indent="-342900">
              <a:buFontTx/>
              <a:buChar char="•"/>
            </a:pPr>
            <a:r>
              <a:rPr lang="ar-BH" sz="3200" b="1" u="none" dirty="0">
                <a:solidFill>
                  <a:schemeClr val="tx2"/>
                </a:solidFill>
              </a:rPr>
              <a:t>تأتي المعلومات النوعية قي أدنى سلم موازين القياس </a:t>
            </a:r>
          </a:p>
          <a:p>
            <a:pPr marL="342900" indent="-342900"/>
            <a:r>
              <a:rPr lang="ar-BH" sz="3200" b="1" u="none" dirty="0">
                <a:solidFill>
                  <a:schemeClr val="tx2"/>
                </a:solidFill>
              </a:rPr>
              <a:t>	من حيث التفاصيل والدقة.</a:t>
            </a:r>
          </a:p>
          <a:p>
            <a:pPr marL="342900" indent="-342900">
              <a:buFontTx/>
              <a:buChar char="•"/>
            </a:pPr>
            <a:r>
              <a:rPr lang="ar-BH" sz="3200" b="1" u="none" dirty="0">
                <a:solidFill>
                  <a:schemeClr val="tx2"/>
                </a:solidFill>
              </a:rPr>
              <a:t>يطلق على المعلومات النوعية أيضاً اسم معلومات اسمية.</a:t>
            </a:r>
          </a:p>
          <a:p>
            <a:pPr marL="342900" indent="-342900">
              <a:buFontTx/>
              <a:buChar char="•"/>
            </a:pPr>
            <a:r>
              <a:rPr lang="ar-BH" sz="3200" b="1" u="none" dirty="0">
                <a:solidFill>
                  <a:schemeClr val="tx2"/>
                </a:solidFill>
              </a:rPr>
              <a:t>تبين المعلومات النوعية الفئات التي يمكن أن تلحق بها</a:t>
            </a:r>
          </a:p>
          <a:p>
            <a:pPr marL="342900" indent="-342900"/>
            <a:r>
              <a:rPr lang="ar-BH" sz="3200" b="1" u="none" dirty="0">
                <a:solidFill>
                  <a:schemeClr val="tx2"/>
                </a:solidFill>
              </a:rPr>
              <a:t>	 المعلومات فقط.</a:t>
            </a:r>
          </a:p>
          <a:p>
            <a:pPr marL="342900" indent="-342900">
              <a:buFontTx/>
              <a:buChar char="•"/>
            </a:pPr>
            <a:r>
              <a:rPr lang="ar-BH" sz="3200" b="1" u="none" dirty="0">
                <a:solidFill>
                  <a:schemeClr val="tx2"/>
                </a:solidFill>
              </a:rPr>
              <a:t>لا توضح المعلومة النوعية الترتيب ولا الفواصل بين القيم </a:t>
            </a:r>
          </a:p>
          <a:p>
            <a:pPr marL="342900" indent="-342900"/>
            <a:r>
              <a:rPr lang="ar-BH" sz="3200" b="1" u="none" dirty="0">
                <a:solidFill>
                  <a:schemeClr val="tx2"/>
                </a:solidFill>
              </a:rPr>
              <a:t>	ولا نسبة كل فئة للأخرى</a:t>
            </a:r>
          </a:p>
          <a:p>
            <a:pPr marL="342900" indent="-342900">
              <a:buFontTx/>
              <a:buChar char="•"/>
            </a:pPr>
            <a:r>
              <a:rPr lang="ar-BH" sz="3200" b="1" u="none" dirty="0">
                <a:solidFill>
                  <a:schemeClr val="tx2"/>
                </a:solidFill>
              </a:rPr>
              <a:t>من أمثلة المعلومات النوعية: </a:t>
            </a:r>
          </a:p>
          <a:p>
            <a:pPr marL="342900" indent="-342900"/>
            <a:r>
              <a:rPr lang="ar-BH" sz="3200" b="1" u="none" dirty="0">
                <a:solidFill>
                  <a:schemeClr val="tx2"/>
                </a:solidFill>
              </a:rPr>
              <a:t>	تقسيم سكان منطقة ما إلي ذكور وإناث (النوع).</a:t>
            </a:r>
          </a:p>
          <a:p>
            <a:pPr marL="342900" indent="-342900"/>
            <a:r>
              <a:rPr lang="ar-BH" sz="3200" b="1" u="none" dirty="0">
                <a:solidFill>
                  <a:schemeClr val="tx2"/>
                </a:solidFill>
              </a:rPr>
              <a:t>		مكان السكن.     الجنسية.       الديانة.</a:t>
            </a:r>
            <a:endParaRPr lang="en-US" sz="3200" b="1" u="none"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additive="base">
                                        <p:cTn id="7" dur="5000" fill="hold"/>
                                        <p:tgtEl>
                                          <p:spTgt spid="11269"/>
                                        </p:tgtEl>
                                        <p:attrNameLst>
                                          <p:attrName>ppt_x</p:attrName>
                                        </p:attrNameLst>
                                      </p:cBhvr>
                                      <p:tavLst>
                                        <p:tav tm="0">
                                          <p:val>
                                            <p:strVal val="#ppt_x"/>
                                          </p:val>
                                        </p:tav>
                                        <p:tav tm="100000">
                                          <p:val>
                                            <p:strVal val="#ppt_x"/>
                                          </p:val>
                                        </p:tav>
                                      </p:tavLst>
                                    </p:anim>
                                    <p:anim calcmode="lin" valueType="num">
                                      <p:cBhvr additive="base">
                                        <p:cTn id="8" dur="5000" fill="hold"/>
                                        <p:tgtEl>
                                          <p:spTgt spid="11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p:spPr>
        <p:txBody>
          <a:bodyPr/>
          <a:lstStyle/>
          <a:p>
            <a:fld id="{04FBBB4B-CE90-4BBE-B09B-73D17710EB15}" type="slidenum">
              <a:rPr lang="ar-SA"/>
              <a:pPr/>
              <a:t>6</a:t>
            </a:fld>
            <a:endParaRPr lang="en-US"/>
          </a:p>
        </p:txBody>
      </p:sp>
      <p:sp>
        <p:nvSpPr>
          <p:cNvPr id="14340" name="Text Box 4"/>
          <p:cNvSpPr txBox="1">
            <a:spLocks noChangeArrowheads="1"/>
          </p:cNvSpPr>
          <p:nvPr/>
        </p:nvSpPr>
        <p:spPr bwMode="auto">
          <a:xfrm>
            <a:off x="5002205" y="990600"/>
            <a:ext cx="2922595" cy="2554545"/>
          </a:xfrm>
          <a:prstGeom prst="rect">
            <a:avLst/>
          </a:prstGeom>
          <a:noFill/>
          <a:ln w="9525">
            <a:noFill/>
            <a:miter lim="800000"/>
            <a:headEnd/>
            <a:tailEnd/>
          </a:ln>
        </p:spPr>
        <p:txBody>
          <a:bodyPr wrap="none">
            <a:spAutoFit/>
          </a:bodyPr>
          <a:lstStyle/>
          <a:p>
            <a:r>
              <a:rPr lang="ar-BH" sz="3200" b="1" dirty="0" smtClean="0">
                <a:solidFill>
                  <a:schemeClr val="hlink"/>
                </a:solidFill>
              </a:rPr>
              <a:t>مثال</a:t>
            </a:r>
            <a:endParaRPr lang="ar-BH" sz="3200" b="1" dirty="0">
              <a:solidFill>
                <a:schemeClr val="hlink"/>
              </a:solidFill>
            </a:endParaRPr>
          </a:p>
          <a:p>
            <a:r>
              <a:rPr lang="ar-BH" sz="3200" b="1" u="none" dirty="0">
                <a:solidFill>
                  <a:schemeClr val="hlink"/>
                </a:solidFill>
              </a:rPr>
              <a:t>نوع العينة</a:t>
            </a:r>
          </a:p>
          <a:p>
            <a:r>
              <a:rPr lang="ar-BH" sz="3200" b="1" dirty="0">
                <a:solidFill>
                  <a:schemeClr val="hlink"/>
                </a:solidFill>
              </a:rPr>
              <a:t>النوع</a:t>
            </a:r>
            <a:r>
              <a:rPr lang="ar-BH" sz="3200" b="1" u="none" dirty="0">
                <a:solidFill>
                  <a:schemeClr val="hlink"/>
                </a:solidFill>
              </a:rPr>
              <a:t>		</a:t>
            </a:r>
            <a:r>
              <a:rPr lang="ar-BH" sz="3200" b="1" dirty="0">
                <a:solidFill>
                  <a:schemeClr val="hlink"/>
                </a:solidFill>
              </a:rPr>
              <a:t>التكرار</a:t>
            </a:r>
          </a:p>
          <a:p>
            <a:r>
              <a:rPr lang="ar-BH" sz="3200" b="1" u="none" dirty="0">
                <a:solidFill>
                  <a:schemeClr val="hlink"/>
                </a:solidFill>
              </a:rPr>
              <a:t>  ذكر		   16</a:t>
            </a:r>
          </a:p>
          <a:p>
            <a:r>
              <a:rPr lang="ar-BH" sz="3200" b="1" u="none" dirty="0">
                <a:solidFill>
                  <a:schemeClr val="hlink"/>
                </a:solidFill>
              </a:rPr>
              <a:t>  أنثى		   24</a:t>
            </a:r>
            <a:endParaRPr lang="en-US" sz="3200" b="1" u="none" dirty="0">
              <a:solidFill>
                <a:schemeClr val="hlink"/>
              </a:solidFill>
            </a:endParaRPr>
          </a:p>
        </p:txBody>
      </p:sp>
      <p:sp>
        <p:nvSpPr>
          <p:cNvPr id="14341" name="Text Box 5"/>
          <p:cNvSpPr txBox="1">
            <a:spLocks noChangeArrowheads="1"/>
          </p:cNvSpPr>
          <p:nvPr/>
        </p:nvSpPr>
        <p:spPr bwMode="auto">
          <a:xfrm>
            <a:off x="735008" y="1295400"/>
            <a:ext cx="2922595" cy="3539430"/>
          </a:xfrm>
          <a:prstGeom prst="rect">
            <a:avLst/>
          </a:prstGeom>
          <a:noFill/>
          <a:ln w="9525">
            <a:noFill/>
            <a:miter lim="800000"/>
            <a:headEnd/>
            <a:tailEnd/>
          </a:ln>
        </p:spPr>
        <p:txBody>
          <a:bodyPr wrap="none">
            <a:spAutoFit/>
          </a:bodyPr>
          <a:lstStyle/>
          <a:p>
            <a:r>
              <a:rPr lang="ar-BH" sz="3200" b="1" dirty="0"/>
              <a:t>مثال </a:t>
            </a:r>
          </a:p>
          <a:p>
            <a:r>
              <a:rPr lang="ar-BH" sz="3200" b="1" u="none" dirty="0"/>
              <a:t>منطقة السكن</a:t>
            </a:r>
          </a:p>
          <a:p>
            <a:r>
              <a:rPr lang="ar-BH" sz="3200" b="1" dirty="0"/>
              <a:t>مكان السكن</a:t>
            </a:r>
            <a:r>
              <a:rPr lang="ar-BH" sz="3200" b="1" u="none" dirty="0"/>
              <a:t>	</a:t>
            </a:r>
            <a:r>
              <a:rPr lang="ar-BH" sz="3200" b="1" dirty="0"/>
              <a:t>التكرار</a:t>
            </a:r>
          </a:p>
          <a:p>
            <a:r>
              <a:rPr lang="ar-SA" sz="3200" b="1" u="none" dirty="0" smtClean="0"/>
              <a:t>الناصرة</a:t>
            </a:r>
            <a:r>
              <a:rPr lang="ar-BH" sz="3200" b="1" u="none" dirty="0"/>
              <a:t>	</a:t>
            </a:r>
            <a:r>
              <a:rPr lang="ar-BH" sz="3200" b="1" u="none" dirty="0" smtClean="0"/>
              <a:t>15</a:t>
            </a:r>
            <a:endParaRPr lang="ar-BH" sz="3200" b="1" u="none" dirty="0"/>
          </a:p>
          <a:p>
            <a:r>
              <a:rPr lang="ar-BH" sz="3200" b="1" u="none" dirty="0" smtClean="0"/>
              <a:t>الم</a:t>
            </a:r>
            <a:r>
              <a:rPr lang="ar-SA" sz="3200" b="1" u="none" dirty="0" smtClean="0"/>
              <a:t>شهد</a:t>
            </a:r>
            <a:r>
              <a:rPr lang="ar-BH" sz="3200" b="1" u="none" dirty="0"/>
              <a:t>	13</a:t>
            </a:r>
          </a:p>
          <a:p>
            <a:r>
              <a:rPr lang="ar-SA" sz="3200" b="1" u="none" dirty="0" smtClean="0"/>
              <a:t>القدس </a:t>
            </a:r>
            <a:r>
              <a:rPr lang="ar-BH" sz="3200" b="1" u="none" dirty="0"/>
              <a:t>	10</a:t>
            </a:r>
          </a:p>
          <a:p>
            <a:r>
              <a:rPr lang="ar-SA" sz="3200" b="1" u="none" dirty="0" smtClean="0"/>
              <a:t>ام الفحم</a:t>
            </a:r>
            <a:r>
              <a:rPr lang="ar-BH" sz="3200" b="1" u="none" dirty="0"/>
              <a:t>	11</a:t>
            </a:r>
            <a:endParaRPr lang="en-US" sz="3200" b="1" u="none" dirty="0"/>
          </a:p>
        </p:txBody>
      </p:sp>
      <p:sp>
        <p:nvSpPr>
          <p:cNvPr id="7174" name="Text Box 7"/>
          <p:cNvSpPr txBox="1">
            <a:spLocks noChangeArrowheads="1"/>
          </p:cNvSpPr>
          <p:nvPr/>
        </p:nvSpPr>
        <p:spPr bwMode="auto">
          <a:xfrm>
            <a:off x="1524000" y="381000"/>
            <a:ext cx="5540375" cy="641350"/>
          </a:xfrm>
          <a:prstGeom prst="rect">
            <a:avLst/>
          </a:prstGeom>
          <a:noFill/>
          <a:ln w="9525">
            <a:noFill/>
            <a:miter lim="800000"/>
            <a:headEnd/>
            <a:tailEnd/>
          </a:ln>
        </p:spPr>
        <p:txBody>
          <a:bodyPr wrap="none">
            <a:spAutoFit/>
          </a:bodyPr>
          <a:lstStyle/>
          <a:p>
            <a:r>
              <a:rPr lang="ar-BH" sz="3600" b="1" u="none"/>
              <a:t>ثلاثة أمثلة لمعلومات نوعية (اسمية)</a:t>
            </a:r>
            <a:endParaRPr lang="en-US" sz="3600" b="1" u="non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checkerboard(across)">
                                      <p:cBhvr>
                                        <p:cTn id="7" dur="500"/>
                                        <p:tgtEl>
                                          <p:spTgt spid="1434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barn(inHorizontal)">
                                      <p:cBhvr>
                                        <p:cTn id="12"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p>
            <a:fld id="{C74697ED-866C-4A83-9D77-FD99209EC68D}" type="slidenum">
              <a:rPr lang="ar-SA"/>
              <a:pPr/>
              <a:t>7</a:t>
            </a:fld>
            <a:endParaRPr lang="en-US"/>
          </a:p>
        </p:txBody>
      </p:sp>
      <p:sp>
        <p:nvSpPr>
          <p:cNvPr id="9219" name="Text Box 4"/>
          <p:cNvSpPr txBox="1">
            <a:spLocks noChangeArrowheads="1"/>
          </p:cNvSpPr>
          <p:nvPr/>
        </p:nvSpPr>
        <p:spPr bwMode="auto">
          <a:xfrm>
            <a:off x="6461125" y="1865313"/>
            <a:ext cx="184150" cy="366712"/>
          </a:xfrm>
          <a:prstGeom prst="rect">
            <a:avLst/>
          </a:prstGeom>
          <a:noFill/>
          <a:ln w="9525">
            <a:noFill/>
            <a:miter lim="800000"/>
            <a:headEnd/>
            <a:tailEnd/>
          </a:ln>
        </p:spPr>
        <p:txBody>
          <a:bodyPr wrap="none">
            <a:spAutoFit/>
          </a:bodyPr>
          <a:lstStyle/>
          <a:p>
            <a:endParaRPr lang="en-US" sz="1800" u="none"/>
          </a:p>
        </p:txBody>
      </p:sp>
      <p:sp>
        <p:nvSpPr>
          <p:cNvPr id="9220" name="Text Box 5"/>
          <p:cNvSpPr txBox="1">
            <a:spLocks noChangeArrowheads="1"/>
          </p:cNvSpPr>
          <p:nvPr/>
        </p:nvSpPr>
        <p:spPr bwMode="auto">
          <a:xfrm>
            <a:off x="1545971" y="282575"/>
            <a:ext cx="6283580" cy="769441"/>
          </a:xfrm>
          <a:prstGeom prst="rect">
            <a:avLst/>
          </a:prstGeom>
          <a:noFill/>
          <a:ln w="9525">
            <a:noFill/>
            <a:miter lim="800000"/>
            <a:headEnd/>
            <a:tailEnd/>
          </a:ln>
        </p:spPr>
        <p:txBody>
          <a:bodyPr wrap="none">
            <a:spAutoFit/>
          </a:bodyPr>
          <a:lstStyle/>
          <a:p>
            <a:r>
              <a:rPr lang="ar-BH" sz="4400" b="1" dirty="0"/>
              <a:t>2-المقياس الرتبي  </a:t>
            </a:r>
            <a:r>
              <a:rPr lang="en-US" sz="4400" b="1" dirty="0"/>
              <a:t>(Ordinal)</a:t>
            </a:r>
          </a:p>
        </p:txBody>
      </p:sp>
      <p:sp>
        <p:nvSpPr>
          <p:cNvPr id="9221" name="Text Box 6"/>
          <p:cNvSpPr txBox="1">
            <a:spLocks noChangeArrowheads="1"/>
          </p:cNvSpPr>
          <p:nvPr/>
        </p:nvSpPr>
        <p:spPr bwMode="auto">
          <a:xfrm>
            <a:off x="7680325" y="1712913"/>
            <a:ext cx="184150" cy="366712"/>
          </a:xfrm>
          <a:prstGeom prst="rect">
            <a:avLst/>
          </a:prstGeom>
          <a:noFill/>
          <a:ln w="9525">
            <a:noFill/>
            <a:miter lim="800000"/>
            <a:headEnd/>
            <a:tailEnd/>
          </a:ln>
        </p:spPr>
        <p:txBody>
          <a:bodyPr wrap="none">
            <a:spAutoFit/>
          </a:bodyPr>
          <a:lstStyle/>
          <a:p>
            <a:endParaRPr lang="en-US" sz="1800" b="1" u="none"/>
          </a:p>
        </p:txBody>
      </p:sp>
      <p:sp>
        <p:nvSpPr>
          <p:cNvPr id="15367" name="Text Box 7"/>
          <p:cNvSpPr txBox="1">
            <a:spLocks noChangeArrowheads="1"/>
          </p:cNvSpPr>
          <p:nvPr/>
        </p:nvSpPr>
        <p:spPr bwMode="auto">
          <a:xfrm>
            <a:off x="166688" y="1295400"/>
            <a:ext cx="8675687" cy="2041525"/>
          </a:xfrm>
          <a:prstGeom prst="rect">
            <a:avLst/>
          </a:prstGeom>
          <a:noFill/>
          <a:ln w="9525">
            <a:noFill/>
            <a:miter lim="800000"/>
            <a:headEnd/>
            <a:tailEnd/>
          </a:ln>
        </p:spPr>
        <p:txBody>
          <a:bodyPr wrap="none">
            <a:spAutoFit/>
          </a:bodyPr>
          <a:lstStyle/>
          <a:p>
            <a:r>
              <a:rPr lang="ar-BH" sz="3200" b="1" u="none">
                <a:solidFill>
                  <a:srgbClr val="FF0000"/>
                </a:solidFill>
              </a:rPr>
              <a:t>المعلومة الرتبية تستخدم ميزان قياس أعلى مرتبة من المقياس </a:t>
            </a:r>
          </a:p>
          <a:p>
            <a:r>
              <a:rPr lang="ar-BH" sz="3200" b="1" u="none">
                <a:solidFill>
                  <a:srgbClr val="FF0000"/>
                </a:solidFill>
              </a:rPr>
              <a:t>المستخدم في المعلومة النوعية لأن المقياس الرتبي يقسم الظاهرة</a:t>
            </a:r>
          </a:p>
          <a:p>
            <a:r>
              <a:rPr lang="ar-BH" sz="3200" b="1" u="none">
                <a:solidFill>
                  <a:srgbClr val="FF0000"/>
                </a:solidFill>
              </a:rPr>
              <a:t>إلي فئات كما يتم في المقياس النوعي وتزيد على ذلك بترتيب </a:t>
            </a:r>
          </a:p>
          <a:p>
            <a:r>
              <a:rPr lang="ar-BH" sz="3200" b="1" u="none">
                <a:solidFill>
                  <a:srgbClr val="FF0000"/>
                </a:solidFill>
              </a:rPr>
              <a:t>الفئات حسب خاصية مختارة.</a:t>
            </a:r>
            <a:endParaRPr lang="en-US" sz="3200" b="1" u="none">
              <a:solidFill>
                <a:srgbClr val="FF0000"/>
              </a:solidFill>
            </a:endParaRPr>
          </a:p>
        </p:txBody>
      </p:sp>
      <p:sp>
        <p:nvSpPr>
          <p:cNvPr id="15368" name="Text Box 8"/>
          <p:cNvSpPr txBox="1">
            <a:spLocks noChangeArrowheads="1"/>
          </p:cNvSpPr>
          <p:nvPr/>
        </p:nvSpPr>
        <p:spPr bwMode="auto">
          <a:xfrm>
            <a:off x="457200" y="3886200"/>
            <a:ext cx="8205788" cy="1066800"/>
          </a:xfrm>
          <a:prstGeom prst="rect">
            <a:avLst/>
          </a:prstGeom>
          <a:noFill/>
          <a:ln w="9525">
            <a:noFill/>
            <a:miter lim="800000"/>
            <a:headEnd/>
            <a:tailEnd/>
          </a:ln>
        </p:spPr>
        <p:txBody>
          <a:bodyPr wrap="none">
            <a:spAutoFit/>
          </a:bodyPr>
          <a:lstStyle/>
          <a:p>
            <a:r>
              <a:rPr lang="ar-BH" sz="3200" b="1" u="none" dirty="0">
                <a:solidFill>
                  <a:srgbClr val="FF00FF"/>
                </a:solidFill>
              </a:rPr>
              <a:t> </a:t>
            </a:r>
            <a:r>
              <a:rPr lang="ar-BH" sz="3200" b="1" dirty="0" smtClean="0">
                <a:solidFill>
                  <a:srgbClr val="FF00FF"/>
                </a:solidFill>
              </a:rPr>
              <a:t>مثال</a:t>
            </a:r>
            <a:endParaRPr lang="ar-BH" sz="3200" b="1" dirty="0">
              <a:solidFill>
                <a:srgbClr val="FF00FF"/>
              </a:solidFill>
            </a:endParaRPr>
          </a:p>
          <a:p>
            <a:pPr>
              <a:buFontTx/>
              <a:buChar char="•"/>
            </a:pPr>
            <a:r>
              <a:rPr lang="ar-BH" sz="3200" b="1" u="none" dirty="0">
                <a:solidFill>
                  <a:srgbClr val="FF00FF"/>
                </a:solidFill>
              </a:rPr>
              <a:t>أوافق بشدة – أوافق – لا أوافق – أعترض – أعترض بشدة</a:t>
            </a:r>
            <a:endParaRPr lang="en-US" sz="3200" b="1" u="none" dirty="0">
              <a:solidFill>
                <a:srgbClr val="FF00FF"/>
              </a:solidFill>
            </a:endParaRPr>
          </a:p>
        </p:txBody>
      </p:sp>
      <p:sp>
        <p:nvSpPr>
          <p:cNvPr id="15369" name="Text Box 9"/>
          <p:cNvSpPr txBox="1">
            <a:spLocks noChangeArrowheads="1"/>
          </p:cNvSpPr>
          <p:nvPr/>
        </p:nvSpPr>
        <p:spPr bwMode="auto">
          <a:xfrm>
            <a:off x="4127500" y="3292475"/>
            <a:ext cx="3736975" cy="579438"/>
          </a:xfrm>
          <a:prstGeom prst="rect">
            <a:avLst/>
          </a:prstGeom>
          <a:noFill/>
          <a:ln w="9525">
            <a:noFill/>
            <a:miter lim="800000"/>
            <a:headEnd/>
            <a:tailEnd/>
          </a:ln>
        </p:spPr>
        <p:txBody>
          <a:bodyPr wrap="none">
            <a:spAutoFit/>
          </a:bodyPr>
          <a:lstStyle/>
          <a:p>
            <a:r>
              <a:rPr lang="ar-BH" sz="3200" b="1" u="none"/>
              <a:t>مثال على ذلك خيارات مثل:</a:t>
            </a:r>
            <a:endParaRPr lang="en-US" sz="3200" b="1" u="none"/>
          </a:p>
        </p:txBody>
      </p:sp>
      <p:sp>
        <p:nvSpPr>
          <p:cNvPr id="15370" name="Text Box 10"/>
          <p:cNvSpPr txBox="1">
            <a:spLocks noChangeArrowheads="1"/>
          </p:cNvSpPr>
          <p:nvPr/>
        </p:nvSpPr>
        <p:spPr bwMode="auto">
          <a:xfrm>
            <a:off x="8523259" y="5257800"/>
            <a:ext cx="298479" cy="584775"/>
          </a:xfrm>
          <a:prstGeom prst="rect">
            <a:avLst/>
          </a:prstGeom>
          <a:noFill/>
          <a:ln w="9525">
            <a:noFill/>
            <a:miter lim="800000"/>
            <a:headEnd/>
            <a:tailEnd/>
          </a:ln>
        </p:spPr>
        <p:txBody>
          <a:bodyPr wrap="none">
            <a:spAutoFit/>
          </a:bodyPr>
          <a:lstStyle/>
          <a:p>
            <a:r>
              <a:rPr lang="ar-BH" sz="3200" u="none" dirty="0">
                <a:solidFill>
                  <a:schemeClr val="accent2"/>
                </a:solidFill>
              </a:rPr>
              <a:t> </a:t>
            </a:r>
            <a:endParaRPr lang="en-US" sz="3200" b="1" u="none"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barn(inHorizontal)">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9"/>
                                        </p:tgtEl>
                                        <p:attrNameLst>
                                          <p:attrName>style.visibility</p:attrName>
                                        </p:attrNameLst>
                                      </p:cBhvr>
                                      <p:to>
                                        <p:strVal val="visible"/>
                                      </p:to>
                                    </p:set>
                                    <p:animEffect transition="in" filter="box(in)">
                                      <p:cBhvr>
                                        <p:cTn id="12" dur="500"/>
                                        <p:tgtEl>
                                          <p:spTgt spid="1536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368"/>
                                        </p:tgtEl>
                                        <p:attrNameLst>
                                          <p:attrName>style.visibility</p:attrName>
                                        </p:attrNameLst>
                                      </p:cBhvr>
                                      <p:to>
                                        <p:strVal val="visible"/>
                                      </p:to>
                                    </p:set>
                                    <p:anim calcmode="lin" valueType="num">
                                      <p:cBhvr additive="base">
                                        <p:cTn id="17" dur="500" fill="hold"/>
                                        <p:tgtEl>
                                          <p:spTgt spid="15368"/>
                                        </p:tgtEl>
                                        <p:attrNameLst>
                                          <p:attrName>ppt_x</p:attrName>
                                        </p:attrNameLst>
                                      </p:cBhvr>
                                      <p:tavLst>
                                        <p:tav tm="0">
                                          <p:val>
                                            <p:strVal val="#ppt_x"/>
                                          </p:val>
                                        </p:tav>
                                        <p:tav tm="100000">
                                          <p:val>
                                            <p:strVal val="#ppt_x"/>
                                          </p:val>
                                        </p:tav>
                                      </p:tavLst>
                                    </p:anim>
                                    <p:anim calcmode="lin" valueType="num">
                                      <p:cBhvr additive="base">
                                        <p:cTn id="18" dur="500" fill="hold"/>
                                        <p:tgtEl>
                                          <p:spTgt spid="1536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5370"/>
                                        </p:tgtEl>
                                        <p:attrNameLst>
                                          <p:attrName>style.visibility</p:attrName>
                                        </p:attrNameLst>
                                      </p:cBhvr>
                                      <p:to>
                                        <p:strVal val="visible"/>
                                      </p:to>
                                    </p:set>
                                    <p:animEffect transition="in" filter="blinds(horizontal)">
                                      <p:cBhvr>
                                        <p:cTn id="23"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p:bldP spid="15368" grpId="0"/>
      <p:bldP spid="15369" grpId="0"/>
      <p:bldP spid="153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p>
            <a:fld id="{D82CE4D7-56C6-4FC8-A34D-16D36F8E61C8}" type="slidenum">
              <a:rPr lang="ar-SA"/>
              <a:pPr/>
              <a:t>8</a:t>
            </a:fld>
            <a:endParaRPr lang="en-US"/>
          </a:p>
        </p:txBody>
      </p:sp>
      <p:sp>
        <p:nvSpPr>
          <p:cNvPr id="11267" name="Text Box 4"/>
          <p:cNvSpPr txBox="1">
            <a:spLocks noChangeArrowheads="1"/>
          </p:cNvSpPr>
          <p:nvPr/>
        </p:nvSpPr>
        <p:spPr bwMode="auto">
          <a:xfrm>
            <a:off x="295275" y="457200"/>
            <a:ext cx="8289925" cy="823913"/>
          </a:xfrm>
          <a:prstGeom prst="rect">
            <a:avLst/>
          </a:prstGeom>
          <a:noFill/>
          <a:ln w="9525">
            <a:noFill/>
            <a:miter lim="800000"/>
            <a:headEnd/>
            <a:tailEnd/>
          </a:ln>
        </p:spPr>
        <p:txBody>
          <a:bodyPr wrap="none">
            <a:spAutoFit/>
          </a:bodyPr>
          <a:lstStyle/>
          <a:p>
            <a:r>
              <a:rPr lang="ar-BH" sz="4800" b="1"/>
              <a:t>3-مقياس الفترة أو الفاصلة </a:t>
            </a:r>
            <a:r>
              <a:rPr lang="en-US" sz="4800" b="1"/>
              <a:t>(Interval)</a:t>
            </a:r>
          </a:p>
        </p:txBody>
      </p:sp>
      <p:sp>
        <p:nvSpPr>
          <p:cNvPr id="21509" name="Text Box 5"/>
          <p:cNvSpPr txBox="1">
            <a:spLocks noChangeArrowheads="1"/>
          </p:cNvSpPr>
          <p:nvPr/>
        </p:nvSpPr>
        <p:spPr bwMode="auto">
          <a:xfrm>
            <a:off x="414338" y="1524000"/>
            <a:ext cx="8348662" cy="579438"/>
          </a:xfrm>
          <a:prstGeom prst="rect">
            <a:avLst/>
          </a:prstGeom>
          <a:noFill/>
          <a:ln w="9525">
            <a:noFill/>
            <a:miter lim="800000"/>
            <a:headEnd/>
            <a:tailEnd/>
          </a:ln>
        </p:spPr>
        <p:txBody>
          <a:bodyPr wrap="none">
            <a:spAutoFit/>
          </a:bodyPr>
          <a:lstStyle/>
          <a:p>
            <a:pPr>
              <a:buFontTx/>
              <a:buChar char="•"/>
            </a:pPr>
            <a:r>
              <a:rPr lang="ar-BH" sz="3200" b="1" u="none">
                <a:solidFill>
                  <a:srgbClr val="FF0000"/>
                </a:solidFill>
              </a:rPr>
              <a:t>يأتي هذا المقياس في المرتبة الثانية حسب علو درجة القياس.</a:t>
            </a:r>
            <a:endParaRPr lang="en-US" sz="3200" b="1" u="none">
              <a:solidFill>
                <a:srgbClr val="FF0000"/>
              </a:solidFill>
            </a:endParaRPr>
          </a:p>
        </p:txBody>
      </p:sp>
      <p:sp>
        <p:nvSpPr>
          <p:cNvPr id="21510" name="Text Box 6"/>
          <p:cNvSpPr txBox="1">
            <a:spLocks noChangeArrowheads="1"/>
          </p:cNvSpPr>
          <p:nvPr/>
        </p:nvSpPr>
        <p:spPr bwMode="auto">
          <a:xfrm>
            <a:off x="457200" y="2209800"/>
            <a:ext cx="8145463" cy="1066800"/>
          </a:xfrm>
          <a:prstGeom prst="rect">
            <a:avLst/>
          </a:prstGeom>
          <a:noFill/>
          <a:ln w="9525">
            <a:noFill/>
            <a:miter lim="800000"/>
            <a:headEnd/>
            <a:tailEnd/>
          </a:ln>
        </p:spPr>
        <p:txBody>
          <a:bodyPr wrap="none">
            <a:spAutoFit/>
          </a:bodyPr>
          <a:lstStyle/>
          <a:p>
            <a:pPr>
              <a:buFontTx/>
              <a:buChar char="•"/>
            </a:pPr>
            <a:r>
              <a:rPr lang="ar-BH" sz="3200" b="1" u="none"/>
              <a:t>هو يقوم بدور المقياس النوعي في تقسيم الظاهرة إلي فئات </a:t>
            </a:r>
          </a:p>
          <a:p>
            <a:r>
              <a:rPr lang="ar-BH" sz="3200" b="1" u="none"/>
              <a:t> كما يقوم بدور المقياس الرتبي أيضاَ حيث يرتب الفئات أيضاً.</a:t>
            </a:r>
            <a:endParaRPr lang="en-US" sz="3200" b="1" u="none"/>
          </a:p>
        </p:txBody>
      </p:sp>
      <p:sp>
        <p:nvSpPr>
          <p:cNvPr id="21512" name="Text Box 8"/>
          <p:cNvSpPr txBox="1">
            <a:spLocks noChangeArrowheads="1"/>
          </p:cNvSpPr>
          <p:nvPr/>
        </p:nvSpPr>
        <p:spPr bwMode="auto">
          <a:xfrm>
            <a:off x="-230188" y="3657600"/>
            <a:ext cx="8943976" cy="2041525"/>
          </a:xfrm>
          <a:prstGeom prst="rect">
            <a:avLst/>
          </a:prstGeom>
          <a:noFill/>
          <a:ln w="9525">
            <a:noFill/>
            <a:miter lim="800000"/>
            <a:headEnd/>
            <a:tailEnd/>
          </a:ln>
        </p:spPr>
        <p:txBody>
          <a:bodyPr wrap="none">
            <a:spAutoFit/>
          </a:bodyPr>
          <a:lstStyle/>
          <a:p>
            <a:pPr>
              <a:buFontTx/>
              <a:buChar char="•"/>
            </a:pPr>
            <a:r>
              <a:rPr lang="ar-BH" sz="3200" b="1" u="none">
                <a:solidFill>
                  <a:schemeClr val="accent2"/>
                </a:solidFill>
              </a:rPr>
              <a:t> يزيد مقياس الفترة على المقياسين السابقين أنه يبين الفواصل</a:t>
            </a:r>
          </a:p>
          <a:p>
            <a:r>
              <a:rPr lang="ar-BH" sz="3200" b="1" u="none">
                <a:solidFill>
                  <a:schemeClr val="accent2"/>
                </a:solidFill>
              </a:rPr>
              <a:t>  بين الفئات أي أنه يوضح المسافة التي تفصل كل مجموعة </a:t>
            </a:r>
          </a:p>
          <a:p>
            <a:r>
              <a:rPr lang="ar-BH" sz="3200" b="1" u="none">
                <a:solidFill>
                  <a:schemeClr val="accent2"/>
                </a:solidFill>
              </a:rPr>
              <a:t>عن تلك التي تليها. هذا يوضح بكم تزيد أو تنقص فئة ما عن </a:t>
            </a:r>
          </a:p>
          <a:p>
            <a:r>
              <a:rPr lang="ar-BH" sz="3200" b="1" u="none">
                <a:solidFill>
                  <a:schemeClr val="accent2"/>
                </a:solidFill>
              </a:rPr>
              <a:t>الأخرى كما يفيد المقياس المقارنة بين الفواصل التي تفصل الفئات. </a:t>
            </a:r>
            <a:endParaRPr lang="en-US" sz="3200" b="1" u="none">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1510"/>
                                        </p:tgtEl>
                                        <p:attrNameLst>
                                          <p:attrName>style.visibility</p:attrName>
                                        </p:attrNameLst>
                                      </p:cBhvr>
                                      <p:to>
                                        <p:strVal val="visible"/>
                                      </p:to>
                                    </p:set>
                                    <p:animEffect transition="in" filter="diamond(in)">
                                      <p:cBhvr>
                                        <p:cTn id="13" dur="2000"/>
                                        <p:tgtEl>
                                          <p:spTgt spid="21510"/>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1512"/>
                                        </p:tgtEl>
                                        <p:attrNameLst>
                                          <p:attrName>style.visibility</p:attrName>
                                        </p:attrNameLst>
                                      </p:cBhvr>
                                      <p:to>
                                        <p:strVal val="visible"/>
                                      </p:to>
                                    </p:set>
                                    <p:animEffect transition="in" filter="dissolve">
                                      <p:cBhvr>
                                        <p:cTn id="18" dur="5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p>
            <a:fld id="{FD86F987-08A8-4C8A-9AA3-9189A15C34FB}" type="slidenum">
              <a:rPr lang="ar-SA"/>
              <a:pPr/>
              <a:t>9</a:t>
            </a:fld>
            <a:endParaRPr lang="en-US"/>
          </a:p>
        </p:txBody>
      </p:sp>
      <p:sp>
        <p:nvSpPr>
          <p:cNvPr id="12291" name="Text Box 4"/>
          <p:cNvSpPr txBox="1">
            <a:spLocks noChangeArrowheads="1"/>
          </p:cNvSpPr>
          <p:nvPr/>
        </p:nvSpPr>
        <p:spPr bwMode="auto">
          <a:xfrm>
            <a:off x="2468816" y="914400"/>
            <a:ext cx="4865434" cy="1569660"/>
          </a:xfrm>
          <a:prstGeom prst="rect">
            <a:avLst/>
          </a:prstGeom>
          <a:noFill/>
          <a:ln w="9525">
            <a:noFill/>
            <a:miter lim="800000"/>
            <a:headEnd/>
            <a:tailEnd/>
          </a:ln>
        </p:spPr>
        <p:txBody>
          <a:bodyPr wrap="none">
            <a:spAutoFit/>
          </a:bodyPr>
          <a:lstStyle/>
          <a:p>
            <a:r>
              <a:rPr lang="ar-BH" sz="3200" b="1" dirty="0" smtClean="0"/>
              <a:t>مثال</a:t>
            </a:r>
            <a:endParaRPr lang="ar-BH" sz="3200" b="1" dirty="0"/>
          </a:p>
          <a:p>
            <a:r>
              <a:rPr lang="ar-BH" sz="3200" b="1" dirty="0"/>
              <a:t>درجات التلاميذ في مقرر الرياضيات</a:t>
            </a:r>
          </a:p>
          <a:p>
            <a:r>
              <a:rPr lang="ar-BH" sz="3200" b="1" u="none" dirty="0"/>
              <a:t>80	50	40	25	20</a:t>
            </a:r>
            <a:endParaRPr lang="en-US" sz="3200" b="1" u="none" dirty="0"/>
          </a:p>
        </p:txBody>
      </p:sp>
      <p:sp>
        <p:nvSpPr>
          <p:cNvPr id="22533" name="Text Box 5"/>
          <p:cNvSpPr txBox="1">
            <a:spLocks noChangeArrowheads="1"/>
          </p:cNvSpPr>
          <p:nvPr/>
        </p:nvSpPr>
        <p:spPr bwMode="auto">
          <a:xfrm>
            <a:off x="1924422" y="3352800"/>
            <a:ext cx="5995616" cy="2062103"/>
          </a:xfrm>
          <a:prstGeom prst="rect">
            <a:avLst/>
          </a:prstGeom>
          <a:noFill/>
          <a:ln w="9525">
            <a:noFill/>
            <a:miter lim="800000"/>
            <a:headEnd/>
            <a:tailEnd/>
          </a:ln>
        </p:spPr>
        <p:txBody>
          <a:bodyPr wrap="none">
            <a:spAutoFit/>
          </a:bodyPr>
          <a:lstStyle/>
          <a:p>
            <a:r>
              <a:rPr lang="ar-BH" sz="3200" b="1" dirty="0" smtClean="0">
                <a:solidFill>
                  <a:srgbClr val="FF0000"/>
                </a:solidFill>
              </a:rPr>
              <a:t>مثال</a:t>
            </a:r>
            <a:endParaRPr lang="ar-BH" sz="3200" b="1" dirty="0">
              <a:solidFill>
                <a:srgbClr val="FF0000"/>
              </a:solidFill>
            </a:endParaRPr>
          </a:p>
          <a:p>
            <a:r>
              <a:rPr lang="ar-BH" sz="3200" b="1" dirty="0">
                <a:solidFill>
                  <a:srgbClr val="FF0000"/>
                </a:solidFill>
              </a:rPr>
              <a:t>متوسط درجة الحرارة اليومي (درجة مئوية)</a:t>
            </a:r>
          </a:p>
          <a:p>
            <a:r>
              <a:rPr lang="ar-BH" sz="3200" b="1" u="none" dirty="0">
                <a:solidFill>
                  <a:srgbClr val="FF0000"/>
                </a:solidFill>
              </a:rPr>
              <a:t>40	35	30	20	صفر	15</a:t>
            </a:r>
          </a:p>
          <a:p>
            <a:endParaRPr lang="en-US" sz="3200" b="1" u="none"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box(in)">
                                      <p:cBhvr>
                                        <p:cTn id="7"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740</Words>
  <Application>Microsoft Office PowerPoint</Application>
  <PresentationFormat>On-screen Show (4:3)</PresentationFormat>
  <Paragraphs>104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القياس</vt:lpstr>
      <vt:lpstr>صفات الاختبار الجيد</vt:lpstr>
      <vt:lpstr>صفات الاختبار الجيد</vt:lpstr>
      <vt:lpstr>أنواع المقاييس</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أداة القياس والاختبار</dc:title>
  <dc:creator>034802645</dc:creator>
  <cp:lastModifiedBy>034802645</cp:lastModifiedBy>
  <cp:revision>2</cp:revision>
  <dcterms:created xsi:type="dcterms:W3CDTF">2012-04-09T08:58:29Z</dcterms:created>
  <dcterms:modified xsi:type="dcterms:W3CDTF">2012-04-09T09:08:27Z</dcterms:modified>
</cp:coreProperties>
</file>