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11"/>
  </p:notesMasterIdLst>
  <p:handoutMasterIdLst>
    <p:handoutMasterId r:id="rId112"/>
  </p:handoutMasterIdLst>
  <p:sldIdLst>
    <p:sldId id="272" r:id="rId2"/>
    <p:sldId id="409" r:id="rId3"/>
    <p:sldId id="406" r:id="rId4"/>
    <p:sldId id="407" r:id="rId5"/>
    <p:sldId id="410" r:id="rId6"/>
    <p:sldId id="411" r:id="rId7"/>
    <p:sldId id="412" r:id="rId8"/>
    <p:sldId id="398" r:id="rId9"/>
    <p:sldId id="400" r:id="rId10"/>
    <p:sldId id="401" r:id="rId11"/>
    <p:sldId id="402" r:id="rId12"/>
    <p:sldId id="403" r:id="rId13"/>
    <p:sldId id="399" r:id="rId14"/>
    <p:sldId id="404" r:id="rId15"/>
    <p:sldId id="283" r:id="rId16"/>
    <p:sldId id="284" r:id="rId17"/>
    <p:sldId id="276" r:id="rId18"/>
    <p:sldId id="279" r:id="rId19"/>
    <p:sldId id="281" r:id="rId20"/>
    <p:sldId id="298" r:id="rId21"/>
    <p:sldId id="263" r:id="rId22"/>
    <p:sldId id="415" r:id="rId23"/>
    <p:sldId id="260" r:id="rId24"/>
    <p:sldId id="414" r:id="rId25"/>
    <p:sldId id="265" r:id="rId26"/>
    <p:sldId id="266" r:id="rId27"/>
    <p:sldId id="306" r:id="rId28"/>
    <p:sldId id="267" r:id="rId29"/>
    <p:sldId id="413" r:id="rId30"/>
    <p:sldId id="268" r:id="rId31"/>
    <p:sldId id="324" r:id="rId32"/>
    <p:sldId id="270" r:id="rId33"/>
    <p:sldId id="325" r:id="rId34"/>
    <p:sldId id="271" r:id="rId35"/>
    <p:sldId id="307" r:id="rId36"/>
    <p:sldId id="308" r:id="rId37"/>
    <p:sldId id="326" r:id="rId38"/>
    <p:sldId id="328" r:id="rId39"/>
    <p:sldId id="327" r:id="rId40"/>
    <p:sldId id="309" r:id="rId41"/>
    <p:sldId id="310" r:id="rId42"/>
    <p:sldId id="329" r:id="rId43"/>
    <p:sldId id="311" r:id="rId44"/>
    <p:sldId id="312" r:id="rId45"/>
    <p:sldId id="313" r:id="rId46"/>
    <p:sldId id="314" r:id="rId47"/>
    <p:sldId id="315" r:id="rId48"/>
    <p:sldId id="317" r:id="rId49"/>
    <p:sldId id="318" r:id="rId50"/>
    <p:sldId id="319" r:id="rId51"/>
    <p:sldId id="320" r:id="rId52"/>
    <p:sldId id="330" r:id="rId53"/>
    <p:sldId id="331" r:id="rId54"/>
    <p:sldId id="321" r:id="rId55"/>
    <p:sldId id="323" r:id="rId56"/>
    <p:sldId id="333" r:id="rId57"/>
    <p:sldId id="355" r:id="rId58"/>
    <p:sldId id="334" r:id="rId59"/>
    <p:sldId id="335" r:id="rId60"/>
    <p:sldId id="356" r:id="rId61"/>
    <p:sldId id="357" r:id="rId62"/>
    <p:sldId id="359" r:id="rId63"/>
    <p:sldId id="361" r:id="rId64"/>
    <p:sldId id="362" r:id="rId65"/>
    <p:sldId id="364" r:id="rId66"/>
    <p:sldId id="365" r:id="rId67"/>
    <p:sldId id="366" r:id="rId68"/>
    <p:sldId id="367" r:id="rId69"/>
    <p:sldId id="368" r:id="rId70"/>
    <p:sldId id="369" r:id="rId71"/>
    <p:sldId id="370" r:id="rId72"/>
    <p:sldId id="340" r:id="rId73"/>
    <p:sldId id="341" r:id="rId74"/>
    <p:sldId id="342" r:id="rId75"/>
    <p:sldId id="343" r:id="rId76"/>
    <p:sldId id="344" r:id="rId77"/>
    <p:sldId id="345" r:id="rId78"/>
    <p:sldId id="346" r:id="rId79"/>
    <p:sldId id="374" r:id="rId80"/>
    <p:sldId id="375" r:id="rId81"/>
    <p:sldId id="347" r:id="rId82"/>
    <p:sldId id="348" r:id="rId83"/>
    <p:sldId id="349" r:id="rId84"/>
    <p:sldId id="350" r:id="rId85"/>
    <p:sldId id="351" r:id="rId86"/>
    <p:sldId id="354" r:id="rId87"/>
    <p:sldId id="352" r:id="rId88"/>
    <p:sldId id="353"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 id="389" r:id="rId103"/>
    <p:sldId id="390" r:id="rId104"/>
    <p:sldId id="391" r:id="rId105"/>
    <p:sldId id="392" r:id="rId106"/>
    <p:sldId id="393" r:id="rId107"/>
    <p:sldId id="394" r:id="rId108"/>
    <p:sldId id="395" r:id="rId109"/>
    <p:sldId id="396" r:id="rId1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66" autoAdjust="0"/>
    <p:restoredTop sz="94660"/>
  </p:normalViewPr>
  <p:slideViewPr>
    <p:cSldViewPr>
      <p:cViewPr varScale="1">
        <p:scale>
          <a:sx n="80" d="100"/>
          <a:sy n="80" d="100"/>
        </p:scale>
        <p:origin x="-8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C81576C8-7082-48B9-AD40-BE53F29EE4A4}" type="datetimeFigureOut">
              <a:rPr lang="ar-SA" smtClean="0"/>
              <a:pPr/>
              <a:t>07/12/1433</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02CAA5C-DC5F-4B33-A853-CCA77AAEE0C3}" type="slidenum">
              <a:rPr lang="ar-SA" smtClean="0"/>
              <a:pPr/>
              <a:t>‹#›</a:t>
            </a:fld>
            <a:endParaRPr 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871FBAC-49FE-433C-A206-7F7495E01686}" type="datetimeFigureOut">
              <a:rPr lang="ar-SA" smtClean="0"/>
              <a:pPr/>
              <a:t>07/12/1433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D3F4FC8-5B97-45E6-9D78-9BAAEC3E48B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4D3F4FC8-5B97-45E6-9D78-9BAAEC3E48B4}"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FE092E77-FB39-49B4-B9E7-CD5FD626AFDB}" type="slidenum">
              <a:rPr lang="ar-SA"/>
              <a:pPr/>
              <a:t>63</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05459B5C-5F22-46D3-A975-4FF4E8B19ACE}" type="slidenum">
              <a:rPr lang="ar-SA"/>
              <a:pPr/>
              <a:t>64</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D9A20D57-5F49-4652-9D19-EBD6DA866308}" type="slidenum">
              <a:rPr lang="ar-SA"/>
              <a:pPr/>
              <a:t>65</a:t>
            </a:fld>
            <a:endParaRPr lang="en-US"/>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2D09EA5E-40C3-487F-BDBF-C5BB4C15277F}" type="slidenum">
              <a:rPr lang="ar-SA"/>
              <a:pPr/>
              <a:t>66</a:t>
            </a:fld>
            <a:endParaRPr lang="en-US"/>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F62724BF-CA23-43FA-A686-DED833D340C4}" type="slidenum">
              <a:rPr lang="ar-SA"/>
              <a:pPr/>
              <a:t>67</a:t>
            </a:fld>
            <a:endParaRPr 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42CC2E05-03B5-49E6-90A9-9BF7DB894E06}" type="slidenum">
              <a:rPr lang="ar-SA"/>
              <a:pPr/>
              <a:t>68</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00AC7F65-50A0-4B4C-A596-9A9CE8187A80}" type="slidenum">
              <a:rPr lang="ar-SA"/>
              <a:pPr/>
              <a:t>69</a:t>
            </a:fld>
            <a:endParaRPr 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2A42B1D2-0F6A-4F75-9DC0-EDE72536EDFF}" type="slidenum">
              <a:rPr lang="ar-SA"/>
              <a:pPr/>
              <a:t>70</a:t>
            </a:fld>
            <a:endParaRPr lang="en-US"/>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630CE058-7BFD-4535-B5B7-AC6CE821566D}" type="slidenum">
              <a:rPr lang="ar-SA"/>
              <a:pPr/>
              <a:t>71</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8DF578-9B53-415F-98FE-39AB0E830CFC}" type="slidenum">
              <a:rPr lang="ar-JO" smtClean="0"/>
              <a:pPr/>
              <a:t>98</a:t>
            </a:fld>
            <a:endParaRPr lang="ar-J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4D3F4FC8-5B97-45E6-9D78-9BAAEC3E48B4}" type="slidenum">
              <a:rPr lang="ar-SA" smtClean="0"/>
              <a:pPr/>
              <a:t>3</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8DF578-9B53-415F-98FE-39AB0E830CFC}" type="slidenum">
              <a:rPr lang="ar-JO" smtClean="0"/>
              <a:pPr/>
              <a:t>99</a:t>
            </a:fld>
            <a:endParaRPr lang="ar-J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B1A820-E394-4AE8-86CF-C0510F8957C3}" type="slidenum">
              <a:rPr lang="ar-JO" smtClean="0"/>
              <a:pPr/>
              <a:t>100</a:t>
            </a:fld>
            <a:endParaRPr lang="ar-J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CB7466-0162-4A5E-B777-63784B8069AB}" type="slidenum">
              <a:rPr lang="ar-JO" smtClean="0"/>
              <a:pPr/>
              <a:t>101</a:t>
            </a:fld>
            <a:endParaRPr lang="ar-J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936085-50E6-47B5-9169-F94DC5A4D55F}" type="slidenum">
              <a:rPr lang="ar-JO" smtClean="0"/>
              <a:pPr/>
              <a:t>102</a:t>
            </a:fld>
            <a:endParaRPr lang="ar-J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1880CC-E00E-48CC-A134-B6B874BCC9EE}" type="slidenum">
              <a:rPr lang="ar-JO" smtClean="0"/>
              <a:pPr/>
              <a:t>103</a:t>
            </a:fld>
            <a:endParaRPr lang="ar-J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E9F7BC-D870-4A70-AD4D-66CB64D970A4}" type="slidenum">
              <a:rPr lang="ar-JO" smtClean="0"/>
              <a:pPr/>
              <a:t>104</a:t>
            </a:fld>
            <a:endParaRPr lang="ar-J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1D0DF5-3EA9-44F8-9C98-23CC2E265EE3}" type="slidenum">
              <a:rPr lang="ar-JO" smtClean="0"/>
              <a:pPr/>
              <a:t>105</a:t>
            </a:fld>
            <a:endParaRPr lang="ar-J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6A5830-2955-445E-883D-9002B118D82F}" type="slidenum">
              <a:rPr lang="ar-JO" smtClean="0"/>
              <a:pPr/>
              <a:t>106</a:t>
            </a:fld>
            <a:endParaRPr lang="ar-J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DD347-704D-4B81-8B65-8A79869368CE}" type="slidenum">
              <a:rPr lang="ar-JO" smtClean="0"/>
              <a:pPr/>
              <a:t>107</a:t>
            </a:fld>
            <a:endParaRPr lang="ar-JO"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676E57-2244-4240-8809-B21EA9D33122}" type="slidenum">
              <a:rPr lang="ar-JO" smtClean="0"/>
              <a:pPr/>
              <a:t>108</a:t>
            </a:fld>
            <a:endParaRPr lang="ar-J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4D3F4FC8-5B97-45E6-9D78-9BAAEC3E48B4}" type="slidenum">
              <a:rPr lang="ar-SA" smtClean="0"/>
              <a:pPr/>
              <a:t>4</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1ED1AA-9820-4360-B94A-584073DDF405}" type="slidenum">
              <a:rPr lang="ar-JO" smtClean="0"/>
              <a:pPr/>
              <a:t>109</a:t>
            </a:fld>
            <a:endParaRPr lang="ar-J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98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7987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DB7BA2-A15A-44E8-AB0C-0DE9BB39F633}" type="slidenum">
              <a:rPr lang="ar-SA" smtClean="0">
                <a:cs typeface="Arial" pitchFamily="34" charset="0"/>
              </a:rPr>
              <a:pPr/>
              <a:t>5</a:t>
            </a:fld>
            <a:endParaRPr lang="ar-SA"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08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8090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1D29B-6C59-478D-93F9-1CB33A2D52EA}" type="slidenum">
              <a:rPr lang="ar-SA" smtClean="0">
                <a:cs typeface="Arial" pitchFamily="34" charset="0"/>
              </a:rPr>
              <a:pPr/>
              <a:t>6</a:t>
            </a:fld>
            <a:endParaRPr lang="ar-SA"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19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8192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83942C-D3E5-4A55-9AF4-B6F9C081D8E4}" type="slidenum">
              <a:rPr lang="ar-SA" smtClean="0">
                <a:cs typeface="Arial" pitchFamily="34" charset="0"/>
              </a:rPr>
              <a:pPr/>
              <a:t>7</a:t>
            </a:fld>
            <a:endParaRPr lang="ar-SA"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F8189651-A3A2-4B20-B481-BCD770913F7D}" type="slidenum">
              <a:rPr lang="ar-SA"/>
              <a:pPr/>
              <a:t>60</a:t>
            </a:fld>
            <a:endParaRPr lang="en-US"/>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F70311AD-02C6-4544-BE8E-A1AED11008ED}" type="slidenum">
              <a:rPr lang="ar-SA"/>
              <a:pPr/>
              <a:t>61</a:t>
            </a:fld>
            <a:endParaRPr lang="en-US"/>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CE49B196-AFFA-4DB8-BB9E-C1D85239711D}" type="slidenum">
              <a:rPr lang="ar-SA"/>
              <a:pPr/>
              <a:t>62</a:t>
            </a:fld>
            <a:endParaRPr lang="en-US"/>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ED53127-ECAF-493E-B1F7-E669586483A1}"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ED53127-ECAF-493E-B1F7-E669586483A1}"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ED53127-ECAF-493E-B1F7-E669586483A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137A53-EE7D-4FCE-A4FE-A8D4A63B49A5}" type="datetimeFigureOut">
              <a:rPr lang="ar-SA" smtClean="0"/>
              <a:pPr/>
              <a:t>07/12/1433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ED53127-ECAF-493E-B1F7-E669586483A1}"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A137A53-EE7D-4FCE-A4FE-A8D4A63B49A5}" type="datetimeFigureOut">
              <a:rPr lang="ar-SA" smtClean="0"/>
              <a:pPr/>
              <a:t>07/12/1433</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D53127-ECAF-493E-B1F7-E669586483A1}"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slide" Target="slide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2.png"/><Relationship Id="rId4" Type="http://schemas.openxmlformats.org/officeDocument/2006/relationships/slide" Target="slide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slide" Target="slide3.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2.png"/><Relationship Id="rId4" Type="http://schemas.openxmlformats.org/officeDocument/2006/relationships/slide" Target="slide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2.png"/><Relationship Id="rId4" Type="http://schemas.openxmlformats.org/officeDocument/2006/relationships/slide" Target="slide3.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2.png"/><Relationship Id="rId4" Type="http://schemas.openxmlformats.org/officeDocument/2006/relationships/slide" Target="slide3.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2.png"/><Relationship Id="rId4" Type="http://schemas.openxmlformats.org/officeDocument/2006/relationships/slide" Target="slide3.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slide" Target="slide3.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2.png"/><Relationship Id="rId4" Type="http://schemas.openxmlformats.org/officeDocument/2006/relationships/slide" Target="slide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16.xml"/><Relationship Id="rId3" Type="http://schemas.openxmlformats.org/officeDocument/2006/relationships/notesSlide" Target="../notesSlides/notesSlide19.xml"/><Relationship Id="rId21" Type="http://schemas.openxmlformats.org/officeDocument/2006/relationships/image" Target="../media/image2.png"/><Relationship Id="rId7" Type="http://schemas.openxmlformats.org/officeDocument/2006/relationships/slide" Target="slide23.xml"/><Relationship Id="rId12" Type="http://schemas.openxmlformats.org/officeDocument/2006/relationships/slide" Target="slide13.xml"/><Relationship Id="rId17" Type="http://schemas.openxmlformats.org/officeDocument/2006/relationships/slide" Target="slide15.xml"/><Relationship Id="rId2" Type="http://schemas.openxmlformats.org/officeDocument/2006/relationships/slideLayout" Target="../slideLayouts/slideLayout1.xml"/><Relationship Id="rId16" Type="http://schemas.openxmlformats.org/officeDocument/2006/relationships/slide" Target="slide32.xml"/><Relationship Id="rId20" Type="http://schemas.openxmlformats.org/officeDocument/2006/relationships/slide" Target="slide3.xml"/><Relationship Id="rId1" Type="http://schemas.openxmlformats.org/officeDocument/2006/relationships/audio" Target="../media/audio1.wav"/><Relationship Id="rId6" Type="http://schemas.openxmlformats.org/officeDocument/2006/relationships/slide" Target="slide4.xml"/><Relationship Id="rId11" Type="http://schemas.openxmlformats.org/officeDocument/2006/relationships/hyperlink" Target="step4.ppt" TargetMode="External"/><Relationship Id="rId5" Type="http://schemas.openxmlformats.org/officeDocument/2006/relationships/hyperlink" Target="calculate%20relibality.ppt" TargetMode="External"/><Relationship Id="rId15" Type="http://schemas.openxmlformats.org/officeDocument/2006/relationships/slide" Target="slide19.xml"/><Relationship Id="rId10" Type="http://schemas.openxmlformats.org/officeDocument/2006/relationships/hyperlink" Target="step3.ppt" TargetMode="External"/><Relationship Id="rId19" Type="http://schemas.openxmlformats.org/officeDocument/2006/relationships/slide" Target="slide36.xml"/><Relationship Id="rId4" Type="http://schemas.openxmlformats.org/officeDocument/2006/relationships/hyperlink" Target="good%20test.ppt" TargetMode="External"/><Relationship Id="rId9" Type="http://schemas.openxmlformats.org/officeDocument/2006/relationships/hyperlink" Target="step2.ppt" TargetMode="External"/><Relationship Id="rId14" Type="http://schemas.openxmlformats.org/officeDocument/2006/relationships/slide" Target="slide31.xml"/></Relationships>
</file>

<file path=ppt/slides/_rels/slide99.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16.xml"/><Relationship Id="rId3" Type="http://schemas.openxmlformats.org/officeDocument/2006/relationships/notesSlide" Target="../notesSlides/notesSlide20.xml"/><Relationship Id="rId21" Type="http://schemas.openxmlformats.org/officeDocument/2006/relationships/image" Target="../media/image2.png"/><Relationship Id="rId7" Type="http://schemas.openxmlformats.org/officeDocument/2006/relationships/slide" Target="slide23.xml"/><Relationship Id="rId12" Type="http://schemas.openxmlformats.org/officeDocument/2006/relationships/slide" Target="slide13.xml"/><Relationship Id="rId17" Type="http://schemas.openxmlformats.org/officeDocument/2006/relationships/slide" Target="slide15.xml"/><Relationship Id="rId2" Type="http://schemas.openxmlformats.org/officeDocument/2006/relationships/slideLayout" Target="../slideLayouts/slideLayout1.xml"/><Relationship Id="rId16" Type="http://schemas.openxmlformats.org/officeDocument/2006/relationships/slide" Target="slide32.xml"/><Relationship Id="rId20" Type="http://schemas.openxmlformats.org/officeDocument/2006/relationships/slide" Target="slide3.xml"/><Relationship Id="rId1" Type="http://schemas.openxmlformats.org/officeDocument/2006/relationships/audio" Target="../media/audio1.wav"/><Relationship Id="rId6" Type="http://schemas.openxmlformats.org/officeDocument/2006/relationships/slide" Target="slide4.xml"/><Relationship Id="rId11" Type="http://schemas.openxmlformats.org/officeDocument/2006/relationships/hyperlink" Target="step4.ppt" TargetMode="External"/><Relationship Id="rId5" Type="http://schemas.openxmlformats.org/officeDocument/2006/relationships/hyperlink" Target="calculate%20relibality.ppt" TargetMode="External"/><Relationship Id="rId15" Type="http://schemas.openxmlformats.org/officeDocument/2006/relationships/slide" Target="slide19.xml"/><Relationship Id="rId10" Type="http://schemas.openxmlformats.org/officeDocument/2006/relationships/hyperlink" Target="step3.ppt" TargetMode="External"/><Relationship Id="rId19" Type="http://schemas.openxmlformats.org/officeDocument/2006/relationships/slide" Target="slide36.xml"/><Relationship Id="rId4" Type="http://schemas.openxmlformats.org/officeDocument/2006/relationships/hyperlink" Target="good%20test.ppt" TargetMode="External"/><Relationship Id="rId9" Type="http://schemas.openxmlformats.org/officeDocument/2006/relationships/hyperlink" Target="step2.ppt" TargetMode="External"/><Relationship Id="rId1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ctr"/>
            <a:r>
              <a:rPr lang="ar-SA" dirty="0" smtClean="0"/>
              <a:t>طرق بحث كمي</a:t>
            </a:r>
            <a:br>
              <a:rPr lang="ar-SA" dirty="0" smtClean="0"/>
            </a:br>
            <a:endParaRPr lang="ar-SA" dirty="0"/>
          </a:p>
        </p:txBody>
      </p:sp>
      <p:sp>
        <p:nvSpPr>
          <p:cNvPr id="3" name="Subtitle 2"/>
          <p:cNvSpPr>
            <a:spLocks noGrp="1"/>
          </p:cNvSpPr>
          <p:nvPr>
            <p:ph type="subTitle" idx="1"/>
          </p:nvPr>
        </p:nvSpPr>
        <p:spPr/>
        <p:txBody>
          <a:bodyPr>
            <a:normAutofit/>
          </a:bodyPr>
          <a:lstStyle/>
          <a:p>
            <a:pPr algn="ctr"/>
            <a:r>
              <a:rPr lang="ar-SA" sz="4000" dirty="0" smtClean="0"/>
              <a:t>محمد سيد احمد</a:t>
            </a:r>
            <a:endParaRPr lang="ar-SA"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a:spLocks noGrp="1"/>
          </p:cNvSpPr>
          <p:nvPr>
            <p:ph idx="1"/>
          </p:nvPr>
        </p:nvSpPr>
        <p:spPr>
          <a:xfrm>
            <a:off x="457200" y="1481138"/>
            <a:ext cx="8229600" cy="4525962"/>
          </a:xfrm>
        </p:spPr>
        <p:txBody>
          <a:bodyPr/>
          <a:lstStyle/>
          <a:p>
            <a:pPr>
              <a:buFontTx/>
              <a:buNone/>
              <a:defRPr/>
            </a:pPr>
            <a:r>
              <a:rPr lang="ar-AE" dirty="0" smtClean="0"/>
              <a:t>لكي نحل مشكلة يجب </a:t>
            </a:r>
            <a:r>
              <a:rPr lang="ar-SA" dirty="0" smtClean="0"/>
              <a:t>الإحساس و</a:t>
            </a:r>
            <a:r>
              <a:rPr lang="ar-AE" dirty="0" smtClean="0"/>
              <a:t>الاعتراف بها </a:t>
            </a:r>
            <a:r>
              <a:rPr lang="ar-AE" dirty="0" err="1" smtClean="0"/>
              <a:t>و</a:t>
            </a:r>
            <a:r>
              <a:rPr lang="ar-SA" dirty="0" smtClean="0"/>
              <a:t>من ثم </a:t>
            </a:r>
            <a:r>
              <a:rPr lang="ar-AE" dirty="0" smtClean="0"/>
              <a:t>التعرف عليها .</a:t>
            </a:r>
          </a:p>
          <a:p>
            <a:pPr>
              <a:buFontTx/>
              <a:buNone/>
              <a:defRPr/>
            </a:pPr>
            <a:r>
              <a:rPr lang="ar-AE" dirty="0" smtClean="0"/>
              <a:t>في </a:t>
            </a:r>
            <a:r>
              <a:rPr lang="ar-SA" dirty="0" smtClean="0"/>
              <a:t>أ</a:t>
            </a:r>
            <a:r>
              <a:rPr lang="ar-AE" dirty="0" smtClean="0"/>
              <a:t>غلب الأحيان يقف الباحث أمام مشكلة عامة ومعقدة إلى حد ما</a:t>
            </a:r>
            <a:r>
              <a:rPr lang="ar-SA" dirty="0" smtClean="0"/>
              <a:t>، </a:t>
            </a:r>
            <a:r>
              <a:rPr lang="ar-AE" dirty="0" smtClean="0"/>
              <a:t>غريبة عليه تماما</a:t>
            </a:r>
            <a:r>
              <a:rPr lang="ar-SA" dirty="0" smtClean="0"/>
              <a:t>، </a:t>
            </a:r>
            <a:r>
              <a:rPr lang="ar-AE" dirty="0" smtClean="0"/>
              <a:t>لكي يستطيع بحثها عليه </a:t>
            </a:r>
            <a:r>
              <a:rPr lang="ar-SA" dirty="0" smtClean="0"/>
              <a:t>صياغتها </a:t>
            </a:r>
            <a:r>
              <a:rPr lang="ar-AE" dirty="0" smtClean="0"/>
              <a:t>و</a:t>
            </a:r>
            <a:r>
              <a:rPr lang="ar-SA" dirty="0" smtClean="0"/>
              <a:t>أ</a:t>
            </a:r>
            <a:r>
              <a:rPr lang="ar-AE" dirty="0" smtClean="0"/>
              <a:t>ن يوضح لنفسه جيدا ما هي المشكلة التي تشغله بالضبط</a:t>
            </a:r>
            <a:r>
              <a:rPr lang="ar-SA" dirty="0" smtClean="0"/>
              <a:t>. أفضل وسيلة لتوضيحها هي محاولة صياغتها كسؤال</a:t>
            </a:r>
            <a:r>
              <a:rPr lang="ar-AE" dirty="0" smtClean="0"/>
              <a:t>.</a:t>
            </a:r>
            <a:endParaRPr lang="en-US" dirty="0"/>
          </a:p>
        </p:txBody>
      </p:sp>
      <p:sp>
        <p:nvSpPr>
          <p:cNvPr id="5" name="כותרת 1"/>
          <p:cNvSpPr>
            <a:spLocks noGrp="1"/>
          </p:cNvSpPr>
          <p:nvPr>
            <p:ph type="title"/>
          </p:nvPr>
        </p:nvSpPr>
        <p:spPr>
          <a:xfrm>
            <a:off x="457200" y="274638"/>
            <a:ext cx="8229600" cy="1143000"/>
          </a:xfrm>
        </p:spPr>
        <p:txBody>
          <a:bodyPr/>
          <a:lstStyle/>
          <a:p>
            <a:pPr algn="ctr">
              <a:defRPr/>
            </a:pPr>
            <a:r>
              <a:rPr lang="ar-AE" dirty="0" smtClean="0"/>
              <a:t>مشكلة البحث</a:t>
            </a:r>
            <a:endParaRPr 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43000" y="214313"/>
            <a:ext cx="7786688" cy="5954712"/>
          </a:xfrm>
          <a:prstGeom prst="rect">
            <a:avLst/>
          </a:prstGeom>
          <a:noFill/>
          <a:ln w="9525">
            <a:noFill/>
            <a:miter lim="800000"/>
            <a:headEnd/>
            <a:tailEnd/>
          </a:ln>
          <a:effectLst/>
        </p:spPr>
        <p:txBody>
          <a:bodyPr anchor="ctr">
            <a:spAutoFit/>
          </a:bodyPr>
          <a:lstStyle/>
          <a:p>
            <a:pPr indent="42863" algn="ctr">
              <a:defRPr/>
            </a:pPr>
            <a:r>
              <a:rPr lang="en-US" sz="1700" b="1" dirty="0">
                <a:ea typeface="Times New Roman" pitchFamily="18" charset="0"/>
                <a:cs typeface="Simplified Arabic" pitchFamily="2" charset="-78"/>
              </a:rPr>
              <a:t> </a:t>
            </a:r>
            <a:endParaRPr lang="ar-JO" sz="1700" b="1" dirty="0">
              <a:ea typeface="Times New Roman" pitchFamily="18" charset="0"/>
              <a:cs typeface="Simplified Arabic" pitchFamily="2" charset="-78"/>
            </a:endParaRPr>
          </a:p>
          <a:p>
            <a:pPr indent="42863" algn="ctr">
              <a:defRPr/>
            </a:pPr>
            <a:r>
              <a:rPr lang="ar-JO" sz="4800" b="1" dirty="0">
                <a:solidFill>
                  <a:srgbClr val="FF0000"/>
                </a:solidFill>
                <a:ea typeface="Times New Roman" pitchFamily="18" charset="0"/>
                <a:cs typeface="Traditional Arabic" pitchFamily="2" charset="-78"/>
              </a:rPr>
              <a:t>الخطوة الأولى</a:t>
            </a:r>
            <a:endParaRPr lang="ar-JO" sz="4800" b="1" dirty="0">
              <a:ea typeface="Times New Roman" pitchFamily="18" charset="0"/>
              <a:cs typeface="Simplified Arabic" pitchFamily="2" charset="-78"/>
            </a:endParaRPr>
          </a:p>
          <a:p>
            <a:pPr indent="42863" algn="ctr">
              <a:defRPr/>
            </a:pPr>
            <a:r>
              <a:rPr lang="ar-SA" sz="4800" b="1" dirty="0">
                <a:solidFill>
                  <a:srgbClr val="FF0000"/>
                </a:solidFill>
                <a:ea typeface="Times New Roman" pitchFamily="18" charset="0"/>
                <a:cs typeface="Traditional Arabic" pitchFamily="2" charset="-78"/>
              </a:rPr>
              <a:t>تحديد نوع البيانات</a:t>
            </a:r>
            <a:endParaRPr lang="en-US" sz="3200" dirty="0">
              <a:solidFill>
                <a:srgbClr val="FF0000"/>
              </a:solidFill>
            </a:endParaRPr>
          </a:p>
          <a:p>
            <a:pPr indent="42863" algn="just" eaLnBrk="0" hangingPunct="0">
              <a:defRPr/>
            </a:pPr>
            <a:r>
              <a:rPr lang="ar-SA" sz="3200" dirty="0">
                <a:ea typeface="Times New Roman" pitchFamily="18" charset="0"/>
                <a:cs typeface="Simplified Arabic" pitchFamily="2" charset="-78"/>
              </a:rPr>
              <a:t>     ونعني بذلك </a:t>
            </a:r>
            <a:r>
              <a:rPr lang="ar-SA" sz="3200" b="1" dirty="0">
                <a:ea typeface="Times New Roman" pitchFamily="18" charset="0"/>
                <a:cs typeface="Simplified Arabic" pitchFamily="2" charset="-78"/>
              </a:rPr>
              <a:t>تحديد</a:t>
            </a:r>
            <a:r>
              <a:rPr lang="ar-SA" sz="3200" dirty="0">
                <a:ea typeface="Times New Roman" pitchFamily="18" charset="0"/>
                <a:cs typeface="Simplified Arabic" pitchFamily="2" charset="-78"/>
              </a:rPr>
              <a:t> نوع البيانات التي يراد الحصول عليها، عن طريق الاختبار.</a:t>
            </a:r>
            <a:endParaRPr lang="en-US" sz="3200" dirty="0"/>
          </a:p>
          <a:p>
            <a:pPr indent="457200" algn="just" eaLnBrk="0" hangingPunct="0">
              <a:defRPr/>
            </a:pPr>
            <a:r>
              <a:rPr lang="ar-SA" sz="3200" dirty="0">
                <a:ea typeface="Times New Roman" pitchFamily="18" charset="0"/>
                <a:cs typeface="Simplified Arabic" pitchFamily="2" charset="-78"/>
              </a:rPr>
              <a:t>فإن كان المراد </a:t>
            </a:r>
            <a:r>
              <a:rPr lang="ar-SA" sz="3200" dirty="0">
                <a:solidFill>
                  <a:srgbClr val="FF0000"/>
                </a:solidFill>
                <a:ea typeface="Times New Roman" pitchFamily="18" charset="0"/>
                <a:cs typeface="Simplified Arabic" pitchFamily="2" charset="-78"/>
              </a:rPr>
              <a:t>تكوين فكرة سريعة عن المفحوصين</a:t>
            </a:r>
            <a:r>
              <a:rPr lang="ar-SA" sz="3200" dirty="0">
                <a:ea typeface="Times New Roman" pitchFamily="18" charset="0"/>
                <a:cs typeface="Simplified Arabic" pitchFamily="2" charset="-78"/>
              </a:rPr>
              <a:t>، فهذا يجعلنا نصمم اختبارا يكون سهل الإجراء ولنحصل </a:t>
            </a:r>
            <a:r>
              <a:rPr lang="ar-SA" sz="3200" dirty="0" err="1">
                <a:ea typeface="Times New Roman" pitchFamily="18" charset="0"/>
                <a:cs typeface="Simplified Arabic" pitchFamily="2" charset="-78"/>
              </a:rPr>
              <a:t>به</a:t>
            </a:r>
            <a:r>
              <a:rPr lang="ar-SA" sz="3200" dirty="0">
                <a:ea typeface="Times New Roman" pitchFamily="18" charset="0"/>
                <a:cs typeface="Simplified Arabic" pitchFamily="2" charset="-78"/>
              </a:rPr>
              <a:t> علي بيانات سريعة عن المفحوصين.</a:t>
            </a:r>
            <a:endParaRPr lang="en-US" sz="3200" dirty="0"/>
          </a:p>
          <a:p>
            <a:pPr indent="457200" algn="just" eaLnBrk="0" hangingPunct="0">
              <a:defRPr/>
            </a:pPr>
            <a:r>
              <a:rPr lang="ar-SA" sz="3200" dirty="0">
                <a:ea typeface="Times New Roman" pitchFamily="18" charset="0"/>
                <a:cs typeface="Simplified Arabic" pitchFamily="2" charset="-78"/>
              </a:rPr>
              <a:t>إما إذا كان </a:t>
            </a:r>
            <a:r>
              <a:rPr lang="ar-SA" sz="3200" dirty="0">
                <a:solidFill>
                  <a:srgbClr val="FF0000"/>
                </a:solidFill>
                <a:ea typeface="Times New Roman" pitchFamily="18" charset="0"/>
                <a:cs typeface="Simplified Arabic" pitchFamily="2" charset="-78"/>
              </a:rPr>
              <a:t>المجال يتطلب بيانات مفصلة</a:t>
            </a:r>
            <a:r>
              <a:rPr lang="ar-SA" sz="3200" dirty="0">
                <a:ea typeface="Times New Roman" pitchFamily="18" charset="0"/>
                <a:cs typeface="Simplified Arabic" pitchFamily="2" charset="-78"/>
              </a:rPr>
              <a:t>، ودقيقة فهذا يعني أن تصميم الاختبار لا بد أن يكون على مستوى عالٍ من الدقة.</a:t>
            </a:r>
            <a:endParaRPr lang="ar-SA" sz="3200" dirty="0"/>
          </a:p>
        </p:txBody>
      </p:sp>
      <p:sp>
        <p:nvSpPr>
          <p:cNvPr id="3" name="Action Button: Home 2">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4" name="Action Button: Back or Previous 3">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5" name="Action Button: Forward or Next 4">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6"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2071688" y="1000125"/>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3315"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3317" name="Rectangle 8"/>
          <p:cNvSpPr>
            <a:spLocks noChangeArrowheads="1"/>
          </p:cNvSpPr>
          <p:nvPr/>
        </p:nvSpPr>
        <p:spPr bwMode="auto">
          <a:xfrm>
            <a:off x="3214688" y="357188"/>
            <a:ext cx="2771775" cy="1077912"/>
          </a:xfrm>
          <a:prstGeom prst="rect">
            <a:avLst/>
          </a:prstGeom>
          <a:noFill/>
          <a:ln w="9525">
            <a:noFill/>
            <a:miter lim="800000"/>
            <a:headEnd/>
            <a:tailEnd/>
          </a:ln>
        </p:spPr>
        <p:txBody>
          <a:bodyPr wrap="none">
            <a:spAutoFit/>
          </a:bodyPr>
          <a:lstStyle/>
          <a:p>
            <a:r>
              <a:rPr lang="ar-JO" sz="3200" b="1">
                <a:solidFill>
                  <a:srgbClr val="FF0000"/>
                </a:solidFill>
              </a:rPr>
              <a:t>الخطوة الخامسة</a:t>
            </a:r>
          </a:p>
          <a:p>
            <a:r>
              <a:rPr lang="ar-SA" sz="3200" b="1">
                <a:solidFill>
                  <a:srgbClr val="FF0000"/>
                </a:solidFill>
              </a:rPr>
              <a:t>كتابة أسئلة الاختبار</a:t>
            </a:r>
            <a:endParaRPr lang="en-US" sz="3200">
              <a:solidFill>
                <a:srgbClr val="FF0000"/>
              </a:solidFill>
            </a:endParaRPr>
          </a:p>
        </p:txBody>
      </p:sp>
      <p:sp>
        <p:nvSpPr>
          <p:cNvPr id="13318" name="Rectangle 9"/>
          <p:cNvSpPr>
            <a:spLocks noChangeArrowheads="1"/>
          </p:cNvSpPr>
          <p:nvPr/>
        </p:nvSpPr>
        <p:spPr bwMode="auto">
          <a:xfrm>
            <a:off x="642938" y="1428750"/>
            <a:ext cx="7786687" cy="584200"/>
          </a:xfrm>
          <a:prstGeom prst="rect">
            <a:avLst/>
          </a:prstGeom>
          <a:noFill/>
          <a:ln w="9525">
            <a:noFill/>
            <a:miter lim="800000"/>
            <a:headEnd/>
            <a:tailEnd/>
          </a:ln>
        </p:spPr>
        <p:txBody>
          <a:bodyPr>
            <a:spAutoFit/>
          </a:bodyPr>
          <a:lstStyle/>
          <a:p>
            <a:r>
              <a:rPr lang="ar-SA" sz="3200" b="1"/>
              <a:t>عند كتابة أسئلة الاختبار يجب مراعاة الأتي: </a:t>
            </a:r>
            <a:endParaRPr lang="en-US" sz="3200"/>
          </a:p>
        </p:txBody>
      </p:sp>
      <p:sp>
        <p:nvSpPr>
          <p:cNvPr id="13319" name="Rectangle 1"/>
          <p:cNvSpPr>
            <a:spLocks noChangeArrowheads="1"/>
          </p:cNvSpPr>
          <p:nvPr/>
        </p:nvSpPr>
        <p:spPr bwMode="auto">
          <a:xfrm>
            <a:off x="1071563" y="1928813"/>
            <a:ext cx="7888287" cy="4832350"/>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algn="just">
              <a:buFont typeface="Wingdings" pitchFamily="2" charset="2"/>
              <a:buChar char="q"/>
            </a:pPr>
            <a:r>
              <a:rPr lang="ar-SA" sz="2800"/>
              <a:t>أن يكون واضع الأسئلة علي علم تام بالمادة التي يراد قياسها.</a:t>
            </a:r>
            <a:endParaRPr lang="ar-JO" sz="2800"/>
          </a:p>
          <a:p>
            <a:pPr algn="just"/>
            <a:endParaRPr lang="en-US" sz="2800"/>
          </a:p>
          <a:p>
            <a:pPr algn="just">
              <a:buFont typeface="Wingdings" pitchFamily="2" charset="2"/>
              <a:buChar char="q"/>
            </a:pPr>
            <a:r>
              <a:rPr lang="ar-SA" sz="2800"/>
              <a:t>إن يكون مدركاً للأهداف التربوية التي تسعي المادة الدراسية لتحقيقها .</a:t>
            </a:r>
            <a:endParaRPr lang="ar-JO" sz="2800"/>
          </a:p>
          <a:p>
            <a:pPr algn="just"/>
            <a:endParaRPr lang="en-US" sz="2800"/>
          </a:p>
          <a:p>
            <a:pPr algn="just">
              <a:buFont typeface="Wingdings" pitchFamily="2" charset="2"/>
              <a:buChar char="q"/>
            </a:pPr>
            <a:r>
              <a:rPr lang="ar-SA" sz="2800"/>
              <a:t>أن يكون علي علم باللغة التي يكتب بها أسئلة الاختبار (قواعد اللغة والقدرة على التعبير).</a:t>
            </a:r>
            <a:endParaRPr lang="ar-JO" sz="2800"/>
          </a:p>
          <a:p>
            <a:pPr algn="just"/>
            <a:endParaRPr lang="en-US" sz="2800"/>
          </a:p>
          <a:p>
            <a:pPr algn="just">
              <a:buFont typeface="Wingdings" pitchFamily="2" charset="2"/>
              <a:buChar char="q"/>
            </a:pPr>
            <a:r>
              <a:rPr lang="ar-SA" sz="2800"/>
              <a:t>أن يكون متمكنا من الطرق المختلفة لكتابة الأسئلة، وكذلك على علم بأنواعها المتعددة، ليختار النوع أو الأنواع التي تناسب الاختبار الذي يريد أن يضعه.</a:t>
            </a:r>
            <a:endParaRPr lang="en-US" sz="2800"/>
          </a:p>
        </p:txBody>
      </p:sp>
      <p:sp>
        <p:nvSpPr>
          <p:cNvPr id="8" name="Action Button: Home 7">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11" name="Action Button: Back or Previous 10">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3" name="Action Button: Forward or Next 12">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4"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643063" y="642938"/>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00"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4340"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4341" name="Rectangle 8"/>
          <p:cNvSpPr>
            <a:spLocks noChangeArrowheads="1"/>
          </p:cNvSpPr>
          <p:nvPr/>
        </p:nvSpPr>
        <p:spPr bwMode="auto">
          <a:xfrm>
            <a:off x="3214688" y="71438"/>
            <a:ext cx="3225800" cy="1077912"/>
          </a:xfrm>
          <a:prstGeom prst="rect">
            <a:avLst/>
          </a:prstGeom>
          <a:noFill/>
          <a:ln w="9525">
            <a:noFill/>
            <a:miter lim="800000"/>
            <a:headEnd/>
            <a:tailEnd/>
          </a:ln>
        </p:spPr>
        <p:txBody>
          <a:bodyPr wrap="none">
            <a:spAutoFit/>
          </a:bodyPr>
          <a:lstStyle/>
          <a:p>
            <a:r>
              <a:rPr lang="ar-JO" sz="3200" b="1">
                <a:solidFill>
                  <a:srgbClr val="FF0000"/>
                </a:solidFill>
              </a:rPr>
              <a:t>الخطوة السادسة</a:t>
            </a:r>
          </a:p>
          <a:p>
            <a:r>
              <a:rPr lang="ar-SA" sz="3200" b="1">
                <a:solidFill>
                  <a:srgbClr val="FF0000"/>
                </a:solidFill>
              </a:rPr>
              <a:t>وضع تعليمات الاختبار </a:t>
            </a:r>
            <a:endParaRPr lang="en-US" sz="3200">
              <a:solidFill>
                <a:srgbClr val="FF0000"/>
              </a:solidFill>
            </a:endParaRPr>
          </a:p>
        </p:txBody>
      </p:sp>
      <p:sp>
        <p:nvSpPr>
          <p:cNvPr id="14342" name="Rectangle 9"/>
          <p:cNvSpPr>
            <a:spLocks noChangeArrowheads="1"/>
          </p:cNvSpPr>
          <p:nvPr/>
        </p:nvSpPr>
        <p:spPr bwMode="auto">
          <a:xfrm>
            <a:off x="642938" y="1143000"/>
            <a:ext cx="8501062" cy="1077913"/>
          </a:xfrm>
          <a:prstGeom prst="rect">
            <a:avLst/>
          </a:prstGeom>
          <a:noFill/>
          <a:ln w="9525">
            <a:noFill/>
            <a:miter lim="800000"/>
            <a:headEnd/>
            <a:tailEnd/>
          </a:ln>
        </p:spPr>
        <p:txBody>
          <a:bodyPr>
            <a:spAutoFit/>
          </a:bodyPr>
          <a:lstStyle/>
          <a:p>
            <a:r>
              <a:rPr lang="ar-SA" sz="3200"/>
              <a:t>تعليمات الاختبار، هي التي تحدد طريقة الإجابة على الاختبار</a:t>
            </a:r>
            <a:endParaRPr lang="ar-JO" sz="3200"/>
          </a:p>
          <a:p>
            <a:r>
              <a:rPr lang="ar-SA" sz="3200" b="1">
                <a:latin typeface="Calibri" pitchFamily="34" charset="0"/>
                <a:cs typeface="Times New Roman" pitchFamily="18" charset="0"/>
              </a:rPr>
              <a:t>عند إعداد تعليمات الاختبار يجب مراعاة الآتي:</a:t>
            </a:r>
            <a:endParaRPr lang="en-US" sz="3200"/>
          </a:p>
        </p:txBody>
      </p:sp>
      <p:sp>
        <p:nvSpPr>
          <p:cNvPr id="14343" name="Rectangle 1"/>
          <p:cNvSpPr>
            <a:spLocks noChangeArrowheads="1"/>
          </p:cNvSpPr>
          <p:nvPr/>
        </p:nvSpPr>
        <p:spPr bwMode="auto">
          <a:xfrm>
            <a:off x="1214438" y="2387600"/>
            <a:ext cx="7745412" cy="4400550"/>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a:buFont typeface="Wingdings" pitchFamily="2" charset="2"/>
              <a:buChar char="q"/>
            </a:pPr>
            <a:r>
              <a:rPr lang="ar-SA" sz="2800"/>
              <a:t>أن توضح فكرة الاختبار، والزمن المحدد للاختبار، وطريقة الإجابة عن الأسئلة، وأن يكون ذلك الإيضاح بطريقة تناسب مستوي فهم المفحوصين.</a:t>
            </a:r>
            <a:endParaRPr lang="en-US" sz="2800"/>
          </a:p>
          <a:p>
            <a:pPr>
              <a:buFont typeface="Wingdings" pitchFamily="2" charset="2"/>
              <a:buChar char="q"/>
            </a:pPr>
            <a:r>
              <a:rPr lang="ar-SA" sz="2800"/>
              <a:t>صياغة التعليمات، يجب أن تكون بلغة صحيحة وعبارات قصيرة ومباشرة بقدر الإمكان. </a:t>
            </a:r>
            <a:endParaRPr lang="en-US" sz="2800"/>
          </a:p>
          <a:p>
            <a:pPr>
              <a:buFont typeface="Wingdings" pitchFamily="2" charset="2"/>
              <a:buChar char="q"/>
            </a:pPr>
            <a:r>
              <a:rPr lang="ar-SA" sz="2800"/>
              <a:t>التعليمات المهمة التي يراد أن ينتبه إليها المفحوص، يجب أن تكون موضوعة بطريقة بارزة.</a:t>
            </a:r>
            <a:endParaRPr lang="en-US" sz="2800"/>
          </a:p>
          <a:p>
            <a:pPr>
              <a:buFont typeface="Wingdings" pitchFamily="2" charset="2"/>
              <a:buChar char="q"/>
            </a:pPr>
            <a:r>
              <a:rPr lang="ar-SA" sz="2800"/>
              <a:t> إذا كان الاختبار سيعطى لأكثر من مجموعة، أو سيعطى مرتين لمجموعة واحدة فيجب أن تكون صيغة التعليمات موحدة في كل المرات.</a:t>
            </a:r>
            <a:endParaRPr lang="en-US" sz="2800"/>
          </a:p>
        </p:txBody>
      </p:sp>
      <p:sp>
        <p:nvSpPr>
          <p:cNvPr id="11" name="Action Button: Home 10">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13" name="Action Button: Back or Previous 12">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4" name="Action Button: Forward or Next 13">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5"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785938" y="428625"/>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00"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5363"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5365" name="Rectangle 8"/>
          <p:cNvSpPr>
            <a:spLocks noChangeArrowheads="1"/>
          </p:cNvSpPr>
          <p:nvPr/>
        </p:nvSpPr>
        <p:spPr bwMode="auto">
          <a:xfrm>
            <a:off x="3214688" y="71438"/>
            <a:ext cx="4025900" cy="1077912"/>
          </a:xfrm>
          <a:prstGeom prst="rect">
            <a:avLst/>
          </a:prstGeom>
          <a:noFill/>
          <a:ln w="9525">
            <a:noFill/>
            <a:miter lim="800000"/>
            <a:headEnd/>
            <a:tailEnd/>
          </a:ln>
        </p:spPr>
        <p:txBody>
          <a:bodyPr wrap="none">
            <a:spAutoFit/>
          </a:bodyPr>
          <a:lstStyle/>
          <a:p>
            <a:r>
              <a:rPr lang="ar-JO" sz="3200" b="1">
                <a:solidFill>
                  <a:srgbClr val="FF0000"/>
                </a:solidFill>
              </a:rPr>
              <a:t>الخطوة السابعة</a:t>
            </a:r>
          </a:p>
          <a:p>
            <a:r>
              <a:rPr lang="ar-SA" sz="3200" b="1">
                <a:solidFill>
                  <a:srgbClr val="FF0000"/>
                </a:solidFill>
              </a:rPr>
              <a:t>وضع مخطط تصحيح الاختبار</a:t>
            </a:r>
            <a:endParaRPr lang="en-US" sz="3200">
              <a:solidFill>
                <a:srgbClr val="FF0000"/>
              </a:solidFill>
            </a:endParaRPr>
          </a:p>
        </p:txBody>
      </p:sp>
      <p:sp>
        <p:nvSpPr>
          <p:cNvPr id="15366" name="Rectangle 1"/>
          <p:cNvSpPr>
            <a:spLocks noChangeArrowheads="1"/>
          </p:cNvSpPr>
          <p:nvPr/>
        </p:nvSpPr>
        <p:spPr bwMode="auto">
          <a:xfrm>
            <a:off x="1714500" y="1857375"/>
            <a:ext cx="7245350" cy="2246313"/>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r>
              <a:rPr lang="ar-SA" sz="2800"/>
              <a:t>هذا المخطط يعتمد على طريقة الإجابة عن الأسئلة.</a:t>
            </a:r>
            <a:endParaRPr lang="ar-JO" sz="2800"/>
          </a:p>
          <a:p>
            <a:r>
              <a:rPr lang="ar-SA" sz="2800"/>
              <a:t> فإذا كانت ورقة الإجابة منفصلة عن ورقة الأسئلة، فيجب أن تكون مصممة بطريقة واضحة للطلاب</a:t>
            </a:r>
            <a:r>
              <a:rPr lang="ar-JO" sz="2800"/>
              <a:t>.</a:t>
            </a:r>
          </a:p>
          <a:p>
            <a:r>
              <a:rPr lang="ar-SA" sz="2800"/>
              <a:t>وكذلك يجب أن يصمم معها نموذج الإجابة لكي تسهل عملية التصحيح.</a:t>
            </a:r>
            <a:endParaRPr lang="en-US" sz="2800"/>
          </a:p>
        </p:txBody>
      </p:sp>
      <p:sp>
        <p:nvSpPr>
          <p:cNvPr id="8" name="Action Button: Home 7">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11" name="Action Button: Back or Previous 10">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3" name="Action Button: Forward or Next 12">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0"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2000250" y="571500"/>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0"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6387"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6388"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6389" name="Rectangle 8"/>
          <p:cNvSpPr>
            <a:spLocks noChangeArrowheads="1"/>
          </p:cNvSpPr>
          <p:nvPr/>
        </p:nvSpPr>
        <p:spPr bwMode="auto">
          <a:xfrm>
            <a:off x="1143000" y="0"/>
            <a:ext cx="7132638" cy="1077913"/>
          </a:xfrm>
          <a:prstGeom prst="rect">
            <a:avLst/>
          </a:prstGeom>
          <a:noFill/>
          <a:ln w="9525">
            <a:noFill/>
            <a:miter lim="800000"/>
            <a:headEnd/>
            <a:tailEnd/>
          </a:ln>
        </p:spPr>
        <p:txBody>
          <a:bodyPr wrap="none">
            <a:spAutoFit/>
          </a:bodyPr>
          <a:lstStyle/>
          <a:p>
            <a:r>
              <a:rPr lang="ar-JO" sz="3200" b="1">
                <a:solidFill>
                  <a:srgbClr val="FF0000"/>
                </a:solidFill>
              </a:rPr>
              <a:t>الخطوة الثامنة</a:t>
            </a:r>
          </a:p>
          <a:p>
            <a:r>
              <a:rPr lang="ar-SA" sz="3200" b="1">
                <a:solidFill>
                  <a:srgbClr val="FF0000"/>
                </a:solidFill>
              </a:rPr>
              <a:t>إجراء تجربة أولية للاختبار (إذا كان ذلك في الإمكان)</a:t>
            </a:r>
            <a:endParaRPr lang="en-US" sz="3200">
              <a:solidFill>
                <a:srgbClr val="FF0000"/>
              </a:solidFill>
            </a:endParaRPr>
          </a:p>
        </p:txBody>
      </p:sp>
      <p:sp>
        <p:nvSpPr>
          <p:cNvPr id="16390" name="Rectangle 1"/>
          <p:cNvSpPr>
            <a:spLocks noChangeArrowheads="1"/>
          </p:cNvSpPr>
          <p:nvPr/>
        </p:nvSpPr>
        <p:spPr bwMode="auto">
          <a:xfrm>
            <a:off x="1428750" y="1285875"/>
            <a:ext cx="7531100" cy="5016500"/>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r>
              <a:rPr lang="ar-SA" sz="3200" b="1"/>
              <a:t>وأهمية التجربة الأولية للاختبار يمكن تلخيصها في النقاط الآتية:</a:t>
            </a:r>
            <a:endParaRPr lang="en-US" sz="3200"/>
          </a:p>
          <a:p>
            <a:pPr algn="just">
              <a:buFont typeface="Wingdings" pitchFamily="2" charset="2"/>
              <a:buChar char="q"/>
            </a:pPr>
            <a:r>
              <a:rPr lang="ar-SA" sz="3200"/>
              <a:t>تساعد التجربة الأولية في تحليل مدى درجة تمييز الأسئلة</a:t>
            </a:r>
            <a:endParaRPr lang="en-US" sz="3200"/>
          </a:p>
          <a:p>
            <a:pPr algn="just">
              <a:buFont typeface="Wingdings" pitchFamily="2" charset="2"/>
              <a:buChar char="q"/>
            </a:pPr>
            <a:endParaRPr lang="en-US" sz="3200"/>
          </a:p>
          <a:p>
            <a:pPr algn="just">
              <a:buFont typeface="Wingdings" pitchFamily="2" charset="2"/>
              <a:buChar char="q"/>
            </a:pPr>
            <a:r>
              <a:rPr lang="ar-SA" sz="3200"/>
              <a:t>تعطي التجربة الأولية فكرة عن الزمن المناسب للاختبار.</a:t>
            </a:r>
            <a:endParaRPr lang="en-US" sz="3200"/>
          </a:p>
          <a:p>
            <a:pPr algn="just">
              <a:buFont typeface="Wingdings" pitchFamily="2" charset="2"/>
              <a:buChar char="q"/>
            </a:pPr>
            <a:endParaRPr lang="en-US" sz="3200"/>
          </a:p>
          <a:p>
            <a:pPr algn="just">
              <a:buFont typeface="Wingdings" pitchFamily="2" charset="2"/>
              <a:buChar char="q"/>
            </a:pPr>
            <a:r>
              <a:rPr lang="ar-SA" sz="3200"/>
              <a:t>تعطي التجربة الأولية فكرة عن مدى فهم الطلاب لتعليمات الاختبار.</a:t>
            </a:r>
            <a:endParaRPr lang="en-US" sz="3200"/>
          </a:p>
        </p:txBody>
      </p:sp>
      <p:sp>
        <p:nvSpPr>
          <p:cNvPr id="7" name="Action Button: Home 6">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8" name="Action Button: Back or Previous 7">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571625" y="1143000"/>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0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7411"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7412"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7413" name="Rectangle 8"/>
          <p:cNvSpPr>
            <a:spLocks noChangeArrowheads="1"/>
          </p:cNvSpPr>
          <p:nvPr/>
        </p:nvSpPr>
        <p:spPr bwMode="auto">
          <a:xfrm>
            <a:off x="714375" y="0"/>
            <a:ext cx="7643813" cy="1077913"/>
          </a:xfrm>
          <a:prstGeom prst="rect">
            <a:avLst/>
          </a:prstGeom>
          <a:noFill/>
          <a:ln w="9525">
            <a:noFill/>
            <a:miter lim="800000"/>
            <a:headEnd/>
            <a:tailEnd/>
          </a:ln>
        </p:spPr>
        <p:txBody>
          <a:bodyPr>
            <a:spAutoFit/>
          </a:bodyPr>
          <a:lstStyle/>
          <a:p>
            <a:pPr algn="ctr"/>
            <a:r>
              <a:rPr lang="ar-JO" sz="3200" b="1">
                <a:solidFill>
                  <a:srgbClr val="FF0000"/>
                </a:solidFill>
              </a:rPr>
              <a:t>الخطوة التاسعة</a:t>
            </a:r>
          </a:p>
          <a:p>
            <a:pPr algn="ctr"/>
            <a:r>
              <a:rPr lang="ar-SA" sz="3200" b="1">
                <a:solidFill>
                  <a:srgbClr val="FF0000"/>
                </a:solidFill>
              </a:rPr>
              <a:t>إعداد الصورة النهائية لأسئلة الاختبار</a:t>
            </a:r>
            <a:endParaRPr lang="en-US" sz="3200">
              <a:solidFill>
                <a:srgbClr val="FF0000"/>
              </a:solidFill>
            </a:endParaRPr>
          </a:p>
        </p:txBody>
      </p:sp>
      <p:sp>
        <p:nvSpPr>
          <p:cNvPr id="17414" name="Rectangle 1"/>
          <p:cNvSpPr>
            <a:spLocks noChangeArrowheads="1"/>
          </p:cNvSpPr>
          <p:nvPr/>
        </p:nvSpPr>
        <p:spPr bwMode="auto">
          <a:xfrm>
            <a:off x="1143000" y="1285875"/>
            <a:ext cx="7816850" cy="4524375"/>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r>
              <a:rPr lang="ar-SA" sz="3200"/>
              <a:t>ويتم الإعداد النهائي للاختبار على النحو التالي:</a:t>
            </a:r>
            <a:endParaRPr lang="en-US" sz="3200"/>
          </a:p>
          <a:p>
            <a:pPr algn="just">
              <a:buFont typeface="Wingdings" pitchFamily="2" charset="2"/>
              <a:buChar char="q"/>
            </a:pPr>
            <a:r>
              <a:rPr lang="ar-SA" sz="3200"/>
              <a:t>يتم اختيار الأسئلة النهائية وتعاد صياغة بعضها إن كان ذلك ضرورياً</a:t>
            </a:r>
            <a:endParaRPr lang="en-US" sz="3200"/>
          </a:p>
          <a:p>
            <a:pPr>
              <a:buFont typeface="Wingdings" pitchFamily="2" charset="2"/>
              <a:buChar char="q"/>
            </a:pPr>
            <a:r>
              <a:rPr lang="ar-SA" sz="3200"/>
              <a:t>يتحدد الزمن اللازم للاختبار </a:t>
            </a:r>
            <a:endParaRPr lang="en-US" sz="3200"/>
          </a:p>
          <a:p>
            <a:pPr>
              <a:buFont typeface="Wingdings" pitchFamily="2" charset="2"/>
              <a:buChar char="q"/>
            </a:pPr>
            <a:r>
              <a:rPr lang="ar-SA" sz="3200"/>
              <a:t> تتحدد تعليمات الاختبار </a:t>
            </a:r>
            <a:endParaRPr lang="en-US" sz="3200"/>
          </a:p>
          <a:p>
            <a:pPr>
              <a:buFont typeface="Wingdings" pitchFamily="2" charset="2"/>
              <a:buChar char="q"/>
            </a:pPr>
            <a:r>
              <a:rPr lang="ar-SA" sz="3200"/>
              <a:t>في حالة وجود ورقة إجابة منفصلة يتم إعدادها في صورتها النهائية التي تناسب الأسئلة.</a:t>
            </a:r>
            <a:endParaRPr lang="en-US" sz="3200"/>
          </a:p>
          <a:p>
            <a:pPr>
              <a:buFont typeface="Wingdings" pitchFamily="2" charset="2"/>
              <a:buChar char="q"/>
            </a:pPr>
            <a:r>
              <a:rPr lang="ar-SA" sz="3200"/>
              <a:t>يتم إعداد مفتاح تصحيح الاختبار بما يناسب الصورة النهائية للاختبار.    </a:t>
            </a:r>
            <a:endParaRPr lang="en-US" sz="3200"/>
          </a:p>
        </p:txBody>
      </p:sp>
      <p:sp>
        <p:nvSpPr>
          <p:cNvPr id="7" name="Action Button: Home 6">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8" name="Action Button: Back or Previous 7">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571625" y="1143000"/>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0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8435"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8437" name="Rectangle 8"/>
          <p:cNvSpPr>
            <a:spLocks noChangeArrowheads="1"/>
          </p:cNvSpPr>
          <p:nvPr/>
        </p:nvSpPr>
        <p:spPr bwMode="auto">
          <a:xfrm>
            <a:off x="714375" y="0"/>
            <a:ext cx="7643813" cy="1077913"/>
          </a:xfrm>
          <a:prstGeom prst="rect">
            <a:avLst/>
          </a:prstGeom>
          <a:noFill/>
          <a:ln w="9525">
            <a:noFill/>
            <a:miter lim="800000"/>
            <a:headEnd/>
            <a:tailEnd/>
          </a:ln>
        </p:spPr>
        <p:txBody>
          <a:bodyPr>
            <a:spAutoFit/>
          </a:bodyPr>
          <a:lstStyle/>
          <a:p>
            <a:pPr algn="ctr"/>
            <a:r>
              <a:rPr lang="ar-JO" sz="3200" b="1">
                <a:solidFill>
                  <a:srgbClr val="FF0000"/>
                </a:solidFill>
              </a:rPr>
              <a:t>الخطوة العاشرة</a:t>
            </a:r>
          </a:p>
          <a:p>
            <a:pPr algn="ctr"/>
            <a:r>
              <a:rPr lang="ar-SA" sz="3200" b="1">
                <a:solidFill>
                  <a:srgbClr val="FF0000"/>
                </a:solidFill>
              </a:rPr>
              <a:t>قياس ثبات الاختبار</a:t>
            </a:r>
            <a:endParaRPr lang="en-US" sz="3200">
              <a:solidFill>
                <a:srgbClr val="FF0000"/>
              </a:solidFill>
            </a:endParaRPr>
          </a:p>
        </p:txBody>
      </p:sp>
      <p:sp>
        <p:nvSpPr>
          <p:cNvPr id="18438" name="Rectangle 1"/>
          <p:cNvSpPr>
            <a:spLocks noChangeArrowheads="1"/>
          </p:cNvSpPr>
          <p:nvPr/>
        </p:nvSpPr>
        <p:spPr bwMode="auto">
          <a:xfrm>
            <a:off x="2071688" y="1285875"/>
            <a:ext cx="6888162" cy="4524375"/>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r>
              <a:rPr lang="ar-SA" sz="3200"/>
              <a:t>وهو أن يعطي الاختبار نفس النتائج إذا ما أعيد على ذات المجموعة، في نفس الظروف</a:t>
            </a:r>
            <a:r>
              <a:rPr lang="ar-JO" sz="3200"/>
              <a:t>.</a:t>
            </a:r>
          </a:p>
          <a:p>
            <a:endParaRPr lang="ar-JO" sz="3200"/>
          </a:p>
          <a:p>
            <a:r>
              <a:rPr lang="ar-SA" sz="3200"/>
              <a:t> ويقاس هذا الثبات بحساب معامل الارتباط بين الدرجات التي حصل عليها الطلاب في المرة الأولى، وبين نتائج الاختبار في المرة الثانية</a:t>
            </a:r>
            <a:r>
              <a:rPr lang="ar-JO" sz="3200"/>
              <a:t>.</a:t>
            </a:r>
          </a:p>
          <a:p>
            <a:endParaRPr lang="ar-JO" sz="3200"/>
          </a:p>
          <a:p>
            <a:r>
              <a:rPr lang="ar-SA" sz="3200"/>
              <a:t> فإذا ثبتت الدرجات بين الاختبارين وتطابقت قيل إن درجة ثبات الاختبار كبيرة.</a:t>
            </a:r>
            <a:endParaRPr lang="en-US" sz="3200"/>
          </a:p>
        </p:txBody>
      </p:sp>
      <p:sp>
        <p:nvSpPr>
          <p:cNvPr id="7" name="Action Button: Home 6">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8" name="Action Button: Back or Previous 7">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643063" y="571500"/>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0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19459"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19461" name="Rectangle 8"/>
          <p:cNvSpPr>
            <a:spLocks noChangeArrowheads="1"/>
          </p:cNvSpPr>
          <p:nvPr/>
        </p:nvSpPr>
        <p:spPr bwMode="auto">
          <a:xfrm>
            <a:off x="714375" y="0"/>
            <a:ext cx="7643813" cy="1077913"/>
          </a:xfrm>
          <a:prstGeom prst="rect">
            <a:avLst/>
          </a:prstGeom>
          <a:noFill/>
          <a:ln w="9525">
            <a:noFill/>
            <a:miter lim="800000"/>
            <a:headEnd/>
            <a:tailEnd/>
          </a:ln>
        </p:spPr>
        <p:txBody>
          <a:bodyPr>
            <a:spAutoFit/>
          </a:bodyPr>
          <a:lstStyle/>
          <a:p>
            <a:pPr algn="ctr"/>
            <a:r>
              <a:rPr lang="ar-JO" sz="3200" b="1" dirty="0">
                <a:solidFill>
                  <a:srgbClr val="FF0000"/>
                </a:solidFill>
              </a:rPr>
              <a:t>الخطوة الحادية عشرة</a:t>
            </a:r>
          </a:p>
          <a:p>
            <a:pPr algn="ctr"/>
            <a:r>
              <a:rPr lang="ar-SA" sz="3200" b="1" dirty="0">
                <a:solidFill>
                  <a:srgbClr val="FF0000"/>
                </a:solidFill>
              </a:rPr>
              <a:t>قياس صدق الاختبار</a:t>
            </a:r>
            <a:endParaRPr lang="en-US" sz="3200" dirty="0">
              <a:solidFill>
                <a:srgbClr val="FF0000"/>
              </a:solidFill>
            </a:endParaRPr>
          </a:p>
        </p:txBody>
      </p:sp>
      <p:sp>
        <p:nvSpPr>
          <p:cNvPr id="19462" name="Rectangle 1"/>
          <p:cNvSpPr>
            <a:spLocks noChangeArrowheads="1"/>
          </p:cNvSpPr>
          <p:nvPr/>
        </p:nvSpPr>
        <p:spPr bwMode="auto">
          <a:xfrm>
            <a:off x="1928813" y="1285875"/>
            <a:ext cx="7031037" cy="3046413"/>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algn="just"/>
            <a:r>
              <a:rPr lang="ar-SA" sz="3200"/>
              <a:t>ويقاس في ضوء مقياس آخر معترف بصدقه، كما يحدث حين نقيس اختبار جديد للذكاء بمقدار ارتباطه باختبار وكسلر مثلاً وقد يكون الميزان مهنة أو عملاً معينا، كما يحدث حينما نقارن أداء الطلاب في أداء اختبار ما بأدائهم في عمل معين بحيث يشترك كل من العمل والاختبار في الوظيفة المراد دراستها.</a:t>
            </a:r>
            <a:endParaRPr lang="en-US" sz="3200"/>
          </a:p>
        </p:txBody>
      </p:sp>
      <p:sp>
        <p:nvSpPr>
          <p:cNvPr id="7" name="Action Button: Home 6">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8" name="Action Button: Back or Previous 7">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785938" y="642938"/>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0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20483"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20485" name="Rectangle 8"/>
          <p:cNvSpPr>
            <a:spLocks noChangeArrowheads="1"/>
          </p:cNvSpPr>
          <p:nvPr/>
        </p:nvSpPr>
        <p:spPr bwMode="auto">
          <a:xfrm>
            <a:off x="714375" y="0"/>
            <a:ext cx="7643813" cy="1077913"/>
          </a:xfrm>
          <a:prstGeom prst="rect">
            <a:avLst/>
          </a:prstGeom>
          <a:noFill/>
          <a:ln w="9525">
            <a:noFill/>
            <a:miter lim="800000"/>
            <a:headEnd/>
            <a:tailEnd/>
          </a:ln>
        </p:spPr>
        <p:txBody>
          <a:bodyPr>
            <a:spAutoFit/>
          </a:bodyPr>
          <a:lstStyle/>
          <a:p>
            <a:pPr algn="ctr"/>
            <a:r>
              <a:rPr lang="ar-JO" sz="3200" b="1">
                <a:solidFill>
                  <a:srgbClr val="FF0000"/>
                </a:solidFill>
              </a:rPr>
              <a:t>الخطوة الثانية عشرة</a:t>
            </a:r>
          </a:p>
          <a:p>
            <a:pPr algn="ctr"/>
            <a:r>
              <a:rPr lang="ar-SA" sz="3200" b="1">
                <a:solidFill>
                  <a:srgbClr val="FF0000"/>
                </a:solidFill>
              </a:rPr>
              <a:t>تحليل نتائج أسئلة الاختبار</a:t>
            </a:r>
            <a:endParaRPr lang="en-US" sz="3200">
              <a:solidFill>
                <a:srgbClr val="FF0000"/>
              </a:solidFill>
            </a:endParaRPr>
          </a:p>
        </p:txBody>
      </p:sp>
      <p:sp>
        <p:nvSpPr>
          <p:cNvPr id="20486" name="Rectangle 1"/>
          <p:cNvSpPr>
            <a:spLocks noChangeArrowheads="1"/>
          </p:cNvSpPr>
          <p:nvPr/>
        </p:nvSpPr>
        <p:spPr bwMode="auto">
          <a:xfrm>
            <a:off x="1643063" y="1866900"/>
            <a:ext cx="7316787" cy="2062163"/>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r>
              <a:rPr lang="ar-SA" sz="3200"/>
              <a:t>وهذه العملية مهمة جداً بالنسبة لباقي الخطوات، وهي أن يقوم واضع الاختبار بتحليل أسئلة الاختبار من أجل تحديد مقدار فاعليته كأداة تقويمية، ومدى أثر الاختبار على الأفراد الذين وضع الاختبار من أجلهم.       </a:t>
            </a:r>
            <a:endParaRPr lang="en-US" sz="3200"/>
          </a:p>
        </p:txBody>
      </p:sp>
      <p:sp>
        <p:nvSpPr>
          <p:cNvPr id="7" name="Action Button: Home 6">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8" name="Action Button: Back or Previous 7">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785938" y="928688"/>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0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8688" y="1428750"/>
            <a:ext cx="2000250" cy="1071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
        <p:nvSpPr>
          <p:cNvPr id="21507" name="Rectangle 2"/>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21508" name="Rectangle 4"/>
          <p:cNvSpPr>
            <a:spLocks noChangeArrowheads="1"/>
          </p:cNvSpPr>
          <p:nvPr/>
        </p:nvSpPr>
        <p:spPr bwMode="auto">
          <a:xfrm>
            <a:off x="0" y="0"/>
            <a:ext cx="9144000" cy="457200"/>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endParaRPr lang="ar-SA"/>
          </a:p>
        </p:txBody>
      </p:sp>
      <p:sp>
        <p:nvSpPr>
          <p:cNvPr id="21509" name="Rectangle 8"/>
          <p:cNvSpPr>
            <a:spLocks noChangeArrowheads="1"/>
          </p:cNvSpPr>
          <p:nvPr/>
        </p:nvSpPr>
        <p:spPr bwMode="auto">
          <a:xfrm>
            <a:off x="714375" y="0"/>
            <a:ext cx="7643813" cy="1077913"/>
          </a:xfrm>
          <a:prstGeom prst="rect">
            <a:avLst/>
          </a:prstGeom>
          <a:noFill/>
          <a:ln w="9525">
            <a:noFill/>
            <a:miter lim="800000"/>
            <a:headEnd/>
            <a:tailEnd/>
          </a:ln>
        </p:spPr>
        <p:txBody>
          <a:bodyPr>
            <a:spAutoFit/>
          </a:bodyPr>
          <a:lstStyle/>
          <a:p>
            <a:pPr algn="ctr"/>
            <a:r>
              <a:rPr lang="ar-JO" sz="3200" b="1">
                <a:solidFill>
                  <a:srgbClr val="FF0000"/>
                </a:solidFill>
              </a:rPr>
              <a:t>الخطوة الثالثة عشرة</a:t>
            </a:r>
          </a:p>
          <a:p>
            <a:pPr algn="ctr"/>
            <a:r>
              <a:rPr lang="ar-SA" sz="3200" b="1">
                <a:solidFill>
                  <a:srgbClr val="FF0000"/>
                </a:solidFill>
              </a:rPr>
              <a:t>متابعة الاختبار</a:t>
            </a:r>
            <a:endParaRPr lang="en-US" sz="3200">
              <a:solidFill>
                <a:srgbClr val="FF0000"/>
              </a:solidFill>
            </a:endParaRPr>
          </a:p>
        </p:txBody>
      </p:sp>
      <p:sp>
        <p:nvSpPr>
          <p:cNvPr id="21510" name="Rectangle 1"/>
          <p:cNvSpPr>
            <a:spLocks noChangeArrowheads="1"/>
          </p:cNvSpPr>
          <p:nvPr/>
        </p:nvSpPr>
        <p:spPr bwMode="auto">
          <a:xfrm>
            <a:off x="1428750" y="1866900"/>
            <a:ext cx="7531100" cy="3540125"/>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r>
              <a:rPr lang="ar-SA" sz="3200"/>
              <a:t>وهي أن يقوم واضع الاختبار بمعرفة الثغرات ومحاولة تفاديها مستقبلاً.</a:t>
            </a:r>
            <a:r>
              <a:rPr lang="ar-SA" sz="3200" b="1"/>
              <a:t> </a:t>
            </a:r>
            <a:endParaRPr lang="en-US" sz="3200"/>
          </a:p>
          <a:p>
            <a:r>
              <a:rPr lang="ar-SA" sz="3200"/>
              <a:t>فعند متابعة الاختبار، يعاد النظر في كل خطوة من خطوات الاختبار، ويتم التعديل حسب النتائج التحليلية لأسئلة الاختبار.</a:t>
            </a:r>
            <a:endParaRPr lang="en-US" sz="3200"/>
          </a:p>
          <a:p>
            <a:r>
              <a:rPr lang="ar-SA" sz="3200" b="1"/>
              <a:t>    </a:t>
            </a:r>
            <a:r>
              <a:rPr lang="ar-SA" sz="3200"/>
              <a:t>* الخطوات (10-11-12-13) يتم التعبير عنها بالتحليل الإحصائي لنتائج الاختبار. </a:t>
            </a:r>
            <a:endParaRPr lang="en-US" sz="3200"/>
          </a:p>
        </p:txBody>
      </p:sp>
      <p:sp>
        <p:nvSpPr>
          <p:cNvPr id="7" name="Action Button: Home 6">
            <a:hlinkClick r:id="rId4"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8" name="Action Button: Back or Previous 7">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5" cstate="print"/>
          <a:srcRect/>
          <a:stretch>
            <a:fillRect/>
          </a:stretch>
        </p:blipFill>
        <p:spPr bwMode="auto">
          <a:xfrm>
            <a:off x="1714500" y="642938"/>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2"/>
          <p:cNvSpPr>
            <a:spLocks noGrp="1"/>
          </p:cNvSpPr>
          <p:nvPr>
            <p:ph idx="1"/>
          </p:nvPr>
        </p:nvSpPr>
        <p:spPr>
          <a:xfrm>
            <a:off x="457200" y="1481138"/>
            <a:ext cx="8229600" cy="4525962"/>
          </a:xfrm>
        </p:spPr>
        <p:txBody>
          <a:bodyPr/>
          <a:lstStyle/>
          <a:p>
            <a:pPr>
              <a:buFontTx/>
              <a:buNone/>
              <a:defRPr/>
            </a:pPr>
            <a:r>
              <a:rPr lang="ar-AE" dirty="0" smtClean="0"/>
              <a:t>هناك ثلاثة عوامل </a:t>
            </a:r>
            <a:r>
              <a:rPr lang="ar-AE" dirty="0" err="1" smtClean="0"/>
              <a:t>ي</a:t>
            </a:r>
            <a:r>
              <a:rPr lang="ar-SA" dirty="0" smtClean="0"/>
              <a:t>نبغي</a:t>
            </a:r>
            <a:r>
              <a:rPr lang="ar-AE" dirty="0" smtClean="0"/>
              <a:t> أن تكون في كل مشكلة لكي نستطيع بحثها بطريقة علمية</a:t>
            </a:r>
            <a:r>
              <a:rPr lang="he-IL" dirty="0" smtClean="0"/>
              <a:t> (</a:t>
            </a:r>
            <a:r>
              <a:rPr lang="en-US" dirty="0" smtClean="0"/>
              <a:t>(Kerlinger, 1972</a:t>
            </a:r>
            <a:r>
              <a:rPr lang="ar-AE" dirty="0" smtClean="0"/>
              <a:t>:</a:t>
            </a:r>
          </a:p>
          <a:p>
            <a:pPr>
              <a:buFontTx/>
              <a:buNone/>
              <a:defRPr/>
            </a:pPr>
            <a:r>
              <a:rPr lang="ar-AE" dirty="0" smtClean="0"/>
              <a:t>1.</a:t>
            </a:r>
            <a:r>
              <a:rPr lang="ar-SA" dirty="0" smtClean="0"/>
              <a:t> </a:t>
            </a:r>
            <a:r>
              <a:rPr lang="ar-AE" dirty="0" smtClean="0"/>
              <a:t>يجب على المشكلة أن تشير إلى</a:t>
            </a:r>
            <a:r>
              <a:rPr lang="ar-SA" dirty="0" smtClean="0"/>
              <a:t> إمكانية وجود</a:t>
            </a:r>
            <a:r>
              <a:rPr lang="ar-AE" dirty="0" smtClean="0"/>
              <a:t> علاقة بين متغيرين أو أكثر </a:t>
            </a:r>
          </a:p>
          <a:p>
            <a:pPr>
              <a:buFontTx/>
              <a:buNone/>
              <a:defRPr/>
            </a:pPr>
            <a:r>
              <a:rPr lang="ar-AE" dirty="0" smtClean="0"/>
              <a:t>2.يجب على المشكلة أن تكون مصاغة بوضوح ”الطريقة الأكثر جودة هي ص</a:t>
            </a:r>
            <a:r>
              <a:rPr lang="ar-SA" dirty="0" smtClean="0"/>
              <a:t>ي</a:t>
            </a:r>
            <a:r>
              <a:rPr lang="ar-AE" dirty="0" smtClean="0"/>
              <a:t>اغة المشكلة على شكل سؤال”.</a:t>
            </a:r>
          </a:p>
          <a:p>
            <a:pPr>
              <a:buFontTx/>
              <a:buNone/>
              <a:defRPr/>
            </a:pPr>
            <a:r>
              <a:rPr lang="ar-AE" dirty="0" smtClean="0"/>
              <a:t>3.على المشكلة أن تكون قابلة للفحص ويمكن قياسها.</a:t>
            </a:r>
          </a:p>
          <a:p>
            <a:pPr>
              <a:buFontTx/>
              <a:buNone/>
              <a:defRPr/>
            </a:pPr>
            <a:endParaRPr lang="en-US" dirty="0"/>
          </a:p>
        </p:txBody>
      </p:sp>
      <p:sp>
        <p:nvSpPr>
          <p:cNvPr id="7" name="כותרת 1"/>
          <p:cNvSpPr>
            <a:spLocks noGrp="1"/>
          </p:cNvSpPr>
          <p:nvPr>
            <p:ph type="title"/>
          </p:nvPr>
        </p:nvSpPr>
        <p:spPr>
          <a:xfrm>
            <a:off x="457200" y="274638"/>
            <a:ext cx="8229600" cy="1143000"/>
          </a:xfrm>
        </p:spPr>
        <p:txBody>
          <a:bodyPr/>
          <a:lstStyle/>
          <a:p>
            <a:pPr algn="ctr">
              <a:defRPr/>
            </a:pPr>
            <a:r>
              <a:rPr lang="ar-AE" dirty="0" smtClean="0"/>
              <a:t>مشكلة البحث</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14313"/>
            <a:ext cx="8229600" cy="1143000"/>
          </a:xfrm>
        </p:spPr>
        <p:txBody>
          <a:bodyPr>
            <a:normAutofit fontScale="90000"/>
          </a:bodyPr>
          <a:lstStyle/>
          <a:p>
            <a:pPr>
              <a:defRPr/>
            </a:pPr>
            <a:r>
              <a:rPr lang="ar-AE" sz="5400" b="1" dirty="0" smtClean="0"/>
              <a:t/>
            </a:r>
            <a:br>
              <a:rPr lang="ar-AE" sz="5400" b="1" dirty="0" smtClean="0"/>
            </a:br>
            <a:r>
              <a:rPr lang="ar-AE" sz="5400" b="1" dirty="0" smtClean="0"/>
              <a:t/>
            </a:r>
            <a:br>
              <a:rPr lang="ar-AE" sz="5400" b="1" dirty="0" smtClean="0"/>
            </a:br>
            <a:r>
              <a:rPr lang="ar-AE" sz="5400" b="1" dirty="0" smtClean="0"/>
              <a:t/>
            </a:r>
            <a:br>
              <a:rPr lang="ar-AE" sz="5400" b="1" dirty="0" smtClean="0"/>
            </a:br>
            <a:r>
              <a:rPr lang="ar-AE" sz="5400" b="1" dirty="0" smtClean="0"/>
              <a:t/>
            </a:r>
            <a:br>
              <a:rPr lang="ar-AE" sz="5400" b="1" dirty="0" smtClean="0"/>
            </a:br>
            <a:r>
              <a:rPr lang="ar-AE" sz="5400" b="1" dirty="0" smtClean="0"/>
              <a:t/>
            </a:r>
            <a:br>
              <a:rPr lang="ar-AE" sz="5400" b="1" dirty="0" smtClean="0"/>
            </a:br>
            <a:r>
              <a:rPr lang="ar-AE" sz="5400" b="1" dirty="0" smtClean="0"/>
              <a:t/>
            </a:r>
            <a:br>
              <a:rPr lang="ar-AE" sz="5400" b="1" dirty="0" smtClean="0"/>
            </a:br>
            <a:r>
              <a:rPr lang="ar-AE" sz="5400" b="1" dirty="0" smtClean="0"/>
              <a:t/>
            </a:r>
            <a:br>
              <a:rPr lang="ar-AE" sz="5400" b="1" dirty="0" smtClean="0"/>
            </a:br>
            <a:r>
              <a:rPr lang="en-US" sz="4800" b="1" dirty="0" smtClean="0"/>
              <a:t/>
            </a:r>
            <a:br>
              <a:rPr lang="en-US" sz="4800" b="1" dirty="0" smtClean="0"/>
            </a:br>
            <a:endParaRPr lang="en-US" dirty="0"/>
          </a:p>
        </p:txBody>
      </p:sp>
      <p:sp>
        <p:nvSpPr>
          <p:cNvPr id="3" name="מציין מיקום תוכן 2"/>
          <p:cNvSpPr>
            <a:spLocks noGrp="1"/>
          </p:cNvSpPr>
          <p:nvPr>
            <p:ph idx="1"/>
          </p:nvPr>
        </p:nvSpPr>
        <p:spPr>
          <a:xfrm>
            <a:off x="457200" y="1857375"/>
            <a:ext cx="8043863" cy="4268788"/>
          </a:xfrm>
        </p:spPr>
        <p:txBody>
          <a:bodyPr>
            <a:normAutofit/>
          </a:bodyPr>
          <a:lstStyle/>
          <a:p>
            <a:pPr>
              <a:lnSpc>
                <a:spcPct val="90000"/>
              </a:lnSpc>
              <a:defRPr/>
            </a:pPr>
            <a:r>
              <a:rPr lang="ar-SA" sz="3600" b="1" dirty="0" smtClean="0"/>
              <a:t>1- اختيار مشكلة واسعة النطاق</a:t>
            </a:r>
          </a:p>
          <a:p>
            <a:pPr>
              <a:lnSpc>
                <a:spcPct val="90000"/>
              </a:lnSpc>
              <a:defRPr/>
            </a:pPr>
            <a:r>
              <a:rPr lang="ar-SA" sz="3600" b="1" dirty="0" smtClean="0"/>
              <a:t>2- اختيار أول مشكلة تخطر بالبال</a:t>
            </a:r>
          </a:p>
          <a:p>
            <a:pPr>
              <a:lnSpc>
                <a:spcPct val="90000"/>
              </a:lnSpc>
              <a:defRPr/>
            </a:pPr>
            <a:r>
              <a:rPr lang="ar-SA" sz="3600" b="1" dirty="0" smtClean="0"/>
              <a:t>3- المثالية الزائدة عن المعقول</a:t>
            </a:r>
          </a:p>
          <a:p>
            <a:pPr>
              <a:lnSpc>
                <a:spcPct val="90000"/>
              </a:lnSpc>
              <a:defRPr/>
            </a:pPr>
            <a:r>
              <a:rPr lang="ar-SA" sz="3600" b="1" dirty="0" smtClean="0"/>
              <a:t>4- الركاكة وعدم الوضوح </a:t>
            </a:r>
          </a:p>
          <a:p>
            <a:pPr>
              <a:buNone/>
              <a:defRPr/>
            </a:pPr>
            <a:endParaRPr lang="en-US" sz="3600" dirty="0"/>
          </a:p>
        </p:txBody>
      </p:sp>
      <p:sp>
        <p:nvSpPr>
          <p:cNvPr id="9220" name="Rectangle 3"/>
          <p:cNvSpPr>
            <a:spLocks noChangeArrowheads="1"/>
          </p:cNvSpPr>
          <p:nvPr/>
        </p:nvSpPr>
        <p:spPr bwMode="auto">
          <a:xfrm>
            <a:off x="3052763" y="642938"/>
            <a:ext cx="3162300" cy="830262"/>
          </a:xfrm>
          <a:prstGeom prst="rect">
            <a:avLst/>
          </a:prstGeom>
          <a:noFill/>
          <a:ln w="9525">
            <a:noFill/>
            <a:miter lim="800000"/>
            <a:headEnd/>
            <a:tailEnd/>
          </a:ln>
        </p:spPr>
        <p:txBody>
          <a:bodyPr>
            <a:spAutoFit/>
          </a:bodyPr>
          <a:lstStyle/>
          <a:p>
            <a:r>
              <a:rPr lang="ar-SA" sz="2400" b="1"/>
              <a:t>بعض الأخطاء عند تحديد مشكلة البحث</a:t>
            </a:r>
            <a:endParaRPr lang="ar-SA" sz="24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ar-SA" dirty="0" smtClean="0"/>
              <a:t>سؤال البحث</a:t>
            </a:r>
            <a:br>
              <a:rPr lang="ar-SA" dirty="0" smtClean="0"/>
            </a:br>
            <a:endParaRPr lang="he-IL" dirty="0"/>
          </a:p>
        </p:txBody>
      </p:sp>
      <p:sp>
        <p:nvSpPr>
          <p:cNvPr id="3" name="Subtitle 2"/>
          <p:cNvSpPr>
            <a:spLocks noGrp="1"/>
          </p:cNvSpPr>
          <p:nvPr>
            <p:ph idx="1"/>
          </p:nvPr>
        </p:nvSpPr>
        <p:spPr/>
        <p:txBody>
          <a:bodyPr>
            <a:normAutofit lnSpcReduction="10000"/>
          </a:bodyPr>
          <a:lstStyle/>
          <a:p>
            <a:pPr>
              <a:defRPr/>
            </a:pPr>
            <a:r>
              <a:rPr lang="ar-SA" dirty="0" smtClean="0"/>
              <a:t>يجب أن يكون مصاغا بصورة سؤال وأيضا يجب </a:t>
            </a:r>
            <a:r>
              <a:rPr lang="ar-SA" dirty="0" err="1" smtClean="0"/>
              <a:t>ان</a:t>
            </a:r>
            <a:r>
              <a:rPr lang="ar-SA" dirty="0" smtClean="0"/>
              <a:t> يكون سؤالا مفتوحا, أي أن السؤال لا يرمز بأي شكل إلى الجواب. </a:t>
            </a:r>
          </a:p>
          <a:p>
            <a:pPr>
              <a:defRPr/>
            </a:pPr>
            <a:r>
              <a:rPr lang="ar-SA" dirty="0" smtClean="0"/>
              <a:t>هل توجد علاقة بين </a:t>
            </a:r>
            <a:r>
              <a:rPr lang="en-US" dirty="0" smtClean="0"/>
              <a:t>x</a:t>
            </a:r>
            <a:r>
              <a:rPr lang="ar-SA" dirty="0" smtClean="0"/>
              <a:t> و </a:t>
            </a:r>
            <a:r>
              <a:rPr lang="en-US" dirty="0" smtClean="0"/>
              <a:t>y</a:t>
            </a:r>
            <a:r>
              <a:rPr lang="ar-SA" dirty="0" smtClean="0"/>
              <a:t> </a:t>
            </a:r>
            <a:r>
              <a:rPr lang="en-US" dirty="0" smtClean="0"/>
              <a:t>?</a:t>
            </a:r>
            <a:endParaRPr lang="ar-SA" dirty="0" smtClean="0"/>
          </a:p>
          <a:p>
            <a:pPr>
              <a:defRPr/>
            </a:pPr>
            <a:r>
              <a:rPr lang="ar-SA" dirty="0" smtClean="0"/>
              <a:t>ما هي العلاقة بين </a:t>
            </a:r>
            <a:r>
              <a:rPr lang="en-US" dirty="0" smtClean="0"/>
              <a:t>x </a:t>
            </a:r>
            <a:r>
              <a:rPr lang="ar-SA" dirty="0" smtClean="0"/>
              <a:t> و </a:t>
            </a:r>
            <a:r>
              <a:rPr lang="en-US" dirty="0" smtClean="0"/>
              <a:t>y</a:t>
            </a:r>
            <a:r>
              <a:rPr lang="ar-SA" dirty="0" smtClean="0"/>
              <a:t>؟</a:t>
            </a:r>
          </a:p>
          <a:p>
            <a:pPr>
              <a:defRPr/>
            </a:pPr>
            <a:endParaRPr lang="ar-SA" dirty="0" smtClean="0"/>
          </a:p>
          <a:p>
            <a:pPr>
              <a:defRPr/>
            </a:pPr>
            <a:r>
              <a:rPr lang="ar-SA" b="1" u="sng" dirty="0" smtClean="0"/>
              <a:t>قالب:</a:t>
            </a:r>
          </a:p>
          <a:p>
            <a:pPr marL="514350" indent="-514350">
              <a:buFont typeface="+mj-lt"/>
              <a:buAutoNum type="arabicPeriod"/>
              <a:defRPr/>
            </a:pPr>
            <a:r>
              <a:rPr lang="ar-SA" dirty="0" smtClean="0"/>
              <a:t>هل توجد علاقة بين --------------- وبين -----------؟ </a:t>
            </a:r>
          </a:p>
          <a:p>
            <a:pPr marL="514350" indent="-514350">
              <a:buFontTx/>
              <a:buNone/>
              <a:defRPr/>
            </a:pPr>
            <a:r>
              <a:rPr lang="ar-SA" dirty="0" smtClean="0"/>
              <a:t>             (سؤال علاقة ,يكثر في البحث الكمي)</a:t>
            </a:r>
          </a:p>
          <a:p>
            <a:pPr marL="514350" indent="-514350">
              <a:buFont typeface="+mj-lt"/>
              <a:buAutoNum type="arabicPeriod"/>
              <a:defRPr/>
            </a:pPr>
            <a:r>
              <a:rPr lang="ar-SA" dirty="0" smtClean="0"/>
              <a:t>هل يوجد اختلاف بين ------------- وبين -----------؟ </a:t>
            </a:r>
          </a:p>
          <a:p>
            <a:pPr marL="514350" indent="-514350">
              <a:buFontTx/>
              <a:buNone/>
              <a:defRPr/>
            </a:pPr>
            <a:r>
              <a:rPr lang="ar-SA" dirty="0" smtClean="0"/>
              <a:t>                (سؤال مقارنة بين مجموعتين)</a:t>
            </a:r>
          </a:p>
          <a:p>
            <a:pPr marL="514350" indent="-514350">
              <a:defRPr/>
            </a:pPr>
            <a:endParaRPr lang="ar-SA" dirty="0" smtClean="0"/>
          </a:p>
          <a:p>
            <a:pPr>
              <a:defRPr/>
            </a:pPr>
            <a:endParaRPr lang="he-IL"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ar-SA" dirty="0" smtClean="0"/>
              <a:t>الفرضية</a:t>
            </a:r>
            <a:endParaRPr lang="he-IL" dirty="0"/>
          </a:p>
        </p:txBody>
      </p:sp>
      <p:sp>
        <p:nvSpPr>
          <p:cNvPr id="3" name="Content Placeholder 2"/>
          <p:cNvSpPr>
            <a:spLocks noGrp="1"/>
          </p:cNvSpPr>
          <p:nvPr>
            <p:ph idx="1"/>
          </p:nvPr>
        </p:nvSpPr>
        <p:spPr/>
        <p:txBody>
          <a:bodyPr>
            <a:normAutofit/>
          </a:bodyPr>
          <a:lstStyle/>
          <a:p>
            <a:pPr lvl="1">
              <a:buFont typeface="Tahoma" pitchFamily="34" charset="0"/>
              <a:buNone/>
              <a:defRPr/>
            </a:pPr>
            <a:r>
              <a:rPr lang="ar-SA" dirty="0" smtClean="0"/>
              <a:t>هي تحديد تقريبي لمدى جودة العلاقة بين العوامل التي ذكرت في سؤال البحث.</a:t>
            </a:r>
          </a:p>
          <a:p>
            <a:pPr lvl="1">
              <a:buFont typeface="Tahoma" pitchFamily="34" charset="0"/>
              <a:buNone/>
              <a:defRPr/>
            </a:pPr>
            <a:r>
              <a:rPr lang="ar-SA" dirty="0" smtClean="0"/>
              <a:t>هي تحدد العلاقة بين المتغيرات في سؤال البحث ( كلما  يرتفع </a:t>
            </a:r>
            <a:r>
              <a:rPr lang="en-US" dirty="0" smtClean="0"/>
              <a:t>x</a:t>
            </a:r>
            <a:r>
              <a:rPr lang="ar-SA" dirty="0" smtClean="0"/>
              <a:t> يتم هبوط </a:t>
            </a:r>
            <a:r>
              <a:rPr lang="en-US" dirty="0" smtClean="0"/>
              <a:t>y</a:t>
            </a:r>
            <a:r>
              <a:rPr lang="ar-SA" dirty="0" smtClean="0"/>
              <a:t>).</a:t>
            </a:r>
          </a:p>
          <a:p>
            <a:pPr lvl="1">
              <a:buFont typeface="Tahoma" pitchFamily="34" charset="0"/>
              <a:buNone/>
              <a:defRPr/>
            </a:pPr>
            <a:r>
              <a:rPr lang="ar-SA" dirty="0" smtClean="0"/>
              <a:t>فرضية البحث هي من أهم مركبات البحث.</a:t>
            </a:r>
          </a:p>
          <a:p>
            <a:pPr lvl="1">
              <a:buFont typeface="Tahoma" pitchFamily="34" charset="0"/>
              <a:buNone/>
              <a:defRPr/>
            </a:pPr>
            <a:endParaRPr lang="ar-SA" dirty="0" smtClean="0"/>
          </a:p>
          <a:p>
            <a:pPr lvl="1">
              <a:buFont typeface="Tahoma" pitchFamily="34" charset="0"/>
              <a:buNone/>
              <a:defRPr/>
            </a:pPr>
            <a:r>
              <a:rPr lang="ar-SA" b="1" u="sng" dirty="0" smtClean="0"/>
              <a:t>قالب الفرضية:</a:t>
            </a:r>
          </a:p>
          <a:p>
            <a:pPr marL="850392" lvl="1" indent="-457200">
              <a:buFont typeface="+mj-lt"/>
              <a:buAutoNum type="arabicPeriod"/>
              <a:defRPr/>
            </a:pPr>
            <a:r>
              <a:rPr lang="ar-SA" dirty="0" smtClean="0"/>
              <a:t>كلما كان -------------- يتم ----------- ( علاقة فرضية).</a:t>
            </a:r>
          </a:p>
          <a:p>
            <a:pPr marL="850392" lvl="1" indent="-457200">
              <a:buFont typeface="+mj-lt"/>
              <a:buAutoNum type="arabicPeriod"/>
              <a:defRPr/>
            </a:pPr>
            <a:r>
              <a:rPr lang="ar-SA" dirty="0" smtClean="0"/>
              <a:t>توجد اختلافات بين ------------ وبين -------- (فرضية مقارنة).</a:t>
            </a:r>
          </a:p>
          <a:p>
            <a:pPr lvl="1">
              <a:buFont typeface="Tahoma" pitchFamily="34" charset="0"/>
              <a:buNone/>
              <a:defRPr/>
            </a:pPr>
            <a:endParaRPr lang="ar-SA" dirty="0" smtClean="0"/>
          </a:p>
          <a:p>
            <a:pPr lvl="1">
              <a:buFont typeface="Tahoma" pitchFamily="34" charset="0"/>
              <a:buNone/>
              <a:defRPr/>
            </a:pPr>
            <a:endParaRPr lang="ar-SA" dirty="0" smtClean="0"/>
          </a:p>
          <a:p>
            <a:pPr lvl="1">
              <a:buFont typeface="Tahoma" pitchFamily="34" charset="0"/>
              <a:buNone/>
              <a:defRPr/>
            </a:pPr>
            <a:endParaRPr lang="he-IL"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البحث العلمي</a:t>
            </a:r>
            <a:endParaRPr lang="he-IL" dirty="0"/>
          </a:p>
        </p:txBody>
      </p:sp>
      <p:sp>
        <p:nvSpPr>
          <p:cNvPr id="3" name="Content Placeholder 2"/>
          <p:cNvSpPr>
            <a:spLocks noGrp="1"/>
          </p:cNvSpPr>
          <p:nvPr>
            <p:ph idx="1"/>
          </p:nvPr>
        </p:nvSpPr>
        <p:spPr/>
        <p:txBody>
          <a:bodyPr/>
          <a:lstStyle/>
          <a:p>
            <a:r>
              <a:rPr lang="ar-SA" sz="2800" dirty="0" smtClean="0"/>
              <a:t>البحث الكمي: </a:t>
            </a:r>
            <a:r>
              <a:rPr lang="ar-SA" dirty="0" smtClean="0"/>
              <a:t>المعطيات التي تجمع هي معطيات التي بإمكاننا تكميمها, وكل معطى يأخذ قيمه </a:t>
            </a:r>
            <a:r>
              <a:rPr lang="ar-SA" smtClean="0"/>
              <a:t>رقمية </a:t>
            </a:r>
            <a:r>
              <a:rPr lang="ar-SA" smtClean="0"/>
              <a:t>مثال:العلاقه بين الوضع الاقتصادي للاهل وبين التحصيل الدراسي لدى الابناء  . </a:t>
            </a:r>
            <a:r>
              <a:rPr lang="ar-SA" dirty="0" smtClean="0"/>
              <a:t>كل معطى في الاستبيان يأخذ رقما الذي يمكن </a:t>
            </a:r>
            <a:r>
              <a:rPr lang="ar-SA" dirty="0" smtClean="0"/>
              <a:t>تكميمه.هدفه </a:t>
            </a:r>
            <a:r>
              <a:rPr lang="ar-SA" dirty="0" smtClean="0"/>
              <a:t>هو فحص علاقة بين متغيرات وتأثير أو نفي فرضيات البحث.</a:t>
            </a:r>
          </a:p>
          <a:p>
            <a:pPr>
              <a:buNone/>
            </a:pPr>
            <a:endParaRPr lang="he-IL"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smtClean="0"/>
              <a:t>البحث النوعي </a:t>
            </a:r>
            <a:r>
              <a:rPr lang="en-US" b="1" dirty="0" smtClean="0"/>
              <a:t>qualitative research</a:t>
            </a:r>
            <a:endParaRPr lang="he-IL" dirty="0"/>
          </a:p>
        </p:txBody>
      </p:sp>
      <p:sp>
        <p:nvSpPr>
          <p:cNvPr id="3" name="Content Placeholder 2"/>
          <p:cNvSpPr>
            <a:spLocks noGrp="1"/>
          </p:cNvSpPr>
          <p:nvPr>
            <p:ph idx="1"/>
          </p:nvPr>
        </p:nvSpPr>
        <p:spPr/>
        <p:txBody>
          <a:bodyPr/>
          <a:lstStyle/>
          <a:p>
            <a:r>
              <a:rPr lang="ar-SA" b="1" dirty="0" smtClean="0"/>
              <a:t>منهجية في البحث في العلوم تركز على وصف الظواهر والفهم والأعمق لها، ويختلف عن البحث الكمي الذي يركز عادة على التجريب وعلى الكشف عن السبب أو النتيجة بالاعتماد على المعطيات العددية. فالسؤال المطروح في البحث النوعي سؤال مفتوح النهاية ويهتم بالعملية والمعنى أكثر من اهتمامه بالسبب والنتيجة</a:t>
            </a:r>
            <a:endParaRPr lang="he-IL"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متغيرات</a:t>
            </a:r>
            <a:endParaRPr lang="he-IL" dirty="0"/>
          </a:p>
        </p:txBody>
      </p:sp>
      <p:sp>
        <p:nvSpPr>
          <p:cNvPr id="3" name="Content Placeholder 2"/>
          <p:cNvSpPr>
            <a:spLocks noGrp="1"/>
          </p:cNvSpPr>
          <p:nvPr>
            <p:ph idx="1"/>
          </p:nvPr>
        </p:nvSpPr>
        <p:spPr>
          <a:xfrm>
            <a:off x="571472" y="1928802"/>
            <a:ext cx="8358246" cy="4500594"/>
          </a:xfrm>
        </p:spPr>
        <p:txBody>
          <a:bodyPr>
            <a:normAutofit fontScale="92500" lnSpcReduction="20000"/>
          </a:bodyPr>
          <a:lstStyle/>
          <a:p>
            <a:pPr>
              <a:buNone/>
            </a:pPr>
            <a:r>
              <a:rPr lang="ar-SA" b="1" u="sng" dirty="0" smtClean="0"/>
              <a:t>متغير:</a:t>
            </a:r>
          </a:p>
          <a:p>
            <a:pPr>
              <a:buNone/>
            </a:pPr>
            <a:r>
              <a:rPr lang="ar-SA" dirty="0" smtClean="0"/>
              <a:t>هو الذي تتغير قيمته أو كميته من حالة لأخرى ويجب عليه أن يحتوي على مركبين على الأقل.</a:t>
            </a:r>
          </a:p>
          <a:p>
            <a:pPr>
              <a:buNone/>
            </a:pPr>
            <a:r>
              <a:rPr lang="ar-SA" b="1" dirty="0" smtClean="0"/>
              <a:t>مثال:</a:t>
            </a:r>
          </a:p>
          <a:p>
            <a:pPr>
              <a:buNone/>
            </a:pPr>
            <a:r>
              <a:rPr lang="ar-SA" b="1" dirty="0" smtClean="0"/>
              <a:t>  </a:t>
            </a:r>
            <a:r>
              <a:rPr lang="ar-SA" dirty="0" smtClean="0"/>
              <a:t>” ادارة ” هو ليس متغير ولكن ” اسلوب الادارة ” هو متغير</a:t>
            </a:r>
          </a:p>
          <a:p>
            <a:pPr>
              <a:buNone/>
            </a:pPr>
            <a:r>
              <a:rPr lang="ar-SA" dirty="0" smtClean="0"/>
              <a:t>  ” كرسي ” هو ليس متغير ولكن ” لون الكرسي ”متغير</a:t>
            </a:r>
          </a:p>
          <a:p>
            <a:pPr>
              <a:buNone/>
            </a:pPr>
            <a:endParaRPr lang="ar-SA" dirty="0" smtClean="0"/>
          </a:p>
          <a:p>
            <a:pPr>
              <a:buNone/>
            </a:pPr>
            <a:r>
              <a:rPr lang="ar-SA" b="1" dirty="0" err="1" smtClean="0"/>
              <a:t>امثلة</a:t>
            </a:r>
            <a:r>
              <a:rPr lang="ar-SA" b="1" dirty="0" smtClean="0"/>
              <a:t>:</a:t>
            </a:r>
          </a:p>
          <a:p>
            <a:pPr>
              <a:buNone/>
            </a:pPr>
            <a:r>
              <a:rPr lang="ar-SA" dirty="0" smtClean="0"/>
              <a:t>الجنس</a:t>
            </a:r>
          </a:p>
          <a:p>
            <a:pPr>
              <a:buNone/>
            </a:pPr>
            <a:r>
              <a:rPr lang="ar-SA" dirty="0" smtClean="0"/>
              <a:t>الطول</a:t>
            </a:r>
          </a:p>
          <a:p>
            <a:pPr>
              <a:buNone/>
            </a:pPr>
            <a:r>
              <a:rPr lang="ar-SA" dirty="0" smtClean="0"/>
              <a:t>المستوى الاجتماعي</a:t>
            </a:r>
          </a:p>
          <a:p>
            <a:pPr>
              <a:buNone/>
            </a:pPr>
            <a:r>
              <a:rPr lang="ar-SA" dirty="0" smtClean="0"/>
              <a:t>درجة مهنية</a:t>
            </a:r>
          </a:p>
          <a:p>
            <a:pPr>
              <a:buNone/>
            </a:pPr>
            <a:endParaRPr lang="ar-SA" dirty="0" smtClean="0"/>
          </a:p>
          <a:p>
            <a:pPr>
              <a:buNone/>
            </a:pPr>
            <a:endParaRPr lang="ar-SA" dirty="0" smtClean="0"/>
          </a:p>
          <a:p>
            <a:pPr>
              <a:buNone/>
            </a:pPr>
            <a:endParaRPr lang="he-IL"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المتغيرات</a:t>
            </a:r>
            <a:endParaRPr lang="he-IL" dirty="0"/>
          </a:p>
        </p:txBody>
      </p:sp>
      <p:sp>
        <p:nvSpPr>
          <p:cNvPr id="3" name="Content Placeholder 2"/>
          <p:cNvSpPr>
            <a:spLocks noGrp="1"/>
          </p:cNvSpPr>
          <p:nvPr>
            <p:ph idx="1"/>
          </p:nvPr>
        </p:nvSpPr>
        <p:spPr/>
        <p:txBody>
          <a:bodyPr>
            <a:normAutofit fontScale="92500" lnSpcReduction="20000"/>
          </a:bodyPr>
          <a:lstStyle/>
          <a:p>
            <a:pPr>
              <a:buNone/>
            </a:pPr>
            <a:r>
              <a:rPr lang="ar-SA" dirty="0" smtClean="0"/>
              <a:t>المتغير الكمي: هو المتغير الذي باستطاعتنا تدريج مركباته </a:t>
            </a:r>
          </a:p>
          <a:p>
            <a:pPr>
              <a:buFont typeface="Wingdings" pitchFamily="2" charset="2"/>
              <a:buChar char="ü"/>
            </a:pPr>
            <a:r>
              <a:rPr lang="ar-SA" dirty="0" smtClean="0"/>
              <a:t> الوزن</a:t>
            </a:r>
          </a:p>
          <a:p>
            <a:pPr>
              <a:buFont typeface="Wingdings" pitchFamily="2" charset="2"/>
              <a:buChar char="ü"/>
            </a:pPr>
            <a:r>
              <a:rPr lang="ar-SA" dirty="0" smtClean="0"/>
              <a:t>مستوى الدخل</a:t>
            </a:r>
          </a:p>
          <a:p>
            <a:pPr>
              <a:buFont typeface="Wingdings" pitchFamily="2" charset="2"/>
              <a:buChar char="ü"/>
            </a:pPr>
            <a:r>
              <a:rPr lang="ar-SA" dirty="0" smtClean="0"/>
              <a:t>الطول</a:t>
            </a:r>
          </a:p>
          <a:p>
            <a:pPr>
              <a:buFont typeface="Wingdings" pitchFamily="2" charset="2"/>
              <a:buChar char="ü"/>
            </a:pPr>
            <a:r>
              <a:rPr lang="ar-SA" dirty="0" smtClean="0"/>
              <a:t>الكثافة</a:t>
            </a:r>
          </a:p>
          <a:p>
            <a:pPr>
              <a:buNone/>
            </a:pPr>
            <a:endParaRPr lang="ar-SA" dirty="0" smtClean="0"/>
          </a:p>
          <a:p>
            <a:pPr>
              <a:buNone/>
            </a:pPr>
            <a:r>
              <a:rPr lang="ar-SA" dirty="0" smtClean="0"/>
              <a:t>المتغير النوعي: هو المتغير الذي لا نستطيع تدريج مركباته</a:t>
            </a:r>
          </a:p>
          <a:p>
            <a:pPr>
              <a:buFont typeface="Wingdings" pitchFamily="2" charset="2"/>
              <a:buChar char="ü"/>
            </a:pPr>
            <a:r>
              <a:rPr lang="ar-SA" dirty="0" smtClean="0"/>
              <a:t>ت</a:t>
            </a:r>
            <a:r>
              <a:rPr lang="ar-AE" dirty="0" smtClean="0"/>
              <a:t>ص</a:t>
            </a:r>
            <a:r>
              <a:rPr lang="ar-SA" dirty="0" smtClean="0"/>
              <a:t>رف</a:t>
            </a:r>
          </a:p>
          <a:p>
            <a:pPr>
              <a:buFont typeface="Wingdings" pitchFamily="2" charset="2"/>
              <a:buChar char="ü"/>
            </a:pPr>
            <a:r>
              <a:rPr lang="ar-SA" dirty="0" smtClean="0"/>
              <a:t>آراء</a:t>
            </a:r>
          </a:p>
          <a:p>
            <a:pPr>
              <a:buFont typeface="Wingdings" pitchFamily="2" charset="2"/>
              <a:buChar char="ü"/>
            </a:pPr>
            <a:r>
              <a:rPr lang="ar-SA" dirty="0" smtClean="0"/>
              <a:t>مدى رضاكم</a:t>
            </a:r>
          </a:p>
          <a:p>
            <a:pPr>
              <a:buFont typeface="Wingdings" pitchFamily="2" charset="2"/>
              <a:buChar char="ü"/>
            </a:pPr>
            <a:r>
              <a:rPr lang="ar-SA" dirty="0" smtClean="0"/>
              <a:t>محبة</a:t>
            </a:r>
            <a:endParaRPr lang="he-IL"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المتغيرات </a:t>
            </a:r>
            <a:endParaRPr lang="he-IL" dirty="0"/>
          </a:p>
        </p:txBody>
      </p:sp>
      <p:sp>
        <p:nvSpPr>
          <p:cNvPr id="3" name="Content Placeholder 2"/>
          <p:cNvSpPr>
            <a:spLocks noGrp="1"/>
          </p:cNvSpPr>
          <p:nvPr>
            <p:ph idx="1"/>
          </p:nvPr>
        </p:nvSpPr>
        <p:spPr/>
        <p:txBody>
          <a:bodyPr/>
          <a:lstStyle/>
          <a:p>
            <a:r>
              <a:rPr lang="ar-SA" b="1" u="sng" dirty="0" smtClean="0"/>
              <a:t>المتغير المستقل (السبب)</a:t>
            </a:r>
            <a:r>
              <a:rPr lang="ar-SA" dirty="0" smtClean="0"/>
              <a:t>: هو المتغير </a:t>
            </a:r>
            <a:r>
              <a:rPr lang="en-US" dirty="0" smtClean="0"/>
              <a:t>Active</a:t>
            </a:r>
            <a:r>
              <a:rPr lang="ar-SA" dirty="0" smtClean="0"/>
              <a:t> النشط في البحث, هو المؤثر, المسبب الذي يفسر – معروفا مسبقا. بالإضافة لذلك فهو العامل الذي نريد أن نقيس مدى تأثيره على الموقف.</a:t>
            </a:r>
          </a:p>
          <a:p>
            <a:r>
              <a:rPr lang="ar-SA" b="1" dirty="0" smtClean="0"/>
              <a:t>المتغير التابع(</a:t>
            </a:r>
            <a:r>
              <a:rPr lang="ar-SA" b="1" dirty="0" err="1" smtClean="0"/>
              <a:t>النتيجه</a:t>
            </a:r>
            <a:r>
              <a:rPr lang="ar-SA" b="1" dirty="0" smtClean="0"/>
              <a:t>) </a:t>
            </a:r>
            <a:r>
              <a:rPr lang="ar-SA" dirty="0" smtClean="0"/>
              <a:t>: هو المتغير ال </a:t>
            </a:r>
            <a:r>
              <a:rPr lang="en-US" dirty="0" smtClean="0"/>
              <a:t>Passive</a:t>
            </a:r>
            <a:r>
              <a:rPr lang="ar-SA" dirty="0" smtClean="0"/>
              <a:t> في البحث- متأثر من , مفسر, يحدث بسبب, ( هو الذي يفحصه الباحث). بالإضافة لذلك فهو العامل الذي ينتج عن تأثير العامل المستقل.</a:t>
            </a:r>
          </a:p>
          <a:p>
            <a:r>
              <a:rPr lang="ar-SA" b="1" u="sng" dirty="0" smtClean="0"/>
              <a:t>المتغير الدخيل : العوامل الاخرى التي تؤثر في المتغير التابع</a:t>
            </a:r>
          </a:p>
          <a:p>
            <a:pPr>
              <a:buNone/>
            </a:pPr>
            <a:endParaRPr lang="ar-SA" dirty="0" smtClean="0"/>
          </a:p>
          <a:p>
            <a:pPr algn="ctr">
              <a:buNone/>
            </a:pPr>
            <a:r>
              <a:rPr lang="ar-SA" b="1" dirty="0" smtClean="0"/>
              <a:t>هنالك علاقة بين جيل القارئ وبين نوع الجريدة</a:t>
            </a:r>
            <a:endParaRPr lang="he-IL"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0013" y="301625"/>
            <a:ext cx="7313612" cy="895350"/>
          </a:xfrm>
        </p:spPr>
        <p:txBody>
          <a:bodyPr>
            <a:normAutofit fontScale="90000"/>
          </a:bodyPr>
          <a:lstStyle/>
          <a:p>
            <a:pPr algn="ctr" eaLnBrk="1" hangingPunct="1"/>
            <a:r>
              <a:rPr lang="he-IL" b="1" u="sng" smtClean="0">
                <a:solidFill>
                  <a:srgbClr val="006666"/>
                </a:solidFill>
              </a:rPr>
              <a:t>השלבים העיקריים בתהליך מחקרי</a:t>
            </a:r>
            <a:endParaRPr lang="en-US" b="1" u="sng" smtClean="0">
              <a:solidFill>
                <a:srgbClr val="006666"/>
              </a:solidFill>
            </a:endParaRPr>
          </a:p>
        </p:txBody>
      </p:sp>
      <p:sp>
        <p:nvSpPr>
          <p:cNvPr id="11267" name="Text Box 3"/>
          <p:cNvSpPr txBox="1">
            <a:spLocks noChangeArrowheads="1"/>
          </p:cNvSpPr>
          <p:nvPr/>
        </p:nvSpPr>
        <p:spPr bwMode="auto">
          <a:xfrm>
            <a:off x="4267200" y="1447800"/>
            <a:ext cx="1524000" cy="588963"/>
          </a:xfrm>
          <a:prstGeom prst="rect">
            <a:avLst/>
          </a:prstGeom>
          <a:noFill/>
          <a:ln w="9525">
            <a:solidFill>
              <a:schemeClr val="tx1"/>
            </a:solidFill>
            <a:miter lim="800000"/>
            <a:headEnd/>
            <a:tailEnd/>
          </a:ln>
        </p:spPr>
        <p:txBody>
          <a:bodyPr>
            <a:spAutoFit/>
          </a:bodyPr>
          <a:lstStyle/>
          <a:p>
            <a:pPr algn="ctr">
              <a:spcBef>
                <a:spcPct val="50000"/>
              </a:spcBef>
            </a:pPr>
            <a:r>
              <a:rPr lang="he-IL" sz="3200" b="1" u="sng">
                <a:latin typeface="Arial" pitchFamily="34" charset="0"/>
              </a:rPr>
              <a:t>בעיה</a:t>
            </a:r>
            <a:endParaRPr lang="en-US" sz="3200" b="1" u="sng">
              <a:latin typeface="Arial" pitchFamily="34" charset="0"/>
            </a:endParaRPr>
          </a:p>
        </p:txBody>
      </p:sp>
      <p:sp>
        <p:nvSpPr>
          <p:cNvPr id="11268" name="Rectangle 4"/>
          <p:cNvSpPr>
            <a:spLocks noChangeArrowheads="1"/>
          </p:cNvSpPr>
          <p:nvPr/>
        </p:nvSpPr>
        <p:spPr bwMode="auto">
          <a:xfrm>
            <a:off x="6697663" y="2209800"/>
            <a:ext cx="1550987" cy="588963"/>
          </a:xfrm>
          <a:prstGeom prst="rect">
            <a:avLst/>
          </a:prstGeom>
          <a:noFill/>
          <a:ln w="9525">
            <a:solidFill>
              <a:schemeClr val="tx1"/>
            </a:solidFill>
            <a:miter lim="800000"/>
            <a:headEnd/>
            <a:tailEnd/>
          </a:ln>
        </p:spPr>
        <p:txBody>
          <a:bodyPr wrap="none">
            <a:spAutoFit/>
          </a:bodyPr>
          <a:lstStyle/>
          <a:p>
            <a:pPr algn="ctr">
              <a:spcBef>
                <a:spcPct val="50000"/>
              </a:spcBef>
            </a:pPr>
            <a:r>
              <a:rPr lang="he-IL" sz="3200" b="1" u="sng">
                <a:latin typeface="Arial" pitchFamily="34" charset="0"/>
              </a:rPr>
              <a:t>השערות</a:t>
            </a:r>
            <a:endParaRPr lang="en-US" sz="3200" b="1" u="sng">
              <a:latin typeface="Arial" pitchFamily="34" charset="0"/>
            </a:endParaRPr>
          </a:p>
        </p:txBody>
      </p:sp>
      <p:sp>
        <p:nvSpPr>
          <p:cNvPr id="11269" name="Rectangle 5"/>
          <p:cNvSpPr>
            <a:spLocks noChangeArrowheads="1"/>
          </p:cNvSpPr>
          <p:nvPr/>
        </p:nvSpPr>
        <p:spPr bwMode="auto">
          <a:xfrm>
            <a:off x="7113588" y="3657600"/>
            <a:ext cx="2160587" cy="588963"/>
          </a:xfrm>
          <a:prstGeom prst="rect">
            <a:avLst/>
          </a:prstGeom>
          <a:noFill/>
          <a:ln w="9525">
            <a:solidFill>
              <a:schemeClr val="tx1"/>
            </a:solidFill>
            <a:miter lim="800000"/>
            <a:headEnd/>
            <a:tailEnd/>
          </a:ln>
        </p:spPr>
        <p:txBody>
          <a:bodyPr wrap="none">
            <a:spAutoFit/>
          </a:bodyPr>
          <a:lstStyle/>
          <a:p>
            <a:pPr algn="ctr">
              <a:spcBef>
                <a:spcPct val="50000"/>
              </a:spcBef>
            </a:pPr>
            <a:r>
              <a:rPr lang="he-IL" sz="3200" b="1" u="sng">
                <a:latin typeface="Arial" pitchFamily="34" charset="0"/>
              </a:rPr>
              <a:t>מערך</a:t>
            </a:r>
            <a:r>
              <a:rPr lang="he-IL" sz="3200" b="1" u="sng">
                <a:solidFill>
                  <a:srgbClr val="FFFF00"/>
                </a:solidFill>
                <a:latin typeface="Arial" pitchFamily="34" charset="0"/>
              </a:rPr>
              <a:t> </a:t>
            </a:r>
            <a:r>
              <a:rPr lang="he-IL" sz="3200" b="1" u="sng">
                <a:latin typeface="Arial" pitchFamily="34" charset="0"/>
              </a:rPr>
              <a:t>מחקר</a:t>
            </a:r>
            <a:endParaRPr lang="en-US" sz="3200" b="1" u="sng">
              <a:latin typeface="Arial" pitchFamily="34" charset="0"/>
            </a:endParaRPr>
          </a:p>
        </p:txBody>
      </p:sp>
      <p:sp>
        <p:nvSpPr>
          <p:cNvPr id="11270" name="Rectangle 6"/>
          <p:cNvSpPr>
            <a:spLocks noChangeArrowheads="1"/>
          </p:cNvSpPr>
          <p:nvPr/>
        </p:nvSpPr>
        <p:spPr bwMode="auto">
          <a:xfrm>
            <a:off x="6083300" y="5562600"/>
            <a:ext cx="1257300" cy="588963"/>
          </a:xfrm>
          <a:prstGeom prst="rect">
            <a:avLst/>
          </a:prstGeom>
          <a:noFill/>
          <a:ln w="9525">
            <a:solidFill>
              <a:schemeClr val="tx1"/>
            </a:solidFill>
            <a:miter lim="800000"/>
            <a:headEnd/>
            <a:tailEnd/>
          </a:ln>
        </p:spPr>
        <p:txBody>
          <a:bodyPr wrap="none">
            <a:spAutoFit/>
          </a:bodyPr>
          <a:lstStyle/>
          <a:p>
            <a:pPr algn="ctr">
              <a:spcBef>
                <a:spcPct val="50000"/>
              </a:spcBef>
            </a:pPr>
            <a:r>
              <a:rPr lang="he-IL" sz="3200" b="1" u="sng">
                <a:latin typeface="Arial" pitchFamily="34" charset="0"/>
              </a:rPr>
              <a:t>מדידה</a:t>
            </a:r>
            <a:endParaRPr lang="en-US" sz="3200" b="1" u="sng">
              <a:latin typeface="Arial" pitchFamily="34" charset="0"/>
            </a:endParaRPr>
          </a:p>
        </p:txBody>
      </p:sp>
      <p:sp>
        <p:nvSpPr>
          <p:cNvPr id="11271" name="Rectangle 7"/>
          <p:cNvSpPr>
            <a:spLocks noChangeArrowheads="1"/>
          </p:cNvSpPr>
          <p:nvPr/>
        </p:nvSpPr>
        <p:spPr bwMode="auto">
          <a:xfrm>
            <a:off x="2362200" y="5486400"/>
            <a:ext cx="2011363" cy="882650"/>
          </a:xfrm>
          <a:prstGeom prst="rect">
            <a:avLst/>
          </a:prstGeom>
          <a:noFill/>
          <a:ln w="9525">
            <a:solidFill>
              <a:schemeClr val="tx1"/>
            </a:solidFill>
            <a:miter lim="800000"/>
            <a:headEnd/>
            <a:tailEnd/>
          </a:ln>
        </p:spPr>
        <p:txBody>
          <a:bodyPr>
            <a:spAutoFit/>
          </a:bodyPr>
          <a:lstStyle/>
          <a:p>
            <a:pPr algn="ctr">
              <a:lnSpc>
                <a:spcPct val="80000"/>
              </a:lnSpc>
              <a:spcBef>
                <a:spcPct val="50000"/>
              </a:spcBef>
            </a:pPr>
            <a:r>
              <a:rPr lang="he-IL" sz="3200" b="1" u="sng">
                <a:latin typeface="Arial" pitchFamily="34" charset="0"/>
              </a:rPr>
              <a:t>איסוף נתונים</a:t>
            </a:r>
          </a:p>
        </p:txBody>
      </p:sp>
      <p:sp>
        <p:nvSpPr>
          <p:cNvPr id="11272" name="Rectangle 8"/>
          <p:cNvSpPr>
            <a:spLocks noChangeArrowheads="1"/>
          </p:cNvSpPr>
          <p:nvPr/>
        </p:nvSpPr>
        <p:spPr bwMode="auto">
          <a:xfrm>
            <a:off x="855663" y="3886200"/>
            <a:ext cx="2266950" cy="588963"/>
          </a:xfrm>
          <a:prstGeom prst="rect">
            <a:avLst/>
          </a:prstGeom>
          <a:noFill/>
          <a:ln w="9525">
            <a:solidFill>
              <a:schemeClr val="tx1"/>
            </a:solidFill>
            <a:miter lim="800000"/>
            <a:headEnd/>
            <a:tailEnd/>
          </a:ln>
        </p:spPr>
        <p:txBody>
          <a:bodyPr wrap="none">
            <a:spAutoFit/>
          </a:bodyPr>
          <a:lstStyle/>
          <a:p>
            <a:pPr algn="ctr">
              <a:spcBef>
                <a:spcPct val="50000"/>
              </a:spcBef>
            </a:pPr>
            <a:r>
              <a:rPr lang="he-IL" sz="3200" b="1" u="sng">
                <a:latin typeface="Arial" pitchFamily="34" charset="0"/>
              </a:rPr>
              <a:t>ניתוח נתונים</a:t>
            </a:r>
            <a:endParaRPr lang="en-US" sz="3200" b="1" u="sng">
              <a:latin typeface="Arial" pitchFamily="34" charset="0"/>
            </a:endParaRPr>
          </a:p>
        </p:txBody>
      </p:sp>
      <p:sp>
        <p:nvSpPr>
          <p:cNvPr id="11273" name="Rectangle 9"/>
          <p:cNvSpPr>
            <a:spLocks noChangeArrowheads="1"/>
          </p:cNvSpPr>
          <p:nvPr/>
        </p:nvSpPr>
        <p:spPr bwMode="auto">
          <a:xfrm>
            <a:off x="741363" y="2209800"/>
            <a:ext cx="2495550" cy="588963"/>
          </a:xfrm>
          <a:prstGeom prst="rect">
            <a:avLst/>
          </a:prstGeom>
          <a:noFill/>
          <a:ln w="9525">
            <a:solidFill>
              <a:schemeClr val="tx1"/>
            </a:solidFill>
            <a:miter lim="800000"/>
            <a:headEnd/>
            <a:tailEnd/>
          </a:ln>
        </p:spPr>
        <p:txBody>
          <a:bodyPr wrap="none">
            <a:spAutoFit/>
          </a:bodyPr>
          <a:lstStyle/>
          <a:p>
            <a:pPr algn="ctr">
              <a:spcBef>
                <a:spcPct val="50000"/>
              </a:spcBef>
            </a:pPr>
            <a:r>
              <a:rPr lang="he-IL" sz="3200" b="1" u="sng">
                <a:latin typeface="Arial" pitchFamily="34" charset="0"/>
              </a:rPr>
              <a:t>הכללת הבעיה</a:t>
            </a:r>
            <a:endParaRPr lang="en-US" sz="3200" b="1" u="sng">
              <a:latin typeface="Arial" pitchFamily="34" charset="0"/>
            </a:endParaRPr>
          </a:p>
        </p:txBody>
      </p:sp>
      <p:sp>
        <p:nvSpPr>
          <p:cNvPr id="11274" name="Rectangle 10"/>
          <p:cNvSpPr>
            <a:spLocks noChangeArrowheads="1"/>
          </p:cNvSpPr>
          <p:nvPr/>
        </p:nvSpPr>
        <p:spPr bwMode="auto">
          <a:xfrm>
            <a:off x="3825875" y="3140075"/>
            <a:ext cx="1498600" cy="588963"/>
          </a:xfrm>
          <a:prstGeom prst="rect">
            <a:avLst/>
          </a:prstGeom>
          <a:noFill/>
          <a:ln w="9525">
            <a:solidFill>
              <a:schemeClr val="tx1"/>
            </a:solidFill>
            <a:miter lim="800000"/>
            <a:headEnd/>
            <a:tailEnd/>
          </a:ln>
        </p:spPr>
        <p:txBody>
          <a:bodyPr wrap="none">
            <a:spAutoFit/>
          </a:bodyPr>
          <a:lstStyle/>
          <a:p>
            <a:pPr algn="ctr">
              <a:spcBef>
                <a:spcPct val="50000"/>
              </a:spcBef>
            </a:pPr>
            <a:r>
              <a:rPr lang="he-IL" sz="3200" b="1" u="sng">
                <a:latin typeface="Arial" pitchFamily="34" charset="0"/>
              </a:rPr>
              <a:t>תיאוריה</a:t>
            </a:r>
            <a:endParaRPr lang="en-US" sz="3200" b="1" u="sng">
              <a:latin typeface="Arial" pitchFamily="34" charset="0"/>
            </a:endParaRPr>
          </a:p>
        </p:txBody>
      </p:sp>
      <p:sp>
        <p:nvSpPr>
          <p:cNvPr id="11275" name="Line 11"/>
          <p:cNvSpPr>
            <a:spLocks noChangeShapeType="1"/>
          </p:cNvSpPr>
          <p:nvPr/>
        </p:nvSpPr>
        <p:spPr bwMode="auto">
          <a:xfrm>
            <a:off x="5867400" y="1752600"/>
            <a:ext cx="914400" cy="457200"/>
          </a:xfrm>
          <a:prstGeom prst="line">
            <a:avLst/>
          </a:prstGeom>
          <a:noFill/>
          <a:ln w="76200">
            <a:solidFill>
              <a:schemeClr val="bg1"/>
            </a:solidFill>
            <a:round/>
            <a:headEnd/>
            <a:tailEnd type="triangle" w="med" len="med"/>
          </a:ln>
        </p:spPr>
        <p:txBody>
          <a:bodyPr anchor="ctr"/>
          <a:lstStyle/>
          <a:p>
            <a:endParaRPr lang="ar-SA"/>
          </a:p>
        </p:txBody>
      </p:sp>
      <p:sp>
        <p:nvSpPr>
          <p:cNvPr id="11276" name="Line 12"/>
          <p:cNvSpPr>
            <a:spLocks noChangeShapeType="1"/>
          </p:cNvSpPr>
          <p:nvPr/>
        </p:nvSpPr>
        <p:spPr bwMode="auto">
          <a:xfrm>
            <a:off x="8229600" y="2895600"/>
            <a:ext cx="304800" cy="762000"/>
          </a:xfrm>
          <a:prstGeom prst="line">
            <a:avLst/>
          </a:prstGeom>
          <a:noFill/>
          <a:ln w="76200">
            <a:solidFill>
              <a:schemeClr val="bg1"/>
            </a:solidFill>
            <a:round/>
            <a:headEnd/>
            <a:tailEnd type="triangle" w="med" len="med"/>
          </a:ln>
        </p:spPr>
        <p:txBody>
          <a:bodyPr anchor="ctr"/>
          <a:lstStyle/>
          <a:p>
            <a:endParaRPr lang="ar-SA"/>
          </a:p>
        </p:txBody>
      </p:sp>
      <p:sp>
        <p:nvSpPr>
          <p:cNvPr id="11277" name="Line 13"/>
          <p:cNvSpPr>
            <a:spLocks noChangeShapeType="1"/>
          </p:cNvSpPr>
          <p:nvPr/>
        </p:nvSpPr>
        <p:spPr bwMode="auto">
          <a:xfrm flipH="1">
            <a:off x="7315200" y="4267200"/>
            <a:ext cx="1066800" cy="1600200"/>
          </a:xfrm>
          <a:prstGeom prst="line">
            <a:avLst/>
          </a:prstGeom>
          <a:noFill/>
          <a:ln w="76200">
            <a:solidFill>
              <a:schemeClr val="bg1"/>
            </a:solidFill>
            <a:round/>
            <a:headEnd/>
            <a:tailEnd type="triangle" w="med" len="med"/>
          </a:ln>
        </p:spPr>
        <p:txBody>
          <a:bodyPr anchor="ctr"/>
          <a:lstStyle/>
          <a:p>
            <a:endParaRPr lang="ar-SA"/>
          </a:p>
        </p:txBody>
      </p:sp>
      <p:sp>
        <p:nvSpPr>
          <p:cNvPr id="11278" name="Line 14"/>
          <p:cNvSpPr>
            <a:spLocks noChangeShapeType="1"/>
          </p:cNvSpPr>
          <p:nvPr/>
        </p:nvSpPr>
        <p:spPr bwMode="auto">
          <a:xfrm flipH="1">
            <a:off x="4419600" y="5943600"/>
            <a:ext cx="1676400" cy="0"/>
          </a:xfrm>
          <a:prstGeom prst="line">
            <a:avLst/>
          </a:prstGeom>
          <a:noFill/>
          <a:ln w="76200">
            <a:solidFill>
              <a:schemeClr val="bg1"/>
            </a:solidFill>
            <a:round/>
            <a:headEnd/>
            <a:tailEnd type="triangle" w="med" len="med"/>
          </a:ln>
        </p:spPr>
        <p:txBody>
          <a:bodyPr anchor="ctr"/>
          <a:lstStyle/>
          <a:p>
            <a:endParaRPr lang="ar-SA"/>
          </a:p>
        </p:txBody>
      </p:sp>
      <p:sp>
        <p:nvSpPr>
          <p:cNvPr id="11279" name="Line 15"/>
          <p:cNvSpPr>
            <a:spLocks noChangeShapeType="1"/>
          </p:cNvSpPr>
          <p:nvPr/>
        </p:nvSpPr>
        <p:spPr bwMode="auto">
          <a:xfrm flipH="1" flipV="1">
            <a:off x="2590800" y="4495800"/>
            <a:ext cx="541338" cy="949325"/>
          </a:xfrm>
          <a:prstGeom prst="line">
            <a:avLst/>
          </a:prstGeom>
          <a:noFill/>
          <a:ln w="76200">
            <a:solidFill>
              <a:schemeClr val="bg1"/>
            </a:solidFill>
            <a:round/>
            <a:headEnd/>
            <a:tailEnd type="triangle" w="med" len="med"/>
          </a:ln>
        </p:spPr>
        <p:txBody>
          <a:bodyPr anchor="ctr"/>
          <a:lstStyle/>
          <a:p>
            <a:endParaRPr lang="ar-SA"/>
          </a:p>
        </p:txBody>
      </p:sp>
      <p:sp>
        <p:nvSpPr>
          <p:cNvPr id="11280" name="Line 16"/>
          <p:cNvSpPr>
            <a:spLocks noChangeShapeType="1"/>
          </p:cNvSpPr>
          <p:nvPr/>
        </p:nvSpPr>
        <p:spPr bwMode="auto">
          <a:xfrm flipV="1">
            <a:off x="1981200" y="2819400"/>
            <a:ext cx="76200" cy="990600"/>
          </a:xfrm>
          <a:prstGeom prst="line">
            <a:avLst/>
          </a:prstGeom>
          <a:noFill/>
          <a:ln w="76200">
            <a:solidFill>
              <a:schemeClr val="bg1"/>
            </a:solidFill>
            <a:round/>
            <a:headEnd/>
            <a:tailEnd type="triangle" w="med" len="med"/>
          </a:ln>
        </p:spPr>
        <p:txBody>
          <a:bodyPr anchor="ctr"/>
          <a:lstStyle/>
          <a:p>
            <a:endParaRPr lang="ar-SA"/>
          </a:p>
        </p:txBody>
      </p:sp>
      <p:sp>
        <p:nvSpPr>
          <p:cNvPr id="11281" name="Line 17"/>
          <p:cNvSpPr>
            <a:spLocks noChangeShapeType="1"/>
          </p:cNvSpPr>
          <p:nvPr/>
        </p:nvSpPr>
        <p:spPr bwMode="auto">
          <a:xfrm flipV="1">
            <a:off x="2362200" y="1600200"/>
            <a:ext cx="1828800" cy="533400"/>
          </a:xfrm>
          <a:prstGeom prst="line">
            <a:avLst/>
          </a:prstGeom>
          <a:noFill/>
          <a:ln w="76200">
            <a:solidFill>
              <a:schemeClr val="bg1"/>
            </a:solidFill>
            <a:round/>
            <a:headEnd/>
            <a:tailEnd type="triangle" w="med" len="med"/>
          </a:ln>
        </p:spPr>
        <p:txBody>
          <a:bodyPr anchor="ctr"/>
          <a:lstStyle/>
          <a:p>
            <a:endParaRPr lang="ar-SA"/>
          </a:p>
        </p:txBody>
      </p:sp>
      <p:sp>
        <p:nvSpPr>
          <p:cNvPr id="11282" name="Line 18"/>
          <p:cNvSpPr>
            <a:spLocks noChangeShapeType="1"/>
          </p:cNvSpPr>
          <p:nvPr/>
        </p:nvSpPr>
        <p:spPr bwMode="auto">
          <a:xfrm flipV="1">
            <a:off x="5181600" y="2667000"/>
            <a:ext cx="1524000" cy="762000"/>
          </a:xfrm>
          <a:prstGeom prst="line">
            <a:avLst/>
          </a:prstGeom>
          <a:noFill/>
          <a:ln w="9525">
            <a:solidFill>
              <a:schemeClr val="bg1"/>
            </a:solidFill>
            <a:round/>
            <a:headEnd/>
            <a:tailEnd/>
          </a:ln>
        </p:spPr>
        <p:txBody>
          <a:bodyPr anchor="ctr"/>
          <a:lstStyle/>
          <a:p>
            <a:endParaRPr lang="ar-SA"/>
          </a:p>
        </p:txBody>
      </p:sp>
      <p:sp>
        <p:nvSpPr>
          <p:cNvPr id="11283" name="Line 19"/>
          <p:cNvSpPr>
            <a:spLocks noChangeShapeType="1"/>
          </p:cNvSpPr>
          <p:nvPr/>
        </p:nvSpPr>
        <p:spPr bwMode="auto">
          <a:xfrm>
            <a:off x="5257800" y="3581400"/>
            <a:ext cx="1981200" cy="381000"/>
          </a:xfrm>
          <a:prstGeom prst="line">
            <a:avLst/>
          </a:prstGeom>
          <a:noFill/>
          <a:ln w="9525">
            <a:solidFill>
              <a:schemeClr val="bg1"/>
            </a:solidFill>
            <a:round/>
            <a:headEnd/>
            <a:tailEnd/>
          </a:ln>
        </p:spPr>
        <p:txBody>
          <a:bodyPr anchor="ctr"/>
          <a:lstStyle/>
          <a:p>
            <a:endParaRPr lang="ar-SA"/>
          </a:p>
        </p:txBody>
      </p:sp>
      <p:sp>
        <p:nvSpPr>
          <p:cNvPr id="11284" name="Line 20"/>
          <p:cNvSpPr>
            <a:spLocks noChangeShapeType="1"/>
          </p:cNvSpPr>
          <p:nvPr/>
        </p:nvSpPr>
        <p:spPr bwMode="auto">
          <a:xfrm>
            <a:off x="5029200" y="3733800"/>
            <a:ext cx="1295400" cy="1828800"/>
          </a:xfrm>
          <a:prstGeom prst="line">
            <a:avLst/>
          </a:prstGeom>
          <a:noFill/>
          <a:ln w="9525">
            <a:solidFill>
              <a:schemeClr val="bg1"/>
            </a:solidFill>
            <a:round/>
            <a:headEnd/>
            <a:tailEnd/>
          </a:ln>
        </p:spPr>
        <p:txBody>
          <a:bodyPr anchor="ctr"/>
          <a:lstStyle/>
          <a:p>
            <a:endParaRPr lang="ar-SA"/>
          </a:p>
        </p:txBody>
      </p:sp>
      <p:sp>
        <p:nvSpPr>
          <p:cNvPr id="11285" name="Line 21"/>
          <p:cNvSpPr>
            <a:spLocks noChangeShapeType="1"/>
          </p:cNvSpPr>
          <p:nvPr/>
        </p:nvSpPr>
        <p:spPr bwMode="auto">
          <a:xfrm flipH="1">
            <a:off x="4114800" y="3733800"/>
            <a:ext cx="381000" cy="1676400"/>
          </a:xfrm>
          <a:prstGeom prst="line">
            <a:avLst/>
          </a:prstGeom>
          <a:noFill/>
          <a:ln w="9525">
            <a:solidFill>
              <a:schemeClr val="bg1"/>
            </a:solidFill>
            <a:round/>
            <a:headEnd/>
            <a:tailEnd/>
          </a:ln>
        </p:spPr>
        <p:txBody>
          <a:bodyPr anchor="ctr"/>
          <a:lstStyle/>
          <a:p>
            <a:endParaRPr lang="ar-SA"/>
          </a:p>
        </p:txBody>
      </p:sp>
      <p:sp>
        <p:nvSpPr>
          <p:cNvPr id="11286" name="Line 22"/>
          <p:cNvSpPr>
            <a:spLocks noChangeShapeType="1"/>
          </p:cNvSpPr>
          <p:nvPr/>
        </p:nvSpPr>
        <p:spPr bwMode="auto">
          <a:xfrm flipH="1">
            <a:off x="2971800" y="3429000"/>
            <a:ext cx="990600" cy="762000"/>
          </a:xfrm>
          <a:prstGeom prst="line">
            <a:avLst/>
          </a:prstGeom>
          <a:noFill/>
          <a:ln w="9525">
            <a:solidFill>
              <a:schemeClr val="bg1"/>
            </a:solidFill>
            <a:round/>
            <a:headEnd/>
            <a:tailEnd/>
          </a:ln>
        </p:spPr>
        <p:txBody>
          <a:bodyPr anchor="ctr"/>
          <a:lstStyle/>
          <a:p>
            <a:endParaRPr lang="ar-SA"/>
          </a:p>
        </p:txBody>
      </p:sp>
      <p:sp>
        <p:nvSpPr>
          <p:cNvPr id="11287" name="Line 23"/>
          <p:cNvSpPr>
            <a:spLocks noChangeShapeType="1"/>
          </p:cNvSpPr>
          <p:nvPr/>
        </p:nvSpPr>
        <p:spPr bwMode="auto">
          <a:xfrm flipH="1" flipV="1">
            <a:off x="2971800" y="2514600"/>
            <a:ext cx="990600" cy="990600"/>
          </a:xfrm>
          <a:prstGeom prst="line">
            <a:avLst/>
          </a:prstGeom>
          <a:noFill/>
          <a:ln w="9525">
            <a:solidFill>
              <a:schemeClr val="bg1"/>
            </a:solidFill>
            <a:round/>
            <a:headEnd/>
            <a:tailEnd/>
          </a:ln>
        </p:spPr>
        <p:txBody>
          <a:bodyPr anchor="ctr"/>
          <a:lstStyle/>
          <a:p>
            <a:endParaRPr lang="ar-SA"/>
          </a:p>
        </p:txBody>
      </p:sp>
      <p:sp>
        <p:nvSpPr>
          <p:cNvPr id="11288" name="Line 24"/>
          <p:cNvSpPr>
            <a:spLocks noChangeShapeType="1"/>
          </p:cNvSpPr>
          <p:nvPr/>
        </p:nvSpPr>
        <p:spPr bwMode="auto">
          <a:xfrm flipV="1">
            <a:off x="4648200" y="2057400"/>
            <a:ext cx="76200" cy="1066800"/>
          </a:xfrm>
          <a:prstGeom prst="line">
            <a:avLst/>
          </a:prstGeom>
          <a:noFill/>
          <a:ln w="9525">
            <a:solidFill>
              <a:schemeClr val="bg1"/>
            </a:solidFill>
            <a:round/>
            <a:headEnd/>
            <a:tailEnd/>
          </a:ln>
        </p:spPr>
        <p:txBody>
          <a:bodyPr anchor="ctr"/>
          <a:lstStyle/>
          <a:p>
            <a:endParaRPr lang="ar-SA"/>
          </a:p>
        </p:txBody>
      </p:sp>
      <p:sp>
        <p:nvSpPr>
          <p:cNvPr id="11289" name="Line 26"/>
          <p:cNvSpPr>
            <a:spLocks noChangeShapeType="1"/>
          </p:cNvSpPr>
          <p:nvPr/>
        </p:nvSpPr>
        <p:spPr bwMode="auto">
          <a:xfrm>
            <a:off x="5795963" y="1700213"/>
            <a:ext cx="1655762" cy="504825"/>
          </a:xfrm>
          <a:prstGeom prst="line">
            <a:avLst/>
          </a:prstGeom>
          <a:noFill/>
          <a:ln w="38100">
            <a:solidFill>
              <a:schemeClr val="tx1"/>
            </a:solidFill>
            <a:round/>
            <a:headEnd/>
            <a:tailEnd type="triangle" w="med" len="med"/>
          </a:ln>
        </p:spPr>
        <p:txBody>
          <a:bodyPr/>
          <a:lstStyle/>
          <a:p>
            <a:endParaRPr lang="ar-SA"/>
          </a:p>
        </p:txBody>
      </p:sp>
      <p:sp>
        <p:nvSpPr>
          <p:cNvPr id="11290" name="Line 27"/>
          <p:cNvSpPr>
            <a:spLocks noChangeShapeType="1"/>
          </p:cNvSpPr>
          <p:nvPr/>
        </p:nvSpPr>
        <p:spPr bwMode="auto">
          <a:xfrm>
            <a:off x="7956550" y="2852738"/>
            <a:ext cx="71438" cy="792162"/>
          </a:xfrm>
          <a:prstGeom prst="line">
            <a:avLst/>
          </a:prstGeom>
          <a:noFill/>
          <a:ln w="38100">
            <a:solidFill>
              <a:schemeClr val="tx1"/>
            </a:solidFill>
            <a:round/>
            <a:headEnd/>
            <a:tailEnd type="triangle" w="med" len="med"/>
          </a:ln>
        </p:spPr>
        <p:txBody>
          <a:bodyPr/>
          <a:lstStyle/>
          <a:p>
            <a:endParaRPr lang="ar-SA"/>
          </a:p>
        </p:txBody>
      </p:sp>
      <p:sp>
        <p:nvSpPr>
          <p:cNvPr id="11291" name="Line 28"/>
          <p:cNvSpPr>
            <a:spLocks noChangeShapeType="1"/>
          </p:cNvSpPr>
          <p:nvPr/>
        </p:nvSpPr>
        <p:spPr bwMode="auto">
          <a:xfrm flipH="1">
            <a:off x="7308850" y="4292600"/>
            <a:ext cx="863600" cy="1584325"/>
          </a:xfrm>
          <a:prstGeom prst="line">
            <a:avLst/>
          </a:prstGeom>
          <a:noFill/>
          <a:ln w="38100">
            <a:solidFill>
              <a:schemeClr val="tx1"/>
            </a:solidFill>
            <a:round/>
            <a:headEnd/>
            <a:tailEnd type="triangle" w="med" len="med"/>
          </a:ln>
        </p:spPr>
        <p:txBody>
          <a:bodyPr/>
          <a:lstStyle/>
          <a:p>
            <a:endParaRPr lang="ar-SA"/>
          </a:p>
        </p:txBody>
      </p:sp>
      <p:sp>
        <p:nvSpPr>
          <p:cNvPr id="11292" name="Line 29"/>
          <p:cNvSpPr>
            <a:spLocks noChangeShapeType="1"/>
          </p:cNvSpPr>
          <p:nvPr/>
        </p:nvSpPr>
        <p:spPr bwMode="auto">
          <a:xfrm flipH="1">
            <a:off x="4356100" y="5805488"/>
            <a:ext cx="1728788" cy="0"/>
          </a:xfrm>
          <a:prstGeom prst="line">
            <a:avLst/>
          </a:prstGeom>
          <a:noFill/>
          <a:ln w="38100">
            <a:solidFill>
              <a:schemeClr val="tx1"/>
            </a:solidFill>
            <a:round/>
            <a:headEnd/>
            <a:tailEnd type="triangle" w="med" len="med"/>
          </a:ln>
        </p:spPr>
        <p:txBody>
          <a:bodyPr/>
          <a:lstStyle/>
          <a:p>
            <a:endParaRPr lang="ar-SA"/>
          </a:p>
        </p:txBody>
      </p:sp>
      <p:sp>
        <p:nvSpPr>
          <p:cNvPr id="11293" name="Line 30"/>
          <p:cNvSpPr>
            <a:spLocks noChangeShapeType="1"/>
          </p:cNvSpPr>
          <p:nvPr/>
        </p:nvSpPr>
        <p:spPr bwMode="auto">
          <a:xfrm flipH="1" flipV="1">
            <a:off x="1187450" y="4508500"/>
            <a:ext cx="1152525" cy="1441450"/>
          </a:xfrm>
          <a:prstGeom prst="line">
            <a:avLst/>
          </a:prstGeom>
          <a:noFill/>
          <a:ln w="38100">
            <a:solidFill>
              <a:schemeClr val="tx1"/>
            </a:solidFill>
            <a:round/>
            <a:headEnd/>
            <a:tailEnd type="triangle" w="med" len="med"/>
          </a:ln>
        </p:spPr>
        <p:txBody>
          <a:bodyPr/>
          <a:lstStyle/>
          <a:p>
            <a:endParaRPr lang="ar-SA"/>
          </a:p>
        </p:txBody>
      </p:sp>
      <p:sp>
        <p:nvSpPr>
          <p:cNvPr id="11294" name="Line 31"/>
          <p:cNvSpPr>
            <a:spLocks noChangeShapeType="1"/>
          </p:cNvSpPr>
          <p:nvPr/>
        </p:nvSpPr>
        <p:spPr bwMode="auto">
          <a:xfrm flipH="1" flipV="1">
            <a:off x="900113" y="2781300"/>
            <a:ext cx="71437" cy="1079500"/>
          </a:xfrm>
          <a:prstGeom prst="line">
            <a:avLst/>
          </a:prstGeom>
          <a:noFill/>
          <a:ln w="38100">
            <a:solidFill>
              <a:schemeClr val="tx1"/>
            </a:solidFill>
            <a:round/>
            <a:headEnd/>
            <a:tailEnd type="triangle" w="med" len="med"/>
          </a:ln>
        </p:spPr>
        <p:txBody>
          <a:bodyPr/>
          <a:lstStyle/>
          <a:p>
            <a:endParaRPr lang="ar-SA"/>
          </a:p>
        </p:txBody>
      </p:sp>
      <p:sp>
        <p:nvSpPr>
          <p:cNvPr id="11295" name="Line 32"/>
          <p:cNvSpPr>
            <a:spLocks noChangeShapeType="1"/>
          </p:cNvSpPr>
          <p:nvPr/>
        </p:nvSpPr>
        <p:spPr bwMode="auto">
          <a:xfrm flipV="1">
            <a:off x="1042988" y="1628775"/>
            <a:ext cx="3241675" cy="576263"/>
          </a:xfrm>
          <a:prstGeom prst="line">
            <a:avLst/>
          </a:prstGeom>
          <a:noFill/>
          <a:ln w="38100">
            <a:solidFill>
              <a:schemeClr val="tx1"/>
            </a:solidFill>
            <a:round/>
            <a:headEnd/>
            <a:tailEnd type="triangle" w="med" len="med"/>
          </a:ln>
        </p:spPr>
        <p:txBody>
          <a:bodyPr/>
          <a:lstStyle/>
          <a:p>
            <a:endParaRPr lang="ar-SA"/>
          </a:p>
        </p:txBody>
      </p:sp>
      <p:sp>
        <p:nvSpPr>
          <p:cNvPr id="11296" name="Line 33"/>
          <p:cNvSpPr>
            <a:spLocks noChangeShapeType="1"/>
          </p:cNvSpPr>
          <p:nvPr/>
        </p:nvSpPr>
        <p:spPr bwMode="auto">
          <a:xfrm>
            <a:off x="5292725" y="3429000"/>
            <a:ext cx="1800225" cy="504825"/>
          </a:xfrm>
          <a:prstGeom prst="line">
            <a:avLst/>
          </a:prstGeom>
          <a:noFill/>
          <a:ln w="9525">
            <a:solidFill>
              <a:schemeClr val="tx1"/>
            </a:solidFill>
            <a:round/>
            <a:headEnd/>
            <a:tailEnd/>
          </a:ln>
        </p:spPr>
        <p:txBody>
          <a:bodyPr/>
          <a:lstStyle/>
          <a:p>
            <a:endParaRPr lang="ar-SA"/>
          </a:p>
        </p:txBody>
      </p:sp>
      <p:sp>
        <p:nvSpPr>
          <p:cNvPr id="11297" name="Line 34"/>
          <p:cNvSpPr>
            <a:spLocks noChangeShapeType="1"/>
          </p:cNvSpPr>
          <p:nvPr/>
        </p:nvSpPr>
        <p:spPr bwMode="auto">
          <a:xfrm flipV="1">
            <a:off x="5364163" y="2420938"/>
            <a:ext cx="1295400" cy="936625"/>
          </a:xfrm>
          <a:prstGeom prst="line">
            <a:avLst/>
          </a:prstGeom>
          <a:noFill/>
          <a:ln w="9525">
            <a:solidFill>
              <a:schemeClr val="tx1"/>
            </a:solidFill>
            <a:round/>
            <a:headEnd/>
            <a:tailEnd/>
          </a:ln>
        </p:spPr>
        <p:txBody>
          <a:bodyPr/>
          <a:lstStyle/>
          <a:p>
            <a:endParaRPr lang="ar-SA"/>
          </a:p>
        </p:txBody>
      </p:sp>
      <p:sp>
        <p:nvSpPr>
          <p:cNvPr id="11298" name="Line 35"/>
          <p:cNvSpPr>
            <a:spLocks noChangeShapeType="1"/>
          </p:cNvSpPr>
          <p:nvPr/>
        </p:nvSpPr>
        <p:spPr bwMode="auto">
          <a:xfrm flipV="1">
            <a:off x="4643438" y="2060575"/>
            <a:ext cx="0" cy="1081088"/>
          </a:xfrm>
          <a:prstGeom prst="line">
            <a:avLst/>
          </a:prstGeom>
          <a:noFill/>
          <a:ln w="9525">
            <a:solidFill>
              <a:schemeClr val="tx1"/>
            </a:solidFill>
            <a:round/>
            <a:headEnd/>
            <a:tailEnd/>
          </a:ln>
        </p:spPr>
        <p:txBody>
          <a:bodyPr/>
          <a:lstStyle/>
          <a:p>
            <a:endParaRPr lang="ar-SA"/>
          </a:p>
        </p:txBody>
      </p:sp>
      <p:sp>
        <p:nvSpPr>
          <p:cNvPr id="11299" name="Line 36"/>
          <p:cNvSpPr>
            <a:spLocks noChangeShapeType="1"/>
          </p:cNvSpPr>
          <p:nvPr/>
        </p:nvSpPr>
        <p:spPr bwMode="auto">
          <a:xfrm flipH="1" flipV="1">
            <a:off x="3203575" y="2781300"/>
            <a:ext cx="576263" cy="647700"/>
          </a:xfrm>
          <a:prstGeom prst="line">
            <a:avLst/>
          </a:prstGeom>
          <a:noFill/>
          <a:ln w="9525">
            <a:solidFill>
              <a:schemeClr val="tx1"/>
            </a:solidFill>
            <a:round/>
            <a:headEnd/>
            <a:tailEnd/>
          </a:ln>
        </p:spPr>
        <p:txBody>
          <a:bodyPr/>
          <a:lstStyle/>
          <a:p>
            <a:endParaRPr lang="ar-SA"/>
          </a:p>
        </p:txBody>
      </p:sp>
      <p:sp>
        <p:nvSpPr>
          <p:cNvPr id="11300" name="Line 37"/>
          <p:cNvSpPr>
            <a:spLocks noChangeShapeType="1"/>
          </p:cNvSpPr>
          <p:nvPr/>
        </p:nvSpPr>
        <p:spPr bwMode="auto">
          <a:xfrm flipH="1">
            <a:off x="3132138" y="3789363"/>
            <a:ext cx="863600" cy="431800"/>
          </a:xfrm>
          <a:prstGeom prst="line">
            <a:avLst/>
          </a:prstGeom>
          <a:noFill/>
          <a:ln w="9525">
            <a:solidFill>
              <a:schemeClr val="tx1"/>
            </a:solidFill>
            <a:round/>
            <a:headEnd/>
            <a:tailEnd/>
          </a:ln>
        </p:spPr>
        <p:txBody>
          <a:bodyPr/>
          <a:lstStyle/>
          <a:p>
            <a:endParaRPr lang="ar-SA"/>
          </a:p>
        </p:txBody>
      </p:sp>
      <p:sp>
        <p:nvSpPr>
          <p:cNvPr id="11301" name="Line 38"/>
          <p:cNvSpPr>
            <a:spLocks noChangeShapeType="1"/>
          </p:cNvSpPr>
          <p:nvPr/>
        </p:nvSpPr>
        <p:spPr bwMode="auto">
          <a:xfrm flipH="1">
            <a:off x="3708400" y="3716338"/>
            <a:ext cx="792163" cy="1800225"/>
          </a:xfrm>
          <a:prstGeom prst="line">
            <a:avLst/>
          </a:prstGeom>
          <a:noFill/>
          <a:ln w="9525">
            <a:solidFill>
              <a:schemeClr val="tx1"/>
            </a:solidFill>
            <a:round/>
            <a:headEnd/>
            <a:tailEnd/>
          </a:ln>
        </p:spPr>
        <p:txBody>
          <a:bodyPr/>
          <a:lstStyle/>
          <a:p>
            <a:endParaRPr lang="ar-SA"/>
          </a:p>
        </p:txBody>
      </p:sp>
      <p:sp>
        <p:nvSpPr>
          <p:cNvPr id="11302" name="Line 39"/>
          <p:cNvSpPr>
            <a:spLocks noChangeShapeType="1"/>
          </p:cNvSpPr>
          <p:nvPr/>
        </p:nvSpPr>
        <p:spPr bwMode="auto">
          <a:xfrm>
            <a:off x="5003800" y="3789363"/>
            <a:ext cx="1584325" cy="1727200"/>
          </a:xfrm>
          <a:prstGeom prst="line">
            <a:avLst/>
          </a:prstGeom>
          <a:noFill/>
          <a:ln w="9525">
            <a:solidFill>
              <a:schemeClr val="tx1"/>
            </a:solidFill>
            <a:round/>
            <a:headEnd/>
            <a:tailEnd/>
          </a:ln>
        </p:spPr>
        <p:txBody>
          <a:bodyPr/>
          <a:lstStyle/>
          <a:p>
            <a:endParaRPr lang="ar-S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eaLnBrk="1" hangingPunct="1">
              <a:defRPr/>
            </a:pPr>
            <a:r>
              <a:rPr lang="ar-SA" dirty="0" smtClean="0">
                <a:solidFill>
                  <a:schemeClr val="tx1"/>
                </a:solidFill>
              </a:rPr>
              <a:t>مخطط مراحل وخطوات البحث العلمي</a:t>
            </a:r>
            <a:r>
              <a:rPr lang="en-US" dirty="0" smtClean="0">
                <a:solidFill>
                  <a:srgbClr val="9900CC"/>
                </a:solidFill>
              </a:rPr>
              <a:t> </a:t>
            </a:r>
          </a:p>
        </p:txBody>
      </p:sp>
      <p:sp>
        <p:nvSpPr>
          <p:cNvPr id="17412" name="Rectangle 3"/>
          <p:cNvSpPr>
            <a:spLocks noGrp="1" noChangeArrowheads="1"/>
          </p:cNvSpPr>
          <p:nvPr>
            <p:ph idx="1"/>
          </p:nvPr>
        </p:nvSpPr>
        <p:spPr/>
        <p:txBody>
          <a:bodyPr/>
          <a:lstStyle/>
          <a:p>
            <a:pPr algn="r" rtl="1" eaLnBrk="1" hangingPunct="1">
              <a:lnSpc>
                <a:spcPct val="80000"/>
              </a:lnSpc>
            </a:pPr>
            <a:r>
              <a:rPr lang="ar-SA" sz="2400" b="1" dirty="0" smtClean="0">
                <a:solidFill>
                  <a:srgbClr val="0000FF"/>
                </a:solidFill>
              </a:rPr>
              <a:t>أولا :مرحلة إعداد الخطة</a:t>
            </a:r>
          </a:p>
          <a:p>
            <a:pPr algn="r" rtl="1" eaLnBrk="1" hangingPunct="1">
              <a:lnSpc>
                <a:spcPct val="80000"/>
              </a:lnSpc>
              <a:buFontTx/>
              <a:buNone/>
            </a:pPr>
            <a:r>
              <a:rPr lang="ar-SA" sz="2000" dirty="0" smtClean="0"/>
              <a:t/>
            </a:r>
            <a:br>
              <a:rPr lang="ar-SA" sz="2000" dirty="0" smtClean="0"/>
            </a:br>
            <a:r>
              <a:rPr lang="ar-SA" sz="2000" dirty="0" smtClean="0"/>
              <a:t>1- </a:t>
            </a:r>
            <a:r>
              <a:rPr lang="ar-SA" sz="2000" dirty="0" smtClean="0">
                <a:solidFill>
                  <a:srgbClr val="000000"/>
                </a:solidFill>
              </a:rPr>
              <a:t>الشعور بالمشكلة</a:t>
            </a:r>
            <a:br>
              <a:rPr lang="ar-SA" sz="2000" dirty="0" smtClean="0">
                <a:solidFill>
                  <a:srgbClr val="000000"/>
                </a:solidFill>
              </a:rPr>
            </a:br>
            <a:r>
              <a:rPr lang="ar-SA" sz="2000" dirty="0" smtClean="0">
                <a:solidFill>
                  <a:srgbClr val="000000"/>
                </a:solidFill>
              </a:rPr>
              <a:t>مصادر اختيار المشكلة، عنوان الدراسة.</a:t>
            </a:r>
          </a:p>
          <a:p>
            <a:pPr algn="r" rtl="1" eaLnBrk="1" hangingPunct="1">
              <a:lnSpc>
                <a:spcPct val="80000"/>
              </a:lnSpc>
              <a:buFontTx/>
              <a:buNone/>
            </a:pPr>
            <a:r>
              <a:rPr lang="ar-SA" sz="2000" dirty="0" smtClean="0">
                <a:solidFill>
                  <a:srgbClr val="000000"/>
                </a:solidFill>
              </a:rPr>
              <a:t/>
            </a:r>
            <a:br>
              <a:rPr lang="ar-SA" sz="2000" dirty="0" smtClean="0">
                <a:solidFill>
                  <a:srgbClr val="000000"/>
                </a:solidFill>
              </a:rPr>
            </a:br>
            <a:r>
              <a:rPr lang="ar-SA" sz="2000" dirty="0" smtClean="0">
                <a:solidFill>
                  <a:srgbClr val="000000"/>
                </a:solidFill>
              </a:rPr>
              <a:t>2- تحديد المشكلة وتحديد أهميتها وأهدافها</a:t>
            </a:r>
            <a:br>
              <a:rPr lang="ar-SA" sz="2000" dirty="0" smtClean="0">
                <a:solidFill>
                  <a:srgbClr val="000000"/>
                </a:solidFill>
              </a:rPr>
            </a:br>
            <a:r>
              <a:rPr lang="ar-SA" sz="2000" dirty="0" smtClean="0">
                <a:solidFill>
                  <a:srgbClr val="000000"/>
                </a:solidFill>
              </a:rPr>
              <a:t>إطار المشكلة، الأهمية( التطبيقية والنظرية)، تحديد الأهداف</a:t>
            </a:r>
          </a:p>
          <a:p>
            <a:pPr algn="r" rtl="1" eaLnBrk="1" hangingPunct="1">
              <a:lnSpc>
                <a:spcPct val="80000"/>
              </a:lnSpc>
              <a:buFontTx/>
              <a:buNone/>
            </a:pPr>
            <a:r>
              <a:rPr lang="ar-SA" sz="2000" dirty="0" smtClean="0">
                <a:solidFill>
                  <a:srgbClr val="000000"/>
                </a:solidFill>
              </a:rPr>
              <a:t/>
            </a:r>
            <a:br>
              <a:rPr lang="ar-SA" sz="2000" dirty="0" smtClean="0">
                <a:solidFill>
                  <a:srgbClr val="000000"/>
                </a:solidFill>
              </a:rPr>
            </a:br>
            <a:r>
              <a:rPr lang="ar-SA" sz="2000" dirty="0" smtClean="0">
                <a:solidFill>
                  <a:srgbClr val="000000"/>
                </a:solidFill>
              </a:rPr>
              <a:t>3- استطلاع الإطار النظري والدراسات السابقة</a:t>
            </a:r>
            <a:br>
              <a:rPr lang="ar-SA" sz="2000" dirty="0" smtClean="0">
                <a:solidFill>
                  <a:srgbClr val="000000"/>
                </a:solidFill>
              </a:rPr>
            </a:br>
            <a:r>
              <a:rPr lang="ar-SA" sz="2000" dirty="0" smtClean="0">
                <a:solidFill>
                  <a:srgbClr val="000000"/>
                </a:solidFill>
              </a:rPr>
              <a:t>النظريات ، الكتابات، الدراسات السابقة</a:t>
            </a:r>
            <a:br>
              <a:rPr lang="ar-SA" sz="2000" dirty="0" smtClean="0">
                <a:solidFill>
                  <a:srgbClr val="000000"/>
                </a:solidFill>
              </a:rPr>
            </a:br>
            <a:endParaRPr lang="ar-SA" sz="2000" dirty="0" smtClean="0">
              <a:solidFill>
                <a:srgbClr val="000000"/>
              </a:solidFill>
            </a:endParaRPr>
          </a:p>
          <a:p>
            <a:pPr algn="r" rtl="1" eaLnBrk="1" hangingPunct="1">
              <a:lnSpc>
                <a:spcPct val="80000"/>
              </a:lnSpc>
              <a:buFontTx/>
              <a:buNone/>
            </a:pPr>
            <a:r>
              <a:rPr lang="ar-SA" sz="2000" dirty="0" smtClean="0">
                <a:solidFill>
                  <a:srgbClr val="000000"/>
                </a:solidFill>
              </a:rPr>
              <a:t>     4- صياغة الفروض أو التساؤلات.</a:t>
            </a:r>
          </a:p>
          <a:p>
            <a:pPr algn="r" rtl="1" eaLnBrk="1" hangingPunct="1">
              <a:lnSpc>
                <a:spcPct val="80000"/>
              </a:lnSpc>
              <a:buFontTx/>
              <a:buNone/>
            </a:pPr>
            <a:endParaRPr lang="ar-SA" sz="2000" dirty="0" smtClean="0">
              <a:solidFill>
                <a:srgbClr val="000000"/>
              </a:solidFill>
            </a:endParaRPr>
          </a:p>
          <a:p>
            <a:pPr algn="r" rtl="1" eaLnBrk="1" hangingPunct="1">
              <a:lnSpc>
                <a:spcPct val="80000"/>
              </a:lnSpc>
              <a:buFontTx/>
              <a:buNone/>
            </a:pPr>
            <a:r>
              <a:rPr lang="ar-SA" sz="2000" dirty="0" smtClean="0">
                <a:solidFill>
                  <a:srgbClr val="000000"/>
                </a:solidFill>
              </a:rPr>
              <a:t>     5- تحديد الإجراءات المنهجية</a:t>
            </a:r>
            <a:br>
              <a:rPr lang="ar-SA" sz="2000" dirty="0" smtClean="0">
                <a:solidFill>
                  <a:srgbClr val="000000"/>
                </a:solidFill>
              </a:rPr>
            </a:br>
            <a:r>
              <a:rPr lang="ar-SA" sz="2000" dirty="0" smtClean="0">
                <a:solidFill>
                  <a:srgbClr val="000000"/>
                </a:solidFill>
              </a:rPr>
              <a:t>المنهج، المجتمع، الحدود، المتغيرات، الأدوات، أساليب الإحصاء</a:t>
            </a:r>
            <a:r>
              <a:rPr lang="ar-SA" sz="2000" dirty="0" smtClean="0"/>
              <a:t/>
            </a:r>
            <a:br>
              <a:rPr lang="ar-SA" sz="2000" dirty="0" smtClean="0"/>
            </a:br>
            <a:r>
              <a:rPr lang="ar-SA" sz="1800" dirty="0" smtClean="0"/>
              <a:t> </a:t>
            </a:r>
            <a:endParaRPr lang="en-US" sz="1800" dirty="0" smtClean="0"/>
          </a:p>
        </p:txBody>
      </p:sp>
      <p:sp>
        <p:nvSpPr>
          <p:cNvPr id="17410" name="Slide Number Placeholder 5"/>
          <p:cNvSpPr>
            <a:spLocks noGrp="1"/>
          </p:cNvSpPr>
          <p:nvPr>
            <p:ph type="sldNum" sz="quarter" idx="12"/>
          </p:nvPr>
        </p:nvSpPr>
        <p:spPr>
          <a:noFill/>
        </p:spPr>
        <p:txBody>
          <a:bodyPr/>
          <a:lstStyle/>
          <a:p>
            <a:fld id="{491CDF58-7D5E-41A8-B2FF-17A280FD4E02}" type="slidenum">
              <a:rPr lang="en-US"/>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7458"/>
          </a:xfrm>
        </p:spPr>
        <p:txBody>
          <a:bodyPr>
            <a:normAutofit fontScale="90000"/>
          </a:bodyPr>
          <a:lstStyle/>
          <a:p>
            <a:pPr algn="r"/>
            <a:r>
              <a:rPr lang="ar-SA" dirty="0" smtClean="0"/>
              <a:t>1)عنوان البحث:</a:t>
            </a:r>
            <a:br>
              <a:rPr lang="ar-SA" dirty="0" smtClean="0"/>
            </a:br>
            <a:endParaRPr lang="ar-SA" dirty="0"/>
          </a:p>
        </p:txBody>
      </p:sp>
      <p:sp>
        <p:nvSpPr>
          <p:cNvPr id="3" name="Content Placeholder 2"/>
          <p:cNvSpPr>
            <a:spLocks noGrp="1"/>
          </p:cNvSpPr>
          <p:nvPr>
            <p:ph idx="1"/>
          </p:nvPr>
        </p:nvSpPr>
        <p:spPr>
          <a:xfrm>
            <a:off x="457200" y="785794"/>
            <a:ext cx="8186766" cy="5538806"/>
          </a:xfrm>
        </p:spPr>
        <p:txBody>
          <a:bodyPr>
            <a:noAutofit/>
          </a:bodyPr>
          <a:lstStyle/>
          <a:p>
            <a:pPr marL="577850" indent="-577850">
              <a:lnSpc>
                <a:spcPct val="80000"/>
              </a:lnSpc>
              <a:buClr>
                <a:srgbClr val="FF0000"/>
              </a:buClr>
              <a:buNone/>
              <a:defRPr/>
            </a:pPr>
            <a:r>
              <a:rPr lang="ar-SA" sz="1800" dirty="0" smtClean="0">
                <a:effectLst>
                  <a:outerShdw blurRad="38100" dist="38100" dir="2700000" algn="tl">
                    <a:srgbClr val="C0C0C0"/>
                  </a:outerShdw>
                </a:effectLst>
                <a:cs typeface="PT Bold Heading" pitchFamily="2" charset="-78"/>
              </a:rPr>
              <a:t>العنوان الواضح والشامل للبحث</a:t>
            </a:r>
          </a:p>
          <a:p>
            <a:pPr marL="577850" indent="-577850">
              <a:lnSpc>
                <a:spcPct val="80000"/>
              </a:lnSpc>
              <a:buClr>
                <a:srgbClr val="FF0000"/>
              </a:buClr>
              <a:buNone/>
              <a:defRPr/>
            </a:pPr>
            <a:endParaRPr lang="ar-SA" sz="1800" dirty="0" smtClean="0">
              <a:effectLst>
                <a:outerShdw blurRad="38100" dist="38100" dir="2700000" algn="tl">
                  <a:srgbClr val="C0C0C0"/>
                </a:outerShdw>
              </a:effectLst>
              <a:cs typeface="PT Bold Heading" pitchFamily="2" charset="-78"/>
            </a:endParaRPr>
          </a:p>
          <a:p>
            <a:pPr marL="577850" indent="-577850">
              <a:lnSpc>
                <a:spcPct val="80000"/>
              </a:lnSpc>
              <a:buClr>
                <a:srgbClr val="FF0000"/>
              </a:buClr>
              <a:buNone/>
              <a:defRPr/>
            </a:pPr>
            <a:r>
              <a:rPr lang="ar-SA" sz="1800" dirty="0" smtClean="0">
                <a:effectLst>
                  <a:outerShdw blurRad="38100" dist="38100" dir="2700000" algn="tl">
                    <a:srgbClr val="C0C0C0"/>
                  </a:outerShdw>
                </a:effectLst>
              </a:rPr>
              <a:t>        ينبغى ان تتوفر ثلاث سمات اساسية فى العنوان هى :</a:t>
            </a:r>
          </a:p>
          <a:p>
            <a:pPr marL="577850" indent="-577850">
              <a:lnSpc>
                <a:spcPct val="80000"/>
              </a:lnSpc>
              <a:buClr>
                <a:srgbClr val="FF0000"/>
              </a:buClr>
              <a:buNone/>
              <a:defRPr/>
            </a:pPr>
            <a:endParaRPr lang="ar-SA" sz="1800" dirty="0" smtClean="0">
              <a:effectLst>
                <a:outerShdw blurRad="38100" dist="38100" dir="2700000" algn="tl">
                  <a:srgbClr val="C0C0C0"/>
                </a:outerShdw>
              </a:effectLst>
            </a:endParaRPr>
          </a:p>
          <a:p>
            <a:pPr marL="577850" indent="-577850">
              <a:lnSpc>
                <a:spcPct val="170000"/>
              </a:lnSpc>
              <a:buClr>
                <a:srgbClr val="FF33CC"/>
              </a:buClr>
              <a:buNone/>
              <a:defRPr/>
            </a:pPr>
            <a:r>
              <a:rPr lang="ar-SA" sz="1800" dirty="0" smtClean="0">
                <a:effectLst>
                  <a:outerShdw blurRad="38100" dist="38100" dir="2700000" algn="tl">
                    <a:srgbClr val="C0C0C0"/>
                  </a:outerShdw>
                </a:effectLst>
                <a:cs typeface="PT Bold Heading" pitchFamily="2" charset="-78"/>
              </a:rPr>
              <a:t>الشمولية</a:t>
            </a:r>
            <a:r>
              <a:rPr lang="ar-SA" sz="1800" dirty="0" smtClean="0">
                <a:effectLst>
                  <a:outerShdw blurRad="38100" dist="38100" dir="2700000" algn="tl">
                    <a:srgbClr val="C0C0C0"/>
                  </a:outerShdw>
                </a:effectLst>
              </a:rPr>
              <a:t> اى ان يشمل عنوان البحث  المجال المحدد والموضوع الدقيق الذى يخوض فيه الباحث والفترة الزمنية التى يغطيها البحث</a:t>
            </a:r>
          </a:p>
          <a:p>
            <a:pPr marL="577850" indent="-577850">
              <a:lnSpc>
                <a:spcPct val="170000"/>
              </a:lnSpc>
              <a:buClr>
                <a:srgbClr val="FF33CC"/>
              </a:buClr>
              <a:buNone/>
              <a:defRPr/>
            </a:pPr>
            <a:r>
              <a:rPr lang="ar-SA" sz="1800" dirty="0" smtClean="0">
                <a:effectLst>
                  <a:outerShdw blurRad="38100" dist="38100" dir="2700000" algn="tl">
                    <a:srgbClr val="C0C0C0"/>
                  </a:outerShdw>
                </a:effectLst>
                <a:cs typeface="PT Bold Heading" pitchFamily="2" charset="-78"/>
              </a:rPr>
              <a:t>الوضوح</a:t>
            </a:r>
            <a:r>
              <a:rPr lang="ar-SA" sz="1800" dirty="0" smtClean="0">
                <a:effectLst>
                  <a:outerShdw blurRad="38100" dist="38100" dir="2700000" algn="tl">
                    <a:srgbClr val="C0C0C0"/>
                  </a:outerShdw>
                </a:effectLst>
              </a:rPr>
              <a:t> اى ان يكون عنوان البحث واضحا فى مصطلحا ته وعباراته و استخدامه لبعض الاشارات والرموز</a:t>
            </a:r>
          </a:p>
          <a:p>
            <a:pPr marL="577850" indent="-577850">
              <a:lnSpc>
                <a:spcPct val="170000"/>
              </a:lnSpc>
              <a:buClr>
                <a:srgbClr val="FF33CC"/>
              </a:buClr>
              <a:buNone/>
              <a:defRPr/>
            </a:pPr>
            <a:r>
              <a:rPr lang="ar-SA" sz="1800" dirty="0" smtClean="0">
                <a:effectLst>
                  <a:outerShdw blurRad="38100" dist="38100" dir="2700000" algn="tl">
                    <a:srgbClr val="C0C0C0"/>
                  </a:outerShdw>
                </a:effectLst>
                <a:cs typeface="PT Bold Heading" pitchFamily="2" charset="-78"/>
              </a:rPr>
              <a:t>الدلالة</a:t>
            </a:r>
            <a:r>
              <a:rPr lang="ar-SA" sz="1800" dirty="0" smtClean="0">
                <a:effectLst>
                  <a:outerShdw blurRad="38100" dist="38100" dir="2700000" algn="tl">
                    <a:srgbClr val="C0C0C0"/>
                  </a:outerShdw>
                </a:effectLst>
              </a:rPr>
              <a:t> ان يعطى عنوان البحث دلالات موضوعية محددة وواضحة للموضوع الذى يبحثه ومعالجته والابتعاد عن العموميات </a:t>
            </a:r>
          </a:p>
          <a:p>
            <a:pPr>
              <a:buNone/>
            </a:pPr>
            <a:r>
              <a:rPr lang="ar-SA" sz="1800" dirty="0" smtClean="0"/>
              <a:t>-علية ان يشمل على الاقل متغيرات اثنين.</a:t>
            </a:r>
          </a:p>
          <a:p>
            <a:pPr>
              <a:buNone/>
            </a:pPr>
            <a:r>
              <a:rPr lang="ar-SA" sz="1800" dirty="0" smtClean="0"/>
              <a:t>-عندما نتحدث عن تاثير فيوجد علاقة سببية.</a:t>
            </a:r>
          </a:p>
          <a:p>
            <a:pPr>
              <a:buNone/>
            </a:pPr>
            <a:r>
              <a:rPr lang="ar-SA" sz="1800" dirty="0" smtClean="0"/>
              <a:t>-عند كتابة البحث من السهل ان نكتب ”العلاقة“ بدل كلمة تاثير.</a:t>
            </a:r>
          </a:p>
          <a:p>
            <a:pPr>
              <a:buNone/>
            </a:pPr>
            <a:r>
              <a:rPr lang="ar-SA" sz="1800" dirty="0" smtClean="0"/>
              <a:t>مثل:علاقة الاهل مع الاطفال وتحصيلهم الدراسي.</a:t>
            </a:r>
          </a:p>
          <a:p>
            <a:pPr>
              <a:buNone/>
            </a:pPr>
            <a:r>
              <a:rPr lang="ar-SA" sz="1800" dirty="0" smtClean="0"/>
              <a:t>-يجب ان تكون الميزات محددة ويجب ان لا يكون عنوان البحث طويل وعليه ان يحدد المتغيرات.</a:t>
            </a:r>
            <a:endParaRPr lang="ar-SA"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ctr"/>
            <a:r>
              <a:rPr lang="ar-SA" dirty="0" smtClean="0"/>
              <a:t>لكي يتم تعريف المتغير هنالك نوعان من التعريفات</a:t>
            </a:r>
            <a:endParaRPr lang="he-IL" dirty="0"/>
          </a:p>
        </p:txBody>
      </p:sp>
      <p:sp>
        <p:nvSpPr>
          <p:cNvPr id="3" name="Content Placeholder 2"/>
          <p:cNvSpPr>
            <a:spLocks noGrp="1"/>
          </p:cNvSpPr>
          <p:nvPr>
            <p:ph idx="1"/>
          </p:nvPr>
        </p:nvSpPr>
        <p:spPr>
          <a:xfrm>
            <a:off x="457200" y="1302806"/>
            <a:ext cx="8229600" cy="6208428"/>
          </a:xfrm>
        </p:spPr>
        <p:txBody>
          <a:bodyPr>
            <a:normAutofit/>
          </a:bodyPr>
          <a:lstStyle/>
          <a:p>
            <a:pPr>
              <a:buNone/>
            </a:pPr>
            <a:r>
              <a:rPr lang="ar-SA" b="1" u="sng" dirty="0" smtClean="0"/>
              <a:t>التعريف الاسمي </a:t>
            </a:r>
            <a:r>
              <a:rPr lang="ar-SA" dirty="0" smtClean="0"/>
              <a:t>: يعني كما هي في المعجم- معنى لمصطلح نظري, يتم وصفه بواسطة مصطلحات اخرى.</a:t>
            </a:r>
          </a:p>
          <a:p>
            <a:pPr>
              <a:buNone/>
            </a:pPr>
            <a:r>
              <a:rPr lang="ar-SA" dirty="0" smtClean="0"/>
              <a:t>أمثلة:</a:t>
            </a:r>
          </a:p>
          <a:p>
            <a:pPr marL="514350" indent="-514350">
              <a:buFont typeface="+mj-lt"/>
              <a:buAutoNum type="arabicPeriod"/>
            </a:pPr>
            <a:r>
              <a:rPr lang="ar-SA" dirty="0" smtClean="0"/>
              <a:t>مستوى الذكاء: القدرة على حل مسائل والتفكير بشكل مبسط</a:t>
            </a:r>
          </a:p>
          <a:p>
            <a:pPr marL="514350" indent="-514350">
              <a:buFont typeface="+mj-lt"/>
              <a:buAutoNum type="arabicPeriod"/>
            </a:pPr>
            <a:r>
              <a:rPr lang="ar-SA" dirty="0" smtClean="0"/>
              <a:t>المستوى الاجتماعي: يتعلق بكل الناس في المجتمع الذين يمتلكون مكانة اجتماعية مطابقة</a:t>
            </a:r>
          </a:p>
          <a:p>
            <a:pPr marL="514350" indent="-514350">
              <a:buNone/>
            </a:pPr>
            <a:r>
              <a:rPr lang="ar-SA" b="1" u="sng" dirty="0" smtClean="0"/>
              <a:t>التعريف الفعلي</a:t>
            </a:r>
            <a:r>
              <a:rPr lang="ar-SA" dirty="0" smtClean="0"/>
              <a:t>: هو الذي يعرف المتغير بواسطة وصف الأعمال المطلوبة لكي نعترف بوجود الظاهرة التي يصفها هذا المتغير وباستطاعتنا قياسها وهو وصف لأداة البحث ( امتحان, استمارة).</a:t>
            </a:r>
          </a:p>
          <a:p>
            <a:pPr marL="514350" indent="-514350">
              <a:buNone/>
            </a:pPr>
            <a:r>
              <a:rPr lang="ar-SA" dirty="0" smtClean="0"/>
              <a:t>أمثلة:</a:t>
            </a:r>
          </a:p>
          <a:p>
            <a:pPr marL="514350" indent="-514350">
              <a:buFont typeface="Wingdings" pitchFamily="2" charset="2"/>
              <a:buChar char="v"/>
            </a:pPr>
            <a:r>
              <a:rPr lang="ar-SA" dirty="0" smtClean="0"/>
              <a:t>مستوى اجتماعي – نوع العمل</a:t>
            </a:r>
          </a:p>
          <a:p>
            <a:pPr marL="514350" indent="-514350">
              <a:buFont typeface="Wingdings" pitchFamily="2" charset="2"/>
              <a:buChar char="v"/>
            </a:pPr>
            <a:r>
              <a:rPr lang="ar-SA" dirty="0" smtClean="0"/>
              <a:t>مستوى الذكاء – اختبار لقياس القدرة التفكيرية</a:t>
            </a:r>
          </a:p>
          <a:p>
            <a:pPr marL="514350" indent="-514350">
              <a:buNone/>
            </a:pPr>
            <a:endParaRPr lang="he-IL"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2)هدف البحث:</a:t>
            </a:r>
            <a:br>
              <a:rPr lang="ar-SA" dirty="0" smtClean="0"/>
            </a:br>
            <a:endParaRPr lang="ar-SA" dirty="0"/>
          </a:p>
        </p:txBody>
      </p:sp>
      <p:sp>
        <p:nvSpPr>
          <p:cNvPr id="3" name="Content Placeholder 2"/>
          <p:cNvSpPr>
            <a:spLocks noGrp="1"/>
          </p:cNvSpPr>
          <p:nvPr>
            <p:ph idx="1"/>
          </p:nvPr>
        </p:nvSpPr>
        <p:spPr/>
        <p:txBody>
          <a:bodyPr/>
          <a:lstStyle/>
          <a:p>
            <a:pPr>
              <a:buNone/>
            </a:pPr>
            <a:r>
              <a:rPr lang="ar-SA" dirty="0" smtClean="0"/>
              <a:t>هدف البحث يكتب مباشرة بعد عنوان البحث.</a:t>
            </a:r>
          </a:p>
          <a:p>
            <a:pPr>
              <a:buNone/>
            </a:pPr>
            <a:r>
              <a:rPr lang="ar-SA" dirty="0" smtClean="0"/>
              <a:t>مثلا: يهدف البحث الحالي لفحص العلاقة بين مشاهدة افلام الرعب وبين العنف لدى طلاب المرحلة الابتدائية.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48680"/>
            <a:ext cx="6768752" cy="1298408"/>
          </a:xfrm>
        </p:spPr>
        <p:txBody>
          <a:bodyPr>
            <a:normAutofit fontScale="90000"/>
          </a:bodyPr>
          <a:lstStyle/>
          <a:p>
            <a:pPr algn="ctr"/>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r>
              <a:rPr lang="en-US" sz="7200" dirty="0" smtClean="0"/>
              <a:t/>
            </a:r>
            <a:br>
              <a:rPr lang="en-US" sz="7200" dirty="0" smtClean="0"/>
            </a:br>
            <a:r>
              <a:rPr lang="ar-SA" sz="7200" dirty="0" smtClean="0"/>
              <a:t>3</a:t>
            </a:r>
            <a:r>
              <a:rPr lang="ar-SA" dirty="0" smtClean="0"/>
              <a:t>)المقدمة.</a:t>
            </a:r>
            <a:br>
              <a:rPr lang="ar-SA" dirty="0" smtClean="0"/>
            </a:br>
            <a:endParaRPr lang="en-US" dirty="0"/>
          </a:p>
        </p:txBody>
      </p:sp>
      <p:sp>
        <p:nvSpPr>
          <p:cNvPr id="3" name="Content Placeholder 2"/>
          <p:cNvSpPr>
            <a:spLocks noGrp="1"/>
          </p:cNvSpPr>
          <p:nvPr>
            <p:ph idx="1"/>
          </p:nvPr>
        </p:nvSpPr>
        <p:spPr/>
        <p:txBody>
          <a:bodyPr/>
          <a:lstStyle/>
          <a:p>
            <a:pPr>
              <a:buNone/>
              <a:defRPr/>
            </a:pPr>
            <a:r>
              <a:rPr lang="ar-AE" b="1" dirty="0" smtClean="0"/>
              <a:t>وظائف مركزية تستهدف </a:t>
            </a:r>
            <a:r>
              <a:rPr lang="ar-SA" b="1" dirty="0" smtClean="0"/>
              <a:t>المقدمه </a:t>
            </a:r>
            <a:r>
              <a:rPr lang="ar-AE" b="1" dirty="0" smtClean="0"/>
              <a:t>الإجابة عليها:</a:t>
            </a:r>
          </a:p>
          <a:p>
            <a:pPr marL="514350" indent="-514350">
              <a:buFont typeface="+mj-lt"/>
              <a:buAutoNum type="arabicPeriod"/>
              <a:defRPr/>
            </a:pPr>
            <a:r>
              <a:rPr lang="ar-AE" b="1" dirty="0" smtClean="0"/>
              <a:t>ما هو موضوع البحث.</a:t>
            </a:r>
          </a:p>
          <a:p>
            <a:pPr marL="514350" indent="-514350">
              <a:buFont typeface="+mj-lt"/>
              <a:buAutoNum type="arabicPeriod"/>
              <a:defRPr/>
            </a:pPr>
            <a:r>
              <a:rPr lang="ar-AE" b="1" dirty="0" smtClean="0"/>
              <a:t>لماذا اخترت هذا الموضوع</a:t>
            </a:r>
          </a:p>
          <a:p>
            <a:pPr marL="514350" indent="-514350">
              <a:buFont typeface="+mj-lt"/>
              <a:buAutoNum type="arabicPeriod"/>
              <a:defRPr/>
            </a:pPr>
            <a:r>
              <a:rPr lang="ar-AE" b="1" dirty="0" smtClean="0"/>
              <a:t>ما هي الأهداف المتوخاة من هذا البحث</a:t>
            </a:r>
          </a:p>
          <a:p>
            <a:pPr marL="514350" indent="-514350">
              <a:buFont typeface="+mj-lt"/>
              <a:buAutoNum type="arabicPeriod"/>
              <a:defRPr/>
            </a:pPr>
            <a:r>
              <a:rPr lang="ar-AE" b="1" dirty="0" smtClean="0"/>
              <a:t>مشاكل خاصة واجهت الكاتب خلال الكتابة والبحث</a:t>
            </a:r>
          </a:p>
          <a:p>
            <a:pPr marL="514350" indent="-514350">
              <a:buFont typeface="+mj-lt"/>
              <a:buAutoNum type="arabicPeriod"/>
              <a:defRPr/>
            </a:pPr>
            <a:r>
              <a:rPr lang="ar-AE" b="1" dirty="0" smtClean="0"/>
              <a:t>النتائج الرئيسية والنصائح العامة التي يمكن تعلمها من هذا البحث.</a:t>
            </a:r>
          </a:p>
          <a:p>
            <a:pPr>
              <a:buNone/>
              <a:defRPr/>
            </a:pPr>
            <a:r>
              <a:rPr lang="ar-AE" b="1" dirty="0" smtClean="0"/>
              <a:t> </a:t>
            </a:r>
            <a:endParaRPr lang="ar-SA" b="1"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561228"/>
          </a:xfrm>
        </p:spPr>
        <p:txBody>
          <a:bodyPr>
            <a:normAutofit fontScale="90000"/>
          </a:bodyPr>
          <a:lstStyle/>
          <a:p>
            <a:pPr algn="r"/>
            <a:r>
              <a:rPr lang="ar-SA" dirty="0" smtClean="0"/>
              <a:t>4.خلفية نظرية/ بحثية:</a:t>
            </a:r>
            <a:br>
              <a:rPr lang="ar-SA" dirty="0" smtClean="0"/>
            </a:br>
            <a:endParaRPr lang="ar-SA" dirty="0"/>
          </a:p>
        </p:txBody>
      </p:sp>
      <p:sp>
        <p:nvSpPr>
          <p:cNvPr id="3" name="Content Placeholder 2"/>
          <p:cNvSpPr>
            <a:spLocks noGrp="1"/>
          </p:cNvSpPr>
          <p:nvPr>
            <p:ph idx="1"/>
          </p:nvPr>
        </p:nvSpPr>
        <p:spPr/>
        <p:txBody>
          <a:bodyPr/>
          <a:lstStyle/>
          <a:p>
            <a:r>
              <a:rPr lang="ar-SA" dirty="0" smtClean="0"/>
              <a:t>كل متغير ناخذة بشكل منفصل نشرح عنه وعن المتغيرات التي تتكون فيه.</a:t>
            </a:r>
          </a:p>
          <a:p>
            <a:r>
              <a:rPr lang="ar-SA" dirty="0" smtClean="0"/>
              <a:t>مثلا: مشاهدة افلام الرعب – الابحاث التي اجريت عليه.</a:t>
            </a:r>
          </a:p>
          <a:p>
            <a:r>
              <a:rPr lang="ar-SA" dirty="0" smtClean="0"/>
              <a:t>بعدها تعريف سلوك العنف المدرسي  ونتطرق الى ابحاث تتحدث عن الموضوع او عن المتغير وبعدها نبحث علاقة للمتغير ا وب .</a:t>
            </a: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5) اسئلة البحث.</a:t>
            </a:r>
            <a:endParaRPr lang="ar-SA" dirty="0"/>
          </a:p>
        </p:txBody>
      </p:sp>
      <p:sp>
        <p:nvSpPr>
          <p:cNvPr id="3" name="Content Placeholder 2"/>
          <p:cNvSpPr>
            <a:spLocks noGrp="1"/>
          </p:cNvSpPr>
          <p:nvPr>
            <p:ph idx="1"/>
          </p:nvPr>
        </p:nvSpPr>
        <p:spPr/>
        <p:txBody>
          <a:bodyPr/>
          <a:lstStyle/>
          <a:p>
            <a:r>
              <a:rPr lang="ar-SA" dirty="0" smtClean="0"/>
              <a:t>ليس بإمكان الباحث عند شروعه في دراسة مشكلة معينة أن يجري دراسته ما لم يكن هناك توجه دقيق يدرس من خلال المشكلة بشكل علمي ويتمثل ذلك في أسئلة البحث أو فرضياته .</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34" y="571480"/>
            <a:ext cx="1928826" cy="1275608"/>
          </a:xfrm>
        </p:spPr>
        <p:txBody>
          <a:bodyPr>
            <a:normAutofit fontScale="90000"/>
          </a:bodyPr>
          <a:lstStyle/>
          <a:p>
            <a:r>
              <a:rPr lang="ar-SA" sz="5400" b="1" u="sng" dirty="0" smtClean="0"/>
              <a:t>الاسئلة:</a:t>
            </a:r>
            <a:br>
              <a:rPr lang="ar-SA" sz="5400" b="1" u="sng" dirty="0" smtClean="0"/>
            </a:br>
            <a:endParaRPr lang="ar-SA" dirty="0"/>
          </a:p>
        </p:txBody>
      </p:sp>
      <p:sp>
        <p:nvSpPr>
          <p:cNvPr id="3" name="Content Placeholder 2"/>
          <p:cNvSpPr>
            <a:spLocks noGrp="1"/>
          </p:cNvSpPr>
          <p:nvPr>
            <p:ph idx="1"/>
          </p:nvPr>
        </p:nvSpPr>
        <p:spPr/>
        <p:txBody>
          <a:bodyPr>
            <a:normAutofit/>
          </a:bodyPr>
          <a:lstStyle/>
          <a:p>
            <a:pPr>
              <a:lnSpc>
                <a:spcPct val="90000"/>
              </a:lnSpc>
            </a:pPr>
            <a:r>
              <a:rPr lang="ar-SA" sz="2800" b="1" dirty="0" smtClean="0"/>
              <a:t>1-الأسئلة تساعد الباحث في التعرف على جوانب الموضوع</a:t>
            </a:r>
          </a:p>
          <a:p>
            <a:pPr>
              <a:lnSpc>
                <a:spcPct val="90000"/>
              </a:lnSpc>
            </a:pPr>
            <a:endParaRPr lang="ar-SA" sz="2800" b="1" dirty="0" smtClean="0"/>
          </a:p>
          <a:p>
            <a:pPr>
              <a:lnSpc>
                <a:spcPct val="90000"/>
              </a:lnSpc>
            </a:pPr>
            <a:r>
              <a:rPr lang="ar-SA" sz="2800" b="1" dirty="0" smtClean="0"/>
              <a:t>2- تساعد الأسئلة في التنبه لبعض الأسئلة التي يرغب الباحث</a:t>
            </a:r>
          </a:p>
          <a:p>
            <a:pPr>
              <a:lnSpc>
                <a:spcPct val="90000"/>
              </a:lnSpc>
            </a:pPr>
            <a:r>
              <a:rPr lang="ar-SA" sz="2800" b="1" dirty="0" smtClean="0"/>
              <a:t>   الحصول على إجابات عليها.</a:t>
            </a:r>
          </a:p>
          <a:p>
            <a:pPr>
              <a:lnSpc>
                <a:spcPct val="90000"/>
              </a:lnSpc>
            </a:pPr>
            <a:endParaRPr lang="ar-SA" sz="2800" b="1" dirty="0" smtClean="0"/>
          </a:p>
          <a:p>
            <a:pPr>
              <a:lnSpc>
                <a:spcPct val="90000"/>
              </a:lnSpc>
            </a:pPr>
            <a:r>
              <a:rPr lang="ar-SA" sz="2800" b="1" dirty="0" smtClean="0"/>
              <a:t>3- الأسئلة تضع الدراسة على الطريق الصحيح</a:t>
            </a:r>
          </a:p>
          <a:p>
            <a:pPr>
              <a:lnSpc>
                <a:spcPct val="90000"/>
              </a:lnSpc>
            </a:pPr>
            <a:endParaRPr lang="ar-SA" sz="2800" b="1" dirty="0" smtClean="0"/>
          </a:p>
          <a:p>
            <a:pPr>
              <a:lnSpc>
                <a:spcPct val="90000"/>
              </a:lnSpc>
            </a:pPr>
            <a:r>
              <a:rPr lang="ar-SA" sz="2800" b="1" dirty="0" smtClean="0"/>
              <a:t>4- إنها أحد اللبنات التي يقوم عليها البحث العلمي</a:t>
            </a:r>
          </a:p>
          <a:p>
            <a:endParaRPr lang="ar-SA"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6)فرضيات البحث:</a:t>
            </a:r>
            <a:endParaRPr lang="ar-SA" dirty="0"/>
          </a:p>
        </p:txBody>
      </p:sp>
      <p:sp>
        <p:nvSpPr>
          <p:cNvPr id="3" name="Content Placeholder 2"/>
          <p:cNvSpPr>
            <a:spLocks noGrp="1"/>
          </p:cNvSpPr>
          <p:nvPr>
            <p:ph idx="1"/>
          </p:nvPr>
        </p:nvSpPr>
        <p:spPr/>
        <p:txBody>
          <a:bodyPr/>
          <a:lstStyle/>
          <a:p>
            <a:r>
              <a:rPr lang="ar-SA" dirty="0" smtClean="0"/>
              <a:t>عبارة عن تخمينات معتمدة على ابحاث سابقة ان وجدت او على استنتاجات واختبارات الباحث </a:t>
            </a:r>
          </a:p>
          <a:p>
            <a:r>
              <a:rPr lang="ar-SA" dirty="0" smtClean="0"/>
              <a:t>هناك عدة فرضيات:</a:t>
            </a:r>
          </a:p>
          <a:p>
            <a:r>
              <a:rPr lang="ar-SA" dirty="0" smtClean="0"/>
              <a:t>ا- الفرضيات غير متجهة.</a:t>
            </a:r>
          </a:p>
          <a:p>
            <a:r>
              <a:rPr lang="ar-SA" dirty="0" smtClean="0"/>
              <a:t>ب- فرضيات متجهة.</a:t>
            </a:r>
          </a:p>
          <a:p>
            <a:r>
              <a:rPr lang="ar-SA" dirty="0" smtClean="0"/>
              <a:t>ج-فرضيات صفرية.</a:t>
            </a: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defRPr/>
            </a:pPr>
            <a:r>
              <a:rPr lang="ar-SA" sz="5400" b="1" dirty="0" smtClean="0"/>
              <a:t>معايير الفرضية الجيدة</a:t>
            </a:r>
            <a:r>
              <a:rPr lang="en-US" sz="4800" b="1" dirty="0" smtClean="0"/>
              <a:t/>
            </a:r>
            <a:br>
              <a:rPr lang="en-US" sz="4800" b="1" dirty="0" smtClean="0"/>
            </a:br>
            <a:endParaRPr lang="en-US" dirty="0"/>
          </a:p>
        </p:txBody>
      </p:sp>
      <p:sp>
        <p:nvSpPr>
          <p:cNvPr id="3" name="מציין מיקום תוכן 2"/>
          <p:cNvSpPr>
            <a:spLocks noGrp="1"/>
          </p:cNvSpPr>
          <p:nvPr>
            <p:ph idx="1"/>
          </p:nvPr>
        </p:nvSpPr>
        <p:spPr/>
        <p:txBody>
          <a:bodyPr/>
          <a:lstStyle/>
          <a:p>
            <a:pPr>
              <a:lnSpc>
                <a:spcPct val="90000"/>
              </a:lnSpc>
              <a:defRPr/>
            </a:pPr>
            <a:r>
              <a:rPr lang="ar-AE" sz="2400" b="1" dirty="0" smtClean="0"/>
              <a:t>1-</a:t>
            </a:r>
            <a:r>
              <a:rPr lang="ar-SA" sz="2400" b="1" dirty="0" smtClean="0"/>
              <a:t>أن تقرر وتحدد العلاقات المتوقعة</a:t>
            </a:r>
          </a:p>
          <a:p>
            <a:pPr>
              <a:lnSpc>
                <a:spcPct val="90000"/>
              </a:lnSpc>
              <a:defRPr/>
            </a:pPr>
            <a:r>
              <a:rPr lang="ar-SA" sz="2400" b="1" dirty="0" smtClean="0"/>
              <a:t>2- أن يكون لها سبب قوي أو أساس نظري</a:t>
            </a:r>
          </a:p>
          <a:p>
            <a:pPr>
              <a:lnSpc>
                <a:spcPct val="90000"/>
              </a:lnSpc>
              <a:defRPr/>
            </a:pPr>
            <a:r>
              <a:rPr lang="ar-SA" sz="2400" b="1" dirty="0" smtClean="0"/>
              <a:t>3- أن تكون موجزة ومختصرة</a:t>
            </a:r>
          </a:p>
          <a:p>
            <a:pPr>
              <a:lnSpc>
                <a:spcPct val="90000"/>
              </a:lnSpc>
              <a:defRPr/>
            </a:pPr>
            <a:r>
              <a:rPr lang="ar-SA" sz="2400" b="1" dirty="0" smtClean="0"/>
              <a:t>4- أن تكون شاملة ومرتبطة بحقائق</a:t>
            </a:r>
          </a:p>
          <a:p>
            <a:pPr>
              <a:lnSpc>
                <a:spcPct val="90000"/>
              </a:lnSpc>
              <a:defRPr/>
            </a:pPr>
            <a:r>
              <a:rPr lang="ar-SA" sz="2400" b="1" dirty="0" smtClean="0"/>
              <a:t>5- أن تكون قابلة للفحص والاختبار</a:t>
            </a:r>
          </a:p>
          <a:p>
            <a:pPr>
              <a:lnSpc>
                <a:spcPct val="90000"/>
              </a:lnSpc>
              <a:defRPr/>
            </a:pPr>
            <a:r>
              <a:rPr lang="ar-SA" sz="2400" b="1" dirty="0" smtClean="0"/>
              <a:t>6- الاعتماد على الفروض المتعددة</a:t>
            </a:r>
          </a:p>
          <a:p>
            <a:pPr>
              <a:lnSpc>
                <a:spcPct val="90000"/>
              </a:lnSpc>
              <a:defRPr/>
            </a:pPr>
            <a:r>
              <a:rPr lang="ar-SA" sz="2400" b="1" dirty="0" smtClean="0"/>
              <a:t>7- المعقولية والبعد عن العمومية</a:t>
            </a:r>
          </a:p>
          <a:p>
            <a:pPr>
              <a:lnSpc>
                <a:spcPct val="90000"/>
              </a:lnSpc>
              <a:defRPr/>
            </a:pPr>
            <a:r>
              <a:rPr lang="ar-SA" sz="2400" b="1" dirty="0" smtClean="0"/>
              <a:t>8- القدرة على تفسير الظاهرة </a:t>
            </a:r>
          </a:p>
          <a:p>
            <a:pPr>
              <a:lnSpc>
                <a:spcPct val="90000"/>
              </a:lnSpc>
              <a:defRPr/>
            </a:pPr>
            <a:r>
              <a:rPr lang="ar-SA" sz="2400" b="1" dirty="0" smtClean="0"/>
              <a:t>9- الاتساق والبساطة</a:t>
            </a:r>
          </a:p>
          <a:p>
            <a:pPr>
              <a:defRPr/>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71472" y="-357214"/>
            <a:ext cx="8229600" cy="3204434"/>
          </a:xfrm>
        </p:spPr>
        <p:txBody>
          <a:bodyPr>
            <a:noAutofit/>
          </a:bodyPr>
          <a:lstStyle/>
          <a:p>
            <a:pPr marL="685800" indent="-685800" algn="r" eaLnBrk="1" hangingPunct="1">
              <a:buClr>
                <a:srgbClr val="006600"/>
              </a:buClr>
              <a:defRPr/>
            </a:pPr>
            <a:r>
              <a:rPr lang="ar-SA" sz="7200" dirty="0" smtClean="0">
                <a:solidFill>
                  <a:srgbClr val="9900CC"/>
                </a:solidFill>
                <a:cs typeface="PT Bold Heading" pitchFamily="2" charset="-78"/>
              </a:rPr>
              <a:t>        </a:t>
            </a:r>
            <a:br>
              <a:rPr lang="ar-SA" sz="7200" dirty="0" smtClean="0">
                <a:solidFill>
                  <a:srgbClr val="9900CC"/>
                </a:solidFill>
                <a:cs typeface="PT Bold Heading" pitchFamily="2" charset="-78"/>
              </a:rPr>
            </a:br>
            <a:r>
              <a:rPr lang="ar-SA" sz="7200" dirty="0" smtClean="0">
                <a:solidFill>
                  <a:srgbClr val="9900CC"/>
                </a:solidFill>
                <a:cs typeface="PT Bold Heading" pitchFamily="2" charset="-78"/>
              </a:rPr>
              <a:t/>
            </a:r>
            <a:br>
              <a:rPr lang="ar-SA" sz="7200" dirty="0" smtClean="0">
                <a:solidFill>
                  <a:srgbClr val="9900CC"/>
                </a:solidFill>
                <a:cs typeface="PT Bold Heading" pitchFamily="2" charset="-78"/>
              </a:rPr>
            </a:br>
            <a:r>
              <a:rPr lang="ar-SA" sz="7200" dirty="0" smtClean="0">
                <a:solidFill>
                  <a:srgbClr val="9900CC"/>
                </a:solidFill>
                <a:cs typeface="PT Bold Heading" pitchFamily="2" charset="-78"/>
              </a:rPr>
              <a:t/>
            </a:r>
            <a:br>
              <a:rPr lang="ar-SA" sz="7200" dirty="0" smtClean="0">
                <a:solidFill>
                  <a:srgbClr val="9900CC"/>
                </a:solidFill>
                <a:cs typeface="PT Bold Heading" pitchFamily="2" charset="-78"/>
              </a:rPr>
            </a:br>
            <a:r>
              <a:rPr lang="ar-SA" sz="7200" dirty="0" smtClean="0">
                <a:solidFill>
                  <a:srgbClr val="9900CC"/>
                </a:solidFill>
                <a:cs typeface="PT Bold Heading" pitchFamily="2" charset="-78"/>
              </a:rPr>
              <a:t/>
            </a:r>
            <a:br>
              <a:rPr lang="ar-SA" sz="7200" dirty="0" smtClean="0">
                <a:solidFill>
                  <a:srgbClr val="9900CC"/>
                </a:solidFill>
                <a:cs typeface="PT Bold Heading" pitchFamily="2" charset="-78"/>
              </a:rPr>
            </a:br>
            <a:r>
              <a:rPr lang="ar-SA" sz="7200" dirty="0" smtClean="0">
                <a:solidFill>
                  <a:srgbClr val="9900CC"/>
                </a:solidFill>
                <a:cs typeface="PT Bold Heading" pitchFamily="2" charset="-78"/>
              </a:rPr>
              <a:t/>
            </a:r>
            <a:br>
              <a:rPr lang="ar-SA" sz="7200" dirty="0" smtClean="0">
                <a:solidFill>
                  <a:srgbClr val="9900CC"/>
                </a:solidFill>
                <a:cs typeface="PT Bold Heading" pitchFamily="2" charset="-78"/>
              </a:rPr>
            </a:br>
            <a:r>
              <a:rPr lang="ar-SA" sz="7200" dirty="0" smtClean="0">
                <a:solidFill>
                  <a:srgbClr val="9900CC"/>
                </a:solidFill>
                <a:cs typeface="PT Bold Heading" pitchFamily="2" charset="-78"/>
              </a:rPr>
              <a:t/>
            </a:r>
            <a:br>
              <a:rPr lang="ar-SA" sz="7200" dirty="0" smtClean="0">
                <a:solidFill>
                  <a:srgbClr val="9900CC"/>
                </a:solidFill>
                <a:cs typeface="PT Bold Heading" pitchFamily="2" charset="-78"/>
              </a:rPr>
            </a:br>
            <a:r>
              <a:rPr lang="ar-SA" sz="7200" dirty="0" smtClean="0">
                <a:solidFill>
                  <a:srgbClr val="9900CC"/>
                </a:solidFill>
                <a:cs typeface="PT Bold Heading" pitchFamily="2" charset="-78"/>
              </a:rPr>
              <a:t> </a:t>
            </a:r>
            <a:r>
              <a:rPr lang="ar-SA" sz="6600" dirty="0" smtClean="0">
                <a:solidFill>
                  <a:schemeClr val="accent4"/>
                </a:solidFill>
                <a:cs typeface="PT Bold Heading" pitchFamily="2" charset="-78"/>
              </a:rPr>
              <a:t>تعريف البحث العلمي</a:t>
            </a:r>
            <a:r>
              <a:rPr lang="ar-SA" sz="7200" b="1" dirty="0" smtClean="0">
                <a:solidFill>
                  <a:schemeClr val="accent4"/>
                </a:solidFill>
              </a:rPr>
              <a:t/>
            </a:r>
            <a:br>
              <a:rPr lang="ar-SA" sz="7200" b="1" dirty="0" smtClean="0">
                <a:solidFill>
                  <a:schemeClr val="accent4"/>
                </a:solidFill>
              </a:rPr>
            </a:br>
            <a:endParaRPr lang="en-US" sz="7200" b="1" dirty="0" smtClean="0">
              <a:solidFill>
                <a:schemeClr val="accent4"/>
              </a:solidFill>
            </a:endParaRPr>
          </a:p>
        </p:txBody>
      </p:sp>
      <p:sp>
        <p:nvSpPr>
          <p:cNvPr id="5123" name="Rectangle 3"/>
          <p:cNvSpPr>
            <a:spLocks noGrp="1" noChangeArrowheads="1"/>
          </p:cNvSpPr>
          <p:nvPr>
            <p:ph idx="1"/>
          </p:nvPr>
        </p:nvSpPr>
        <p:spPr>
          <a:xfrm>
            <a:off x="428596" y="1500174"/>
            <a:ext cx="8715404" cy="4214842"/>
          </a:xfrm>
        </p:spPr>
        <p:txBody>
          <a:bodyPr>
            <a:normAutofit/>
          </a:bodyPr>
          <a:lstStyle/>
          <a:p>
            <a:pPr marL="533400" indent="-533400" algn="r" rtl="1">
              <a:spcBef>
                <a:spcPct val="0"/>
              </a:spcBef>
              <a:buClr>
                <a:srgbClr val="336600"/>
              </a:buClr>
              <a:buFontTx/>
              <a:buNone/>
              <a:defRPr/>
            </a:pPr>
            <a:endParaRPr lang="ar-SA" sz="2800" b="1" dirty="0" smtClean="0">
              <a:effectLst>
                <a:outerShdw blurRad="38100" dist="38100" dir="2700000" algn="tl">
                  <a:srgbClr val="C0C0C0"/>
                </a:outerShdw>
              </a:effectLst>
            </a:endParaRPr>
          </a:p>
          <a:p>
            <a:pPr marL="533400" indent="-533400" algn="r" rtl="1">
              <a:spcBef>
                <a:spcPct val="0"/>
              </a:spcBef>
              <a:buClr>
                <a:srgbClr val="336600"/>
              </a:buClr>
              <a:buFontTx/>
              <a:buChar char="-"/>
              <a:defRPr/>
            </a:pPr>
            <a:r>
              <a:rPr lang="ar-SA" sz="3600" b="1" dirty="0" smtClean="0">
                <a:effectLst>
                  <a:outerShdw blurRad="38100" dist="38100" dir="2700000" algn="tl">
                    <a:srgbClr val="C0C0C0"/>
                  </a:outerShdw>
                </a:effectLst>
              </a:rPr>
              <a:t>البحث هو مجموعة من القواعد العامة المستخدمة من اجل الوصول الى الحقيقة فى العلم بواسطة طائفة من القواعد العامة التى تهيمن على سير العقل وتحدد عملياته حتى يصل الى نتيجة معلومة</a:t>
            </a:r>
          </a:p>
          <a:p>
            <a:pPr marL="533400" indent="-533400" algn="r" rtl="1">
              <a:spcBef>
                <a:spcPct val="0"/>
              </a:spcBef>
              <a:buClr>
                <a:srgbClr val="336600"/>
              </a:buClr>
              <a:buFontTx/>
              <a:buChar char="-"/>
              <a:defRPr/>
            </a:pPr>
            <a:endParaRPr lang="ar-SA" sz="2800" b="1" dirty="0" smtClean="0">
              <a:effectLst>
                <a:outerShdw blurRad="38100" dist="38100" dir="2700000" algn="tl">
                  <a:srgbClr val="C0C0C0"/>
                </a:outerShdw>
              </a:effectLst>
            </a:endParaRPr>
          </a:p>
        </p:txBody>
      </p:sp>
      <p:sp>
        <p:nvSpPr>
          <p:cNvPr id="5122" name="Slide Number Placeholder 5"/>
          <p:cNvSpPr>
            <a:spLocks noGrp="1"/>
          </p:cNvSpPr>
          <p:nvPr>
            <p:ph type="sldNum" sz="quarter" idx="12"/>
          </p:nvPr>
        </p:nvSpPr>
        <p:spPr>
          <a:noFill/>
        </p:spPr>
        <p:txBody>
          <a:bodyPr/>
          <a:lstStyle/>
          <a:p>
            <a:fld id="{F143459A-5B5B-4A05-BBDB-83C4213AB7C9}" type="slidenum">
              <a:rPr lang="en-US"/>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7)انواع الفرضيات</a:t>
            </a:r>
            <a:br>
              <a:rPr lang="ar-SA" dirty="0" smtClean="0"/>
            </a:br>
            <a:endParaRPr lang="ar-SA" dirty="0"/>
          </a:p>
        </p:txBody>
      </p:sp>
      <p:sp>
        <p:nvSpPr>
          <p:cNvPr id="3" name="Content Placeholder 2"/>
          <p:cNvSpPr>
            <a:spLocks noGrp="1"/>
          </p:cNvSpPr>
          <p:nvPr>
            <p:ph idx="1"/>
          </p:nvPr>
        </p:nvSpPr>
        <p:spPr/>
        <p:txBody>
          <a:bodyPr/>
          <a:lstStyle/>
          <a:p>
            <a:r>
              <a:rPr lang="ar-SA" dirty="0" smtClean="0"/>
              <a:t>فرضيات غير متجهة:</a:t>
            </a:r>
          </a:p>
          <a:p>
            <a:r>
              <a:rPr lang="ar-SA" dirty="0" smtClean="0"/>
              <a:t>هي الفرضيات التي تفترض وجود علاقة بين متغيرين دون تحديد اتجاه لهذة العلاقة (طردي او عكسي).</a:t>
            </a:r>
          </a:p>
          <a:p>
            <a:r>
              <a:rPr lang="ar-SA" dirty="0" smtClean="0"/>
              <a:t>توجد علاقة بين المتغيرات لكن لا نحدد نوع هذة العلاقة.</a:t>
            </a:r>
          </a:p>
          <a:p>
            <a:r>
              <a:rPr lang="ar-SA" dirty="0" smtClean="0"/>
              <a:t>قلق الاختبار – التحصيل.</a:t>
            </a:r>
          </a:p>
          <a:p>
            <a:r>
              <a:rPr lang="ar-SA" dirty="0" smtClean="0"/>
              <a:t>هناك علاقة ارتباط ذات دلالة احصائية بين قلق الاختبار والتحصيل. </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u="sng" dirty="0" smtClean="0"/>
              <a:t>- الفرضية غير المتجهة :</a:t>
            </a:r>
            <a:endParaRPr lang="ar-SA" dirty="0"/>
          </a:p>
        </p:txBody>
      </p:sp>
      <p:sp>
        <p:nvSpPr>
          <p:cNvPr id="3" name="Content Placeholder 2"/>
          <p:cNvSpPr>
            <a:spLocks noGrp="1"/>
          </p:cNvSpPr>
          <p:nvPr>
            <p:ph idx="1"/>
          </p:nvPr>
        </p:nvSpPr>
        <p:spPr/>
        <p:txBody>
          <a:bodyPr/>
          <a:lstStyle/>
          <a:p>
            <a:r>
              <a:rPr lang="ar-SA" dirty="0" smtClean="0"/>
              <a:t>يستخدم الباحث هذه الصياغة عند ما يريد أن يعبر عن وجود علاقة بين المتغيرات لكنه لا يعرف بالتحديد اتجاه تلك العلاقة أو أنه لا يمكن تحديد اتجاه معين لتلك العلاقة بين المتغيرات أو أنه ينفي معرفة اتجاه العلاقة .ومن الأمثلة على هذه الفرضية أن تقول انه توجد علاقة بين طبيعة العمل والانتظام في الدوام الرسمي .</a:t>
            </a:r>
            <a:endParaRPr lang="en-US" dirty="0" smtClean="0"/>
          </a:p>
          <a:p>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9) الفرضيات المتجهة:</a:t>
            </a:r>
            <a:br>
              <a:rPr lang="ar-SA" dirty="0" smtClean="0"/>
            </a:br>
            <a:endParaRPr lang="ar-SA" dirty="0"/>
          </a:p>
        </p:txBody>
      </p:sp>
      <p:sp>
        <p:nvSpPr>
          <p:cNvPr id="3" name="Content Placeholder 2"/>
          <p:cNvSpPr>
            <a:spLocks noGrp="1"/>
          </p:cNvSpPr>
          <p:nvPr>
            <p:ph idx="1"/>
          </p:nvPr>
        </p:nvSpPr>
        <p:spPr/>
        <p:txBody>
          <a:bodyPr/>
          <a:lstStyle/>
          <a:p>
            <a:r>
              <a:rPr lang="ar-SA" dirty="0" smtClean="0"/>
              <a:t>هي الفرضيات التي تكون فيها تحديد لنوع العلاقة.</a:t>
            </a:r>
          </a:p>
          <a:p>
            <a:r>
              <a:rPr lang="ar-SA" dirty="0" smtClean="0"/>
              <a:t>مثلا: هناك علاقة ارتباط طردية ذات دلالة احصائية بين مشاهدة افلام الرعب وبين العبف المدرسي.</a:t>
            </a:r>
          </a:p>
          <a:p>
            <a:r>
              <a:rPr lang="ar-SA" dirty="0" smtClean="0"/>
              <a:t>(نلجا لذكر طردية من خلال اللجوء الى نتائج اتجاه سابقة).</a:t>
            </a:r>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2" y="704088"/>
            <a:ext cx="3829048" cy="1143000"/>
          </a:xfrm>
        </p:spPr>
        <p:txBody>
          <a:bodyPr>
            <a:normAutofit/>
          </a:bodyPr>
          <a:lstStyle/>
          <a:p>
            <a:r>
              <a:rPr lang="ar-SA" u="sng" dirty="0" smtClean="0"/>
              <a:t>الفرضية المتجهة :</a:t>
            </a:r>
            <a:endParaRPr lang="ar-SA" dirty="0"/>
          </a:p>
        </p:txBody>
      </p:sp>
      <p:sp>
        <p:nvSpPr>
          <p:cNvPr id="3" name="Content Placeholder 2"/>
          <p:cNvSpPr>
            <a:spLocks noGrp="1"/>
          </p:cNvSpPr>
          <p:nvPr>
            <p:ph idx="1"/>
          </p:nvPr>
        </p:nvSpPr>
        <p:spPr/>
        <p:txBody>
          <a:bodyPr/>
          <a:lstStyle/>
          <a:p>
            <a:r>
              <a:rPr lang="ar-SA" dirty="0" smtClean="0"/>
              <a:t>تستخدم عندما يتوقع أن هناك علاقات طردية مباشرة بين متغيرات الدراسة </a:t>
            </a:r>
            <a:r>
              <a:rPr lang="he-IL" dirty="0" smtClean="0"/>
              <a:t>,</a:t>
            </a:r>
            <a:r>
              <a:rPr lang="ar-SA" dirty="0" smtClean="0"/>
              <a:t>إيجابية أو سلبية أو تكون هناك فروق ذات اتجاه محدد كأن يتسبب وجود متغير مستقل في وجود متغير آخر تابع وقد يكون من أنواع الفرضيات المتجهة تلك العلاقات العكسية بين متغيرات الدراسة حيث كلما زاد المتغير المستقل نقص المتغير التابع أو العكس صحيح .</a:t>
            </a:r>
            <a:endParaRPr lang="en-US" dirty="0" smtClean="0"/>
          </a:p>
          <a:p>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الفرضيات الصفرية:</a:t>
            </a:r>
            <a:br>
              <a:rPr lang="ar-SA" dirty="0" smtClean="0"/>
            </a:br>
            <a:r>
              <a:rPr lang="ar-SA" dirty="0" smtClean="0"/>
              <a:t>(لا توجد علاقة ولا توجد فروق).</a:t>
            </a:r>
            <a:endParaRPr lang="ar-SA" dirty="0"/>
          </a:p>
        </p:txBody>
      </p:sp>
      <p:sp>
        <p:nvSpPr>
          <p:cNvPr id="3" name="Content Placeholder 2"/>
          <p:cNvSpPr>
            <a:spLocks noGrp="1"/>
          </p:cNvSpPr>
          <p:nvPr>
            <p:ph idx="1"/>
          </p:nvPr>
        </p:nvSpPr>
        <p:spPr/>
        <p:txBody>
          <a:bodyPr/>
          <a:lstStyle/>
          <a:p>
            <a:r>
              <a:rPr lang="ar-SA" dirty="0" smtClean="0"/>
              <a:t>هي الفرضيات التي تفترض عدم وجود علاقة بين متغيرين.</a:t>
            </a:r>
          </a:p>
          <a:p>
            <a:r>
              <a:rPr lang="ar-SA" dirty="0" smtClean="0"/>
              <a:t>صياغتها:</a:t>
            </a:r>
          </a:p>
          <a:p>
            <a:r>
              <a:rPr lang="ar-SA" dirty="0" smtClean="0"/>
              <a:t>لا توجد علاقة ارتباط ذات دلالة احصائية بين قلق الاختبار ودافعية التحصيل.</a:t>
            </a: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0"/>
            <a:ext cx="7772400" cy="1928825"/>
          </a:xfrm>
        </p:spPr>
        <p:txBody>
          <a:bodyPr/>
          <a:lstStyle/>
          <a:p>
            <a:r>
              <a:rPr lang="ar-SA" dirty="0" smtClean="0"/>
              <a:t>طريقة البحث العلمي</a:t>
            </a:r>
            <a:endParaRPr lang="ar-SA" dirty="0"/>
          </a:p>
        </p:txBody>
      </p:sp>
      <p:sp>
        <p:nvSpPr>
          <p:cNvPr id="3" name="Subtitle 2"/>
          <p:cNvSpPr>
            <a:spLocks noGrp="1"/>
          </p:cNvSpPr>
          <p:nvPr>
            <p:ph type="subTitle" idx="1"/>
          </p:nvPr>
        </p:nvSpPr>
        <p:spPr>
          <a:xfrm>
            <a:off x="1371600" y="2071678"/>
            <a:ext cx="6057920" cy="3567122"/>
          </a:xfrm>
        </p:spPr>
        <p:txBody>
          <a:bodyPr>
            <a:normAutofit lnSpcReduction="10000"/>
          </a:bodyPr>
          <a:lstStyle/>
          <a:p>
            <a:pPr algn="r"/>
            <a:r>
              <a:rPr lang="ar-SA" b="1" dirty="0" smtClean="0">
                <a:solidFill>
                  <a:schemeClr val="tx1"/>
                </a:solidFill>
              </a:rPr>
              <a:t>تتميز ب:</a:t>
            </a:r>
          </a:p>
          <a:p>
            <a:pPr algn="r"/>
            <a:r>
              <a:rPr lang="ar-SA" b="1" dirty="0">
                <a:solidFill>
                  <a:schemeClr val="tx1"/>
                </a:solidFill>
              </a:rPr>
              <a:t>ا</a:t>
            </a:r>
            <a:r>
              <a:rPr lang="ar-SA" b="1" dirty="0" smtClean="0">
                <a:solidFill>
                  <a:schemeClr val="tx1"/>
                </a:solidFill>
              </a:rPr>
              <a:t>)</a:t>
            </a:r>
            <a:r>
              <a:rPr lang="he-IL" b="1" dirty="0" smtClean="0">
                <a:solidFill>
                  <a:schemeClr val="tx1"/>
                </a:solidFill>
              </a:rPr>
              <a:t>אוביקטיביות</a:t>
            </a:r>
            <a:r>
              <a:rPr lang="ar-SA" b="1" dirty="0" smtClean="0">
                <a:solidFill>
                  <a:schemeClr val="tx1"/>
                </a:solidFill>
              </a:rPr>
              <a:t>(الموضوعية):</a:t>
            </a:r>
          </a:p>
          <a:p>
            <a:pPr algn="r"/>
            <a:r>
              <a:rPr lang="ar-SA" b="1" dirty="0" smtClean="0">
                <a:solidFill>
                  <a:schemeClr val="tx1"/>
                </a:solidFill>
              </a:rPr>
              <a:t>البحث لا يتاثر من عوامل ذاتية عند الباحث وانما تخضع لاعتبارات ومنهجية واضحة ومحددة مسبقا بعيدة عن كل الاعتبارات الشخصية.</a:t>
            </a:r>
          </a:p>
          <a:p>
            <a:pPr algn="r"/>
            <a:r>
              <a:rPr lang="ar-SA" b="1" dirty="0" smtClean="0">
                <a:solidFill>
                  <a:schemeClr val="tx1"/>
                </a:solidFill>
              </a:rPr>
              <a:t>ب)الاعتماد على التجربة:</a:t>
            </a:r>
          </a:p>
          <a:p>
            <a:pPr algn="r"/>
            <a:r>
              <a:rPr lang="ar-SA" b="1" dirty="0" smtClean="0">
                <a:solidFill>
                  <a:schemeClr val="tx1"/>
                </a:solidFill>
              </a:rPr>
              <a:t>أي ان البحث يكون معتمدا على تجربة ومعتمد على بحث قابل للقياس.</a:t>
            </a:r>
          </a:p>
          <a:p>
            <a:pPr algn="r"/>
            <a:endParaRPr lang="ar-SA"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186766" cy="774720"/>
          </a:xfrm>
        </p:spPr>
        <p:txBody>
          <a:bodyPr>
            <a:normAutofit fontScale="90000"/>
          </a:bodyPr>
          <a:lstStyle/>
          <a:p>
            <a:r>
              <a:rPr lang="ar-SA" dirty="0" smtClean="0"/>
              <a:t>بعد العنوان والخلفية النظرية ياتي:</a:t>
            </a:r>
            <a:br>
              <a:rPr lang="ar-SA" dirty="0" smtClean="0"/>
            </a:br>
            <a:endParaRPr lang="ar-SA" dirty="0"/>
          </a:p>
        </p:txBody>
      </p:sp>
      <p:sp>
        <p:nvSpPr>
          <p:cNvPr id="3" name="Content Placeholder 2"/>
          <p:cNvSpPr>
            <a:spLocks noGrp="1"/>
          </p:cNvSpPr>
          <p:nvPr>
            <p:ph idx="1"/>
          </p:nvPr>
        </p:nvSpPr>
        <p:spPr>
          <a:xfrm>
            <a:off x="428596" y="1571612"/>
            <a:ext cx="8229600" cy="4525963"/>
          </a:xfrm>
        </p:spPr>
        <p:txBody>
          <a:bodyPr/>
          <a:lstStyle/>
          <a:p>
            <a:pPr>
              <a:buNone/>
            </a:pPr>
            <a:r>
              <a:rPr lang="ar-SA" dirty="0" smtClean="0"/>
              <a:t>عيّنة/ادوات البحث/اجراءات البحث.</a:t>
            </a:r>
          </a:p>
          <a:p>
            <a:pPr>
              <a:buNone/>
            </a:pPr>
            <a:r>
              <a:rPr lang="ar-SA" dirty="0" smtClean="0"/>
              <a:t>أي تقصير او خطا في احد هذة المركبات قد يسيء او يؤثر على نتائج البحث.</a:t>
            </a:r>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000" b="1" dirty="0" smtClean="0"/>
              <a:t>العينة</a:t>
            </a:r>
            <a:endParaRPr lang="he-IL" sz="6000" b="1" dirty="0"/>
          </a:p>
        </p:txBody>
      </p:sp>
      <p:sp>
        <p:nvSpPr>
          <p:cNvPr id="3" name="Content Placeholder 2"/>
          <p:cNvSpPr>
            <a:spLocks noGrp="1"/>
          </p:cNvSpPr>
          <p:nvPr>
            <p:ph idx="1"/>
          </p:nvPr>
        </p:nvSpPr>
        <p:spPr/>
        <p:txBody>
          <a:bodyPr>
            <a:normAutofit/>
          </a:bodyPr>
          <a:lstStyle/>
          <a:p>
            <a:r>
              <a:rPr lang="ar-SA" sz="4000" b="1" dirty="0" smtClean="0"/>
              <a:t>هو ذالك المجتمع الذي يسعى الباحث إلى إجراء الدراسة عليه بمعنى أن كل فرد أو وحده أو عنصر يقع ضمن ذالك المجتمع يعد ضمنا من مكونات ذالك المجتمع</a:t>
            </a:r>
            <a:endParaRPr lang="he-IL" sz="40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بعض تعار يف مفاهيم العينة :</a:t>
            </a:r>
            <a:r>
              <a:rPr lang="en-US" dirty="0" smtClean="0"/>
              <a:t/>
            </a:r>
            <a:br>
              <a:rPr lang="en-US" dirty="0" smtClean="0"/>
            </a:br>
            <a:endParaRPr lang="ar-SA" dirty="0"/>
          </a:p>
        </p:txBody>
      </p:sp>
      <p:sp>
        <p:nvSpPr>
          <p:cNvPr id="3" name="Content Placeholder 2"/>
          <p:cNvSpPr>
            <a:spLocks noGrp="1"/>
          </p:cNvSpPr>
          <p:nvPr>
            <p:ph idx="1"/>
          </p:nvPr>
        </p:nvSpPr>
        <p:spPr/>
        <p:txBody>
          <a:bodyPr>
            <a:normAutofit/>
          </a:bodyPr>
          <a:lstStyle/>
          <a:p>
            <a:r>
              <a:rPr lang="ar-SA" dirty="0" smtClean="0"/>
              <a:t>قد يكون من المناسب البدء ببعض التعاريف المهمة الخاصة بالمعاينة ( سحب العينات )</a:t>
            </a:r>
            <a:endParaRPr lang="en-US" dirty="0" smtClean="0"/>
          </a:p>
          <a:p>
            <a:r>
              <a:rPr lang="ar-SA" dirty="0" smtClean="0">
                <a:solidFill>
                  <a:srgbClr val="FF0000"/>
                </a:solidFill>
              </a:rPr>
              <a:t>1- المجتمع: </a:t>
            </a:r>
            <a:r>
              <a:rPr lang="ar-SA" dirty="0" smtClean="0"/>
              <a:t>يعتبر المجتمع جميع الوحدات أو العناصر التي تم تعريفها قبل اختيار عناصر العينة المطلوبة .</a:t>
            </a:r>
            <a:endParaRPr lang="en-US" dirty="0" smtClean="0"/>
          </a:p>
          <a:p>
            <a:r>
              <a:rPr lang="ar-SA" dirty="0" smtClean="0">
                <a:solidFill>
                  <a:srgbClr val="FF0000"/>
                </a:solidFill>
              </a:rPr>
              <a:t>2- مجتمع الدراسة </a:t>
            </a:r>
            <a:r>
              <a:rPr lang="ar-SA" dirty="0" smtClean="0"/>
              <a:t>:يمثل مجتمع الدراسة مجموعة الوحدات التي تم اختيار العينة منها بالفعل .</a:t>
            </a:r>
            <a:endParaRPr lang="en-US" dirty="0" smtClean="0"/>
          </a:p>
          <a:p>
            <a:r>
              <a:rPr lang="ar-SA" dirty="0" smtClean="0">
                <a:solidFill>
                  <a:srgbClr val="FF0000"/>
                </a:solidFill>
              </a:rPr>
              <a:t>3- إطار العينة :</a:t>
            </a:r>
            <a:r>
              <a:rPr lang="ar-SA" dirty="0" smtClean="0"/>
              <a:t>المقصود بإطار العينة هو القائمة التي تشمل كل الوحدات أو العناصر التي يمكن اختيار وحدات العينة منها </a:t>
            </a:r>
            <a:endParaRPr lang="en-US" dirty="0" smtClean="0"/>
          </a:p>
          <a:p>
            <a:r>
              <a:rPr lang="ar-SA" dirty="0" smtClean="0">
                <a:solidFill>
                  <a:srgbClr val="FF0000"/>
                </a:solidFill>
              </a:rPr>
              <a:t>4- العينة: </a:t>
            </a:r>
            <a:r>
              <a:rPr lang="ar-SA" dirty="0" smtClean="0"/>
              <a:t>عبارة عنى مجموعة الوحدات التي تم اختيارها من مجتمع الدراسة لتمثل هذا المجتمع في البحث محل الدراسة</a:t>
            </a: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42984"/>
            <a:ext cx="8329642" cy="704104"/>
          </a:xfrm>
        </p:spPr>
        <p:txBody>
          <a:bodyPr>
            <a:normAutofit fontScale="90000"/>
          </a:bodyPr>
          <a:lstStyle/>
          <a:p>
            <a:r>
              <a:rPr lang="ar-SA" sz="5400" dirty="0" smtClean="0">
                <a:cs typeface="DecoType Naskh" pitchFamily="10" charset="-78"/>
              </a:rPr>
              <a:t>حجم العينة المقبول في الدراسات التربوية؟</a:t>
            </a:r>
            <a:endParaRPr lang="en-US" dirty="0"/>
          </a:p>
        </p:txBody>
      </p:sp>
      <p:sp>
        <p:nvSpPr>
          <p:cNvPr id="3" name="מציין מיקום תוכן 2"/>
          <p:cNvSpPr>
            <a:spLocks noGrp="1"/>
          </p:cNvSpPr>
          <p:nvPr>
            <p:ph idx="1"/>
          </p:nvPr>
        </p:nvSpPr>
        <p:spPr/>
        <p:txBody>
          <a:bodyPr/>
          <a:lstStyle/>
          <a:p>
            <a:r>
              <a:rPr lang="ar-SA" sz="4000" dirty="0" smtClean="0"/>
              <a:t>يعد حجم العينة من الأمور الأكثر جدلاً بين الباحثين ففي كثير من الدراسات تتراوح نسبة العينة بين 1- 10% ولا يستند تحديد هذه النسبة تماماً إلى منطق علمي وان كان هناك اتفاق على أن كبر حجم العينة يزيد في مصداقية البحث ويقلل من الخطأ.</a:t>
            </a:r>
            <a:endParaRPr lang="en-US" sz="4000" dirty="0" smtClean="0"/>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90600" y="1676400"/>
            <a:ext cx="7924800" cy="533400"/>
          </a:xfrm>
        </p:spPr>
        <p:txBody>
          <a:bodyPr>
            <a:normAutofit fontScale="90000"/>
          </a:bodyPr>
          <a:lstStyle/>
          <a:p>
            <a:pPr marL="685800" indent="-685800" algn="r" eaLnBrk="1" hangingPunct="1">
              <a:buClr>
                <a:srgbClr val="336600"/>
              </a:buClr>
              <a:defRPr/>
            </a:pPr>
            <a:r>
              <a:rPr lang="ar-SA" dirty="0" smtClean="0">
                <a:solidFill>
                  <a:schemeClr val="accent4"/>
                </a:solidFill>
                <a:cs typeface="PT Bold Heading" pitchFamily="2" charset="-78"/>
              </a:rPr>
              <a:t>      أهمية و أهداف البحث العلمى</a:t>
            </a:r>
            <a:br>
              <a:rPr lang="ar-SA" dirty="0" smtClean="0">
                <a:solidFill>
                  <a:schemeClr val="accent4"/>
                </a:solidFill>
                <a:cs typeface="PT Bold Heading" pitchFamily="2" charset="-78"/>
              </a:rPr>
            </a:br>
            <a:r>
              <a:rPr lang="ar-SA" sz="4000" u="sng" dirty="0" smtClean="0">
                <a:solidFill>
                  <a:srgbClr val="FF0066"/>
                </a:solidFill>
                <a:cs typeface="PT Bold Heading" pitchFamily="2" charset="-78"/>
              </a:rPr>
              <a:t/>
            </a:r>
            <a:br>
              <a:rPr lang="ar-SA" sz="4000" u="sng" dirty="0" smtClean="0">
                <a:solidFill>
                  <a:srgbClr val="FF0066"/>
                </a:solidFill>
                <a:cs typeface="PT Bold Heading" pitchFamily="2" charset="-78"/>
              </a:rPr>
            </a:br>
            <a:endParaRPr lang="en-US" sz="4000" u="sng" dirty="0" smtClean="0">
              <a:solidFill>
                <a:srgbClr val="FF0066"/>
              </a:solidFill>
              <a:cs typeface="PT Bold Heading" pitchFamily="2" charset="-78"/>
            </a:endParaRPr>
          </a:p>
        </p:txBody>
      </p:sp>
      <p:sp>
        <p:nvSpPr>
          <p:cNvPr id="6147" name="Rectangle 3"/>
          <p:cNvSpPr>
            <a:spLocks noGrp="1" noChangeArrowheads="1"/>
          </p:cNvSpPr>
          <p:nvPr>
            <p:ph idx="1"/>
          </p:nvPr>
        </p:nvSpPr>
        <p:spPr>
          <a:xfrm>
            <a:off x="0" y="1219200"/>
            <a:ext cx="8686800" cy="3962400"/>
          </a:xfrm>
        </p:spPr>
        <p:txBody>
          <a:bodyPr>
            <a:normAutofit lnSpcReduction="10000"/>
          </a:bodyPr>
          <a:lstStyle/>
          <a:p>
            <a:pPr marL="381000" indent="-381000" algn="r" rtl="1" eaLnBrk="1" hangingPunct="1">
              <a:lnSpc>
                <a:spcPct val="80000"/>
              </a:lnSpc>
              <a:buClr>
                <a:srgbClr val="FF0000"/>
              </a:buClr>
              <a:buFont typeface="Wingdings" pitchFamily="2" charset="2"/>
              <a:buNone/>
              <a:defRPr/>
            </a:pPr>
            <a:endParaRPr lang="ar-SA" sz="2400" b="1" dirty="0" smtClean="0">
              <a:effectLst>
                <a:outerShdw blurRad="38100" dist="38100" dir="2700000" algn="tl">
                  <a:srgbClr val="C0C0C0"/>
                </a:outerShdw>
              </a:effectLst>
            </a:endParaRPr>
          </a:p>
          <a:p>
            <a:pPr marL="381000" indent="-381000" algn="r" rtl="1" eaLnBrk="1" hangingPunct="1">
              <a:lnSpc>
                <a:spcPct val="80000"/>
              </a:lnSpc>
              <a:buClr>
                <a:srgbClr val="FF0000"/>
              </a:buClr>
              <a:buNone/>
              <a:defRPr/>
            </a:pPr>
            <a:endParaRPr lang="ar-SA" sz="2400" b="1" dirty="0" smtClean="0">
              <a:effectLst>
                <a:outerShdw blurRad="38100" dist="38100" dir="2700000" algn="tl">
                  <a:srgbClr val="C0C0C0"/>
                </a:outerShdw>
              </a:effectLst>
              <a:cs typeface="PT Bold Heading" pitchFamily="2" charset="-78"/>
            </a:endParaRPr>
          </a:p>
          <a:p>
            <a:pPr marL="381000" indent="-381000" algn="r" rtl="1" eaLnBrk="1" hangingPunct="1">
              <a:lnSpc>
                <a:spcPct val="80000"/>
              </a:lnSpc>
              <a:buClr>
                <a:srgbClr val="FF0000"/>
              </a:buClr>
              <a:buNone/>
              <a:defRPr/>
            </a:pPr>
            <a:r>
              <a:rPr lang="ar-SA" sz="2800" b="1" dirty="0" smtClean="0">
                <a:effectLst>
                  <a:outerShdw blurRad="38100" dist="38100" dir="2700000" algn="tl">
                    <a:srgbClr val="C0C0C0"/>
                  </a:outerShdw>
                </a:effectLst>
                <a:cs typeface="PT Bold Heading" pitchFamily="2" charset="-78"/>
              </a:rPr>
              <a:t>الفهم : </a:t>
            </a:r>
            <a:r>
              <a:rPr lang="ar-SA" sz="2800" b="1" dirty="0" smtClean="0">
                <a:effectLst>
                  <a:outerShdw blurRad="38100" dist="38100" dir="2700000" algn="tl">
                    <a:srgbClr val="C0C0C0"/>
                  </a:outerShdw>
                </a:effectLst>
              </a:rPr>
              <a:t>فهم الظواهر المختلفة وتفسيرها  فى ضوء الظروف المحيطة بها والعوامل المؤثرة فيها وكذلك علاقة تلك الظواهر بالعوامل والظروف</a:t>
            </a:r>
          </a:p>
          <a:p>
            <a:pPr marL="381000" indent="-381000" algn="r" rtl="1" eaLnBrk="1" hangingPunct="1">
              <a:lnSpc>
                <a:spcPct val="80000"/>
              </a:lnSpc>
              <a:buClr>
                <a:srgbClr val="FF0000"/>
              </a:buClr>
              <a:buNone/>
              <a:defRPr/>
            </a:pPr>
            <a:endParaRPr lang="ar-SA" sz="2800" b="1" dirty="0" smtClean="0">
              <a:effectLst>
                <a:outerShdw blurRad="38100" dist="38100" dir="2700000" algn="tl">
                  <a:srgbClr val="C0C0C0"/>
                </a:outerShdw>
              </a:effectLst>
            </a:endParaRPr>
          </a:p>
          <a:p>
            <a:pPr marL="381000" indent="-381000">
              <a:lnSpc>
                <a:spcPct val="80000"/>
              </a:lnSpc>
              <a:buClr>
                <a:srgbClr val="FF0000"/>
              </a:buClr>
              <a:buNone/>
              <a:defRPr/>
            </a:pPr>
            <a:r>
              <a:rPr lang="ar-SA" sz="2800" b="1" dirty="0" smtClean="0">
                <a:effectLst>
                  <a:outerShdw blurRad="38100" dist="38100" dir="2700000" algn="tl">
                    <a:srgbClr val="C0C0C0"/>
                  </a:outerShdw>
                </a:effectLst>
                <a:cs typeface="PT Bold Heading" pitchFamily="2" charset="-78"/>
              </a:rPr>
              <a:t>التنبؤ : </a:t>
            </a:r>
            <a:r>
              <a:rPr lang="ar-SA" sz="2800" b="1" dirty="0" smtClean="0">
                <a:effectLst>
                  <a:outerShdw blurRad="38100" dist="38100" dir="2700000" algn="tl">
                    <a:srgbClr val="C0C0C0"/>
                  </a:outerShdw>
                </a:effectLst>
              </a:rPr>
              <a:t>أى الاستنتاج واثبات صحة ما توصل اليه الباحث بشكل تحليلى او تجريبى.(كلما كانت ثقافة الزوجين اعلى كلما كانت قلة في ظاهرة العنف)</a:t>
            </a:r>
          </a:p>
          <a:p>
            <a:pPr marL="381000" indent="-381000" algn="r" rtl="1" eaLnBrk="1" hangingPunct="1">
              <a:lnSpc>
                <a:spcPct val="80000"/>
              </a:lnSpc>
              <a:buClr>
                <a:srgbClr val="FF0000"/>
              </a:buClr>
              <a:buNone/>
              <a:defRPr/>
            </a:pPr>
            <a:endParaRPr lang="ar-SA" sz="2800" b="1" dirty="0" smtClean="0">
              <a:effectLst>
                <a:outerShdw blurRad="38100" dist="38100" dir="2700000" algn="tl">
                  <a:srgbClr val="C0C0C0"/>
                </a:outerShdw>
              </a:effectLst>
            </a:endParaRPr>
          </a:p>
          <a:p>
            <a:pPr marL="381000" indent="-381000" algn="r" rtl="1" eaLnBrk="1" hangingPunct="1">
              <a:lnSpc>
                <a:spcPct val="80000"/>
              </a:lnSpc>
              <a:buClr>
                <a:srgbClr val="FF0000"/>
              </a:buClr>
              <a:buNone/>
              <a:defRPr/>
            </a:pPr>
            <a:r>
              <a:rPr lang="ar-SA" sz="2800" b="1" dirty="0" smtClean="0">
                <a:effectLst>
                  <a:outerShdw blurRad="38100" dist="38100" dir="2700000" algn="tl">
                    <a:srgbClr val="C0C0C0"/>
                  </a:outerShdw>
                </a:effectLst>
                <a:cs typeface="PT Bold Heading" pitchFamily="2" charset="-78"/>
              </a:rPr>
              <a:t>الضبط والتحكم : </a:t>
            </a:r>
            <a:r>
              <a:rPr lang="ar-SA" sz="2800" b="1" dirty="0" smtClean="0">
                <a:effectLst>
                  <a:outerShdw blurRad="38100" dist="38100" dir="2700000" algn="tl">
                    <a:srgbClr val="C0C0C0"/>
                  </a:outerShdw>
                </a:effectLst>
              </a:rPr>
              <a:t>السيطرة على الظواهر المختلفة والتحكم فيها بغرض إنتاج ظواهر مرغوب بها</a:t>
            </a:r>
          </a:p>
          <a:p>
            <a:pPr marL="381000" indent="-381000" eaLnBrk="1" hangingPunct="1">
              <a:lnSpc>
                <a:spcPct val="80000"/>
              </a:lnSpc>
              <a:buNone/>
              <a:defRPr/>
            </a:pPr>
            <a:endParaRPr lang="en-US" sz="2400" b="1" dirty="0" smtClean="0">
              <a:solidFill>
                <a:srgbClr val="0033CC"/>
              </a:solidFill>
              <a:effectLst>
                <a:outerShdw blurRad="38100" dist="38100" dir="2700000" algn="tl">
                  <a:srgbClr val="C0C0C0"/>
                </a:outerShdw>
              </a:effectLst>
            </a:endParaRPr>
          </a:p>
          <a:p>
            <a:pPr marL="381000" indent="-381000" eaLnBrk="1" hangingPunct="1">
              <a:lnSpc>
                <a:spcPct val="80000"/>
              </a:lnSpc>
              <a:buNone/>
              <a:defRPr/>
            </a:pPr>
            <a:endParaRPr lang="en-US" sz="2400" b="1" dirty="0" smtClean="0">
              <a:solidFill>
                <a:srgbClr val="FF6600"/>
              </a:solidFill>
              <a:effectLst>
                <a:outerShdw blurRad="38100" dist="38100" dir="2700000" algn="tl">
                  <a:srgbClr val="C0C0C0"/>
                </a:outerShdw>
              </a:effectLst>
            </a:endParaRPr>
          </a:p>
        </p:txBody>
      </p:sp>
      <p:sp>
        <p:nvSpPr>
          <p:cNvPr id="6146" name="Slide Number Placeholder 5"/>
          <p:cNvSpPr>
            <a:spLocks noGrp="1"/>
          </p:cNvSpPr>
          <p:nvPr>
            <p:ph type="sldNum" sz="quarter" idx="12"/>
          </p:nvPr>
        </p:nvSpPr>
        <p:spPr>
          <a:noFill/>
        </p:spPr>
        <p:txBody>
          <a:bodyPr/>
          <a:lstStyle/>
          <a:p>
            <a:fld id="{42EEA1DD-6C96-407C-96DA-4CA0F97CDD36}" type="slidenum">
              <a:rPr lang="en-US"/>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58204" cy="1417638"/>
          </a:xfrm>
        </p:spPr>
        <p:txBody>
          <a:bodyPr>
            <a:noAutofit/>
          </a:bodyPr>
          <a:lstStyle/>
          <a:p>
            <a:pPr algn="r"/>
            <a:r>
              <a:rPr lang="ar-SA" sz="6000" u="sng" dirty="0" smtClean="0"/>
              <a:t>العينة</a:t>
            </a:r>
            <a:r>
              <a:rPr lang="ar-SA" sz="6000" dirty="0" smtClean="0"/>
              <a:t>:</a:t>
            </a:r>
            <a:br>
              <a:rPr lang="ar-SA" sz="6000" dirty="0" smtClean="0"/>
            </a:br>
            <a:endParaRPr lang="ar-SA" sz="6000" dirty="0"/>
          </a:p>
        </p:txBody>
      </p:sp>
      <p:sp>
        <p:nvSpPr>
          <p:cNvPr id="3" name="Content Placeholder 2"/>
          <p:cNvSpPr>
            <a:spLocks noGrp="1"/>
          </p:cNvSpPr>
          <p:nvPr>
            <p:ph idx="1"/>
          </p:nvPr>
        </p:nvSpPr>
        <p:spPr/>
        <p:txBody>
          <a:bodyPr>
            <a:normAutofit/>
          </a:bodyPr>
          <a:lstStyle/>
          <a:p>
            <a:pPr>
              <a:buNone/>
            </a:pPr>
            <a:r>
              <a:rPr lang="ar-SA" dirty="0" smtClean="0"/>
              <a:t>يتعامل مع وصف العينة والتي تشمل عدد افراد العينة خصائص العينة من حيث المتغيرات ذات العلاقة بموضوع البحث.</a:t>
            </a:r>
          </a:p>
          <a:p>
            <a:pPr>
              <a:buNone/>
            </a:pPr>
            <a:r>
              <a:rPr lang="ar-SA" u="sng" dirty="0" smtClean="0"/>
              <a:t>مثال</a:t>
            </a:r>
            <a:r>
              <a:rPr lang="ar-SA" dirty="0" smtClean="0"/>
              <a:t>:</a:t>
            </a:r>
          </a:p>
          <a:p>
            <a:pPr>
              <a:buNone/>
            </a:pPr>
            <a:r>
              <a:rPr lang="ar-SA" dirty="0" smtClean="0"/>
              <a:t>بلغت عينة البحث 210 معلمين من بينهم  (الجنس,الاعمار,الشهادات,الخبرة بالتعليم,مكان السكن,الحالة الاجتماعية والاقتصادية).</a:t>
            </a:r>
          </a:p>
          <a:p>
            <a:pPr>
              <a:buNone/>
            </a:pPr>
            <a:r>
              <a:rPr lang="ar-SA" dirty="0" smtClean="0"/>
              <a:t>هذه المتغيرات من ذات العلاقة بالموضوع.</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u="sng" dirty="0" smtClean="0"/>
              <a:t>طريقة اختيار العينة</a:t>
            </a:r>
            <a:r>
              <a:rPr lang="ar-SA" dirty="0" smtClean="0"/>
              <a:t>:</a:t>
            </a:r>
            <a:endParaRPr lang="ar-SA" dirty="0"/>
          </a:p>
        </p:txBody>
      </p:sp>
      <p:sp>
        <p:nvSpPr>
          <p:cNvPr id="3" name="Content Placeholder 2"/>
          <p:cNvSpPr>
            <a:spLocks noGrp="1"/>
          </p:cNvSpPr>
          <p:nvPr>
            <p:ph idx="1"/>
          </p:nvPr>
        </p:nvSpPr>
        <p:spPr/>
        <p:txBody>
          <a:bodyPr/>
          <a:lstStyle/>
          <a:p>
            <a:pPr>
              <a:buNone/>
            </a:pPr>
            <a:r>
              <a:rPr lang="ar-SA" dirty="0" smtClean="0"/>
              <a:t>يجب التطرق لها,هل اختيارها يكون بشكل عشوائي او غير عشوائي وباي طريقة؟</a:t>
            </a:r>
          </a:p>
          <a:p>
            <a:pPr>
              <a:buNone/>
            </a:pPr>
            <a:r>
              <a:rPr lang="ar-SA" sz="3600" dirty="0" smtClean="0">
                <a:solidFill>
                  <a:srgbClr val="FF0000"/>
                </a:solidFill>
              </a:rPr>
              <a:t>العينة:</a:t>
            </a:r>
            <a:r>
              <a:rPr lang="ar-SA" dirty="0" smtClean="0"/>
              <a:t>هي مجموعة من المجتمع الدراسي التي نقوم باختيارها على انها ممثلة للمجتمع الدراسي ونقوم باجراء البحث عليها وبالتالي تعميم نتائجها على المجتمع.</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وتمر خطوات اختيار العينة بخمس مراحل هي:</a:t>
            </a:r>
            <a:r>
              <a:rPr lang="en-US" dirty="0" smtClean="0"/>
              <a:t/>
            </a:r>
            <a:br>
              <a:rPr lang="en-US" dirty="0" smtClean="0"/>
            </a:br>
            <a:endParaRPr lang="ar-SA" dirty="0"/>
          </a:p>
        </p:txBody>
      </p:sp>
      <p:sp>
        <p:nvSpPr>
          <p:cNvPr id="3" name="Content Placeholder 2"/>
          <p:cNvSpPr>
            <a:spLocks noGrp="1"/>
          </p:cNvSpPr>
          <p:nvPr>
            <p:ph idx="1"/>
          </p:nvPr>
        </p:nvSpPr>
        <p:spPr/>
        <p:txBody>
          <a:bodyPr/>
          <a:lstStyle/>
          <a:p>
            <a:r>
              <a:rPr lang="ar-SA" dirty="0" smtClean="0"/>
              <a:t>1- تحديد مجتمع الدراسة تحديدا واضحا عن طريق تحديد مفردات مجتمع الدراسة ومفردات العينة وكذلك زمن سحب العينة المطلوبة .</a:t>
            </a:r>
            <a:endParaRPr lang="en-US" dirty="0" smtClean="0"/>
          </a:p>
          <a:p>
            <a:r>
              <a:rPr lang="ar-SA" dirty="0" smtClean="0"/>
              <a:t>2- وضع أو تصميم أطار العينة. </a:t>
            </a:r>
            <a:endParaRPr lang="en-US" dirty="0" smtClean="0"/>
          </a:p>
          <a:p>
            <a:r>
              <a:rPr lang="ar-SA" dirty="0" smtClean="0"/>
              <a:t>3- تحديد حجم العينة المناسب .</a:t>
            </a:r>
            <a:endParaRPr lang="en-US" dirty="0" smtClean="0"/>
          </a:p>
          <a:p>
            <a:r>
              <a:rPr lang="ar-SA" dirty="0" smtClean="0"/>
              <a:t>4- تحديد أسلوب اختيار العينة المناسب .</a:t>
            </a:r>
            <a:endParaRPr lang="en-US" dirty="0" smtClean="0"/>
          </a:p>
          <a:p>
            <a:r>
              <a:rPr lang="ar-SA" dirty="0" smtClean="0"/>
              <a:t>5- القيام باختيار العينة .</a:t>
            </a: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u="sng" dirty="0" smtClean="0"/>
              <a:t>طرق اختيار العينة</a:t>
            </a:r>
            <a:r>
              <a:rPr lang="ar-SA" dirty="0" smtClean="0"/>
              <a:t>:</a:t>
            </a:r>
            <a:r>
              <a:rPr lang="ar-SA" b="1" i="1" dirty="0" smtClean="0"/>
              <a:t> أنواع العينات </a:t>
            </a:r>
            <a:endParaRPr lang="ar-SA" u="sng" dirty="0"/>
          </a:p>
        </p:txBody>
      </p:sp>
      <p:sp>
        <p:nvSpPr>
          <p:cNvPr id="3" name="Content Placeholder 2"/>
          <p:cNvSpPr>
            <a:spLocks noGrp="1"/>
          </p:cNvSpPr>
          <p:nvPr>
            <p:ph idx="1"/>
          </p:nvPr>
        </p:nvSpPr>
        <p:spPr/>
        <p:txBody>
          <a:bodyPr/>
          <a:lstStyle/>
          <a:p>
            <a:pPr>
              <a:buNone/>
            </a:pPr>
            <a:r>
              <a:rPr lang="ar-SA" dirty="0" smtClean="0"/>
              <a:t>ا-الطريقة العشوائية</a:t>
            </a:r>
            <a:r>
              <a:rPr lang="ar-SA" b="1" dirty="0" smtClean="0"/>
              <a:t> احتمالية</a:t>
            </a:r>
            <a:r>
              <a:rPr lang="ar-SA" dirty="0" smtClean="0"/>
              <a:t>.</a:t>
            </a:r>
          </a:p>
          <a:p>
            <a:pPr>
              <a:buNone/>
            </a:pPr>
            <a:r>
              <a:rPr lang="ar-SA" dirty="0" smtClean="0"/>
              <a:t>ب-الطريقة الغير عشوائية</a:t>
            </a:r>
            <a:r>
              <a:rPr lang="ar-SA" b="1" dirty="0" smtClean="0"/>
              <a:t> غير احتمالية</a:t>
            </a:r>
            <a:r>
              <a:rPr lang="ar-SA" dirty="0" smtClean="0"/>
              <a:t>.</a:t>
            </a:r>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u="sng" dirty="0" smtClean="0"/>
              <a:t>الطريقة العشوائية</a:t>
            </a:r>
            <a:endParaRPr lang="ar-SA" u="sng" dirty="0"/>
          </a:p>
        </p:txBody>
      </p:sp>
      <p:sp>
        <p:nvSpPr>
          <p:cNvPr id="3" name="Content Placeholder 2"/>
          <p:cNvSpPr>
            <a:spLocks noGrp="1"/>
          </p:cNvSpPr>
          <p:nvPr>
            <p:ph idx="1"/>
          </p:nvPr>
        </p:nvSpPr>
        <p:spPr/>
        <p:txBody>
          <a:bodyPr>
            <a:normAutofit/>
          </a:bodyPr>
          <a:lstStyle/>
          <a:p>
            <a:pPr>
              <a:buNone/>
            </a:pPr>
            <a:r>
              <a:rPr lang="ar-SA" dirty="0" smtClean="0"/>
              <a:t>عادة لا تكون ممثلة للمجتمع الدراسي وذلك لانها لم تحقق شروط العشوائية.</a:t>
            </a:r>
          </a:p>
          <a:p>
            <a:pPr>
              <a:buNone/>
            </a:pPr>
            <a:r>
              <a:rPr lang="ar-SA" dirty="0" smtClean="0"/>
              <a:t>شروط العشوائية:</a:t>
            </a:r>
          </a:p>
          <a:p>
            <a:pPr>
              <a:buNone/>
            </a:pPr>
            <a:r>
              <a:rPr lang="ar-SA" dirty="0" smtClean="0"/>
              <a:t>1-احتمالية متساوية لجميع افراد المجتمع لان يكونوا بالعينة</a:t>
            </a:r>
            <a:r>
              <a:rPr lang="ar-SA" b="1" dirty="0" smtClean="0"/>
              <a:t> تساوي الفرص جميع الاشخاص بان يتم اخيارهم بشكل متساوي</a:t>
            </a:r>
            <a:r>
              <a:rPr lang="ar-SA" dirty="0" smtClean="0"/>
              <a:t>.</a:t>
            </a:r>
          </a:p>
          <a:p>
            <a:pPr>
              <a:buNone/>
            </a:pPr>
            <a:r>
              <a:rPr lang="ar-SA" dirty="0" smtClean="0"/>
              <a:t>2-لا يوجد لاي افراد احتمالية مؤكدة لان يكونوا او لا يكونوا في العينة.</a:t>
            </a:r>
          </a:p>
          <a:p>
            <a:pPr>
              <a:buNone/>
            </a:pPr>
            <a:r>
              <a:rPr lang="ar-SA" dirty="0" smtClean="0"/>
              <a:t>3-ان يكون لجميع افراد المجتمع احتمالية واضحة ومحددة مسبقا</a:t>
            </a:r>
            <a:r>
              <a:rPr lang="ar-SA" b="1" dirty="0" smtClean="0"/>
              <a:t> استقلالية الاختيار أي أن اختيار أي فرد في العينة لا يؤثر على اختيار الفرد الاخر</a:t>
            </a:r>
            <a:r>
              <a:rPr lang="ar-SA" dirty="0" smtClean="0"/>
              <a:t>.</a:t>
            </a: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طرق العينة الغير عشوائية:</a:t>
            </a:r>
            <a:br>
              <a:rPr lang="ar-SA" dirty="0" smtClean="0"/>
            </a:br>
            <a:endParaRPr lang="ar-SA" dirty="0"/>
          </a:p>
        </p:txBody>
      </p:sp>
      <p:sp>
        <p:nvSpPr>
          <p:cNvPr id="3" name="Content Placeholder 2"/>
          <p:cNvSpPr>
            <a:spLocks noGrp="1"/>
          </p:cNvSpPr>
          <p:nvPr>
            <p:ph idx="1"/>
          </p:nvPr>
        </p:nvSpPr>
        <p:spPr/>
        <p:txBody>
          <a:bodyPr/>
          <a:lstStyle/>
          <a:p>
            <a:pPr>
              <a:buNone/>
            </a:pPr>
            <a:r>
              <a:rPr lang="ar-SA" dirty="0" smtClean="0"/>
              <a:t>1)طريقة العينة المتوافرة / الميسرة(</a:t>
            </a:r>
            <a:r>
              <a:rPr lang="he-IL" dirty="0" smtClean="0"/>
              <a:t>נוחות).</a:t>
            </a:r>
            <a:endParaRPr lang="ar-SA" dirty="0" smtClean="0"/>
          </a:p>
          <a:p>
            <a:pPr>
              <a:buNone/>
            </a:pPr>
            <a:r>
              <a:rPr lang="ar-SA" dirty="0" smtClean="0"/>
              <a:t>يقوم الباحث باختيار عينة قريبة منه.</a:t>
            </a:r>
          </a:p>
          <a:p>
            <a:pPr>
              <a:buNone/>
            </a:pPr>
            <a:r>
              <a:rPr lang="ar-SA" dirty="0" smtClean="0"/>
              <a:t>مثلا:اراد باحث اجراء بحث حول التدريس العربي داخل اسرائيل فهو يلجا الى المدارس العربية(لمدرسة معينة) القريبة منه.</a:t>
            </a: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طرق العينة الغير عشوائية:</a:t>
            </a:r>
            <a:br>
              <a:rPr lang="ar-SA" dirty="0" smtClean="0"/>
            </a:br>
            <a:endParaRPr lang="ar-SA" dirty="0"/>
          </a:p>
        </p:txBody>
      </p:sp>
      <p:sp>
        <p:nvSpPr>
          <p:cNvPr id="3" name="Content Placeholder 2"/>
          <p:cNvSpPr>
            <a:spLocks noGrp="1"/>
          </p:cNvSpPr>
          <p:nvPr>
            <p:ph idx="1"/>
          </p:nvPr>
        </p:nvSpPr>
        <p:spPr>
          <a:xfrm>
            <a:off x="357158" y="1643050"/>
            <a:ext cx="8229600" cy="4525963"/>
          </a:xfrm>
        </p:spPr>
        <p:txBody>
          <a:bodyPr/>
          <a:lstStyle/>
          <a:p>
            <a:pPr>
              <a:buNone/>
            </a:pPr>
            <a:r>
              <a:rPr lang="ar-SA" dirty="0" smtClean="0"/>
              <a:t>2)طريقة كرة الثلج:(تستخدم عندما يصعب الوصول لمجتمع الدراسي).</a:t>
            </a:r>
          </a:p>
          <a:p>
            <a:pPr>
              <a:buNone/>
            </a:pPr>
            <a:r>
              <a:rPr lang="ar-SA" dirty="0" smtClean="0"/>
              <a:t>نقوم بالتوجة لاشخاص معينين ومن خلال هؤلاء الاشخاص تحصل على العينة.مثلا:مدمنين على المخدرات.</a:t>
            </a:r>
          </a:p>
          <a:p>
            <a:pPr>
              <a:buNone/>
            </a:pPr>
            <a:r>
              <a:rPr lang="ar-SA" dirty="0" smtClean="0"/>
              <a:t>هذه الطريقة تعتبر غير عشوائية لان الشخص الذي اعطيناه الاسئلة وزعها على اناس بطريقة غير عشوائية.</a:t>
            </a:r>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طرق العينة الغير عشوائية:</a:t>
            </a:r>
            <a:br>
              <a:rPr lang="ar-SA" dirty="0" smtClean="0"/>
            </a:br>
            <a:endParaRPr lang="ar-SA" dirty="0"/>
          </a:p>
        </p:txBody>
      </p:sp>
      <p:sp>
        <p:nvSpPr>
          <p:cNvPr id="3" name="Content Placeholder 2"/>
          <p:cNvSpPr>
            <a:spLocks noGrp="1"/>
          </p:cNvSpPr>
          <p:nvPr>
            <p:ph idx="1"/>
          </p:nvPr>
        </p:nvSpPr>
        <p:spPr/>
        <p:txBody>
          <a:bodyPr/>
          <a:lstStyle/>
          <a:p>
            <a:pPr>
              <a:buNone/>
            </a:pPr>
            <a:r>
              <a:rPr lang="ar-SA" dirty="0" smtClean="0"/>
              <a:t>3)طريقة المتطوعين:</a:t>
            </a:r>
            <a:endParaRPr lang="ar-SA" dirty="0"/>
          </a:p>
          <a:p>
            <a:pPr>
              <a:buNone/>
            </a:pPr>
            <a:r>
              <a:rPr lang="ar-SA" dirty="0" smtClean="0"/>
              <a:t>اختيار العينة من الاشخاص الذين يوافقون على التطوع للمشاركة في البحث سواء كان ذلك مجانا او مقابل مبلغ معين.</a:t>
            </a:r>
          </a:p>
          <a:p>
            <a:pPr>
              <a:buNone/>
            </a:pPr>
            <a:r>
              <a:rPr lang="ar-SA" dirty="0" smtClean="0"/>
              <a:t>مثل:نريد اشخاص كعينة مقابل 30 شيكل للساعة.</a:t>
            </a:r>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t>5) الطريقة العشوائية</a:t>
            </a:r>
            <a:br>
              <a:rPr lang="ar-SA" dirty="0" smtClean="0"/>
            </a:br>
            <a:endParaRPr lang="ar-SA" dirty="0"/>
          </a:p>
        </p:txBody>
      </p:sp>
      <p:sp>
        <p:nvSpPr>
          <p:cNvPr id="3" name="Content Placeholder 2"/>
          <p:cNvSpPr>
            <a:spLocks noGrp="1"/>
          </p:cNvSpPr>
          <p:nvPr>
            <p:ph idx="1"/>
          </p:nvPr>
        </p:nvSpPr>
        <p:spPr/>
        <p:txBody>
          <a:bodyPr/>
          <a:lstStyle/>
          <a:p>
            <a:pPr>
              <a:buNone/>
            </a:pPr>
            <a:r>
              <a:rPr lang="ar-SA" dirty="0" smtClean="0"/>
              <a:t>هي العينات التي تتوفر بها ال3 شروط السابقة.</a:t>
            </a:r>
          </a:p>
          <a:p>
            <a:pPr>
              <a:buNone/>
            </a:pPr>
            <a:r>
              <a:rPr lang="ar-SA" dirty="0" smtClean="0"/>
              <a:t>1- العينة العشوائية البسيطة (مجتمع قليل ومتجانس).</a:t>
            </a:r>
          </a:p>
          <a:p>
            <a:r>
              <a:rPr lang="ar-SA" dirty="0" smtClean="0"/>
              <a:t>يتصف هذا الأسلوب بإعطاء فرص احتمالية متساوية لكل مفردة من مفردات المجتمع للانضمام إلى مفردات العينة أي أن احتمال سحب أي فرد في المجتمع مساو لاحتمال سحب أي فرد أخر في المجتمع .</a:t>
            </a:r>
            <a:endParaRPr lang="en-US" dirty="0" smtClean="0"/>
          </a:p>
          <a:p>
            <a:pPr>
              <a:buNone/>
            </a:pPr>
            <a:r>
              <a:rPr lang="ar-SA" dirty="0" smtClean="0"/>
              <a:t>مثال:مدرسة ثانوية عدد طلابها 600 وجميعهم من نفس البلد اقوم باختيار بشكل عشوائي 150 طالب.</a:t>
            </a:r>
          </a:p>
          <a:p>
            <a:pPr>
              <a:buNone/>
            </a:pPr>
            <a:r>
              <a:rPr lang="ar-SA" dirty="0" smtClean="0"/>
              <a:t>المشكلة:المجتمع الدراسي قليل.</a:t>
            </a:r>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2-الطريقة العشوائية الطبقية :</a:t>
            </a:r>
            <a:endParaRPr lang="ar-SA" dirty="0"/>
          </a:p>
        </p:txBody>
      </p:sp>
      <p:sp>
        <p:nvSpPr>
          <p:cNvPr id="3" name="Content Placeholder 2"/>
          <p:cNvSpPr>
            <a:spLocks noGrp="1"/>
          </p:cNvSpPr>
          <p:nvPr>
            <p:ph idx="1"/>
          </p:nvPr>
        </p:nvSpPr>
        <p:spPr/>
        <p:txBody>
          <a:bodyPr/>
          <a:lstStyle/>
          <a:p>
            <a:pPr>
              <a:buNone/>
            </a:pPr>
            <a:r>
              <a:rPr lang="ar-SA" dirty="0" smtClean="0"/>
              <a:t>(مجتمع كبير وغير متجانس).</a:t>
            </a:r>
          </a:p>
          <a:p>
            <a:pPr>
              <a:buNone/>
            </a:pPr>
            <a:r>
              <a:rPr lang="ar-SA" dirty="0" smtClean="0"/>
              <a:t>عادة تستخدم عندما يكون لدينا مجتمع دراسي كبير وغير متجانس.لذلك تعتمد هذه الطريقة على اختيار عينة يكون تمثيل نسبة لكل فئة من فئات هذا المجتمع.</a:t>
            </a:r>
          </a:p>
          <a:p>
            <a:pPr>
              <a:buNone/>
            </a:pPr>
            <a:r>
              <a:rPr lang="ar-SA" dirty="0" smtClean="0"/>
              <a:t>هذه الطريقة تعطي عينة أكثر دقة وأكثر تمثيلا للمجتمع المدروس من العينة العشوائية البسيطة حيث يقوم الباحث بتقسيم المجتمع إلى طبقات أو مجموعات ثم يستخدم أسلوب العينة العشوائية البسيطة في سحب عينة ممثلة لكل طبقة أو مجموعة .</a:t>
            </a:r>
            <a:endParaRPr lang="en-US" dirty="0" smtClean="0"/>
          </a:p>
          <a:p>
            <a:pPr>
              <a:buNone/>
            </a:pP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00089"/>
            <a:ext cx="8858280" cy="500090"/>
          </a:xfrm>
        </p:spPr>
        <p:txBody>
          <a:bodyPr>
            <a:normAutofit fontScale="90000"/>
          </a:bodyPr>
          <a:lstStyle/>
          <a:p>
            <a:pPr algn="ctr">
              <a:defRPr/>
            </a:pPr>
            <a:endParaRPr lang="ar-SA" dirty="0"/>
          </a:p>
        </p:txBody>
      </p:sp>
      <p:sp>
        <p:nvSpPr>
          <p:cNvPr id="3" name="عنصر نائب للمحتوى 2"/>
          <p:cNvSpPr>
            <a:spLocks noGrp="1"/>
          </p:cNvSpPr>
          <p:nvPr>
            <p:ph idx="1"/>
          </p:nvPr>
        </p:nvSpPr>
        <p:spPr>
          <a:xfrm>
            <a:off x="285720" y="1285860"/>
            <a:ext cx="9144000" cy="5786436"/>
          </a:xfrm>
        </p:spPr>
        <p:txBody>
          <a:bodyPr/>
          <a:lstStyle/>
          <a:p>
            <a:pPr algn="ctr">
              <a:defRPr/>
            </a:pPr>
            <a:r>
              <a:rPr lang="ar-SA" sz="3600" b="1" dirty="0" smtClean="0">
                <a:solidFill>
                  <a:srgbClr val="00FF00"/>
                </a:solidFill>
              </a:rPr>
              <a:t>تعريف النظرية</a:t>
            </a:r>
          </a:p>
          <a:p>
            <a:pPr algn="just">
              <a:defRPr/>
            </a:pPr>
            <a:r>
              <a:rPr lang="ar-SA" sz="2800" dirty="0" smtClean="0"/>
              <a:t>تعرف النظرية بأنها ” مجموعة من المفاهيم ذات العلاقات المتبادلة , والتعريفات , والقضايا , التى تطرح نظرة منهجية للظواهر , وذلك بتحديد العلاقات بين المتغيرات , بهدف تفسير الظواهر والتنبؤ بها ”</a:t>
            </a:r>
          </a:p>
          <a:p>
            <a:pPr algn="just">
              <a:defRPr/>
            </a:pPr>
            <a:endParaRPr lang="ar-SA" sz="28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مثال:</a:t>
            </a:r>
            <a:endParaRPr lang="ar-SA" dirty="0"/>
          </a:p>
        </p:txBody>
      </p:sp>
      <p:sp>
        <p:nvSpPr>
          <p:cNvPr id="3" name="Content Placeholder 2"/>
          <p:cNvSpPr>
            <a:spLocks noGrp="1"/>
          </p:cNvSpPr>
          <p:nvPr>
            <p:ph idx="1"/>
          </p:nvPr>
        </p:nvSpPr>
        <p:spPr/>
        <p:txBody>
          <a:bodyPr>
            <a:normAutofit/>
          </a:bodyPr>
          <a:lstStyle/>
          <a:p>
            <a:pPr>
              <a:buNone/>
            </a:pPr>
            <a:r>
              <a:rPr lang="ar-SA" dirty="0" smtClean="0"/>
              <a:t>اذا اراد باحث اجراء بحث على طلاب مرحلة ابتدائية في باقة عدد الطلاب في ال5 مدارس 4500-%10-450</a:t>
            </a:r>
          </a:p>
          <a:p>
            <a:pPr>
              <a:buNone/>
            </a:pPr>
            <a:r>
              <a:rPr lang="ar-SA" dirty="0" smtClean="0"/>
              <a:t>المجتمع الدراسي:4500</a:t>
            </a:r>
          </a:p>
          <a:p>
            <a:pPr>
              <a:buNone/>
            </a:pPr>
            <a:r>
              <a:rPr lang="ar-SA" dirty="0" smtClean="0"/>
              <a:t>العينة:450</a:t>
            </a:r>
          </a:p>
          <a:p>
            <a:pPr>
              <a:buNone/>
            </a:pPr>
            <a:r>
              <a:rPr lang="ar-SA" dirty="0" smtClean="0"/>
              <a:t>المدرسة الاولى:500 طالب-50</a:t>
            </a:r>
          </a:p>
          <a:p>
            <a:pPr>
              <a:buNone/>
            </a:pPr>
            <a:r>
              <a:rPr lang="ar-SA" dirty="0" smtClean="0"/>
              <a:t>المدرسة الثانية:500 طالب-50</a:t>
            </a:r>
          </a:p>
          <a:p>
            <a:pPr>
              <a:buNone/>
            </a:pPr>
            <a:r>
              <a:rPr lang="ar-SA" dirty="0" smtClean="0"/>
              <a:t>المدرسة الثالثة:1500 طالب-150</a:t>
            </a:r>
          </a:p>
          <a:p>
            <a:pPr>
              <a:buNone/>
            </a:pPr>
            <a:r>
              <a:rPr lang="ar-SA" dirty="0" smtClean="0"/>
              <a:t>المدرسة الرابعة:1500 طالب-150</a:t>
            </a:r>
          </a:p>
          <a:p>
            <a:pPr>
              <a:buNone/>
            </a:pPr>
            <a:r>
              <a:rPr lang="ar-SA" dirty="0" smtClean="0"/>
              <a:t>المدرسة الخامسة:500 طالب-50</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3-الطريقة العشوائية العنقودية </a:t>
            </a:r>
            <a:endParaRPr lang="ar-SA" dirty="0"/>
          </a:p>
        </p:txBody>
      </p:sp>
      <p:sp>
        <p:nvSpPr>
          <p:cNvPr id="3" name="Content Placeholder 2"/>
          <p:cNvSpPr>
            <a:spLocks noGrp="1"/>
          </p:cNvSpPr>
          <p:nvPr>
            <p:ph idx="1"/>
          </p:nvPr>
        </p:nvSpPr>
        <p:spPr/>
        <p:txBody>
          <a:bodyPr/>
          <a:lstStyle/>
          <a:p>
            <a:pPr>
              <a:buNone/>
            </a:pPr>
            <a:r>
              <a:rPr lang="ar-SA" dirty="0" smtClean="0"/>
              <a:t>(مجتمع كبير وغير متجانس).تستخدم ايضا عندما يكون لدينا مجتمع دراسي كبير وغير متجانس.</a:t>
            </a:r>
          </a:p>
          <a:p>
            <a:pPr>
              <a:buNone/>
            </a:pPr>
            <a:r>
              <a:rPr lang="ar-SA" dirty="0" smtClean="0"/>
              <a:t>مثال:اراد باحث اجراء بحث في مدرسة ثانوية كثيرة العدد 2000 طالب.</a:t>
            </a:r>
          </a:p>
          <a:p>
            <a:pPr>
              <a:buNone/>
            </a:pPr>
            <a:r>
              <a:rPr lang="ar-SA" dirty="0" smtClean="0"/>
              <a:t>الطريقة العنقودية تعتمد على مبدا تقسيم المجتمع الى عناقيد (كتل معينة) حيث نحرص ان تكون العناقيد متجانسة قدر الامكان وبعد ذلك نقوم باختيار عينة من هذة العناقيد.</a:t>
            </a:r>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b="1" dirty="0" smtClean="0"/>
              <a:t>أدوات جمع البيانات</a:t>
            </a:r>
            <a:r>
              <a:rPr lang="en-US" dirty="0" smtClean="0"/>
              <a:t/>
            </a:r>
            <a:br>
              <a:rPr lang="en-US" dirty="0" smtClean="0"/>
            </a:br>
            <a:endParaRPr lang="ar-SA" dirty="0"/>
          </a:p>
        </p:txBody>
      </p:sp>
      <p:sp>
        <p:nvSpPr>
          <p:cNvPr id="3" name="Content Placeholder 2"/>
          <p:cNvSpPr>
            <a:spLocks noGrp="1"/>
          </p:cNvSpPr>
          <p:nvPr>
            <p:ph idx="1"/>
          </p:nvPr>
        </p:nvSpPr>
        <p:spPr/>
        <p:txBody>
          <a:bodyPr>
            <a:normAutofit/>
          </a:bodyPr>
          <a:lstStyle/>
          <a:p>
            <a:r>
              <a:rPr lang="ar-SA" sz="2800" dirty="0" smtClean="0"/>
              <a:t>يقصد: الوسيلة التي تتم بواسطتها عملية جمع البيانات بهدف اختبار فرضيات البحث أو الإجابة عن تساؤلاته وعملية اختيار أداة البحث لا تخضع لذوق الباحث ورغبة في استخدام أداة دون غيرها ولا يعني أيضا أن على الباحث استخدام أداة واحدة فقط حيث يمكن استخدام أكثر من أداة ويمكن القول أن اختيار أداة معينة</a:t>
            </a:r>
            <a:endParaRPr lang="ar-SA"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dirty="0" smtClean="0"/>
              <a:t>الجمع بين أداتين أو أكثر يعتمد على عدة عناصر :</a:t>
            </a:r>
            <a:endParaRPr lang="ar-SA" dirty="0"/>
          </a:p>
        </p:txBody>
      </p:sp>
      <p:sp>
        <p:nvSpPr>
          <p:cNvPr id="3" name="Content Placeholder 2"/>
          <p:cNvSpPr>
            <a:spLocks noGrp="1"/>
          </p:cNvSpPr>
          <p:nvPr>
            <p:ph idx="1"/>
          </p:nvPr>
        </p:nvSpPr>
        <p:spPr/>
        <p:txBody>
          <a:bodyPr/>
          <a:lstStyle/>
          <a:p>
            <a:pPr lvl="0"/>
            <a:r>
              <a:rPr lang="ar-SA" dirty="0" smtClean="0"/>
              <a:t>طبيعة المشكلة محل الدراسة .</a:t>
            </a:r>
            <a:endParaRPr lang="en-US" dirty="0" smtClean="0"/>
          </a:p>
          <a:p>
            <a:pPr lvl="0"/>
            <a:r>
              <a:rPr lang="ar-SA" dirty="0" smtClean="0"/>
              <a:t>المنهج المتبع في البحث .</a:t>
            </a:r>
            <a:endParaRPr lang="en-US" dirty="0" smtClean="0"/>
          </a:p>
          <a:p>
            <a:pPr lvl="0"/>
            <a:r>
              <a:rPr lang="ar-SA" dirty="0" smtClean="0"/>
              <a:t>صعوبة تطبيق أداة أخرى  .</a:t>
            </a:r>
            <a:endParaRPr lang="en-US" dirty="0" smtClean="0"/>
          </a:p>
          <a:p>
            <a:pPr lvl="0"/>
            <a:r>
              <a:rPr lang="ar-SA" dirty="0" smtClean="0"/>
              <a:t>عينة البحث .</a:t>
            </a:r>
            <a:endParaRPr lang="en-US" dirty="0" smtClean="0"/>
          </a:p>
          <a:p>
            <a:r>
              <a:rPr lang="ar-SA" dirty="0" smtClean="0"/>
              <a:t>الجهد والمقدرة المالية المتوفرة والوقت المتوفر لدى الباحث</a:t>
            </a:r>
            <a:endParaRPr lang="ar-S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eaLnBrk="1" hangingPunct="1">
              <a:defRPr/>
            </a:pPr>
            <a:r>
              <a:rPr lang="ar-SA" dirty="0" smtClean="0">
                <a:solidFill>
                  <a:schemeClr val="tx1"/>
                </a:solidFill>
              </a:rPr>
              <a:t>أدوات البحث العلمي </a:t>
            </a:r>
            <a:endParaRPr lang="en-US" dirty="0" smtClean="0">
              <a:solidFill>
                <a:schemeClr val="tx1"/>
              </a:solidFill>
            </a:endParaRPr>
          </a:p>
        </p:txBody>
      </p:sp>
      <p:sp>
        <p:nvSpPr>
          <p:cNvPr id="16388" name="Rectangle 3"/>
          <p:cNvSpPr>
            <a:spLocks noGrp="1" noChangeArrowheads="1"/>
          </p:cNvSpPr>
          <p:nvPr>
            <p:ph idx="1"/>
          </p:nvPr>
        </p:nvSpPr>
        <p:spPr/>
        <p:txBody>
          <a:bodyPr/>
          <a:lstStyle/>
          <a:p>
            <a:pPr algn="r" rtl="1" eaLnBrk="1" hangingPunct="1">
              <a:buFontTx/>
              <a:buNone/>
            </a:pPr>
            <a:r>
              <a:rPr lang="ar-SA" smtClean="0">
                <a:solidFill>
                  <a:srgbClr val="000000"/>
                </a:solidFill>
              </a:rPr>
              <a:t>هي الطرق والاساليب التي بموجبها يقوم الباحث بجمع معلومات بحثه ومنها</a:t>
            </a:r>
          </a:p>
          <a:p>
            <a:pPr algn="r" rtl="1" eaLnBrk="1" hangingPunct="1"/>
            <a:r>
              <a:rPr lang="ar-SA" smtClean="0">
                <a:solidFill>
                  <a:srgbClr val="0000FF"/>
                </a:solidFill>
              </a:rPr>
              <a:t>الاستبانة .</a:t>
            </a:r>
          </a:p>
          <a:p>
            <a:pPr algn="r" rtl="1" eaLnBrk="1" hangingPunct="1"/>
            <a:r>
              <a:rPr lang="ar-SA" smtClean="0">
                <a:solidFill>
                  <a:srgbClr val="0000FF"/>
                </a:solidFill>
              </a:rPr>
              <a:t>المقابلة .</a:t>
            </a:r>
          </a:p>
          <a:p>
            <a:pPr algn="r" rtl="1" eaLnBrk="1" hangingPunct="1"/>
            <a:r>
              <a:rPr lang="ar-SA" smtClean="0">
                <a:solidFill>
                  <a:srgbClr val="0000FF"/>
                </a:solidFill>
              </a:rPr>
              <a:t>الملاحظة .</a:t>
            </a:r>
          </a:p>
          <a:p>
            <a:pPr algn="r" rtl="1" eaLnBrk="1" hangingPunct="1"/>
            <a:r>
              <a:rPr lang="ar-SA" smtClean="0">
                <a:solidFill>
                  <a:srgbClr val="0000FF"/>
                </a:solidFill>
              </a:rPr>
              <a:t>الاختبارات .</a:t>
            </a:r>
          </a:p>
          <a:p>
            <a:pPr algn="r" rtl="1" eaLnBrk="1" hangingPunct="1"/>
            <a:r>
              <a:rPr lang="ar-SA" smtClean="0">
                <a:solidFill>
                  <a:srgbClr val="0000FF"/>
                </a:solidFill>
              </a:rPr>
              <a:t>الاستفتاء .</a:t>
            </a:r>
            <a:endParaRPr lang="en-US" smtClean="0">
              <a:solidFill>
                <a:srgbClr val="0000FF"/>
              </a:solidFill>
            </a:endParaRPr>
          </a:p>
        </p:txBody>
      </p:sp>
      <p:sp>
        <p:nvSpPr>
          <p:cNvPr id="16386" name="Slide Number Placeholder 5"/>
          <p:cNvSpPr>
            <a:spLocks noGrp="1"/>
          </p:cNvSpPr>
          <p:nvPr>
            <p:ph type="sldNum" sz="quarter" idx="12"/>
          </p:nvPr>
        </p:nvSpPr>
        <p:spPr>
          <a:noFill/>
        </p:spPr>
        <p:txBody>
          <a:bodyPr/>
          <a:lstStyle/>
          <a:p>
            <a:fld id="{72114146-9A6C-43F6-958B-99B0B1F6D022}" type="slidenum">
              <a:rPr lang="en-US"/>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smtClean="0"/>
              <a:t>الشروط اللازم توفرها في أداة جمع البيانات </a:t>
            </a:r>
            <a:endParaRPr lang="he-IL" b="1" dirty="0"/>
          </a:p>
        </p:txBody>
      </p:sp>
      <p:sp>
        <p:nvSpPr>
          <p:cNvPr id="3" name="Content Placeholder 2"/>
          <p:cNvSpPr>
            <a:spLocks noGrp="1"/>
          </p:cNvSpPr>
          <p:nvPr>
            <p:ph idx="1"/>
          </p:nvPr>
        </p:nvSpPr>
        <p:spPr/>
        <p:txBody>
          <a:bodyPr/>
          <a:lstStyle/>
          <a:p>
            <a:pPr algn="ctr"/>
            <a:r>
              <a:rPr lang="ar-SA" b="1" dirty="0" smtClean="0"/>
              <a:t>1.الموضوعية </a:t>
            </a:r>
            <a:r>
              <a:rPr lang="he-IL" b="1" dirty="0" smtClean="0"/>
              <a:t>:</a:t>
            </a:r>
            <a:r>
              <a:rPr lang="ar-SA" b="1" dirty="0" smtClean="0"/>
              <a:t>أي عدم تأثر أداة القياس باختلاف المصححين</a:t>
            </a:r>
          </a:p>
          <a:p>
            <a:pPr algn="ctr"/>
            <a:r>
              <a:rPr lang="ar-SA" b="1" dirty="0" smtClean="0"/>
              <a:t>2.الثبات</a:t>
            </a:r>
            <a:r>
              <a:rPr lang="he-IL" b="1" dirty="0" smtClean="0"/>
              <a:t>:</a:t>
            </a:r>
            <a:r>
              <a:rPr lang="ar-SA" b="1" dirty="0" smtClean="0"/>
              <a:t> أن تعطي نتائج واحده إذا ما أعيد تطبيقها على نفس ألعينه في ظروف واحده</a:t>
            </a:r>
          </a:p>
          <a:p>
            <a:pPr algn="ctr"/>
            <a:r>
              <a:rPr lang="ar-SA" b="1" dirty="0" smtClean="0"/>
              <a:t>3.الصدق أن تقيس </a:t>
            </a:r>
            <a:r>
              <a:rPr lang="ar-SA" b="1" dirty="0" err="1" smtClean="0"/>
              <a:t>الاداه</a:t>
            </a:r>
            <a:r>
              <a:rPr lang="ar-SA" b="1" dirty="0" smtClean="0"/>
              <a:t> ما أعدت لقياسه</a:t>
            </a:r>
            <a:endParaRPr lang="he-IL"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الصدق:</a:t>
            </a:r>
            <a:endParaRPr lang="ar-SA" dirty="0"/>
          </a:p>
        </p:txBody>
      </p:sp>
      <p:sp>
        <p:nvSpPr>
          <p:cNvPr id="3" name="Content Placeholder 2"/>
          <p:cNvSpPr>
            <a:spLocks noGrp="1"/>
          </p:cNvSpPr>
          <p:nvPr>
            <p:ph idx="1"/>
          </p:nvPr>
        </p:nvSpPr>
        <p:spPr/>
        <p:txBody>
          <a:bodyPr/>
          <a:lstStyle/>
          <a:p>
            <a:r>
              <a:rPr lang="ar-SA" dirty="0" smtClean="0"/>
              <a:t/>
            </a:r>
            <a:br>
              <a:rPr lang="ar-SA" dirty="0" smtClean="0"/>
            </a:br>
            <a:r>
              <a:rPr lang="ar-SA" dirty="0" smtClean="0"/>
              <a:t/>
            </a:r>
            <a:br>
              <a:rPr lang="ar-SA" dirty="0" smtClean="0"/>
            </a:br>
            <a:r>
              <a:rPr lang="ar-SA" dirty="0" smtClean="0"/>
              <a:t>يعد الصدق من أهم شروط الاختبار الجيد وهو يعني : </a:t>
            </a:r>
            <a:br>
              <a:rPr lang="ar-SA" dirty="0" smtClean="0"/>
            </a:br>
            <a:r>
              <a:rPr lang="ar-SA" dirty="0" smtClean="0"/>
              <a:t/>
            </a:r>
            <a:br>
              <a:rPr lang="ar-SA" dirty="0" smtClean="0"/>
            </a:br>
            <a:r>
              <a:rPr lang="ar-SA" dirty="0" smtClean="0"/>
              <a:t>- المدى الذي يحقق به الاختبار أو أي متغير آخر الغرض الذي وضع من اجله . </a:t>
            </a:r>
            <a:br>
              <a:rPr lang="ar-SA" dirty="0" smtClean="0"/>
            </a:br>
            <a:r>
              <a:rPr lang="ar-SA" dirty="0" smtClean="0"/>
              <a:t/>
            </a:r>
            <a:br>
              <a:rPr lang="ar-SA" dirty="0" smtClean="0"/>
            </a:br>
            <a:r>
              <a:rPr lang="ar-SA" dirty="0" smtClean="0"/>
              <a:t>- ما يقيسه الاختبار والى أي حد ينجح في قياسه . </a:t>
            </a:r>
            <a:br>
              <a:rPr lang="ar-SA" dirty="0" smtClean="0"/>
            </a:b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r" eaLnBrk="1" hangingPunct="1"/>
            <a:r>
              <a:rPr lang="ar-SA" dirty="0" smtClean="0"/>
              <a:t>أداة القياس والاختبار</a:t>
            </a:r>
            <a:endParaRPr lang="en-US" dirty="0" smtClean="0"/>
          </a:p>
        </p:txBody>
      </p:sp>
      <p:sp>
        <p:nvSpPr>
          <p:cNvPr id="9219" name="Rectangle 3"/>
          <p:cNvSpPr>
            <a:spLocks noGrp="1" noChangeArrowheads="1"/>
          </p:cNvSpPr>
          <p:nvPr>
            <p:ph idx="1"/>
          </p:nvPr>
        </p:nvSpPr>
        <p:spPr/>
        <p:txBody>
          <a:bodyPr/>
          <a:lstStyle/>
          <a:p>
            <a:pPr eaLnBrk="1" hangingPunct="1"/>
            <a:r>
              <a:rPr lang="ar-SA" smtClean="0"/>
              <a:t>الاختبارات هي وسيلة لقياس السلوك بطريقة كمية أو كيفية عن طريق توجيه أسئلة أو من خلال استخدام الصور والرسوم.</a:t>
            </a:r>
          </a:p>
          <a:p>
            <a:pPr eaLnBrk="1" hangingPunct="1"/>
            <a:r>
              <a:rPr lang="ar-SA" smtClean="0"/>
              <a:t>القياس: "الإجراء الذي يتم بواسطته تحديد قيم رمزية (أرقام، حروف ... الخ) للخصائص التي يتصف بها المتغير محل القياس، ولا بد أن ترتبط هذه الخصائص مع بعضها بنفس العلاقة التي ترتبط بها الخصائص المتعلقة بوحدة التحليل.  </a:t>
            </a:r>
          </a:p>
          <a:p>
            <a:pPr eaLnBrk="1" hangingPunct="1">
              <a:buFont typeface="Wingdings" pitchFamily="2" charset="2"/>
              <a:buNone/>
            </a:pPr>
            <a:r>
              <a:rPr lang="ar-SA" smtClean="0"/>
              <a:t>الاستبيان هي أداة قياس واختبار.</a:t>
            </a:r>
            <a:endParaRPr lang="en-US"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eaLnBrk="1" hangingPunct="1"/>
            <a:r>
              <a:rPr lang="ar-SA" b="1" dirty="0" smtClean="0"/>
              <a:t>صفات الاختبار الجيد</a:t>
            </a:r>
            <a:endParaRPr lang="en-US" b="1" dirty="0" smtClean="0"/>
          </a:p>
        </p:txBody>
      </p:sp>
      <p:sp>
        <p:nvSpPr>
          <p:cNvPr id="10243" name="Rectangle 3"/>
          <p:cNvSpPr>
            <a:spLocks noGrp="1" noChangeArrowheads="1"/>
          </p:cNvSpPr>
          <p:nvPr>
            <p:ph idx="1"/>
          </p:nvPr>
        </p:nvSpPr>
        <p:spPr/>
        <p:txBody>
          <a:bodyPr/>
          <a:lstStyle/>
          <a:p>
            <a:pPr marL="571500" indent="-571500" eaLnBrk="1" hangingPunct="1">
              <a:lnSpc>
                <a:spcPct val="90000"/>
              </a:lnSpc>
            </a:pPr>
            <a:r>
              <a:rPr lang="ar-SA" sz="2100" b="1" dirty="0" smtClean="0"/>
              <a:t>الموضوعية </a:t>
            </a:r>
            <a:r>
              <a:rPr lang="en-US" sz="2100" b="1" dirty="0" smtClean="0"/>
              <a:t>Objectivity </a:t>
            </a:r>
            <a:endParaRPr lang="ar-SA" sz="2100" dirty="0" smtClean="0"/>
          </a:p>
          <a:p>
            <a:pPr marL="571500" indent="-571500" eaLnBrk="1" hangingPunct="1">
              <a:lnSpc>
                <a:spcPct val="90000"/>
              </a:lnSpc>
              <a:buFont typeface="Wingdings" pitchFamily="2" charset="2"/>
              <a:buNone/>
            </a:pPr>
            <a:r>
              <a:rPr lang="ar-SA" sz="2100" dirty="0" smtClean="0"/>
              <a:t>المقصود بالاختبار الموضوعي هو ذلك الاختبار الذي يعطي نفس النتائج مهما اختلف المصححون.. </a:t>
            </a:r>
          </a:p>
          <a:p>
            <a:pPr marL="571500" indent="-571500" eaLnBrk="1" hangingPunct="1">
              <a:lnSpc>
                <a:spcPct val="90000"/>
              </a:lnSpc>
              <a:buFont typeface="Wingdings" pitchFamily="2" charset="2"/>
              <a:buNone/>
            </a:pPr>
            <a:r>
              <a:rPr lang="ar-SA" sz="2100" dirty="0" smtClean="0"/>
              <a:t>والاختبار الموضوعي تكون أسئلته محددة وإجاباته محددة، بحيث يكون للسؤال الواحد إجابة واحدة لا لبس فيها. </a:t>
            </a:r>
            <a:endParaRPr lang="ar-SA" sz="2100" b="1" dirty="0" smtClean="0"/>
          </a:p>
          <a:p>
            <a:pPr marL="571500" indent="-571500" eaLnBrk="1" hangingPunct="1">
              <a:lnSpc>
                <a:spcPct val="90000"/>
              </a:lnSpc>
            </a:pPr>
            <a:r>
              <a:rPr lang="ar-SA" sz="2100" b="1" dirty="0" smtClean="0"/>
              <a:t>الصدق </a:t>
            </a:r>
            <a:r>
              <a:rPr lang="en-US" sz="2100" b="1" dirty="0" smtClean="0"/>
              <a:t>Validity</a:t>
            </a:r>
            <a:endParaRPr lang="ar-SA" sz="2100" dirty="0" smtClean="0"/>
          </a:p>
          <a:p>
            <a:pPr marL="571500" indent="-571500" eaLnBrk="1" hangingPunct="1">
              <a:lnSpc>
                <a:spcPct val="90000"/>
              </a:lnSpc>
              <a:buFont typeface="Wingdings" pitchFamily="2" charset="2"/>
              <a:buNone/>
            </a:pPr>
            <a:r>
              <a:rPr lang="ar-SA" sz="2100" dirty="0" smtClean="0"/>
              <a:t>الاختبار الصادق هو الذي يقيس الجانب الذي أعد من أجل قياسه. فلو وضع الاختبار من أجل قياس قدرة المدير على اتخاذ القرار يجب أن يقيس هذه القدرة، فلو كانت نتيجة القياس هو قياس القدرة على التفويض فالاختبار هنا لا يمكن أن يتصف بالصدق. </a:t>
            </a:r>
            <a:endParaRPr lang="ar-SA" sz="2100" b="1" dirty="0" smtClean="0"/>
          </a:p>
          <a:p>
            <a:pPr marL="571500" indent="-571500" eaLnBrk="1" hangingPunct="1">
              <a:lnSpc>
                <a:spcPct val="90000"/>
              </a:lnSpc>
            </a:pPr>
            <a:r>
              <a:rPr lang="ar-SA" sz="2100" b="1" dirty="0" smtClean="0"/>
              <a:t>ثبات الاختبار </a:t>
            </a:r>
            <a:r>
              <a:rPr lang="en-US" sz="2100" b="1" dirty="0" smtClean="0"/>
              <a:t>Reliability</a:t>
            </a:r>
            <a:endParaRPr lang="ar-SA" sz="2100" dirty="0" smtClean="0"/>
          </a:p>
          <a:p>
            <a:pPr marL="571500" indent="-571500" eaLnBrk="1" hangingPunct="1">
              <a:lnSpc>
                <a:spcPct val="90000"/>
              </a:lnSpc>
              <a:buFont typeface="Wingdings" pitchFamily="2" charset="2"/>
              <a:buNone/>
            </a:pPr>
            <a:r>
              <a:rPr lang="ar-SA" sz="2100" dirty="0" smtClean="0"/>
              <a:t>يتصف الاختبار بالثبات عندما يعطي نفس النتائج أو نتائج متقاربة إذا طبق أكثر من مرة في ظروف مماثلة. </a:t>
            </a:r>
            <a:endParaRPr lang="en-US" sz="2100" dirty="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eaLnBrk="1" hangingPunct="1"/>
            <a:r>
              <a:rPr lang="ar-SA" b="1" dirty="0" smtClean="0"/>
              <a:t>أنواع المقاييس</a:t>
            </a:r>
            <a:endParaRPr lang="en-US" dirty="0" smtClean="0"/>
          </a:p>
        </p:txBody>
      </p:sp>
      <p:sp>
        <p:nvSpPr>
          <p:cNvPr id="12291" name="Rectangle 3"/>
          <p:cNvSpPr>
            <a:spLocks noGrp="1" noChangeArrowheads="1"/>
          </p:cNvSpPr>
          <p:nvPr>
            <p:ph idx="1"/>
          </p:nvPr>
        </p:nvSpPr>
        <p:spPr/>
        <p:txBody>
          <a:bodyPr/>
          <a:lstStyle/>
          <a:p>
            <a:pPr marL="571500" indent="-571500" eaLnBrk="1" hangingPunct="1">
              <a:buFont typeface="Wingdings" pitchFamily="2" charset="2"/>
              <a:buAutoNum type="arabicPeriod"/>
            </a:pPr>
            <a:r>
              <a:rPr lang="ar-SA" dirty="0" smtClean="0"/>
              <a:t> المقاييس الاسمية، </a:t>
            </a:r>
          </a:p>
          <a:p>
            <a:pPr marL="571500" indent="-571500" eaLnBrk="1" hangingPunct="1">
              <a:buFont typeface="Wingdings" pitchFamily="2" charset="2"/>
              <a:buAutoNum type="arabicPeriod"/>
            </a:pPr>
            <a:r>
              <a:rPr lang="ar-SA" dirty="0" smtClean="0"/>
              <a:t>المقاييس الترتيبية، </a:t>
            </a:r>
          </a:p>
          <a:p>
            <a:pPr marL="571500" indent="-571500" eaLnBrk="1" hangingPunct="1">
              <a:buFont typeface="Wingdings" pitchFamily="2" charset="2"/>
              <a:buAutoNum type="arabicPeriod"/>
            </a:pPr>
            <a:r>
              <a:rPr lang="ar-SA" dirty="0" smtClean="0"/>
              <a:t> المقاييس المدرجة،</a:t>
            </a:r>
          </a:p>
          <a:p>
            <a:pPr marL="571500" indent="-571500" eaLnBrk="1" hangingPunct="1">
              <a:buFont typeface="Wingdings" pitchFamily="2" charset="2"/>
              <a:buAutoNum type="arabicPeriod"/>
            </a:pPr>
            <a:r>
              <a:rPr lang="ar-SA" dirty="0" smtClean="0"/>
              <a:t> مقاييس النسب. </a:t>
            </a: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96925"/>
          </a:xfrm>
        </p:spPr>
        <p:txBody>
          <a:bodyPr>
            <a:normAutofit fontScale="90000"/>
          </a:bodyPr>
          <a:lstStyle/>
          <a:p>
            <a:pPr>
              <a:defRPr/>
            </a:pPr>
            <a:endParaRPr lang="ar-SA" dirty="0"/>
          </a:p>
        </p:txBody>
      </p:sp>
      <p:sp>
        <p:nvSpPr>
          <p:cNvPr id="3" name="عنصر نائب للمحتوى 2"/>
          <p:cNvSpPr>
            <a:spLocks noGrp="1"/>
          </p:cNvSpPr>
          <p:nvPr>
            <p:ph idx="1"/>
          </p:nvPr>
        </p:nvSpPr>
        <p:spPr>
          <a:xfrm>
            <a:off x="0" y="857250"/>
            <a:ext cx="9144000" cy="6000750"/>
          </a:xfrm>
        </p:spPr>
        <p:txBody>
          <a:bodyPr/>
          <a:lstStyle/>
          <a:p>
            <a:pPr algn="ctr">
              <a:defRPr/>
            </a:pPr>
            <a:r>
              <a:rPr lang="ar-SA" sz="3600" dirty="0" smtClean="0"/>
              <a:t>أهداف النظريات </a:t>
            </a:r>
          </a:p>
          <a:p>
            <a:pPr>
              <a:defRPr/>
            </a:pPr>
            <a:r>
              <a:rPr lang="ar-SA" b="1" dirty="0" smtClean="0"/>
              <a:t>1- ترتب الاستنتاجات من بين الكثير من البحوث المتفرقة وتجمعها في إطار يقوم بتهيئة تفسيرات للظواهر .</a:t>
            </a:r>
          </a:p>
          <a:p>
            <a:pPr>
              <a:defRPr/>
            </a:pPr>
            <a:endParaRPr lang="ar-SA" b="1" dirty="0" smtClean="0"/>
          </a:p>
          <a:p>
            <a:pPr>
              <a:defRPr/>
            </a:pPr>
            <a:r>
              <a:rPr lang="ar-SA" b="1" dirty="0" smtClean="0"/>
              <a:t>2- يتمكن العلماء من المضي في التنبؤ والتحكم في نهاية الأمر, وذلك من الإطار التفسيري لأية نظرية .</a:t>
            </a:r>
          </a:p>
          <a:p>
            <a:pPr>
              <a:defRPr/>
            </a:pPr>
            <a:endParaRPr lang="ar-SA" b="1" dirty="0" smtClean="0"/>
          </a:p>
          <a:p>
            <a:pPr>
              <a:defRPr/>
            </a:pPr>
            <a:r>
              <a:rPr lang="ar-SA" b="1" dirty="0" smtClean="0"/>
              <a:t>3- تثير النظريات عملية تطور المعرفة .</a:t>
            </a:r>
          </a:p>
          <a:p>
            <a:pPr>
              <a:defRPr/>
            </a:pPr>
            <a:endParaRPr lang="ar-SA" b="1" dirty="0" smtClean="0"/>
          </a:p>
          <a:p>
            <a:pPr>
              <a:defRPr/>
            </a:pPr>
            <a:r>
              <a:rPr lang="ar-SA" b="1" dirty="0" smtClean="0"/>
              <a:t>4- اختبار الإستنتاجات من أي نظرية يؤكد النظرية ويطورها.</a:t>
            </a:r>
            <a:endParaRPr lang="ar-SA" b="1"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03561F63-EE56-4FD1-97A7-1ECEF03AF545}" type="slidenum">
              <a:rPr lang="ar-SA"/>
              <a:pPr/>
              <a:t>60</a:t>
            </a:fld>
            <a:endParaRPr lang="en-US"/>
          </a:p>
        </p:txBody>
      </p:sp>
      <p:sp>
        <p:nvSpPr>
          <p:cNvPr id="6147" name="Text Box 4"/>
          <p:cNvSpPr txBox="1">
            <a:spLocks noChangeArrowheads="1"/>
          </p:cNvSpPr>
          <p:nvPr/>
        </p:nvSpPr>
        <p:spPr bwMode="auto">
          <a:xfrm>
            <a:off x="2190681" y="381000"/>
            <a:ext cx="6356419" cy="584775"/>
          </a:xfrm>
          <a:prstGeom prst="rect">
            <a:avLst/>
          </a:prstGeom>
          <a:noFill/>
          <a:ln w="9525">
            <a:noFill/>
            <a:miter lim="800000"/>
            <a:headEnd/>
            <a:tailEnd/>
          </a:ln>
        </p:spPr>
        <p:txBody>
          <a:bodyPr wrap="none">
            <a:spAutoFit/>
          </a:bodyPr>
          <a:lstStyle/>
          <a:p>
            <a:r>
              <a:rPr lang="ar-BH" sz="3200" b="1" dirty="0"/>
              <a:t>1- المقياس النوعي أو الإسمي </a:t>
            </a:r>
            <a:r>
              <a:rPr lang="en-US" sz="3200" b="1" dirty="0"/>
              <a:t>(Nominal)</a:t>
            </a:r>
          </a:p>
        </p:txBody>
      </p:sp>
      <p:sp>
        <p:nvSpPr>
          <p:cNvPr id="11269" name="Text Box 5"/>
          <p:cNvSpPr txBox="1">
            <a:spLocks noChangeArrowheads="1"/>
          </p:cNvSpPr>
          <p:nvPr/>
        </p:nvSpPr>
        <p:spPr bwMode="auto">
          <a:xfrm>
            <a:off x="455448" y="1143000"/>
            <a:ext cx="8191665" cy="5016758"/>
          </a:xfrm>
          <a:prstGeom prst="rect">
            <a:avLst/>
          </a:prstGeom>
          <a:noFill/>
          <a:ln w="9525">
            <a:noFill/>
            <a:miter lim="800000"/>
            <a:headEnd/>
            <a:tailEnd/>
          </a:ln>
        </p:spPr>
        <p:txBody>
          <a:bodyPr wrap="none">
            <a:spAutoFit/>
          </a:bodyPr>
          <a:lstStyle/>
          <a:p>
            <a:pPr marL="342900" indent="-342900">
              <a:buFontTx/>
              <a:buChar char="•"/>
            </a:pPr>
            <a:r>
              <a:rPr lang="ar-BH" sz="3200" b="1" u="none" dirty="0">
                <a:solidFill>
                  <a:schemeClr val="tx2"/>
                </a:solidFill>
              </a:rPr>
              <a:t>تأتي المعلومات النوعية قي أدنى سلم موازين القياس </a:t>
            </a:r>
          </a:p>
          <a:p>
            <a:pPr marL="342900" indent="-342900"/>
            <a:r>
              <a:rPr lang="ar-BH" sz="3200" b="1" u="none" dirty="0">
                <a:solidFill>
                  <a:schemeClr val="tx2"/>
                </a:solidFill>
              </a:rPr>
              <a:t>	من حيث التفاصيل والدقة.</a:t>
            </a:r>
          </a:p>
          <a:p>
            <a:pPr marL="342900" indent="-342900">
              <a:buFontTx/>
              <a:buChar char="•"/>
            </a:pPr>
            <a:r>
              <a:rPr lang="ar-BH" sz="3200" b="1" u="none" dirty="0">
                <a:solidFill>
                  <a:schemeClr val="tx2"/>
                </a:solidFill>
              </a:rPr>
              <a:t>يطلق على المعلومات النوعية أيضاً اسم معلومات اسمية.</a:t>
            </a:r>
          </a:p>
          <a:p>
            <a:pPr marL="342900" indent="-342900">
              <a:buFontTx/>
              <a:buChar char="•"/>
            </a:pPr>
            <a:r>
              <a:rPr lang="ar-BH" sz="3200" b="1" u="none" dirty="0">
                <a:solidFill>
                  <a:schemeClr val="tx2"/>
                </a:solidFill>
              </a:rPr>
              <a:t>تبين المعلومات النوعية الفئات التي يمكن أن تلحق بها</a:t>
            </a:r>
          </a:p>
          <a:p>
            <a:pPr marL="342900" indent="-342900"/>
            <a:r>
              <a:rPr lang="ar-BH" sz="3200" b="1" u="none" dirty="0">
                <a:solidFill>
                  <a:schemeClr val="tx2"/>
                </a:solidFill>
              </a:rPr>
              <a:t>	 المعلومات فقط.</a:t>
            </a:r>
          </a:p>
          <a:p>
            <a:pPr marL="342900" indent="-342900">
              <a:buFontTx/>
              <a:buChar char="•"/>
            </a:pPr>
            <a:r>
              <a:rPr lang="ar-BH" sz="3200" b="1" u="none" dirty="0">
                <a:solidFill>
                  <a:schemeClr val="tx2"/>
                </a:solidFill>
              </a:rPr>
              <a:t>لا توضح المعلومة النوعية الترتيب ولا الفواصل بين القيم </a:t>
            </a:r>
          </a:p>
          <a:p>
            <a:pPr marL="342900" indent="-342900"/>
            <a:r>
              <a:rPr lang="ar-BH" sz="3200" b="1" u="none" dirty="0">
                <a:solidFill>
                  <a:schemeClr val="tx2"/>
                </a:solidFill>
              </a:rPr>
              <a:t>	ولا نسبة كل فئة للأخرى</a:t>
            </a:r>
          </a:p>
          <a:p>
            <a:pPr marL="342900" indent="-342900">
              <a:buFontTx/>
              <a:buChar char="•"/>
            </a:pPr>
            <a:r>
              <a:rPr lang="ar-BH" sz="3200" b="1" u="none" dirty="0">
                <a:solidFill>
                  <a:schemeClr val="tx2"/>
                </a:solidFill>
              </a:rPr>
              <a:t>من أمثلة المعلومات النوعية: </a:t>
            </a:r>
          </a:p>
          <a:p>
            <a:pPr marL="342900" indent="-342900"/>
            <a:r>
              <a:rPr lang="ar-BH" sz="3200" b="1" u="none" dirty="0">
                <a:solidFill>
                  <a:schemeClr val="tx2"/>
                </a:solidFill>
              </a:rPr>
              <a:t>	تقسيم سكان منطقة ما إلي ذكور وإناث (النوع).</a:t>
            </a:r>
          </a:p>
          <a:p>
            <a:pPr marL="342900" indent="-342900"/>
            <a:r>
              <a:rPr lang="ar-BH" sz="3200" b="1" u="none" dirty="0">
                <a:solidFill>
                  <a:schemeClr val="tx2"/>
                </a:solidFill>
              </a:rPr>
              <a:t>		مكان السكن.     الجنسية.       الديانة.</a:t>
            </a:r>
            <a:endParaRPr lang="en-US" sz="3200" b="1" u="none"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0" fill="hold"/>
                                        <p:tgtEl>
                                          <p:spTgt spid="11269"/>
                                        </p:tgtEl>
                                        <p:attrNameLst>
                                          <p:attrName>ppt_x</p:attrName>
                                        </p:attrNameLst>
                                      </p:cBhvr>
                                      <p:tavLst>
                                        <p:tav tm="0">
                                          <p:val>
                                            <p:strVal val="#ppt_x"/>
                                          </p:val>
                                        </p:tav>
                                        <p:tav tm="100000">
                                          <p:val>
                                            <p:strVal val="#ppt_x"/>
                                          </p:val>
                                        </p:tav>
                                      </p:tavLst>
                                    </p:anim>
                                    <p:anim calcmode="lin" valueType="num">
                                      <p:cBhvr additive="base">
                                        <p:cTn id="8" dur="50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04FBBB4B-CE90-4BBE-B09B-73D17710EB15}" type="slidenum">
              <a:rPr lang="ar-SA"/>
              <a:pPr/>
              <a:t>61</a:t>
            </a:fld>
            <a:endParaRPr lang="en-US"/>
          </a:p>
        </p:txBody>
      </p:sp>
      <p:sp>
        <p:nvSpPr>
          <p:cNvPr id="14340" name="Text Box 4"/>
          <p:cNvSpPr txBox="1">
            <a:spLocks noChangeArrowheads="1"/>
          </p:cNvSpPr>
          <p:nvPr/>
        </p:nvSpPr>
        <p:spPr bwMode="auto">
          <a:xfrm>
            <a:off x="5029200" y="990600"/>
            <a:ext cx="2895600" cy="2528888"/>
          </a:xfrm>
          <a:prstGeom prst="rect">
            <a:avLst/>
          </a:prstGeom>
          <a:noFill/>
          <a:ln w="9525">
            <a:noFill/>
            <a:miter lim="800000"/>
            <a:headEnd/>
            <a:tailEnd/>
          </a:ln>
        </p:spPr>
        <p:txBody>
          <a:bodyPr wrap="none">
            <a:spAutoFit/>
          </a:bodyPr>
          <a:lstStyle/>
          <a:p>
            <a:r>
              <a:rPr lang="ar-BH" sz="3200" b="1">
                <a:solidFill>
                  <a:schemeClr val="hlink"/>
                </a:solidFill>
              </a:rPr>
              <a:t>مثال رقم 1</a:t>
            </a:r>
          </a:p>
          <a:p>
            <a:r>
              <a:rPr lang="ar-BH" sz="3200" b="1" u="none">
                <a:solidFill>
                  <a:schemeClr val="hlink"/>
                </a:solidFill>
              </a:rPr>
              <a:t>نوع العينة</a:t>
            </a:r>
          </a:p>
          <a:p>
            <a:r>
              <a:rPr lang="ar-BH" sz="3200" b="1">
                <a:solidFill>
                  <a:schemeClr val="hlink"/>
                </a:solidFill>
              </a:rPr>
              <a:t>النوع</a:t>
            </a:r>
            <a:r>
              <a:rPr lang="ar-BH" sz="3200" b="1" u="none">
                <a:solidFill>
                  <a:schemeClr val="hlink"/>
                </a:solidFill>
              </a:rPr>
              <a:t>		</a:t>
            </a:r>
            <a:r>
              <a:rPr lang="ar-BH" sz="3200" b="1">
                <a:solidFill>
                  <a:schemeClr val="hlink"/>
                </a:solidFill>
              </a:rPr>
              <a:t>التكرار</a:t>
            </a:r>
          </a:p>
          <a:p>
            <a:r>
              <a:rPr lang="ar-BH" sz="3200" b="1" u="none">
                <a:solidFill>
                  <a:schemeClr val="hlink"/>
                </a:solidFill>
              </a:rPr>
              <a:t>  ذكر		   16</a:t>
            </a:r>
          </a:p>
          <a:p>
            <a:r>
              <a:rPr lang="ar-BH" sz="3200" b="1" u="none">
                <a:solidFill>
                  <a:schemeClr val="hlink"/>
                </a:solidFill>
              </a:rPr>
              <a:t>  أنثى		   24</a:t>
            </a:r>
            <a:endParaRPr lang="en-US" sz="3200" b="1" u="none">
              <a:solidFill>
                <a:schemeClr val="hlink"/>
              </a:solidFill>
            </a:endParaRPr>
          </a:p>
        </p:txBody>
      </p:sp>
      <p:sp>
        <p:nvSpPr>
          <p:cNvPr id="14341" name="Text Box 5"/>
          <p:cNvSpPr txBox="1">
            <a:spLocks noChangeArrowheads="1"/>
          </p:cNvSpPr>
          <p:nvPr/>
        </p:nvSpPr>
        <p:spPr bwMode="auto">
          <a:xfrm>
            <a:off x="735008" y="1295400"/>
            <a:ext cx="2922595" cy="3539430"/>
          </a:xfrm>
          <a:prstGeom prst="rect">
            <a:avLst/>
          </a:prstGeom>
          <a:noFill/>
          <a:ln w="9525">
            <a:noFill/>
            <a:miter lim="800000"/>
            <a:headEnd/>
            <a:tailEnd/>
          </a:ln>
        </p:spPr>
        <p:txBody>
          <a:bodyPr wrap="none">
            <a:spAutoFit/>
          </a:bodyPr>
          <a:lstStyle/>
          <a:p>
            <a:r>
              <a:rPr lang="ar-BH" sz="3200" b="1" dirty="0"/>
              <a:t>مثال رقم 2</a:t>
            </a:r>
          </a:p>
          <a:p>
            <a:r>
              <a:rPr lang="ar-BH" sz="3200" b="1" u="none" dirty="0"/>
              <a:t>منطقة السكن</a:t>
            </a:r>
          </a:p>
          <a:p>
            <a:r>
              <a:rPr lang="ar-BH" sz="3200" b="1" dirty="0"/>
              <a:t>مكان السكن</a:t>
            </a:r>
            <a:r>
              <a:rPr lang="ar-BH" sz="3200" b="1" u="none" dirty="0"/>
              <a:t>	</a:t>
            </a:r>
            <a:r>
              <a:rPr lang="ar-BH" sz="3200" b="1" dirty="0"/>
              <a:t>التكرار</a:t>
            </a:r>
          </a:p>
          <a:p>
            <a:r>
              <a:rPr lang="ar-SA" sz="3200" b="1" u="none" dirty="0" smtClean="0"/>
              <a:t>الناصرة</a:t>
            </a:r>
            <a:r>
              <a:rPr lang="ar-BH" sz="3200" b="1" u="none" dirty="0"/>
              <a:t>	</a:t>
            </a:r>
            <a:r>
              <a:rPr lang="ar-BH" sz="3200" b="1" u="none" dirty="0" smtClean="0"/>
              <a:t>15</a:t>
            </a:r>
            <a:endParaRPr lang="ar-BH" sz="3200" b="1" u="none" dirty="0"/>
          </a:p>
          <a:p>
            <a:r>
              <a:rPr lang="ar-BH" sz="3200" b="1" u="none" dirty="0" smtClean="0"/>
              <a:t>الم</a:t>
            </a:r>
            <a:r>
              <a:rPr lang="ar-SA" sz="3200" b="1" u="none" dirty="0" smtClean="0"/>
              <a:t>شهد</a:t>
            </a:r>
            <a:r>
              <a:rPr lang="ar-BH" sz="3200" b="1" u="none" dirty="0"/>
              <a:t>	13</a:t>
            </a:r>
          </a:p>
          <a:p>
            <a:r>
              <a:rPr lang="ar-SA" sz="3200" b="1" u="none" dirty="0" smtClean="0"/>
              <a:t>القدس </a:t>
            </a:r>
            <a:r>
              <a:rPr lang="ar-BH" sz="3200" b="1" u="none" dirty="0"/>
              <a:t>	10</a:t>
            </a:r>
          </a:p>
          <a:p>
            <a:r>
              <a:rPr lang="ar-SA" sz="3200" b="1" u="none" dirty="0" smtClean="0"/>
              <a:t>ام الفحم</a:t>
            </a:r>
            <a:r>
              <a:rPr lang="ar-BH" sz="3200" b="1" u="none" dirty="0"/>
              <a:t>	11</a:t>
            </a:r>
            <a:endParaRPr lang="en-US" sz="3200" b="1" u="none" dirty="0"/>
          </a:p>
        </p:txBody>
      </p:sp>
      <p:sp>
        <p:nvSpPr>
          <p:cNvPr id="7174" name="Text Box 7"/>
          <p:cNvSpPr txBox="1">
            <a:spLocks noChangeArrowheads="1"/>
          </p:cNvSpPr>
          <p:nvPr/>
        </p:nvSpPr>
        <p:spPr bwMode="auto">
          <a:xfrm>
            <a:off x="1524000" y="381000"/>
            <a:ext cx="5540375" cy="641350"/>
          </a:xfrm>
          <a:prstGeom prst="rect">
            <a:avLst/>
          </a:prstGeom>
          <a:noFill/>
          <a:ln w="9525">
            <a:noFill/>
            <a:miter lim="800000"/>
            <a:headEnd/>
            <a:tailEnd/>
          </a:ln>
        </p:spPr>
        <p:txBody>
          <a:bodyPr wrap="none">
            <a:spAutoFit/>
          </a:bodyPr>
          <a:lstStyle/>
          <a:p>
            <a:r>
              <a:rPr lang="ar-BH" sz="3600" b="1" u="none"/>
              <a:t>ثلاثة أمثلة لمعلومات نوعية (اسمية)</a:t>
            </a:r>
            <a:endParaRPr lang="en-US" sz="3600" b="1"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barn(inHorizontal)">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C74697ED-866C-4A83-9D77-FD99209EC68D}" type="slidenum">
              <a:rPr lang="ar-SA"/>
              <a:pPr/>
              <a:t>62</a:t>
            </a:fld>
            <a:endParaRPr lang="en-US"/>
          </a:p>
        </p:txBody>
      </p:sp>
      <p:sp>
        <p:nvSpPr>
          <p:cNvPr id="9219" name="Text Box 4"/>
          <p:cNvSpPr txBox="1">
            <a:spLocks noChangeArrowheads="1"/>
          </p:cNvSpPr>
          <p:nvPr/>
        </p:nvSpPr>
        <p:spPr bwMode="auto">
          <a:xfrm>
            <a:off x="6461125" y="1865313"/>
            <a:ext cx="184150" cy="366712"/>
          </a:xfrm>
          <a:prstGeom prst="rect">
            <a:avLst/>
          </a:prstGeom>
          <a:noFill/>
          <a:ln w="9525">
            <a:noFill/>
            <a:miter lim="800000"/>
            <a:headEnd/>
            <a:tailEnd/>
          </a:ln>
        </p:spPr>
        <p:txBody>
          <a:bodyPr wrap="none">
            <a:spAutoFit/>
          </a:bodyPr>
          <a:lstStyle/>
          <a:p>
            <a:endParaRPr lang="en-US" sz="1800" u="none"/>
          </a:p>
        </p:txBody>
      </p:sp>
      <p:sp>
        <p:nvSpPr>
          <p:cNvPr id="9220" name="Text Box 5"/>
          <p:cNvSpPr txBox="1">
            <a:spLocks noChangeArrowheads="1"/>
          </p:cNvSpPr>
          <p:nvPr/>
        </p:nvSpPr>
        <p:spPr bwMode="auto">
          <a:xfrm>
            <a:off x="1545971" y="282575"/>
            <a:ext cx="6283580" cy="769441"/>
          </a:xfrm>
          <a:prstGeom prst="rect">
            <a:avLst/>
          </a:prstGeom>
          <a:noFill/>
          <a:ln w="9525">
            <a:noFill/>
            <a:miter lim="800000"/>
            <a:headEnd/>
            <a:tailEnd/>
          </a:ln>
        </p:spPr>
        <p:txBody>
          <a:bodyPr wrap="none">
            <a:spAutoFit/>
          </a:bodyPr>
          <a:lstStyle/>
          <a:p>
            <a:r>
              <a:rPr lang="ar-BH" sz="4400" b="1" dirty="0"/>
              <a:t>2-المقياس الرتبي  </a:t>
            </a:r>
            <a:r>
              <a:rPr lang="en-US" sz="4400" b="1" dirty="0"/>
              <a:t>(Ordinal)</a:t>
            </a:r>
          </a:p>
        </p:txBody>
      </p:sp>
      <p:sp>
        <p:nvSpPr>
          <p:cNvPr id="9221" name="Text Box 6"/>
          <p:cNvSpPr txBox="1">
            <a:spLocks noChangeArrowheads="1"/>
          </p:cNvSpPr>
          <p:nvPr/>
        </p:nvSpPr>
        <p:spPr bwMode="auto">
          <a:xfrm>
            <a:off x="7680325" y="1712913"/>
            <a:ext cx="184150" cy="366712"/>
          </a:xfrm>
          <a:prstGeom prst="rect">
            <a:avLst/>
          </a:prstGeom>
          <a:noFill/>
          <a:ln w="9525">
            <a:noFill/>
            <a:miter lim="800000"/>
            <a:headEnd/>
            <a:tailEnd/>
          </a:ln>
        </p:spPr>
        <p:txBody>
          <a:bodyPr wrap="none">
            <a:spAutoFit/>
          </a:bodyPr>
          <a:lstStyle/>
          <a:p>
            <a:endParaRPr lang="en-US" sz="1800" b="1" u="none"/>
          </a:p>
        </p:txBody>
      </p:sp>
      <p:sp>
        <p:nvSpPr>
          <p:cNvPr id="15367" name="Text Box 7"/>
          <p:cNvSpPr txBox="1">
            <a:spLocks noChangeArrowheads="1"/>
          </p:cNvSpPr>
          <p:nvPr/>
        </p:nvSpPr>
        <p:spPr bwMode="auto">
          <a:xfrm>
            <a:off x="166688" y="1295400"/>
            <a:ext cx="8675687" cy="2041525"/>
          </a:xfrm>
          <a:prstGeom prst="rect">
            <a:avLst/>
          </a:prstGeom>
          <a:noFill/>
          <a:ln w="9525">
            <a:noFill/>
            <a:miter lim="800000"/>
            <a:headEnd/>
            <a:tailEnd/>
          </a:ln>
        </p:spPr>
        <p:txBody>
          <a:bodyPr wrap="none">
            <a:spAutoFit/>
          </a:bodyPr>
          <a:lstStyle/>
          <a:p>
            <a:r>
              <a:rPr lang="ar-BH" sz="3200" b="1" u="none">
                <a:solidFill>
                  <a:srgbClr val="FF0000"/>
                </a:solidFill>
              </a:rPr>
              <a:t>المعلومة الرتبية تستخدم ميزان قياس أعلى مرتبة من المقياس </a:t>
            </a:r>
          </a:p>
          <a:p>
            <a:r>
              <a:rPr lang="ar-BH" sz="3200" b="1" u="none">
                <a:solidFill>
                  <a:srgbClr val="FF0000"/>
                </a:solidFill>
              </a:rPr>
              <a:t>المستخدم في المعلومة النوعية لأن المقياس الرتبي يقسم الظاهرة</a:t>
            </a:r>
          </a:p>
          <a:p>
            <a:r>
              <a:rPr lang="ar-BH" sz="3200" b="1" u="none">
                <a:solidFill>
                  <a:srgbClr val="FF0000"/>
                </a:solidFill>
              </a:rPr>
              <a:t>إلي فئات كما يتم في المقياس النوعي وتزيد على ذلك بترتيب </a:t>
            </a:r>
          </a:p>
          <a:p>
            <a:r>
              <a:rPr lang="ar-BH" sz="3200" b="1" u="none">
                <a:solidFill>
                  <a:srgbClr val="FF0000"/>
                </a:solidFill>
              </a:rPr>
              <a:t>الفئات حسب خاصية مختارة.</a:t>
            </a:r>
            <a:endParaRPr lang="en-US" sz="3200" b="1" u="none">
              <a:solidFill>
                <a:srgbClr val="FF0000"/>
              </a:solidFill>
            </a:endParaRPr>
          </a:p>
        </p:txBody>
      </p:sp>
      <p:sp>
        <p:nvSpPr>
          <p:cNvPr id="15368" name="Text Box 8"/>
          <p:cNvSpPr txBox="1">
            <a:spLocks noChangeArrowheads="1"/>
          </p:cNvSpPr>
          <p:nvPr/>
        </p:nvSpPr>
        <p:spPr bwMode="auto">
          <a:xfrm>
            <a:off x="457200" y="3886200"/>
            <a:ext cx="8205788" cy="1066800"/>
          </a:xfrm>
          <a:prstGeom prst="rect">
            <a:avLst/>
          </a:prstGeom>
          <a:noFill/>
          <a:ln w="9525">
            <a:noFill/>
            <a:miter lim="800000"/>
            <a:headEnd/>
            <a:tailEnd/>
          </a:ln>
        </p:spPr>
        <p:txBody>
          <a:bodyPr wrap="none">
            <a:spAutoFit/>
          </a:bodyPr>
          <a:lstStyle/>
          <a:p>
            <a:r>
              <a:rPr lang="ar-BH" sz="3200" b="1" u="none">
                <a:solidFill>
                  <a:srgbClr val="FF00FF"/>
                </a:solidFill>
              </a:rPr>
              <a:t> </a:t>
            </a:r>
            <a:r>
              <a:rPr lang="ar-BH" sz="3200" b="1">
                <a:solidFill>
                  <a:srgbClr val="FF00FF"/>
                </a:solidFill>
              </a:rPr>
              <a:t>مثال رقم 4</a:t>
            </a:r>
          </a:p>
          <a:p>
            <a:pPr>
              <a:buFontTx/>
              <a:buChar char="•"/>
            </a:pPr>
            <a:r>
              <a:rPr lang="ar-BH" sz="3200" b="1" u="none">
                <a:solidFill>
                  <a:srgbClr val="FF00FF"/>
                </a:solidFill>
              </a:rPr>
              <a:t>أوافق بشدة – أوافق – لا أوافق – أعترض – أعترض بشدة</a:t>
            </a:r>
            <a:endParaRPr lang="en-US" sz="3200" b="1" u="none">
              <a:solidFill>
                <a:srgbClr val="FF00FF"/>
              </a:solidFill>
            </a:endParaRPr>
          </a:p>
        </p:txBody>
      </p:sp>
      <p:sp>
        <p:nvSpPr>
          <p:cNvPr id="15369" name="Text Box 9"/>
          <p:cNvSpPr txBox="1">
            <a:spLocks noChangeArrowheads="1"/>
          </p:cNvSpPr>
          <p:nvPr/>
        </p:nvSpPr>
        <p:spPr bwMode="auto">
          <a:xfrm>
            <a:off x="4127500" y="3292475"/>
            <a:ext cx="3736975" cy="579438"/>
          </a:xfrm>
          <a:prstGeom prst="rect">
            <a:avLst/>
          </a:prstGeom>
          <a:noFill/>
          <a:ln w="9525">
            <a:noFill/>
            <a:miter lim="800000"/>
            <a:headEnd/>
            <a:tailEnd/>
          </a:ln>
        </p:spPr>
        <p:txBody>
          <a:bodyPr wrap="none">
            <a:spAutoFit/>
          </a:bodyPr>
          <a:lstStyle/>
          <a:p>
            <a:r>
              <a:rPr lang="ar-BH" sz="3200" b="1" u="none"/>
              <a:t>مثال على ذلك خيارات مثل:</a:t>
            </a:r>
            <a:endParaRPr lang="en-US" sz="3200" b="1" u="none"/>
          </a:p>
        </p:txBody>
      </p:sp>
      <p:sp>
        <p:nvSpPr>
          <p:cNvPr id="15370" name="Text Box 10"/>
          <p:cNvSpPr txBox="1">
            <a:spLocks noChangeArrowheads="1"/>
          </p:cNvSpPr>
          <p:nvPr/>
        </p:nvSpPr>
        <p:spPr bwMode="auto">
          <a:xfrm>
            <a:off x="274638" y="5257800"/>
            <a:ext cx="8547100" cy="1066800"/>
          </a:xfrm>
          <a:prstGeom prst="rect">
            <a:avLst/>
          </a:prstGeom>
          <a:noFill/>
          <a:ln w="9525">
            <a:noFill/>
            <a:miter lim="800000"/>
            <a:headEnd/>
            <a:tailEnd/>
          </a:ln>
        </p:spPr>
        <p:txBody>
          <a:bodyPr wrap="none">
            <a:spAutoFit/>
          </a:bodyPr>
          <a:lstStyle/>
          <a:p>
            <a:r>
              <a:rPr lang="ar-BH" sz="3200" u="none">
                <a:solidFill>
                  <a:schemeClr val="accent2"/>
                </a:solidFill>
              </a:rPr>
              <a:t> </a:t>
            </a:r>
            <a:r>
              <a:rPr lang="ar-BH" sz="3200" b="1">
                <a:solidFill>
                  <a:schemeClr val="accent2"/>
                </a:solidFill>
              </a:rPr>
              <a:t>مثال رقم 5</a:t>
            </a:r>
          </a:p>
          <a:p>
            <a:pPr>
              <a:buFontTx/>
              <a:buChar char="•"/>
            </a:pPr>
            <a:r>
              <a:rPr lang="ar-BH" sz="3200" b="1" u="none">
                <a:solidFill>
                  <a:schemeClr val="accent2"/>
                </a:solidFill>
              </a:rPr>
              <a:t>ممتاز – جيد جدا – جيد – حسن – وسط – دون الوسط - سيئ</a:t>
            </a:r>
            <a:endParaRPr lang="en-US" sz="3200" b="1" u="none">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arn(inHorizontal)">
                                      <p:cBhvr>
                                        <p:cTn id="7" dur="5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box(in)">
                                      <p:cBhvr>
                                        <p:cTn id="12" dur="500"/>
                                        <p:tgtEl>
                                          <p:spTgt spid="153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 calcmode="lin" valueType="num">
                                      <p:cBhvr additive="base">
                                        <p:cTn id="17" dur="500" fill="hold"/>
                                        <p:tgtEl>
                                          <p:spTgt spid="15368"/>
                                        </p:tgtEl>
                                        <p:attrNameLst>
                                          <p:attrName>ppt_x</p:attrName>
                                        </p:attrNameLst>
                                      </p:cBhvr>
                                      <p:tavLst>
                                        <p:tav tm="0">
                                          <p:val>
                                            <p:strVal val="#ppt_x"/>
                                          </p:val>
                                        </p:tav>
                                        <p:tav tm="100000">
                                          <p:val>
                                            <p:strVal val="#ppt_x"/>
                                          </p:val>
                                        </p:tav>
                                      </p:tavLst>
                                    </p:anim>
                                    <p:anim calcmode="lin" valueType="num">
                                      <p:cBhvr additive="base">
                                        <p:cTn id="18"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animEffect transition="in" filter="blinds(horizontal)">
                                      <p:cBhvr>
                                        <p:cTn id="23"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P spid="1537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D82CE4D7-56C6-4FC8-A34D-16D36F8E61C8}" type="slidenum">
              <a:rPr lang="ar-SA"/>
              <a:pPr/>
              <a:t>63</a:t>
            </a:fld>
            <a:endParaRPr lang="en-US"/>
          </a:p>
        </p:txBody>
      </p:sp>
      <p:sp>
        <p:nvSpPr>
          <p:cNvPr id="11267" name="Text Box 4"/>
          <p:cNvSpPr txBox="1">
            <a:spLocks noChangeArrowheads="1"/>
          </p:cNvSpPr>
          <p:nvPr/>
        </p:nvSpPr>
        <p:spPr bwMode="auto">
          <a:xfrm>
            <a:off x="295275" y="457200"/>
            <a:ext cx="8289925" cy="823913"/>
          </a:xfrm>
          <a:prstGeom prst="rect">
            <a:avLst/>
          </a:prstGeom>
          <a:noFill/>
          <a:ln w="9525">
            <a:noFill/>
            <a:miter lim="800000"/>
            <a:headEnd/>
            <a:tailEnd/>
          </a:ln>
        </p:spPr>
        <p:txBody>
          <a:bodyPr wrap="none">
            <a:spAutoFit/>
          </a:bodyPr>
          <a:lstStyle/>
          <a:p>
            <a:r>
              <a:rPr lang="ar-BH" sz="4800" b="1"/>
              <a:t>3-مقياس الفترة أو الفاصلة </a:t>
            </a:r>
            <a:r>
              <a:rPr lang="en-US" sz="4800" b="1"/>
              <a:t>(Interval)</a:t>
            </a:r>
          </a:p>
        </p:txBody>
      </p:sp>
      <p:sp>
        <p:nvSpPr>
          <p:cNvPr id="21509" name="Text Box 5"/>
          <p:cNvSpPr txBox="1">
            <a:spLocks noChangeArrowheads="1"/>
          </p:cNvSpPr>
          <p:nvPr/>
        </p:nvSpPr>
        <p:spPr bwMode="auto">
          <a:xfrm>
            <a:off x="414338" y="1524000"/>
            <a:ext cx="8348662" cy="579438"/>
          </a:xfrm>
          <a:prstGeom prst="rect">
            <a:avLst/>
          </a:prstGeom>
          <a:noFill/>
          <a:ln w="9525">
            <a:noFill/>
            <a:miter lim="800000"/>
            <a:headEnd/>
            <a:tailEnd/>
          </a:ln>
        </p:spPr>
        <p:txBody>
          <a:bodyPr wrap="none">
            <a:spAutoFit/>
          </a:bodyPr>
          <a:lstStyle/>
          <a:p>
            <a:pPr>
              <a:buFontTx/>
              <a:buChar char="•"/>
            </a:pPr>
            <a:r>
              <a:rPr lang="ar-BH" sz="3200" b="1" u="none">
                <a:solidFill>
                  <a:srgbClr val="FF0000"/>
                </a:solidFill>
              </a:rPr>
              <a:t>يأتي هذا المقياس في المرتبة الثانية حسب علو درجة القياس.</a:t>
            </a:r>
            <a:endParaRPr lang="en-US" sz="3200" b="1" u="none">
              <a:solidFill>
                <a:srgbClr val="FF0000"/>
              </a:solidFill>
            </a:endParaRPr>
          </a:p>
        </p:txBody>
      </p:sp>
      <p:sp>
        <p:nvSpPr>
          <p:cNvPr id="21510" name="Text Box 6"/>
          <p:cNvSpPr txBox="1">
            <a:spLocks noChangeArrowheads="1"/>
          </p:cNvSpPr>
          <p:nvPr/>
        </p:nvSpPr>
        <p:spPr bwMode="auto">
          <a:xfrm>
            <a:off x="457200" y="2209800"/>
            <a:ext cx="8145463" cy="1066800"/>
          </a:xfrm>
          <a:prstGeom prst="rect">
            <a:avLst/>
          </a:prstGeom>
          <a:noFill/>
          <a:ln w="9525">
            <a:noFill/>
            <a:miter lim="800000"/>
            <a:headEnd/>
            <a:tailEnd/>
          </a:ln>
        </p:spPr>
        <p:txBody>
          <a:bodyPr wrap="none">
            <a:spAutoFit/>
          </a:bodyPr>
          <a:lstStyle/>
          <a:p>
            <a:pPr>
              <a:buFontTx/>
              <a:buChar char="•"/>
            </a:pPr>
            <a:r>
              <a:rPr lang="ar-BH" sz="3200" b="1" u="none"/>
              <a:t>هو يقوم بدور المقياس النوعي في تقسيم الظاهرة إلي فئات </a:t>
            </a:r>
          </a:p>
          <a:p>
            <a:r>
              <a:rPr lang="ar-BH" sz="3200" b="1" u="none"/>
              <a:t> كما يقوم بدور المقياس الرتبي أيضاَ حيث يرتب الفئات أيضاً.</a:t>
            </a:r>
            <a:endParaRPr lang="en-US" sz="3200" b="1" u="none"/>
          </a:p>
        </p:txBody>
      </p:sp>
      <p:sp>
        <p:nvSpPr>
          <p:cNvPr id="21512" name="Text Box 8"/>
          <p:cNvSpPr txBox="1">
            <a:spLocks noChangeArrowheads="1"/>
          </p:cNvSpPr>
          <p:nvPr/>
        </p:nvSpPr>
        <p:spPr bwMode="auto">
          <a:xfrm>
            <a:off x="-230188" y="3657600"/>
            <a:ext cx="8943976" cy="2041525"/>
          </a:xfrm>
          <a:prstGeom prst="rect">
            <a:avLst/>
          </a:prstGeom>
          <a:noFill/>
          <a:ln w="9525">
            <a:noFill/>
            <a:miter lim="800000"/>
            <a:headEnd/>
            <a:tailEnd/>
          </a:ln>
        </p:spPr>
        <p:txBody>
          <a:bodyPr wrap="none">
            <a:spAutoFit/>
          </a:bodyPr>
          <a:lstStyle/>
          <a:p>
            <a:pPr>
              <a:buFontTx/>
              <a:buChar char="•"/>
            </a:pPr>
            <a:r>
              <a:rPr lang="ar-BH" sz="3200" b="1" u="none">
                <a:solidFill>
                  <a:schemeClr val="accent2"/>
                </a:solidFill>
              </a:rPr>
              <a:t> يزيد مقياس الفترة على المقياسين السابقين أنه يبين الفواصل</a:t>
            </a:r>
          </a:p>
          <a:p>
            <a:r>
              <a:rPr lang="ar-BH" sz="3200" b="1" u="none">
                <a:solidFill>
                  <a:schemeClr val="accent2"/>
                </a:solidFill>
              </a:rPr>
              <a:t>  بين الفئات أي أنه يوضح المسافة التي تفصل كل مجموعة </a:t>
            </a:r>
          </a:p>
          <a:p>
            <a:r>
              <a:rPr lang="ar-BH" sz="3200" b="1" u="none">
                <a:solidFill>
                  <a:schemeClr val="accent2"/>
                </a:solidFill>
              </a:rPr>
              <a:t>عن تلك التي تليها. هذا يوضح بكم تزيد أو تنقص فئة ما عن </a:t>
            </a:r>
          </a:p>
          <a:p>
            <a:r>
              <a:rPr lang="ar-BH" sz="3200" b="1" u="none">
                <a:solidFill>
                  <a:schemeClr val="accent2"/>
                </a:solidFill>
              </a:rPr>
              <a:t>الأخرى كما يفيد المقياس المقارنة بين الفواصل التي تفصل الفئات. </a:t>
            </a:r>
            <a:endParaRPr lang="en-US" sz="3200" b="1" u="none">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diamond(in)">
                                      <p:cBhvr>
                                        <p:cTn id="13" dur="2000"/>
                                        <p:tgtEl>
                                          <p:spTgt spid="215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dissolve">
                                      <p:cBhvr>
                                        <p:cTn id="18"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FD86F987-08A8-4C8A-9AA3-9189A15C34FB}" type="slidenum">
              <a:rPr lang="ar-SA"/>
              <a:pPr/>
              <a:t>64</a:t>
            </a:fld>
            <a:endParaRPr lang="en-US"/>
          </a:p>
        </p:txBody>
      </p:sp>
      <p:sp>
        <p:nvSpPr>
          <p:cNvPr id="12291" name="Text Box 4"/>
          <p:cNvSpPr txBox="1">
            <a:spLocks noChangeArrowheads="1"/>
          </p:cNvSpPr>
          <p:nvPr/>
        </p:nvSpPr>
        <p:spPr bwMode="auto">
          <a:xfrm>
            <a:off x="2514600" y="914400"/>
            <a:ext cx="4819650" cy="1554163"/>
          </a:xfrm>
          <a:prstGeom prst="rect">
            <a:avLst/>
          </a:prstGeom>
          <a:noFill/>
          <a:ln w="9525">
            <a:noFill/>
            <a:miter lim="800000"/>
            <a:headEnd/>
            <a:tailEnd/>
          </a:ln>
        </p:spPr>
        <p:txBody>
          <a:bodyPr wrap="none">
            <a:spAutoFit/>
          </a:bodyPr>
          <a:lstStyle/>
          <a:p>
            <a:r>
              <a:rPr lang="ar-BH" sz="3200" b="1"/>
              <a:t>مثال رقم 6</a:t>
            </a:r>
          </a:p>
          <a:p>
            <a:r>
              <a:rPr lang="ar-BH" sz="3200" b="1"/>
              <a:t>درجات التلاميذ في مقرر الرياضيات</a:t>
            </a:r>
          </a:p>
          <a:p>
            <a:r>
              <a:rPr lang="ar-BH" sz="3200" b="1" u="none"/>
              <a:t>80	50	40	25	20</a:t>
            </a:r>
            <a:endParaRPr lang="en-US" sz="3200" b="1" u="none"/>
          </a:p>
        </p:txBody>
      </p:sp>
      <p:sp>
        <p:nvSpPr>
          <p:cNvPr id="22533" name="Text Box 5"/>
          <p:cNvSpPr txBox="1">
            <a:spLocks noChangeArrowheads="1"/>
          </p:cNvSpPr>
          <p:nvPr/>
        </p:nvSpPr>
        <p:spPr bwMode="auto">
          <a:xfrm>
            <a:off x="1981200" y="3352800"/>
            <a:ext cx="5938838" cy="2041525"/>
          </a:xfrm>
          <a:prstGeom prst="rect">
            <a:avLst/>
          </a:prstGeom>
          <a:noFill/>
          <a:ln w="9525">
            <a:noFill/>
            <a:miter lim="800000"/>
            <a:headEnd/>
            <a:tailEnd/>
          </a:ln>
        </p:spPr>
        <p:txBody>
          <a:bodyPr wrap="none">
            <a:spAutoFit/>
          </a:bodyPr>
          <a:lstStyle/>
          <a:p>
            <a:r>
              <a:rPr lang="ar-BH" sz="3200" b="1">
                <a:solidFill>
                  <a:srgbClr val="FF0000"/>
                </a:solidFill>
              </a:rPr>
              <a:t>مثال رقم 7</a:t>
            </a:r>
          </a:p>
          <a:p>
            <a:r>
              <a:rPr lang="ar-BH" sz="3200" b="1">
                <a:solidFill>
                  <a:srgbClr val="FF0000"/>
                </a:solidFill>
              </a:rPr>
              <a:t>متوسط درجة الحرارة اليومي (درجة مئوية)</a:t>
            </a:r>
          </a:p>
          <a:p>
            <a:r>
              <a:rPr lang="ar-BH" sz="3200" b="1" u="none">
                <a:solidFill>
                  <a:srgbClr val="FF0000"/>
                </a:solidFill>
              </a:rPr>
              <a:t>40	35	30	20	صفر	15</a:t>
            </a:r>
          </a:p>
          <a:p>
            <a:endParaRPr lang="en-US" sz="3200" b="1" u="none">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533400" y="1524000"/>
            <a:ext cx="8229600" cy="1676400"/>
          </a:xfrm>
        </p:spPr>
        <p:txBody>
          <a:bodyPr/>
          <a:lstStyle/>
          <a:p>
            <a:pPr eaLnBrk="1" hangingPunct="1"/>
            <a:r>
              <a:rPr lang="ar-BH" b="1" smtClean="0">
                <a:solidFill>
                  <a:srgbClr val="FF0000"/>
                </a:solidFill>
              </a:rPr>
              <a:t>هو أعلى موازين القياس درجة حيث يشمل كل المقاييس السابقة الذكر. هو يقسم الظاهرة إلي فئات (نوعي) ويرتب هذه الفئات (رتبي) ويبين الفواصل بين الفئات (فترة).</a:t>
            </a:r>
            <a:endParaRPr lang="en-US" b="1" smtClean="0">
              <a:solidFill>
                <a:srgbClr val="FF0000"/>
              </a:solidFill>
            </a:endParaRPr>
          </a:p>
        </p:txBody>
      </p:sp>
      <p:sp>
        <p:nvSpPr>
          <p:cNvPr id="14338" name="Slide Number Placeholder 5"/>
          <p:cNvSpPr>
            <a:spLocks noGrp="1"/>
          </p:cNvSpPr>
          <p:nvPr>
            <p:ph type="sldNum" sz="quarter" idx="12"/>
          </p:nvPr>
        </p:nvSpPr>
        <p:spPr>
          <a:noFill/>
        </p:spPr>
        <p:txBody>
          <a:bodyPr/>
          <a:lstStyle/>
          <a:p>
            <a:fld id="{143CC9EB-9446-4AB4-AC60-820B6533AC68}" type="slidenum">
              <a:rPr lang="ar-SA"/>
              <a:pPr/>
              <a:t>65</a:t>
            </a:fld>
            <a:endParaRPr lang="en-US"/>
          </a:p>
        </p:txBody>
      </p:sp>
      <p:sp>
        <p:nvSpPr>
          <p:cNvPr id="14340" name="Text Box 4"/>
          <p:cNvSpPr txBox="1">
            <a:spLocks noChangeArrowheads="1"/>
          </p:cNvSpPr>
          <p:nvPr/>
        </p:nvSpPr>
        <p:spPr bwMode="auto">
          <a:xfrm>
            <a:off x="1828800" y="304800"/>
            <a:ext cx="6078538" cy="823913"/>
          </a:xfrm>
          <a:prstGeom prst="rect">
            <a:avLst/>
          </a:prstGeom>
          <a:noFill/>
          <a:ln w="9525">
            <a:noFill/>
            <a:miter lim="800000"/>
            <a:headEnd/>
            <a:tailEnd/>
          </a:ln>
        </p:spPr>
        <p:txBody>
          <a:bodyPr wrap="none">
            <a:spAutoFit/>
          </a:bodyPr>
          <a:lstStyle/>
          <a:p>
            <a:r>
              <a:rPr lang="ar-BH" sz="4800" b="1" u="none"/>
              <a:t>4- المقياس النسبي </a:t>
            </a:r>
            <a:r>
              <a:rPr lang="en-US" sz="4800" b="1" u="none"/>
              <a:t>(Ratio)</a:t>
            </a:r>
          </a:p>
        </p:txBody>
      </p:sp>
      <p:sp>
        <p:nvSpPr>
          <p:cNvPr id="28677" name="Rectangle 5"/>
          <p:cNvSpPr>
            <a:spLocks noChangeArrowheads="1"/>
          </p:cNvSpPr>
          <p:nvPr/>
        </p:nvSpPr>
        <p:spPr bwMode="auto">
          <a:xfrm>
            <a:off x="381000" y="3352800"/>
            <a:ext cx="8229600" cy="1676400"/>
          </a:xfrm>
          <a:prstGeom prst="rect">
            <a:avLst/>
          </a:prstGeom>
          <a:noFill/>
          <a:ln w="9525">
            <a:noFill/>
            <a:miter lim="800000"/>
            <a:headEnd/>
            <a:tailEnd/>
          </a:ln>
        </p:spPr>
        <p:txBody>
          <a:bodyPr/>
          <a:lstStyle/>
          <a:p>
            <a:pPr marL="342900" indent="-342900">
              <a:spcBef>
                <a:spcPct val="20000"/>
              </a:spcBef>
              <a:buFontTx/>
              <a:buChar char="•"/>
            </a:pPr>
            <a:r>
              <a:rPr lang="ar-BH" sz="3200" u="none">
                <a:solidFill>
                  <a:schemeClr val="accent2"/>
                </a:solidFill>
              </a:rPr>
              <a:t>يمتاز على جميع المقاييس السابقة في أنه يمكن القارئ من المقارنة النسبية بين الفئات والقيم المختلفة حيث يمكن أن تقول أن هذه القيمة هي ضعف القيمة الثانية أو نصفها وهكذا.</a:t>
            </a:r>
            <a:endParaRPr lang="en-US" sz="3200" u="none">
              <a:solidFill>
                <a:schemeClr val="accent2"/>
              </a:solidFill>
            </a:endParaRPr>
          </a:p>
        </p:txBody>
      </p:sp>
      <p:sp>
        <p:nvSpPr>
          <p:cNvPr id="28678" name="Rectangle 6"/>
          <p:cNvSpPr>
            <a:spLocks noChangeArrowheads="1"/>
          </p:cNvSpPr>
          <p:nvPr/>
        </p:nvSpPr>
        <p:spPr bwMode="auto">
          <a:xfrm>
            <a:off x="457200" y="5257800"/>
            <a:ext cx="8229600" cy="1219200"/>
          </a:xfrm>
          <a:prstGeom prst="rect">
            <a:avLst/>
          </a:prstGeom>
          <a:noFill/>
          <a:ln w="9525">
            <a:noFill/>
            <a:miter lim="800000"/>
            <a:headEnd/>
            <a:tailEnd/>
          </a:ln>
        </p:spPr>
        <p:txBody>
          <a:bodyPr/>
          <a:lstStyle/>
          <a:p>
            <a:pPr marL="342900" indent="-342900">
              <a:spcBef>
                <a:spcPct val="20000"/>
              </a:spcBef>
              <a:buFontTx/>
              <a:buChar char="•"/>
            </a:pPr>
            <a:r>
              <a:rPr lang="ar-BH" sz="3200" u="none"/>
              <a:t>أكبر ما ميز هذا المقياس على المقاييس الأخرى أنه يحتوي على الصفر المطلق.</a:t>
            </a:r>
            <a:endParaRPr lang="en-US" sz="3200"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diamond(in)">
                                      <p:cBhvr>
                                        <p:cTn id="12" dur="20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8678"/>
                                        </p:tgtEl>
                                        <p:attrNameLst>
                                          <p:attrName>style.visibility</p:attrName>
                                        </p:attrNameLst>
                                      </p:cBhvr>
                                      <p:to>
                                        <p:strVal val="visible"/>
                                      </p:to>
                                    </p:set>
                                    <p:animEffect transition="in" filter="wheel(4)">
                                      <p:cBhvr>
                                        <p:cTn id="17"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7" grpId="0"/>
      <p:bldP spid="2867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9A25844C-7FE6-44D4-AF25-62FC815ECF1C}" type="slidenum">
              <a:rPr lang="ar-SA"/>
              <a:pPr/>
              <a:t>66</a:t>
            </a:fld>
            <a:endParaRPr lang="en-US"/>
          </a:p>
        </p:txBody>
      </p:sp>
      <p:sp>
        <p:nvSpPr>
          <p:cNvPr id="15363" name="Text Box 4"/>
          <p:cNvSpPr txBox="1">
            <a:spLocks noChangeArrowheads="1"/>
          </p:cNvSpPr>
          <p:nvPr/>
        </p:nvSpPr>
        <p:spPr bwMode="auto">
          <a:xfrm>
            <a:off x="2197100" y="1082675"/>
            <a:ext cx="5895975" cy="2041525"/>
          </a:xfrm>
          <a:prstGeom prst="rect">
            <a:avLst/>
          </a:prstGeom>
          <a:noFill/>
          <a:ln w="9525">
            <a:noFill/>
            <a:miter lim="800000"/>
            <a:headEnd/>
            <a:tailEnd/>
          </a:ln>
        </p:spPr>
        <p:txBody>
          <a:bodyPr wrap="none">
            <a:spAutoFit/>
          </a:bodyPr>
          <a:lstStyle/>
          <a:p>
            <a:r>
              <a:rPr lang="ar-BH" sz="3200" b="1"/>
              <a:t>مثال رقم 8</a:t>
            </a:r>
          </a:p>
          <a:p>
            <a:r>
              <a:rPr lang="ar-BH" sz="3200" b="1"/>
              <a:t>أوزان بعض الأطفال عند الولادة (كجم)</a:t>
            </a:r>
          </a:p>
          <a:p>
            <a:r>
              <a:rPr lang="ar-BH" sz="3200" b="1" u="none"/>
              <a:t>7	5	4.5	9	3.5	6	3</a:t>
            </a:r>
          </a:p>
          <a:p>
            <a:endParaRPr lang="en-US" sz="3200" b="1" u="none"/>
          </a:p>
        </p:txBody>
      </p:sp>
      <p:sp>
        <p:nvSpPr>
          <p:cNvPr id="29701" name="Text Box 5"/>
          <p:cNvSpPr txBox="1">
            <a:spLocks noChangeArrowheads="1"/>
          </p:cNvSpPr>
          <p:nvPr/>
        </p:nvSpPr>
        <p:spPr bwMode="auto">
          <a:xfrm>
            <a:off x="2773917" y="3429000"/>
            <a:ext cx="5484258" cy="2062103"/>
          </a:xfrm>
          <a:prstGeom prst="rect">
            <a:avLst/>
          </a:prstGeom>
          <a:noFill/>
          <a:ln w="9525">
            <a:noFill/>
            <a:miter lim="800000"/>
            <a:headEnd/>
            <a:tailEnd/>
          </a:ln>
        </p:spPr>
        <p:txBody>
          <a:bodyPr wrap="none">
            <a:spAutoFit/>
          </a:bodyPr>
          <a:lstStyle/>
          <a:p>
            <a:r>
              <a:rPr lang="ar-BH" sz="3200" b="1" dirty="0">
                <a:solidFill>
                  <a:srgbClr val="FF0000"/>
                </a:solidFill>
              </a:rPr>
              <a:t>مثال رقم 9</a:t>
            </a:r>
          </a:p>
          <a:p>
            <a:r>
              <a:rPr lang="ar-BH" sz="3200" b="1" dirty="0">
                <a:solidFill>
                  <a:srgbClr val="FF0000"/>
                </a:solidFill>
              </a:rPr>
              <a:t>الدخل الشهري لبعض </a:t>
            </a:r>
            <a:r>
              <a:rPr lang="ar-BH" sz="3200" b="1" dirty="0" smtClean="0">
                <a:solidFill>
                  <a:srgbClr val="FF0000"/>
                </a:solidFill>
              </a:rPr>
              <a:t>الأسر</a:t>
            </a:r>
            <a:endParaRPr lang="ar-BH" sz="3200" b="1" dirty="0">
              <a:solidFill>
                <a:srgbClr val="FF0000"/>
              </a:solidFill>
            </a:endParaRPr>
          </a:p>
          <a:p>
            <a:r>
              <a:rPr lang="ar-BH" sz="3200" b="1" u="none" dirty="0">
                <a:solidFill>
                  <a:srgbClr val="FF0000"/>
                </a:solidFill>
              </a:rPr>
              <a:t>350	800	700	400	500	750</a:t>
            </a:r>
          </a:p>
          <a:p>
            <a:endParaRPr lang="en-US" sz="3200" b="1" u="non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blinds(horizontal)">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BCF4777F-4C9E-4C3F-A853-582490C0DCED}" type="slidenum">
              <a:rPr lang="ar-SA"/>
              <a:pPr/>
              <a:t>67</a:t>
            </a:fld>
            <a:endParaRPr lang="en-US"/>
          </a:p>
        </p:txBody>
      </p:sp>
      <p:sp>
        <p:nvSpPr>
          <p:cNvPr id="16387" name="Text Box 4"/>
          <p:cNvSpPr txBox="1">
            <a:spLocks noChangeArrowheads="1"/>
          </p:cNvSpPr>
          <p:nvPr/>
        </p:nvSpPr>
        <p:spPr bwMode="auto">
          <a:xfrm>
            <a:off x="381000" y="914400"/>
            <a:ext cx="7972425" cy="1066800"/>
          </a:xfrm>
          <a:prstGeom prst="rect">
            <a:avLst/>
          </a:prstGeom>
          <a:noFill/>
          <a:ln w="9525">
            <a:noFill/>
            <a:miter lim="800000"/>
            <a:headEnd/>
            <a:tailEnd/>
          </a:ln>
        </p:spPr>
        <p:txBody>
          <a:bodyPr wrap="none">
            <a:spAutoFit/>
          </a:bodyPr>
          <a:lstStyle/>
          <a:p>
            <a:pPr>
              <a:buFontTx/>
              <a:buChar char="•"/>
            </a:pPr>
            <a:r>
              <a:rPr lang="ar-BH" sz="3200" b="1" u="none"/>
              <a:t> في المثال رقم 8 تم تقسيم الأطفال إلي فئات حسب أوزانهم </a:t>
            </a:r>
          </a:p>
          <a:p>
            <a:r>
              <a:rPr lang="ar-BH" sz="3200" b="1" u="none"/>
              <a:t> وهذا مقياس نوعي(فئة 7 كجم، فئة 5 كجم وهكذا). </a:t>
            </a:r>
            <a:endParaRPr lang="en-US" sz="3200" b="1" u="none"/>
          </a:p>
        </p:txBody>
      </p:sp>
      <p:sp>
        <p:nvSpPr>
          <p:cNvPr id="16388" name="Text Box 5"/>
          <p:cNvSpPr txBox="1">
            <a:spLocks noChangeArrowheads="1"/>
          </p:cNvSpPr>
          <p:nvPr/>
        </p:nvSpPr>
        <p:spPr bwMode="auto">
          <a:xfrm>
            <a:off x="533400" y="2514600"/>
            <a:ext cx="7994650" cy="1066800"/>
          </a:xfrm>
          <a:prstGeom prst="rect">
            <a:avLst/>
          </a:prstGeom>
          <a:noFill/>
          <a:ln w="9525">
            <a:noFill/>
            <a:miter lim="800000"/>
            <a:headEnd/>
            <a:tailEnd/>
          </a:ln>
        </p:spPr>
        <p:txBody>
          <a:bodyPr wrap="none">
            <a:spAutoFit/>
          </a:bodyPr>
          <a:lstStyle/>
          <a:p>
            <a:pPr>
              <a:buFontTx/>
              <a:buChar char="•"/>
            </a:pPr>
            <a:r>
              <a:rPr lang="ar-BH" sz="3200" b="1" u="none"/>
              <a:t> يمكن أيضا ترتيب الفئات من الأكثر وزناً أو من الأقل وزناً </a:t>
            </a:r>
          </a:p>
          <a:p>
            <a:r>
              <a:rPr lang="ar-BH" sz="3200" b="1" u="none"/>
              <a:t>وهذا مقياس رتبي.</a:t>
            </a:r>
            <a:endParaRPr lang="en-US" sz="3200" b="1" u="none"/>
          </a:p>
        </p:txBody>
      </p:sp>
      <p:sp>
        <p:nvSpPr>
          <p:cNvPr id="16389" name="Text Box 6"/>
          <p:cNvSpPr txBox="1">
            <a:spLocks noChangeArrowheads="1"/>
          </p:cNvSpPr>
          <p:nvPr/>
        </p:nvSpPr>
        <p:spPr bwMode="auto">
          <a:xfrm>
            <a:off x="381000" y="4114800"/>
            <a:ext cx="8297863" cy="1554163"/>
          </a:xfrm>
          <a:prstGeom prst="rect">
            <a:avLst/>
          </a:prstGeom>
          <a:noFill/>
          <a:ln w="9525">
            <a:noFill/>
            <a:miter lim="800000"/>
            <a:headEnd/>
            <a:tailEnd/>
          </a:ln>
        </p:spPr>
        <p:txBody>
          <a:bodyPr wrap="none">
            <a:spAutoFit/>
          </a:bodyPr>
          <a:lstStyle/>
          <a:p>
            <a:pPr>
              <a:buFontTx/>
              <a:buChar char="•"/>
            </a:pPr>
            <a:r>
              <a:rPr lang="ar-BH" sz="3200" b="1" u="none"/>
              <a:t> يمكن أيضاً تحديد الفواصل بين القيم فمثلاً الوزن 7 كجم يزيد</a:t>
            </a:r>
          </a:p>
          <a:p>
            <a:r>
              <a:rPr lang="ar-BH" sz="3200" b="1" u="none"/>
              <a:t> عن الوزن 5 ب 2كجم وهو نفس الفاصل الذي يفصل الوزن</a:t>
            </a:r>
          </a:p>
          <a:p>
            <a:r>
              <a:rPr lang="ar-BH" sz="3200" b="1" u="none"/>
              <a:t> 5 كجم عن الوزن 3 كجم,  </a:t>
            </a:r>
            <a:endParaRPr lang="en-US" sz="3200" b="1" u="none"/>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F7A4AADF-A7E4-4DE0-9A99-A831951395EA}" type="slidenum">
              <a:rPr lang="ar-SA"/>
              <a:pPr/>
              <a:t>68</a:t>
            </a:fld>
            <a:endParaRPr lang="en-US"/>
          </a:p>
        </p:txBody>
      </p:sp>
      <p:sp>
        <p:nvSpPr>
          <p:cNvPr id="17411" name="Text Box 4"/>
          <p:cNvSpPr txBox="1">
            <a:spLocks noChangeArrowheads="1"/>
          </p:cNvSpPr>
          <p:nvPr/>
        </p:nvSpPr>
        <p:spPr bwMode="auto">
          <a:xfrm>
            <a:off x="304800" y="533400"/>
            <a:ext cx="8443913" cy="2041525"/>
          </a:xfrm>
          <a:prstGeom prst="rect">
            <a:avLst/>
          </a:prstGeom>
          <a:noFill/>
          <a:ln w="9525">
            <a:noFill/>
            <a:miter lim="800000"/>
            <a:headEnd/>
            <a:tailEnd/>
          </a:ln>
        </p:spPr>
        <p:txBody>
          <a:bodyPr wrap="none">
            <a:spAutoFit/>
          </a:bodyPr>
          <a:lstStyle/>
          <a:p>
            <a:pPr>
              <a:buFontTx/>
              <a:buChar char="•"/>
            </a:pPr>
            <a:r>
              <a:rPr lang="ar-BH" sz="3200" b="1" u="none">
                <a:solidFill>
                  <a:srgbClr val="FF0000"/>
                </a:solidFill>
              </a:rPr>
              <a:t> إضافة إلي هذه الخصائص الثلاثة (نوعي + رتبي + فترة)</a:t>
            </a:r>
          </a:p>
          <a:p>
            <a:r>
              <a:rPr lang="ar-BH" sz="3200" b="1" u="none">
                <a:solidFill>
                  <a:srgbClr val="FF0000"/>
                </a:solidFill>
              </a:rPr>
              <a:t>  تستطيع أن تنسب وزن كل طفل في المثال لوزن الآخر. </a:t>
            </a:r>
          </a:p>
          <a:p>
            <a:pPr>
              <a:buFontTx/>
              <a:buChar char="•"/>
            </a:pPr>
            <a:r>
              <a:rPr lang="ar-BH" sz="3200" b="1" u="none">
                <a:solidFill>
                  <a:srgbClr val="FF0000"/>
                </a:solidFill>
              </a:rPr>
              <a:t>  مثلا الوزن 7 كجم هو ضعف الوزن 3.5 كجم والوزن 4 كجم</a:t>
            </a:r>
          </a:p>
          <a:p>
            <a:r>
              <a:rPr lang="ar-BH" sz="3200" b="1" u="none">
                <a:solidFill>
                  <a:srgbClr val="FF0000"/>
                </a:solidFill>
              </a:rPr>
              <a:t> هو ثلثي الوزن 6 كجم.  </a:t>
            </a:r>
            <a:endParaRPr lang="en-US" sz="3200" b="1" u="none">
              <a:solidFill>
                <a:srgbClr val="FF0000"/>
              </a:solidFill>
            </a:endParaRPr>
          </a:p>
        </p:txBody>
      </p:sp>
      <p:sp>
        <p:nvSpPr>
          <p:cNvPr id="31749" name="Rectangle 5"/>
          <p:cNvSpPr>
            <a:spLocks noChangeArrowheads="1"/>
          </p:cNvSpPr>
          <p:nvPr/>
        </p:nvSpPr>
        <p:spPr bwMode="auto">
          <a:xfrm>
            <a:off x="914400" y="3124200"/>
            <a:ext cx="7467600" cy="1066800"/>
          </a:xfrm>
          <a:prstGeom prst="rect">
            <a:avLst/>
          </a:prstGeom>
          <a:noFill/>
          <a:ln w="9525">
            <a:noFill/>
            <a:miter lim="800000"/>
            <a:headEnd/>
            <a:tailEnd/>
          </a:ln>
        </p:spPr>
        <p:txBody>
          <a:bodyPr>
            <a:spAutoFit/>
          </a:bodyPr>
          <a:lstStyle/>
          <a:p>
            <a:r>
              <a:rPr lang="ar-BH" sz="3200" b="1" u="none"/>
              <a:t>أتت النسبية هنا بسبب أن للمعلومة صفراً مطلقاً الأمر الذي جعل عملية المقارنة بين القيم أمراً ممكناً. </a:t>
            </a:r>
            <a:endParaRPr lang="en-US" sz="3200" b="1" u="none"/>
          </a:p>
        </p:txBody>
      </p:sp>
      <p:sp>
        <p:nvSpPr>
          <p:cNvPr id="31751" name="Rectangle 7"/>
          <p:cNvSpPr>
            <a:spLocks noChangeArrowheads="1"/>
          </p:cNvSpPr>
          <p:nvPr/>
        </p:nvSpPr>
        <p:spPr bwMode="auto">
          <a:xfrm>
            <a:off x="1066800" y="4495800"/>
            <a:ext cx="7467600" cy="2041525"/>
          </a:xfrm>
          <a:prstGeom prst="rect">
            <a:avLst/>
          </a:prstGeom>
          <a:noFill/>
          <a:ln w="9525">
            <a:noFill/>
            <a:miter lim="800000"/>
            <a:headEnd/>
            <a:tailEnd/>
          </a:ln>
        </p:spPr>
        <p:txBody>
          <a:bodyPr>
            <a:spAutoFit/>
          </a:bodyPr>
          <a:lstStyle/>
          <a:p>
            <a:pPr>
              <a:buFontTx/>
              <a:buChar char="•"/>
            </a:pPr>
            <a:r>
              <a:rPr lang="ar-BH" sz="3200" b="1" u="none">
                <a:solidFill>
                  <a:schemeClr val="accent2"/>
                </a:solidFill>
              </a:rPr>
              <a:t> نفس الأمر يمكن أن يقال على المثال رقم 9 والذي يوضح الدخل الشهري للأسرة والذي له صفر مطلق أيضاً وهو الدخل صفر حيث يعني أن لا دخل مطلقاً للأسرة. </a:t>
            </a:r>
            <a:endParaRPr lang="en-US" sz="3200" b="1" u="none">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amond(in)">
                                      <p:cBhvr>
                                        <p:cTn id="7" dur="2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1751"/>
                                        </p:tgtEl>
                                        <p:attrNameLst>
                                          <p:attrName>style.visibility</p:attrName>
                                        </p:attrNameLst>
                                      </p:cBhvr>
                                      <p:to>
                                        <p:strVal val="visible"/>
                                      </p:to>
                                    </p:set>
                                    <p:animEffect transition="in" filter="barn(inHorizontal)">
                                      <p:cBhvr>
                                        <p:cTn id="1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7F22235E-3238-40A3-BA90-862540012A77}" type="slidenum">
              <a:rPr lang="ar-SA"/>
              <a:pPr/>
              <a:t>69</a:t>
            </a:fld>
            <a:endParaRPr lang="en-US"/>
          </a:p>
        </p:txBody>
      </p:sp>
      <p:sp>
        <p:nvSpPr>
          <p:cNvPr id="33795" name="Rectangle 3"/>
          <p:cNvSpPr>
            <a:spLocks noGrp="1" noChangeArrowheads="1"/>
          </p:cNvSpPr>
          <p:nvPr>
            <p:ph type="body" idx="4294967295"/>
          </p:nvPr>
        </p:nvSpPr>
        <p:spPr>
          <a:xfrm>
            <a:off x="0" y="1066800"/>
            <a:ext cx="8229600" cy="1143000"/>
          </a:xfrm>
        </p:spPr>
        <p:txBody>
          <a:bodyPr/>
          <a:lstStyle/>
          <a:p>
            <a:pPr eaLnBrk="1" hangingPunct="1"/>
            <a:r>
              <a:rPr lang="ar-BH" smtClean="0">
                <a:solidFill>
                  <a:srgbClr val="FF0000"/>
                </a:solidFill>
              </a:rPr>
              <a:t>يتلخص الفرق بين المقياسين أن لمقياس النسبة صفراً مطلقا في حين أن مقياس الفترة يفتقر للصفر المطلق.</a:t>
            </a:r>
            <a:endParaRPr lang="en-US" smtClean="0">
              <a:solidFill>
                <a:srgbClr val="FF0000"/>
              </a:solidFill>
            </a:endParaRPr>
          </a:p>
        </p:txBody>
      </p:sp>
      <p:sp>
        <p:nvSpPr>
          <p:cNvPr id="18436" name="Text Box 4"/>
          <p:cNvSpPr txBox="1">
            <a:spLocks noChangeArrowheads="1"/>
          </p:cNvSpPr>
          <p:nvPr/>
        </p:nvSpPr>
        <p:spPr bwMode="auto">
          <a:xfrm>
            <a:off x="523875" y="228600"/>
            <a:ext cx="8054975" cy="579438"/>
          </a:xfrm>
          <a:prstGeom prst="rect">
            <a:avLst/>
          </a:prstGeom>
          <a:noFill/>
          <a:ln w="9525">
            <a:noFill/>
            <a:miter lim="800000"/>
            <a:headEnd/>
            <a:tailEnd/>
          </a:ln>
        </p:spPr>
        <p:txBody>
          <a:bodyPr>
            <a:spAutoFit/>
          </a:bodyPr>
          <a:lstStyle/>
          <a:p>
            <a:pPr>
              <a:spcBef>
                <a:spcPct val="20000"/>
              </a:spcBef>
            </a:pPr>
            <a:r>
              <a:rPr lang="ar-BH" sz="3200" b="1">
                <a:solidFill>
                  <a:schemeClr val="accent2"/>
                </a:solidFill>
              </a:rPr>
              <a:t>ما هو الفرق بين مقياس الفترة (الفاصلة) والمقياس النسبي؟</a:t>
            </a:r>
            <a:endParaRPr lang="en-US" sz="3200" b="1">
              <a:solidFill>
                <a:schemeClr val="accent2"/>
              </a:solidFill>
            </a:endParaRPr>
          </a:p>
        </p:txBody>
      </p:sp>
      <p:sp>
        <p:nvSpPr>
          <p:cNvPr id="33797" name="Rectangle 5"/>
          <p:cNvSpPr>
            <a:spLocks noChangeArrowheads="1"/>
          </p:cNvSpPr>
          <p:nvPr/>
        </p:nvSpPr>
        <p:spPr bwMode="auto">
          <a:xfrm>
            <a:off x="609600" y="2438400"/>
            <a:ext cx="8534400" cy="3429000"/>
          </a:xfrm>
          <a:prstGeom prst="rect">
            <a:avLst/>
          </a:prstGeom>
          <a:noFill/>
          <a:ln w="9525">
            <a:noFill/>
            <a:miter lim="800000"/>
            <a:headEnd/>
            <a:tailEnd/>
          </a:ln>
        </p:spPr>
        <p:txBody>
          <a:bodyPr/>
          <a:lstStyle/>
          <a:p>
            <a:pPr marL="342900" indent="-342900">
              <a:spcBef>
                <a:spcPct val="20000"/>
              </a:spcBef>
              <a:buFontTx/>
              <a:buChar char="•"/>
            </a:pPr>
            <a:r>
              <a:rPr lang="ar-BH" sz="3200" u="none" dirty="0" smtClean="0"/>
              <a:t>مثال </a:t>
            </a:r>
            <a:r>
              <a:rPr lang="ar-BH" sz="3200" u="none" dirty="0"/>
              <a:t>رقم 6 يوضح درجات التلاميذ في مقرر الرياضيات وليس هنالك صفر مطلق لأن التلميذ الذي يتحصل على صفر في الرياضيات لا يعني أنه لا يفقه شيئاً البتة في المادة بدليل أنه يعرف أن له خمس اصابع في يده الواحدة ويعرف أن له عينين.</a:t>
            </a:r>
            <a:endParaRPr lang="en-US" sz="3200"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diamond(in)">
                                      <p:cBhvr>
                                        <p:cTn id="13"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96925"/>
          </a:xfrm>
        </p:spPr>
        <p:txBody>
          <a:bodyPr>
            <a:normAutofit fontScale="90000"/>
          </a:bodyPr>
          <a:lstStyle/>
          <a:p>
            <a:pPr>
              <a:defRPr/>
            </a:pPr>
            <a:endParaRPr lang="ar-SA" dirty="0"/>
          </a:p>
        </p:txBody>
      </p:sp>
      <p:sp>
        <p:nvSpPr>
          <p:cNvPr id="3" name="عنصر نائب للمحتوى 2"/>
          <p:cNvSpPr>
            <a:spLocks noGrp="1"/>
          </p:cNvSpPr>
          <p:nvPr>
            <p:ph idx="1"/>
          </p:nvPr>
        </p:nvSpPr>
        <p:spPr>
          <a:xfrm>
            <a:off x="0" y="857250"/>
            <a:ext cx="9144000" cy="6000750"/>
          </a:xfrm>
        </p:spPr>
        <p:txBody>
          <a:bodyPr/>
          <a:lstStyle/>
          <a:p>
            <a:pPr algn="just">
              <a:defRPr/>
            </a:pPr>
            <a:r>
              <a:rPr lang="ar-SA" b="1" dirty="0" smtClean="0"/>
              <a:t>الخصائص المميزة للنظريات </a:t>
            </a:r>
          </a:p>
          <a:p>
            <a:pPr algn="just">
              <a:defRPr/>
            </a:pPr>
            <a:r>
              <a:rPr lang="ar-SA" sz="2800" b="1" dirty="0" smtClean="0"/>
              <a:t>1- يجب أن تكون النظرية قادرة على توضيح الحقائق الملحوظة ذات الصلة بمشكلة معينة , فيجب ان يكون بوسع النظرية اقتراح السبب المتعلق بالظاهرة ذات العلاقة .</a:t>
            </a:r>
          </a:p>
          <a:p>
            <a:pPr algn="just">
              <a:defRPr/>
            </a:pPr>
            <a:r>
              <a:rPr lang="ar-SA" sz="2800" b="1" dirty="0" smtClean="0"/>
              <a:t>2- يجب أن تنسجم النظرية مع الحقائق الملحوظة , ومع الكيان الراسخ للمعرفة السابقة , فنحن نبحث عن النظرية التى تقدم الطريقة الاكثر احتمالا او الاكفأ على الاطلاق فى تعليل الحقائق المتراكمة .</a:t>
            </a:r>
          </a:p>
          <a:p>
            <a:pPr algn="just">
              <a:defRPr/>
            </a:pPr>
            <a:r>
              <a:rPr lang="ar-SA" sz="2800" b="1" dirty="0" smtClean="0"/>
              <a:t>3- يجب على أي نظرية أن تثير اكتشافات جديدة , وان تشير , علاوة الى ذلك الى مجالات فى حاجة للاكتشاف .</a:t>
            </a:r>
            <a:endParaRPr lang="ar-SA" sz="2800" b="1"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98979DF8-E97A-4410-A081-0F1F676C39CF}" type="slidenum">
              <a:rPr lang="ar-SA"/>
              <a:pPr/>
              <a:t>70</a:t>
            </a:fld>
            <a:endParaRPr lang="en-US"/>
          </a:p>
        </p:txBody>
      </p:sp>
      <p:sp>
        <p:nvSpPr>
          <p:cNvPr id="19459" name="Rectangle 4"/>
          <p:cNvSpPr>
            <a:spLocks noChangeArrowheads="1"/>
          </p:cNvSpPr>
          <p:nvPr/>
        </p:nvSpPr>
        <p:spPr bwMode="auto">
          <a:xfrm>
            <a:off x="457200" y="609600"/>
            <a:ext cx="8229600" cy="2286000"/>
          </a:xfrm>
          <a:prstGeom prst="rect">
            <a:avLst/>
          </a:prstGeom>
          <a:noFill/>
          <a:ln w="9525">
            <a:noFill/>
            <a:miter lim="800000"/>
            <a:headEnd/>
            <a:tailEnd/>
          </a:ln>
        </p:spPr>
        <p:txBody>
          <a:bodyPr/>
          <a:lstStyle/>
          <a:p>
            <a:pPr marL="342900" indent="-342900">
              <a:spcBef>
                <a:spcPct val="20000"/>
              </a:spcBef>
              <a:buFontTx/>
              <a:buChar char="•"/>
            </a:pPr>
            <a:r>
              <a:rPr lang="ar-BH" sz="3200" u="none"/>
              <a:t>نفس الأمر نلاحظه في المثال رقم 7 الذي يبين متوسط درجة الحرارة الذي يفتقد للصفر المطلق أيضاً حيث أن درجة حرارة صفر لا تعني انعدام الحرارة مطلقا بدليل أن هنالك درجة حرارة تحت الصفر.</a:t>
            </a:r>
            <a:endParaRPr lang="en-US" sz="3200" u="none"/>
          </a:p>
        </p:txBody>
      </p:sp>
      <p:sp>
        <p:nvSpPr>
          <p:cNvPr id="34821" name="Rectangle 5"/>
          <p:cNvSpPr>
            <a:spLocks noChangeArrowheads="1"/>
          </p:cNvSpPr>
          <p:nvPr/>
        </p:nvSpPr>
        <p:spPr bwMode="auto">
          <a:xfrm>
            <a:off x="533400" y="3810000"/>
            <a:ext cx="8229600" cy="1752600"/>
          </a:xfrm>
          <a:prstGeom prst="rect">
            <a:avLst/>
          </a:prstGeom>
          <a:noFill/>
          <a:ln w="9525">
            <a:noFill/>
            <a:miter lim="800000"/>
            <a:headEnd/>
            <a:tailEnd/>
          </a:ln>
        </p:spPr>
        <p:txBody>
          <a:bodyPr/>
          <a:lstStyle/>
          <a:p>
            <a:pPr marL="342900" indent="-342900">
              <a:spcBef>
                <a:spcPct val="20000"/>
              </a:spcBef>
              <a:buFontTx/>
              <a:buChar char="•"/>
            </a:pPr>
            <a:r>
              <a:rPr lang="ar-BH" sz="3200" u="none">
                <a:solidFill>
                  <a:srgbClr val="FF0000"/>
                </a:solidFill>
              </a:rPr>
              <a:t>إذن الصفر في مقياس الفترة ليس بصفر مطلق بل هو صفر نسبي والصفر النسبي لا يمكن من المقارنة أو النسبية التي تستدعي بدون شك قاعدة مشتركة تتم على أساسها المقارنة.</a:t>
            </a:r>
            <a:endParaRPr lang="en-US" sz="3200" u="none">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diamond(in)">
                                      <p:cBhvr>
                                        <p:cTn id="7" dur="2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4A2C4EEF-2C18-454F-965F-40D26F11C467}" type="slidenum">
              <a:rPr lang="ar-SA"/>
              <a:pPr/>
              <a:t>71</a:t>
            </a:fld>
            <a:endParaRPr lang="en-US"/>
          </a:p>
        </p:txBody>
      </p:sp>
      <p:sp>
        <p:nvSpPr>
          <p:cNvPr id="20483" name="Rectangle 5"/>
          <p:cNvSpPr>
            <a:spLocks noChangeArrowheads="1"/>
          </p:cNvSpPr>
          <p:nvPr/>
        </p:nvSpPr>
        <p:spPr bwMode="auto">
          <a:xfrm>
            <a:off x="457200" y="609600"/>
            <a:ext cx="8229600" cy="1219200"/>
          </a:xfrm>
          <a:prstGeom prst="rect">
            <a:avLst/>
          </a:prstGeom>
          <a:noFill/>
          <a:ln w="9525">
            <a:noFill/>
            <a:miter lim="800000"/>
            <a:headEnd/>
            <a:tailEnd/>
          </a:ln>
        </p:spPr>
        <p:txBody>
          <a:bodyPr/>
          <a:lstStyle/>
          <a:p>
            <a:pPr marL="342900" indent="-342900">
              <a:spcBef>
                <a:spcPct val="20000"/>
              </a:spcBef>
              <a:buFontTx/>
              <a:buChar char="•"/>
            </a:pPr>
            <a:r>
              <a:rPr lang="ar-BH" sz="3200" u="none">
                <a:solidFill>
                  <a:schemeClr val="accent2"/>
                </a:solidFill>
              </a:rPr>
              <a:t>بسبب الافتقار للصفر المطلق في مقياس الفترة لا تستطيع أن تقارن الفئات والقيم مقارنة نسبية.</a:t>
            </a:r>
            <a:endParaRPr lang="en-US" sz="3200" u="none">
              <a:solidFill>
                <a:schemeClr val="accent2"/>
              </a:solidFill>
            </a:endParaRPr>
          </a:p>
        </p:txBody>
      </p:sp>
      <p:sp>
        <p:nvSpPr>
          <p:cNvPr id="35846" name="Rectangle 6"/>
          <p:cNvSpPr>
            <a:spLocks noChangeArrowheads="1"/>
          </p:cNvSpPr>
          <p:nvPr/>
        </p:nvSpPr>
        <p:spPr bwMode="auto">
          <a:xfrm>
            <a:off x="533400" y="1981200"/>
            <a:ext cx="8229600" cy="1752600"/>
          </a:xfrm>
          <a:prstGeom prst="rect">
            <a:avLst/>
          </a:prstGeom>
          <a:noFill/>
          <a:ln w="9525">
            <a:noFill/>
            <a:miter lim="800000"/>
            <a:headEnd/>
            <a:tailEnd/>
          </a:ln>
        </p:spPr>
        <p:txBody>
          <a:bodyPr/>
          <a:lstStyle/>
          <a:p>
            <a:pPr marL="342900" indent="-342900">
              <a:spcBef>
                <a:spcPct val="20000"/>
              </a:spcBef>
              <a:buFontTx/>
              <a:buChar char="•"/>
            </a:pPr>
            <a:r>
              <a:rPr lang="ar-BH" sz="3200" u="none"/>
              <a:t>مثلاً في المثال رقم 7 الذي يوضح درجات الحرارة لا تستطيع أن تقول أن اليوم بدرجة حرارة 40 درجة مئوية يعني ضعف حرارة اليوم بدرجة حرارة 20 درجة مئوية.</a:t>
            </a:r>
            <a:endParaRPr lang="en-US" sz="3200" u="none"/>
          </a:p>
        </p:txBody>
      </p:sp>
      <p:sp>
        <p:nvSpPr>
          <p:cNvPr id="35847" name="Rectangle 7"/>
          <p:cNvSpPr>
            <a:spLocks noChangeArrowheads="1"/>
          </p:cNvSpPr>
          <p:nvPr/>
        </p:nvSpPr>
        <p:spPr bwMode="auto">
          <a:xfrm>
            <a:off x="533400" y="4191000"/>
            <a:ext cx="8229600" cy="2286000"/>
          </a:xfrm>
          <a:prstGeom prst="rect">
            <a:avLst/>
          </a:prstGeom>
          <a:noFill/>
          <a:ln w="9525">
            <a:noFill/>
            <a:miter lim="800000"/>
            <a:headEnd/>
            <a:tailEnd/>
          </a:ln>
        </p:spPr>
        <p:txBody>
          <a:bodyPr/>
          <a:lstStyle/>
          <a:p>
            <a:pPr marL="342900" indent="-342900">
              <a:spcBef>
                <a:spcPct val="20000"/>
              </a:spcBef>
              <a:buFontTx/>
              <a:buChar char="•"/>
            </a:pPr>
            <a:r>
              <a:rPr lang="ar-BH" sz="3200" u="none">
                <a:solidFill>
                  <a:srgbClr val="FF0000"/>
                </a:solidFill>
              </a:rPr>
              <a:t>أما في مثال رقم 8 الذي يوضح أوزان الأطفال وهو مقياس نسبة فإن الطفل بوزن 9 كجم يوزن ضعف الطفل بوزن 4.5 كجم لأنهما يرتكزان على صفر مطلق تتم منه المقارنة والمعايرة.</a:t>
            </a:r>
            <a:endParaRPr lang="en-US" sz="3200" u="none">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dissolve">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diamond(in)">
                                      <p:cBhvr>
                                        <p:cTn id="12" dur="20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ar-SA" smtClean="0"/>
              <a:t>الملاحظة </a:t>
            </a:r>
            <a:r>
              <a:rPr lang="en-US" smtClean="0"/>
              <a:t>Observation </a:t>
            </a:r>
          </a:p>
        </p:txBody>
      </p:sp>
      <p:sp>
        <p:nvSpPr>
          <p:cNvPr id="17411" name="Rectangle 3"/>
          <p:cNvSpPr>
            <a:spLocks noGrp="1" noChangeArrowheads="1"/>
          </p:cNvSpPr>
          <p:nvPr>
            <p:ph idx="1"/>
          </p:nvPr>
        </p:nvSpPr>
        <p:spPr/>
        <p:txBody>
          <a:bodyPr/>
          <a:lstStyle/>
          <a:p>
            <a:pPr eaLnBrk="1" hangingPunct="1"/>
            <a:r>
              <a:rPr lang="ar-SA" smtClean="0"/>
              <a:t>الملاحظة "بأنها عبارة عن عملية مشاهدة، أو متابعة لسلوك ظواهر محددة، أو أفراد محددين خلال فترة، أو فترات زمنية محددة، وضمن ترتيبات بيئية تضمن الحياد، أو الموضوعية لما يتم جمعة من بيانات، أو معلومات" (جامعة القدس المفتوحة، 1998، ص 133).</a:t>
            </a:r>
            <a:endParaRPr lang="en-US" smtClean="0"/>
          </a:p>
          <a:p>
            <a:pPr eaLnBrk="1" hangingPunct="1"/>
            <a:r>
              <a:rPr lang="ar-SA" b="1" smtClean="0"/>
              <a:t>أنواع الملاحظة </a:t>
            </a:r>
            <a:r>
              <a:rPr lang="en-US" b="1" smtClean="0"/>
              <a:t>Types of Observation</a:t>
            </a:r>
            <a:endParaRPr lang="ar-SA" smtClean="0"/>
          </a:p>
          <a:p>
            <a:pPr eaLnBrk="1" hangingPunct="1"/>
            <a:r>
              <a:rPr lang="ar-SA" smtClean="0"/>
              <a:t>تنقسم الملاحظة من حيث درجة الضبط إلى: 1) ملاحظة بسيطة، 2) ملاحظة منتظمة (العواملة، 1995).</a:t>
            </a:r>
            <a:endParaRPr lang="en-US"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ar-SA" sz="3400" b="1" smtClean="0"/>
              <a:t>الملاحظة البسيطة </a:t>
            </a:r>
            <a:r>
              <a:rPr lang="en-US" sz="3400" b="1" smtClean="0"/>
              <a:t>Simple Observation</a:t>
            </a:r>
            <a:r>
              <a:rPr lang="en-US" sz="3400" smtClean="0"/>
              <a:t> </a:t>
            </a:r>
          </a:p>
        </p:txBody>
      </p:sp>
      <p:sp>
        <p:nvSpPr>
          <p:cNvPr id="18435" name="Rectangle 3"/>
          <p:cNvSpPr>
            <a:spLocks noGrp="1" noChangeArrowheads="1"/>
          </p:cNvSpPr>
          <p:nvPr>
            <p:ph idx="1"/>
          </p:nvPr>
        </p:nvSpPr>
        <p:spPr/>
        <p:txBody>
          <a:bodyPr/>
          <a:lstStyle/>
          <a:p>
            <a:pPr eaLnBrk="1" hangingPunct="1"/>
            <a:r>
              <a:rPr lang="ar-SA" smtClean="0"/>
              <a:t>هي التي تستخدم غالبا في البحوث والدراسات الاستكشافية، والتي لا يكون للباحث حولها معلومات كافية</a:t>
            </a:r>
            <a:r>
              <a:rPr lang="en-US" smtClean="0"/>
              <a:t> </a:t>
            </a:r>
            <a:r>
              <a:rPr lang="ar-SA" smtClean="0"/>
              <a:t>. وتستخدم هذه الملاحظة في الظروف العادية دون إخضاع الظاهرة موضع البحث للضبط، ودون استخدام الأدوات الميكانيكية كالمسجلات والكاميرات. </a:t>
            </a:r>
            <a:endParaRPr lang="en-US" smtClean="0"/>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ar-SA" sz="3400" b="1" smtClean="0"/>
              <a:t>الملاحظة المنتظمة </a:t>
            </a:r>
            <a:r>
              <a:rPr lang="en-US" sz="3400" b="1" smtClean="0"/>
              <a:t>Systematic Observation</a:t>
            </a:r>
            <a:r>
              <a:rPr lang="en-US" sz="3400" smtClean="0"/>
              <a:t> </a:t>
            </a:r>
          </a:p>
        </p:txBody>
      </p:sp>
      <p:sp>
        <p:nvSpPr>
          <p:cNvPr id="19459" name="Rectangle 3"/>
          <p:cNvSpPr>
            <a:spLocks noGrp="1" noChangeArrowheads="1"/>
          </p:cNvSpPr>
          <p:nvPr>
            <p:ph idx="1"/>
          </p:nvPr>
        </p:nvSpPr>
        <p:spPr/>
        <p:txBody>
          <a:bodyPr/>
          <a:lstStyle/>
          <a:p>
            <a:pPr marL="571500" indent="-571500" eaLnBrk="1" hangingPunct="1">
              <a:lnSpc>
                <a:spcPct val="90000"/>
              </a:lnSpc>
            </a:pPr>
            <a:r>
              <a:rPr lang="ar-SA" sz="2600" smtClean="0"/>
              <a:t>وهي التي يحدد الباحث فيها نوع البيانات المراد جمعها حول الظاهرة موضع الدراسة، وتمتاز هذه الملاحظة بتوافر شروط الضبط فيها، وتحدد فيها زمان مكان الملاحظة بشكل مسبق. وتستخدم هذه الملاحظات غالبا في الدراسات الوصفية واختبار الفرضية.</a:t>
            </a:r>
            <a:endParaRPr lang="en-US" sz="2600" smtClean="0"/>
          </a:p>
          <a:p>
            <a:pPr marL="571500" indent="-571500" eaLnBrk="1" hangingPunct="1">
              <a:lnSpc>
                <a:spcPct val="90000"/>
              </a:lnSpc>
            </a:pPr>
            <a:r>
              <a:rPr lang="ar-SA" sz="2600" smtClean="0"/>
              <a:t>وتنقسم إلى: 1) الملاحظة بدون مشاركة، 2) الملاحظة بالمشاركة </a:t>
            </a:r>
          </a:p>
          <a:p>
            <a:pPr marL="571500" indent="-571500" eaLnBrk="1" hangingPunct="1">
              <a:lnSpc>
                <a:spcPct val="90000"/>
              </a:lnSpc>
            </a:pPr>
            <a:r>
              <a:rPr lang="ar-SA" sz="2600" b="1" smtClean="0"/>
              <a:t>الملاحظة بدون مشاركة:</a:t>
            </a:r>
            <a:endParaRPr lang="ar-SA" sz="2600" smtClean="0"/>
          </a:p>
          <a:p>
            <a:pPr marL="571500" indent="-571500" eaLnBrk="1" hangingPunct="1">
              <a:lnSpc>
                <a:spcPct val="90000"/>
              </a:lnSpc>
              <a:buFont typeface="Wingdings" pitchFamily="2" charset="2"/>
              <a:buNone/>
            </a:pPr>
            <a:r>
              <a:rPr lang="ar-SA" sz="2600" smtClean="0"/>
              <a:t>وتسمى كذلك بالملاحظة البسيطة، فيها يقوم الباحث بدراسة الظاهرة موضع الدراسة عن كثب دون أن يشترك في أي نشاط تقوم به الظاهرة.</a:t>
            </a:r>
          </a:p>
          <a:p>
            <a:pPr marL="571500" indent="-571500" eaLnBrk="1" hangingPunct="1">
              <a:lnSpc>
                <a:spcPct val="90000"/>
              </a:lnSpc>
              <a:buFont typeface="Wingdings" pitchFamily="2" charset="2"/>
              <a:buNone/>
            </a:pPr>
            <a:r>
              <a:rPr lang="ar-SA" sz="2600" smtClean="0"/>
              <a:t>مثل: مراقبة العمال في أماكن العمل عن بعد، وملاحظة سلوك مجموعة من الأطفال. ماذا يميز هذا النوع؟</a:t>
            </a:r>
            <a:endParaRPr lang="en-US" sz="2600"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ar-SA" sz="3400" b="1" smtClean="0"/>
              <a:t>الملاحظة المنتظمة </a:t>
            </a:r>
            <a:r>
              <a:rPr lang="en-US" sz="3400" b="1" smtClean="0"/>
              <a:t>Systematic Observation</a:t>
            </a:r>
            <a:r>
              <a:rPr lang="en-US" sz="3400" smtClean="0"/>
              <a:t> </a:t>
            </a:r>
          </a:p>
        </p:txBody>
      </p:sp>
      <p:sp>
        <p:nvSpPr>
          <p:cNvPr id="20483" name="Rectangle 3"/>
          <p:cNvSpPr>
            <a:spLocks noGrp="1" noChangeArrowheads="1"/>
          </p:cNvSpPr>
          <p:nvPr>
            <p:ph idx="1"/>
          </p:nvPr>
        </p:nvSpPr>
        <p:spPr/>
        <p:txBody>
          <a:bodyPr/>
          <a:lstStyle/>
          <a:p>
            <a:pPr marL="571500" indent="-571500" eaLnBrk="1" hangingPunct="1">
              <a:lnSpc>
                <a:spcPct val="80000"/>
              </a:lnSpc>
            </a:pPr>
            <a:r>
              <a:rPr lang="ar-SA" sz="2100" b="1" smtClean="0"/>
              <a:t>الملاحظة بالمشاركة:</a:t>
            </a:r>
          </a:p>
          <a:p>
            <a:pPr marL="571500" indent="-571500" eaLnBrk="1" hangingPunct="1">
              <a:lnSpc>
                <a:spcPct val="80000"/>
              </a:lnSpc>
              <a:buFont typeface="Wingdings" pitchFamily="2" charset="2"/>
              <a:buNone/>
            </a:pPr>
            <a:r>
              <a:rPr lang="ar-SA" sz="2100" smtClean="0"/>
              <a:t>وهنا يقوم الباحث بدور إيجابي وفعال في أحداث الملاحظ، </a:t>
            </a:r>
          </a:p>
          <a:p>
            <a:pPr marL="571500" indent="-571500" eaLnBrk="1" hangingPunct="1">
              <a:lnSpc>
                <a:spcPct val="80000"/>
              </a:lnSpc>
            </a:pPr>
            <a:r>
              <a:rPr lang="ar-SA" sz="2100" smtClean="0"/>
              <a:t>المزايا والعيوب؟</a:t>
            </a:r>
          </a:p>
          <a:p>
            <a:pPr marL="571500" indent="-571500" eaLnBrk="1" hangingPunct="1">
              <a:lnSpc>
                <a:spcPct val="80000"/>
              </a:lnSpc>
            </a:pPr>
            <a:r>
              <a:rPr lang="ar-SA" sz="2100" b="1" smtClean="0"/>
              <a:t>خطوات الملاحظة البسيطة بالمشاركة</a:t>
            </a:r>
            <a:r>
              <a:rPr lang="ar-SA" sz="2100" smtClean="0"/>
              <a:t> (الرفاعي، 1998):</a:t>
            </a:r>
          </a:p>
          <a:p>
            <a:pPr marL="571500" indent="-571500" eaLnBrk="1" hangingPunct="1">
              <a:lnSpc>
                <a:spcPct val="80000"/>
              </a:lnSpc>
              <a:buFont typeface="Wingdings" pitchFamily="2" charset="2"/>
              <a:buAutoNum type="arabicPeriod"/>
            </a:pPr>
            <a:r>
              <a:rPr lang="ar-SA" sz="2100" smtClean="0"/>
              <a:t>تحديد الهدف من الملاحظة:</a:t>
            </a:r>
          </a:p>
          <a:p>
            <a:pPr marL="571500" indent="-571500" eaLnBrk="1" hangingPunct="1">
              <a:lnSpc>
                <a:spcPct val="80000"/>
              </a:lnSpc>
              <a:buFont typeface="Wingdings" pitchFamily="2" charset="2"/>
              <a:buAutoNum type="arabicPeriod"/>
            </a:pPr>
            <a:r>
              <a:rPr lang="ar-SA" sz="2100" smtClean="0"/>
              <a:t>تحديد مجتمع الدراسة: </a:t>
            </a:r>
          </a:p>
          <a:p>
            <a:pPr marL="571500" indent="-571500" eaLnBrk="1" hangingPunct="1">
              <a:lnSpc>
                <a:spcPct val="80000"/>
              </a:lnSpc>
              <a:buFont typeface="Wingdings" pitchFamily="2" charset="2"/>
              <a:buAutoNum type="arabicPeriod"/>
            </a:pPr>
            <a:r>
              <a:rPr lang="ar-SA" sz="2100" smtClean="0"/>
              <a:t>دراسة الخصائص الاجتماعية العامة لمجتمع الدراسة </a:t>
            </a:r>
          </a:p>
          <a:p>
            <a:pPr marL="571500" indent="-571500" eaLnBrk="1" hangingPunct="1">
              <a:lnSpc>
                <a:spcPct val="80000"/>
              </a:lnSpc>
              <a:buFont typeface="Wingdings" pitchFamily="2" charset="2"/>
              <a:buAutoNum type="arabicPeriod"/>
            </a:pPr>
            <a:r>
              <a:rPr lang="ar-SA" sz="2100" smtClean="0"/>
              <a:t>محاولة الدخول إلى مجتمع الدراسة دون ملاحظة الآخرين </a:t>
            </a:r>
          </a:p>
          <a:p>
            <a:pPr marL="571500" indent="-571500" eaLnBrk="1" hangingPunct="1">
              <a:lnSpc>
                <a:spcPct val="80000"/>
              </a:lnSpc>
              <a:buFont typeface="Wingdings" pitchFamily="2" charset="2"/>
              <a:buAutoNum type="arabicPeriod"/>
            </a:pPr>
            <a:r>
              <a:rPr lang="ar-SA" sz="2100" smtClean="0"/>
              <a:t>إجراء الدراسة عن طريق مراقبة الأفراد وملاحظة تصرفاتهم وتدوين المعلومات اللازمة.</a:t>
            </a:r>
          </a:p>
          <a:p>
            <a:pPr marL="571500" indent="-571500" eaLnBrk="1" hangingPunct="1">
              <a:lnSpc>
                <a:spcPct val="80000"/>
              </a:lnSpc>
              <a:buFont typeface="Wingdings" pitchFamily="2" charset="2"/>
              <a:buAutoNum type="arabicPeriod"/>
            </a:pPr>
            <a:r>
              <a:rPr lang="ar-SA" sz="2100" smtClean="0"/>
              <a:t>أن يكون لدى الباحث القدرة على معالجة المشاكل التي تطرأ أثناء إجراء الدراسة </a:t>
            </a:r>
          </a:p>
          <a:p>
            <a:pPr marL="571500" indent="-571500" eaLnBrk="1" hangingPunct="1">
              <a:lnSpc>
                <a:spcPct val="80000"/>
              </a:lnSpc>
              <a:buFont typeface="Wingdings" pitchFamily="2" charset="2"/>
              <a:buAutoNum type="arabicPeriod"/>
            </a:pPr>
            <a:r>
              <a:rPr lang="ar-SA" sz="2100" smtClean="0"/>
              <a:t>الخروج بحذر من المجتمع دون ملاحظة الآخرين.</a:t>
            </a:r>
          </a:p>
          <a:p>
            <a:pPr marL="571500" indent="-571500" eaLnBrk="1" hangingPunct="1">
              <a:lnSpc>
                <a:spcPct val="80000"/>
              </a:lnSpc>
              <a:buFont typeface="Wingdings" pitchFamily="2" charset="2"/>
              <a:buAutoNum type="arabicPeriod"/>
            </a:pPr>
            <a:r>
              <a:rPr lang="ar-SA" sz="2100" smtClean="0"/>
              <a:t>تحليل البيانات والمعلومات التي تم تجمعها، ثم كتابة القرير والنتائج النهائية.</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ar-SA" b="1" smtClean="0"/>
              <a:t>نصائح وإرشادات عند القيام بالملاحظة:</a:t>
            </a:r>
            <a:endParaRPr lang="en-US" b="1" smtClean="0"/>
          </a:p>
        </p:txBody>
      </p:sp>
      <p:sp>
        <p:nvSpPr>
          <p:cNvPr id="21507" name="Rectangle 3"/>
          <p:cNvSpPr>
            <a:spLocks noGrp="1" noChangeArrowheads="1"/>
          </p:cNvSpPr>
          <p:nvPr>
            <p:ph idx="1"/>
          </p:nvPr>
        </p:nvSpPr>
        <p:spPr/>
        <p:txBody>
          <a:bodyPr/>
          <a:lstStyle/>
          <a:p>
            <a:pPr marL="571500" indent="-571500" eaLnBrk="1" hangingPunct="1">
              <a:buFont typeface="Wingdings" pitchFamily="2" charset="2"/>
              <a:buAutoNum type="arabicPeriod"/>
            </a:pPr>
            <a:r>
              <a:rPr lang="ar-SA" sz="2600" smtClean="0"/>
              <a:t>أن يحصل الباحث على المعلومات المسبقة والكافية عن الظاهرة موضع الدراسة. </a:t>
            </a:r>
          </a:p>
          <a:p>
            <a:pPr marL="571500" indent="-571500" eaLnBrk="1" hangingPunct="1">
              <a:buFont typeface="Wingdings" pitchFamily="2" charset="2"/>
              <a:buAutoNum type="arabicPeriod"/>
            </a:pPr>
            <a:r>
              <a:rPr lang="ar-SA" sz="2600" smtClean="0"/>
              <a:t>أن يكون لدى الباحث هدف واضح ومحدد من إجراء الملاحظة، </a:t>
            </a:r>
          </a:p>
          <a:p>
            <a:pPr marL="571500" indent="-571500" eaLnBrk="1" hangingPunct="1">
              <a:buFont typeface="Wingdings" pitchFamily="2" charset="2"/>
              <a:buAutoNum type="arabicPeriod"/>
            </a:pPr>
            <a:r>
              <a:rPr lang="ar-SA" sz="2600" smtClean="0"/>
              <a:t>استخدام الوسائل والأدوات المناسبة لتسجيل الوقائع الأحداث بشكل ملائم ، وتحديد الأدوات الإحصائية اللازمة في عملية التسجيل والتحليل.</a:t>
            </a:r>
          </a:p>
          <a:p>
            <a:pPr marL="571500" indent="-571500" eaLnBrk="1" hangingPunct="1">
              <a:buFont typeface="Wingdings" pitchFamily="2" charset="2"/>
              <a:buAutoNum type="arabicPeriod"/>
            </a:pPr>
            <a:r>
              <a:rPr lang="ar-SA" sz="2600" smtClean="0"/>
              <a:t>تحديد الفئات التي سيقوم الباحث بملاحظتها لإجراء الملاحظة عليها.</a:t>
            </a:r>
          </a:p>
          <a:p>
            <a:pPr marL="571500" indent="-571500" eaLnBrk="1" hangingPunct="1">
              <a:buFont typeface="Wingdings" pitchFamily="2" charset="2"/>
              <a:buAutoNum type="arabicPeriod"/>
            </a:pPr>
            <a:r>
              <a:rPr lang="ar-SA" sz="2600" smtClean="0"/>
              <a:t>تحري الموضوعية والدقة في الملاحظة وأساليبها, </a:t>
            </a:r>
          </a:p>
          <a:p>
            <a:pPr marL="571500" indent="-571500" eaLnBrk="1" hangingPunct="1">
              <a:buFont typeface="Wingdings" pitchFamily="2" charset="2"/>
              <a:buAutoNum type="arabicPeriod"/>
            </a:pPr>
            <a:r>
              <a:rPr lang="ar-SA" sz="2600" smtClean="0"/>
              <a:t>المعرفة التامة بأدوات وأساليب القياس، </a:t>
            </a:r>
            <a:endParaRPr lang="en-US" sz="2600"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eaLnBrk="1" hangingPunct="1"/>
            <a:r>
              <a:rPr lang="ar-SA" dirty="0" smtClean="0"/>
              <a:t>المقابلة </a:t>
            </a:r>
            <a:r>
              <a:rPr lang="en-US" dirty="0" smtClean="0"/>
              <a:t>Interview </a:t>
            </a:r>
          </a:p>
        </p:txBody>
      </p:sp>
      <p:sp>
        <p:nvSpPr>
          <p:cNvPr id="22531" name="Rectangle 3"/>
          <p:cNvSpPr>
            <a:spLocks noGrp="1" noChangeArrowheads="1"/>
          </p:cNvSpPr>
          <p:nvPr>
            <p:ph idx="1"/>
          </p:nvPr>
        </p:nvSpPr>
        <p:spPr/>
        <p:txBody>
          <a:bodyPr/>
          <a:lstStyle/>
          <a:p>
            <a:pPr eaLnBrk="1" hangingPunct="1"/>
            <a:r>
              <a:rPr lang="ar-SA" smtClean="0"/>
              <a:t>يمكن تعريف المقابلة على أنها معلومات شفوية يقدمها المبحوث، من خلال لقاء يتم بينة وبين الباحث أو من ينوب عنه، والذي يقوم بطرح مجموعة من الأسئلة على المبحوثين وتسجيل الإجابات على الاستمارات المخصصة لذلك. </a:t>
            </a:r>
          </a:p>
          <a:p>
            <a:pPr eaLnBrk="1" hangingPunct="1"/>
            <a:r>
              <a:rPr lang="ar-SA" smtClean="0"/>
              <a:t>والمقابلات العلمية يجب تكون هادفة ومحددة الهدف</a:t>
            </a:r>
            <a:r>
              <a:rPr lang="en-US" smtClean="0"/>
              <a:t>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r" eaLnBrk="1" hangingPunct="1"/>
            <a:r>
              <a:rPr lang="ar-SA" b="1" dirty="0" smtClean="0"/>
              <a:t>أنواع المقابلات</a:t>
            </a:r>
            <a:endParaRPr lang="en-US" b="1" dirty="0" smtClean="0"/>
          </a:p>
        </p:txBody>
      </p:sp>
      <p:sp>
        <p:nvSpPr>
          <p:cNvPr id="23555" name="Rectangle 3"/>
          <p:cNvSpPr>
            <a:spLocks noGrp="1" noChangeArrowheads="1"/>
          </p:cNvSpPr>
          <p:nvPr>
            <p:ph idx="1"/>
          </p:nvPr>
        </p:nvSpPr>
        <p:spPr/>
        <p:txBody>
          <a:bodyPr>
            <a:normAutofit/>
          </a:bodyPr>
          <a:lstStyle/>
          <a:p>
            <a:pPr marL="571500" indent="-571500" eaLnBrk="1" hangingPunct="1">
              <a:lnSpc>
                <a:spcPct val="80000"/>
              </a:lnSpc>
            </a:pPr>
            <a:r>
              <a:rPr lang="ar-SA" sz="3200" b="1" dirty="0" smtClean="0"/>
              <a:t>المقابلات الفردية </a:t>
            </a:r>
            <a:r>
              <a:rPr lang="en-US" sz="3200" b="1" dirty="0" smtClean="0"/>
              <a:t>Individual Interview</a:t>
            </a:r>
            <a:r>
              <a:rPr lang="ar-SA" sz="3200" b="1" dirty="0" smtClean="0"/>
              <a:t>:</a:t>
            </a:r>
            <a:endParaRPr lang="ar-SA" sz="3200" dirty="0" smtClean="0"/>
          </a:p>
          <a:p>
            <a:pPr marL="571500" indent="-571500" eaLnBrk="1" hangingPunct="1">
              <a:lnSpc>
                <a:spcPct val="80000"/>
              </a:lnSpc>
              <a:buFont typeface="Wingdings" pitchFamily="2" charset="2"/>
              <a:buNone/>
            </a:pPr>
            <a:r>
              <a:rPr lang="ar-SA" sz="3200" dirty="0" smtClean="0"/>
              <a:t> وتعتبر المقابلة الفردية من اكثر المقابلات استخداما في البحوث الاجتماعية والإنسانية.</a:t>
            </a:r>
            <a:endParaRPr lang="ar-SA" sz="3200" b="1" dirty="0" smtClean="0"/>
          </a:p>
          <a:p>
            <a:pPr marL="571500" indent="-571500" eaLnBrk="1" hangingPunct="1">
              <a:lnSpc>
                <a:spcPct val="80000"/>
              </a:lnSpc>
            </a:pPr>
            <a:r>
              <a:rPr lang="ar-SA" sz="3200" b="1" dirty="0" smtClean="0"/>
              <a:t>المقابلة الجماعية </a:t>
            </a:r>
            <a:r>
              <a:rPr lang="en-US" sz="3200" b="1" dirty="0" smtClean="0"/>
              <a:t>Group Interview</a:t>
            </a:r>
            <a:r>
              <a:rPr lang="ar-SA" sz="3200" b="1" dirty="0" smtClean="0"/>
              <a:t>:</a:t>
            </a:r>
            <a:endParaRPr lang="ar-SA" sz="3200" dirty="0" smtClean="0"/>
          </a:p>
          <a:p>
            <a:pPr marL="571500" indent="-571500" eaLnBrk="1" hangingPunct="1">
              <a:lnSpc>
                <a:spcPct val="80000"/>
              </a:lnSpc>
              <a:buFont typeface="Wingdings" pitchFamily="2" charset="2"/>
              <a:buNone/>
            </a:pPr>
            <a:r>
              <a:rPr lang="ar-SA" sz="3200" dirty="0" smtClean="0"/>
              <a:t>تتم المقابلة بشكل جماعي بين المقابل (بالكسر) وعدد من المقابلين، ويتميز هذا النوع من المقابلات بإعطاء بيانات ومعلومات معمقة:</a:t>
            </a:r>
          </a:p>
          <a:p>
            <a:pPr marL="571500" indent="-571500" eaLnBrk="1" hangingPunct="1">
              <a:lnSpc>
                <a:spcPct val="80000"/>
              </a:lnSpc>
              <a:buFont typeface="Wingdings" pitchFamily="2" charset="2"/>
              <a:buNone/>
            </a:pPr>
            <a:r>
              <a:rPr lang="ar-SA" sz="3200" dirty="0" smtClean="0"/>
              <a:t>متى تستخدم؟ عيوبها؟</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58204" cy="1632798"/>
          </a:xfrm>
        </p:spPr>
        <p:txBody>
          <a:bodyPr>
            <a:normAutofit fontScale="90000"/>
          </a:bodyPr>
          <a:lstStyle/>
          <a:p>
            <a:r>
              <a:rPr lang="ar-SA" sz="5400" b="1" dirty="0" smtClean="0"/>
              <a:t>المقابلة الحرة (غير المقننة) </a:t>
            </a:r>
            <a:r>
              <a:rPr lang="en-US" sz="5400" b="1" dirty="0" smtClean="0"/>
              <a:t>Unstructured Interview</a:t>
            </a:r>
            <a:endParaRPr lang="ar-SA" dirty="0"/>
          </a:p>
        </p:txBody>
      </p:sp>
      <p:sp>
        <p:nvSpPr>
          <p:cNvPr id="3" name="Content Placeholder 2"/>
          <p:cNvSpPr>
            <a:spLocks noGrp="1"/>
          </p:cNvSpPr>
          <p:nvPr>
            <p:ph idx="1"/>
          </p:nvPr>
        </p:nvSpPr>
        <p:spPr/>
        <p:txBody>
          <a:bodyPr>
            <a:normAutofit/>
          </a:bodyPr>
          <a:lstStyle/>
          <a:p>
            <a:pPr marL="571500" indent="-571500">
              <a:lnSpc>
                <a:spcPct val="80000"/>
              </a:lnSpc>
              <a:buNone/>
            </a:pPr>
            <a:endParaRPr lang="ar-SA" sz="2800" dirty="0" smtClean="0"/>
          </a:p>
          <a:p>
            <a:pPr marL="571500" indent="-571500">
              <a:lnSpc>
                <a:spcPct val="80000"/>
              </a:lnSpc>
              <a:buNone/>
            </a:pPr>
            <a:endParaRPr lang="ar-SA" sz="2800" dirty="0" smtClean="0"/>
          </a:p>
          <a:p>
            <a:pPr marL="571500" indent="-571500">
              <a:lnSpc>
                <a:spcPct val="80000"/>
              </a:lnSpc>
              <a:buNone/>
            </a:pPr>
            <a:r>
              <a:rPr lang="ar-SA" sz="2800" dirty="0" smtClean="0"/>
              <a:t>هذا النوع من المقابلات لا يعتمد على استخدام أسئلة محدده مسبقا. وبالتأكيد الباحث لدية فهم عام للموضوع ولكن ليس لدية قائمة أسئلة معدة مسبقا. وتتميز المقابلة الحرة بالمرونة حيث يمكن تعديل أو إضافة أسئلة في أثناء المقابلة. ويستخدم أسلوب المقابلات الحرة الغير موجهه في الغالب – في البحوث الاستكشافية </a:t>
            </a:r>
            <a:r>
              <a:rPr lang="en-US" sz="2800" dirty="0" smtClean="0"/>
              <a:t>Exploratory Research </a:t>
            </a:r>
          </a:p>
          <a:p>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a:spLocks noGrp="1"/>
          </p:cNvSpPr>
          <p:nvPr>
            <p:ph idx="1"/>
          </p:nvPr>
        </p:nvSpPr>
        <p:spPr>
          <a:xfrm>
            <a:off x="457200" y="1481138"/>
            <a:ext cx="8229600" cy="4525962"/>
          </a:xfrm>
        </p:spPr>
        <p:txBody>
          <a:bodyPr>
            <a:normAutofit/>
          </a:bodyPr>
          <a:lstStyle/>
          <a:p>
            <a:pPr>
              <a:buFontTx/>
              <a:buNone/>
              <a:defRPr/>
            </a:pPr>
            <a:endParaRPr lang="ar-SA" dirty="0" smtClean="0"/>
          </a:p>
          <a:p>
            <a:pPr>
              <a:buFontTx/>
              <a:buNone/>
              <a:defRPr/>
            </a:pPr>
            <a:r>
              <a:rPr lang="ar-SA" dirty="0" smtClean="0"/>
              <a:t>من اين نبدأ؟</a:t>
            </a:r>
          </a:p>
          <a:p>
            <a:pPr>
              <a:buFontTx/>
              <a:buNone/>
              <a:defRPr/>
            </a:pPr>
            <a:endParaRPr lang="ar-SA" dirty="0" smtClean="0"/>
          </a:p>
          <a:p>
            <a:pPr>
              <a:buFontTx/>
              <a:buNone/>
              <a:defRPr/>
            </a:pPr>
            <a:endParaRPr lang="ar-SA" dirty="0" smtClean="0"/>
          </a:p>
          <a:p>
            <a:pPr>
              <a:buFontTx/>
              <a:buNone/>
              <a:defRPr/>
            </a:pPr>
            <a:r>
              <a:rPr lang="ar-SA" dirty="0" smtClean="0"/>
              <a:t>يختار الباحث منهج البحث الذي سيتبعه : وفق مزايا المشكلة الخاصة، ومدى ملائمته للمشكلة التي سيبحثها.</a:t>
            </a:r>
            <a:endParaRPr lang="en-US" dirty="0" smtClean="0"/>
          </a:p>
          <a:p>
            <a:pPr>
              <a:buFontTx/>
              <a:buNone/>
              <a:defRPr/>
            </a:pPr>
            <a:endParaRPr lang="en-US" dirty="0" smtClean="0"/>
          </a:p>
          <a:p>
            <a:pPr>
              <a:buFontTx/>
              <a:buNone/>
              <a:defRPr/>
            </a:pPr>
            <a:endParaRPr lang="en-US" dirty="0"/>
          </a:p>
        </p:txBody>
      </p:sp>
      <p:sp>
        <p:nvSpPr>
          <p:cNvPr id="5" name="כותרת 1"/>
          <p:cNvSpPr>
            <a:spLocks noGrp="1"/>
          </p:cNvSpPr>
          <p:nvPr>
            <p:ph type="title"/>
          </p:nvPr>
        </p:nvSpPr>
        <p:spPr>
          <a:xfrm>
            <a:off x="457200" y="274638"/>
            <a:ext cx="8229600" cy="1143000"/>
          </a:xfrm>
        </p:spPr>
        <p:txBody>
          <a:bodyPr>
            <a:normAutofit fontScale="90000"/>
          </a:bodyPr>
          <a:lstStyle/>
          <a:p>
            <a:pPr algn="r">
              <a:defRPr/>
            </a:pPr>
            <a:r>
              <a:rPr lang="ar-SA" dirty="0" smtClean="0"/>
              <a:t>خطوات البحث العلمي :</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86766" cy="1847088"/>
          </a:xfrm>
        </p:spPr>
        <p:txBody>
          <a:bodyPr>
            <a:normAutofit/>
          </a:bodyPr>
          <a:lstStyle/>
          <a:p>
            <a:r>
              <a:rPr lang="ar-SA" sz="5400" b="1" dirty="0" smtClean="0"/>
              <a:t>المقابلة المقيدة (المقننة) </a:t>
            </a:r>
            <a:r>
              <a:rPr lang="en-US" sz="5400" b="1" dirty="0" smtClean="0"/>
              <a:t>Structured Interview</a:t>
            </a:r>
            <a:r>
              <a:rPr lang="ar-SA" sz="5400" b="1" dirty="0" smtClean="0"/>
              <a:t>:</a:t>
            </a:r>
            <a:endParaRPr lang="ar-SA" dirty="0"/>
          </a:p>
        </p:txBody>
      </p:sp>
      <p:sp>
        <p:nvSpPr>
          <p:cNvPr id="3" name="Content Placeholder 2"/>
          <p:cNvSpPr>
            <a:spLocks noGrp="1"/>
          </p:cNvSpPr>
          <p:nvPr>
            <p:ph idx="1"/>
          </p:nvPr>
        </p:nvSpPr>
        <p:spPr/>
        <p:txBody>
          <a:bodyPr/>
          <a:lstStyle/>
          <a:p>
            <a:pPr marL="571500" indent="-571500">
              <a:lnSpc>
                <a:spcPct val="80000"/>
              </a:lnSpc>
            </a:pPr>
            <a:endParaRPr lang="ar-SA" sz="2400" dirty="0" smtClean="0"/>
          </a:p>
          <a:p>
            <a:pPr marL="571500" indent="-571500">
              <a:lnSpc>
                <a:spcPct val="80000"/>
              </a:lnSpc>
            </a:pPr>
            <a:r>
              <a:rPr lang="ar-SA" sz="2400" dirty="0" smtClean="0"/>
              <a:t>تتم المقابلة المقيدة من خلال قيام الباحث بإعداد قائمة من الأسئلة قبل إجراء المقابلة، ويتم طرح نفس الأسئلة في كل مقابلة وبالغالب حسب نفس التسلسل, وإلا أن ذلك لا يمنع من طرح أسئلة غير مخطط لها إذا ما رأى الباحث ضرورة لذلك (عبيدات وأبو نصار ومبيضين، 1997). وقد تكون الأسئلة المطروحة في هذا النوع من المقابلات ذات نهايات مقفلة، وقد تكون الأسئلة ذات نهايات مفتوحة </a:t>
            </a:r>
            <a:endParaRPr lang="en-US" sz="2400" dirty="0" smtClean="0"/>
          </a:p>
          <a:p>
            <a:endParaRPr lang="ar-SA"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eaLnBrk="1" hangingPunct="1"/>
            <a:r>
              <a:rPr lang="ar-SA" dirty="0" smtClean="0"/>
              <a:t>ويتميز أسلوب المقابلة المقننة: </a:t>
            </a:r>
            <a:endParaRPr lang="en-US" dirty="0" smtClean="0"/>
          </a:p>
        </p:txBody>
      </p:sp>
      <p:sp>
        <p:nvSpPr>
          <p:cNvPr id="24579" name="Rectangle 3"/>
          <p:cNvSpPr>
            <a:spLocks noGrp="1" noChangeArrowheads="1"/>
          </p:cNvSpPr>
          <p:nvPr>
            <p:ph idx="1"/>
          </p:nvPr>
        </p:nvSpPr>
        <p:spPr/>
        <p:txBody>
          <a:bodyPr/>
          <a:lstStyle/>
          <a:p>
            <a:pPr marL="571500" indent="-571500" eaLnBrk="1" hangingPunct="1">
              <a:lnSpc>
                <a:spcPct val="90000"/>
              </a:lnSpc>
              <a:buFont typeface="Wingdings" pitchFamily="2" charset="2"/>
              <a:buAutoNum type="arabicPeriod"/>
            </a:pPr>
            <a:r>
              <a:rPr lang="ar-SA" smtClean="0"/>
              <a:t>يضمن قدرا من الترتيب المنظم المرغوب فيه في البيانات التي يتم جمعها.</a:t>
            </a:r>
          </a:p>
          <a:p>
            <a:pPr marL="571500" indent="-571500" eaLnBrk="1" hangingPunct="1">
              <a:lnSpc>
                <a:spcPct val="90000"/>
              </a:lnSpc>
              <a:buFont typeface="Wingdings" pitchFamily="2" charset="2"/>
              <a:buAutoNum type="arabicPeriod"/>
            </a:pPr>
            <a:r>
              <a:rPr lang="ar-SA" smtClean="0"/>
              <a:t>يساعد الإعداد المسبق للأسئلة في اختيار الألفاظ والعبارات بعناية </a:t>
            </a:r>
          </a:p>
          <a:p>
            <a:pPr marL="571500" indent="-571500" eaLnBrk="1" hangingPunct="1">
              <a:lnSpc>
                <a:spcPct val="90000"/>
              </a:lnSpc>
              <a:buFont typeface="Wingdings" pitchFamily="2" charset="2"/>
              <a:buAutoNum type="arabicPeriod"/>
            </a:pPr>
            <a:r>
              <a:rPr lang="ar-SA" smtClean="0"/>
              <a:t>إن وجود صحيفة استبيان معدة مسبقا يساعد على اختبارها والتأكد من صلاحيتها فبل إجراء المقابلة.</a:t>
            </a:r>
          </a:p>
          <a:p>
            <a:pPr marL="571500" indent="-571500" eaLnBrk="1" hangingPunct="1">
              <a:lnSpc>
                <a:spcPct val="90000"/>
              </a:lnSpc>
              <a:buFont typeface="Wingdings" pitchFamily="2" charset="2"/>
              <a:buAutoNum type="arabicPeriod"/>
            </a:pPr>
            <a:r>
              <a:rPr lang="ar-SA" smtClean="0"/>
              <a:t>سهولة مراجعة وجدولة وتحليل البيانات التي يتم جمعها من المقابلات الموجهة، وذلك للنمطية العالية في الأسئلة التي تؤدي إلى الحصول على إجابات نمطية. </a:t>
            </a:r>
            <a:endParaRPr lang="en-US"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r" eaLnBrk="1" hangingPunct="1"/>
            <a:r>
              <a:rPr lang="ar-SA" dirty="0" smtClean="0"/>
              <a:t>أنواع المقابلات</a:t>
            </a:r>
            <a:endParaRPr lang="en-US" dirty="0" smtClean="0"/>
          </a:p>
        </p:txBody>
      </p:sp>
      <p:sp>
        <p:nvSpPr>
          <p:cNvPr id="25603" name="Rectangle 3"/>
          <p:cNvSpPr>
            <a:spLocks noGrp="1" noChangeArrowheads="1"/>
          </p:cNvSpPr>
          <p:nvPr>
            <p:ph idx="1"/>
          </p:nvPr>
        </p:nvSpPr>
        <p:spPr/>
        <p:txBody>
          <a:bodyPr/>
          <a:lstStyle/>
          <a:p>
            <a:pPr eaLnBrk="1" hangingPunct="1">
              <a:lnSpc>
                <a:spcPct val="90000"/>
              </a:lnSpc>
            </a:pPr>
            <a:r>
              <a:rPr lang="ar-SA" sz="2100" b="1" smtClean="0"/>
              <a:t>أسلوب الشخص الثالث </a:t>
            </a:r>
            <a:r>
              <a:rPr lang="en-US" sz="2100" b="1" smtClean="0"/>
              <a:t>The Third </a:t>
            </a:r>
            <a:r>
              <a:rPr lang="en-US" sz="2100" b="1" smtClean="0">
                <a:latin typeface="Arial" pitchFamily="34" charset="0"/>
              </a:rPr>
              <a:t>–</a:t>
            </a:r>
            <a:r>
              <a:rPr lang="en-US" sz="2100" b="1" smtClean="0"/>
              <a:t> Person Technique</a:t>
            </a:r>
          </a:p>
          <a:p>
            <a:pPr eaLnBrk="1" hangingPunct="1">
              <a:lnSpc>
                <a:spcPct val="90000"/>
              </a:lnSpc>
              <a:buFont typeface="Wingdings" pitchFamily="2" charset="2"/>
              <a:buNone/>
            </a:pPr>
            <a:r>
              <a:rPr lang="ar-SA" sz="2100" b="1" smtClean="0"/>
              <a:t>تعتبر من أبسط الأساليب التي تستخدم في الحصول على المعلومات بشكل غير مباشر، وذلك عند إحجام المبحوث عن إبداء رأيه أو التعبير عن مواقفه تجاه قضايا معينة</a:t>
            </a:r>
            <a:r>
              <a:rPr lang="ar-SA" sz="2100" smtClean="0"/>
              <a:t> </a:t>
            </a:r>
            <a:endParaRPr lang="en-US" sz="2100" smtClean="0"/>
          </a:p>
          <a:p>
            <a:pPr eaLnBrk="1" hangingPunct="1">
              <a:lnSpc>
                <a:spcPct val="90000"/>
              </a:lnSpc>
            </a:pPr>
            <a:r>
              <a:rPr lang="ar-SA" sz="2100" b="1" smtClean="0"/>
              <a:t>المقابلة المعمقة </a:t>
            </a:r>
            <a:r>
              <a:rPr lang="en-US" sz="2100" b="1" smtClean="0"/>
              <a:t>Focus Interview</a:t>
            </a:r>
            <a:r>
              <a:rPr lang="ar-SA" sz="2100" b="1" smtClean="0"/>
              <a:t>: </a:t>
            </a:r>
            <a:endParaRPr lang="ar-SA" sz="2100" smtClean="0"/>
          </a:p>
          <a:p>
            <a:pPr eaLnBrk="1" hangingPunct="1">
              <a:lnSpc>
                <a:spcPct val="90000"/>
              </a:lnSpc>
              <a:buFont typeface="Wingdings" pitchFamily="2" charset="2"/>
              <a:buNone/>
            </a:pPr>
            <a:r>
              <a:rPr lang="ar-SA" sz="2100" smtClean="0"/>
              <a:t>وهي تناسب البحوث الاستكشافية، وتبدأ المقابلة بأن يحدد الباحث الموضوع ويترك للمبحوث التعبير عن رأيه دون مقاطعة أو اعتراض، وكل ما يمكن أن يقوله الباحث فيما يقال: عظيم جدا، يا ترى لماذا، ماذا تقصد بهذه العبارة أو ما شابه ذلك. وعادة تتم المقابلة المعمقة مع عدد من المبحوثين ينصح ألا يزيد عن 6 أشخاص وذلك لسهوله ضبطهم وتوجيههم من قبل الباحث. </a:t>
            </a:r>
            <a:endParaRPr lang="en-US" sz="2100" b="1" smtClean="0"/>
          </a:p>
          <a:p>
            <a:pPr eaLnBrk="1" hangingPunct="1">
              <a:lnSpc>
                <a:spcPct val="90000"/>
              </a:lnSpc>
            </a:pPr>
            <a:r>
              <a:rPr lang="ar-SA" sz="2100" smtClean="0"/>
              <a:t>مثال على كيفية استخدام المقابلة المعمقة: دراسة ظاهرة تفاقم الجريمة أو ارتفاع معدل البطالة في مدينة ما بشكل مفاجئ،</a:t>
            </a:r>
            <a:endParaRPr lang="en-US" sz="2100" smtClean="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ar-SA" sz="3400" b="1" smtClean="0"/>
              <a:t>صفات المقابل </a:t>
            </a:r>
            <a:r>
              <a:rPr lang="en-US" sz="3400" b="1" smtClean="0"/>
              <a:t>Characteristics of Interviewer</a:t>
            </a:r>
            <a:r>
              <a:rPr lang="ar-SA" sz="3400" b="1" smtClean="0"/>
              <a:t> </a:t>
            </a:r>
            <a:endParaRPr lang="en-US" sz="3400" b="1" smtClean="0"/>
          </a:p>
        </p:txBody>
      </p:sp>
      <p:sp>
        <p:nvSpPr>
          <p:cNvPr id="26627" name="Rectangle 3"/>
          <p:cNvSpPr>
            <a:spLocks noGrp="1" noChangeArrowheads="1"/>
          </p:cNvSpPr>
          <p:nvPr>
            <p:ph idx="1"/>
          </p:nvPr>
        </p:nvSpPr>
        <p:spPr/>
        <p:txBody>
          <a:bodyPr/>
          <a:lstStyle/>
          <a:p>
            <a:pPr marL="571500" indent="-571500" eaLnBrk="1" hangingPunct="1">
              <a:lnSpc>
                <a:spcPct val="80000"/>
              </a:lnSpc>
              <a:buFont typeface="Wingdings" pitchFamily="2" charset="2"/>
              <a:buAutoNum type="arabicPeriod"/>
            </a:pPr>
            <a:r>
              <a:rPr lang="ar-SA" sz="2600" smtClean="0"/>
              <a:t>الموضوعية </a:t>
            </a:r>
            <a:r>
              <a:rPr lang="en-US" sz="2600" smtClean="0"/>
              <a:t>Objectivity</a:t>
            </a:r>
            <a:r>
              <a:rPr lang="ar-SA" sz="2600" smtClean="0"/>
              <a:t>: يجب أن يتصف المقابل (بالكسر) بالصدق والأمانة </a:t>
            </a:r>
          </a:p>
          <a:p>
            <a:pPr marL="571500" indent="-571500" eaLnBrk="1" hangingPunct="1">
              <a:lnSpc>
                <a:spcPct val="80000"/>
              </a:lnSpc>
              <a:buFont typeface="Wingdings" pitchFamily="2" charset="2"/>
              <a:buAutoNum type="arabicPeriod"/>
            </a:pPr>
            <a:r>
              <a:rPr lang="ar-SA" sz="2600" smtClean="0"/>
              <a:t>اهتمام الباحث بموضوع البحث وتشوقه إلى التعرف على الحقائق والمعلومات المتعلقة بالموضوع.</a:t>
            </a:r>
          </a:p>
          <a:p>
            <a:pPr marL="571500" indent="-571500" eaLnBrk="1" hangingPunct="1">
              <a:lnSpc>
                <a:spcPct val="80000"/>
              </a:lnSpc>
              <a:buFont typeface="Wingdings" pitchFamily="2" charset="2"/>
              <a:buAutoNum type="arabicPeriod"/>
            </a:pPr>
            <a:r>
              <a:rPr lang="ar-SA" sz="2600" smtClean="0"/>
              <a:t>أن يتصف المقابل (بالكسر) بالصبر والجلد </a:t>
            </a:r>
          </a:p>
          <a:p>
            <a:pPr marL="571500" indent="-571500" eaLnBrk="1" hangingPunct="1">
              <a:lnSpc>
                <a:spcPct val="80000"/>
              </a:lnSpc>
              <a:buFont typeface="Wingdings" pitchFamily="2" charset="2"/>
              <a:buAutoNum type="arabicPeriod"/>
            </a:pPr>
            <a:r>
              <a:rPr lang="ar-SA" sz="2600" smtClean="0"/>
              <a:t>أن يبدي احترام وتقدير المبحوثين.</a:t>
            </a:r>
          </a:p>
          <a:p>
            <a:pPr marL="571500" indent="-571500" eaLnBrk="1" hangingPunct="1">
              <a:lnSpc>
                <a:spcPct val="80000"/>
              </a:lnSpc>
              <a:buFont typeface="Wingdings" pitchFamily="2" charset="2"/>
              <a:buAutoNum type="arabicPeriod"/>
            </a:pPr>
            <a:r>
              <a:rPr lang="ar-SA" sz="2600" smtClean="0"/>
              <a:t>القدرة على التكيف مع الظروف والأشخاص، وهذه الخاصية يمكن اكتسابها من خلال التدريب.</a:t>
            </a:r>
          </a:p>
          <a:p>
            <a:pPr marL="571500" indent="-571500" eaLnBrk="1" hangingPunct="1">
              <a:lnSpc>
                <a:spcPct val="80000"/>
              </a:lnSpc>
              <a:buFont typeface="Wingdings" pitchFamily="2" charset="2"/>
              <a:buAutoNum type="arabicPeriod"/>
            </a:pPr>
            <a:r>
              <a:rPr lang="ar-SA" sz="2600" smtClean="0"/>
              <a:t>اتصاف المقابل (بالكسر) بشخصية جذابة وبهدوء الأعصاب. </a:t>
            </a:r>
          </a:p>
          <a:p>
            <a:pPr marL="571500" indent="-571500" eaLnBrk="1" hangingPunct="1">
              <a:lnSpc>
                <a:spcPct val="80000"/>
              </a:lnSpc>
              <a:buFont typeface="Wingdings" pitchFamily="2" charset="2"/>
              <a:buAutoNum type="arabicPeriod"/>
            </a:pPr>
            <a:r>
              <a:rPr lang="ar-SA" sz="2600" smtClean="0"/>
              <a:t>الذكاء والثقافة بالمستوى الذي يساعده على فهم طبيعة الناس سيكولوجياتهم. </a:t>
            </a:r>
            <a:endParaRPr lang="en-US" sz="2600"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eaLnBrk="1" hangingPunct="1"/>
            <a:r>
              <a:rPr lang="ar-SA" dirty="0" smtClean="0"/>
              <a:t>نصائح وإرشادات لنجاح المقابلة </a:t>
            </a:r>
            <a:endParaRPr lang="en-US" dirty="0" smtClean="0"/>
          </a:p>
        </p:txBody>
      </p:sp>
      <p:sp>
        <p:nvSpPr>
          <p:cNvPr id="27651" name="Rectangle 3"/>
          <p:cNvSpPr>
            <a:spLocks noGrp="1" noChangeArrowheads="1"/>
          </p:cNvSpPr>
          <p:nvPr>
            <p:ph idx="1"/>
          </p:nvPr>
        </p:nvSpPr>
        <p:spPr/>
        <p:txBody>
          <a:bodyPr/>
          <a:lstStyle/>
          <a:p>
            <a:pPr marL="571500" indent="-571500" eaLnBrk="1" hangingPunct="1">
              <a:lnSpc>
                <a:spcPct val="90000"/>
              </a:lnSpc>
            </a:pPr>
            <a:r>
              <a:rPr lang="ar-SA" sz="2600" smtClean="0"/>
              <a:t>تدريب الأشخاص المكلفين بإجراء المقابلة. من المفضل أن يقوم الباحث بنفسه بإجراء المقابلات</a:t>
            </a:r>
            <a:r>
              <a:rPr lang="en-US" sz="2600" smtClean="0"/>
              <a:t> </a:t>
            </a:r>
            <a:endParaRPr lang="ar-SA" sz="2600" smtClean="0"/>
          </a:p>
          <a:p>
            <a:pPr marL="571500" indent="-571500" eaLnBrk="1" hangingPunct="1">
              <a:lnSpc>
                <a:spcPct val="90000"/>
              </a:lnSpc>
            </a:pPr>
            <a:r>
              <a:rPr lang="ar-SA" sz="2600" smtClean="0"/>
              <a:t>الترتيب المسبق للمقابلة، </a:t>
            </a:r>
          </a:p>
          <a:p>
            <a:pPr marL="571500" indent="-571500" eaLnBrk="1" hangingPunct="1">
              <a:lnSpc>
                <a:spcPct val="90000"/>
              </a:lnSpc>
            </a:pPr>
            <a:r>
              <a:rPr lang="ar-SA" sz="2600" smtClean="0"/>
              <a:t>تحديد مكان إجراء المقابلة، حيث يفضل أن يتم بعيدا عن مكان العمل وذلك ضمانا للهدوء وتجنب المقاطعة.</a:t>
            </a:r>
          </a:p>
          <a:p>
            <a:pPr marL="571500" indent="-571500" eaLnBrk="1" hangingPunct="1">
              <a:lnSpc>
                <a:spcPct val="90000"/>
              </a:lnSpc>
            </a:pPr>
            <a:r>
              <a:rPr lang="ar-SA" sz="2600" smtClean="0"/>
              <a:t>مظهر الباحث وملبسة يجب أن يتناسب مع مستوى المبحوثين</a:t>
            </a:r>
          </a:p>
          <a:p>
            <a:pPr marL="571500" indent="-571500" eaLnBrk="1" hangingPunct="1">
              <a:lnSpc>
                <a:spcPct val="90000"/>
              </a:lnSpc>
            </a:pPr>
            <a:r>
              <a:rPr lang="ar-SA" sz="2600" smtClean="0"/>
              <a:t>يجب على الباحث أن يخلق جو من عدم الرسميات أو الرهبة على جو المقابلة، حيث يفضل في معظم الأحوال البدء بأسئلة عامة مشوقة قد لا يكون لها علاقة مباشرة بالموضوع على ألا يستغرق ذلك وقتا كثيرا. </a:t>
            </a:r>
          </a:p>
          <a:p>
            <a:pPr marL="571500" indent="-571500" eaLnBrk="1" hangingPunct="1">
              <a:lnSpc>
                <a:spcPct val="90000"/>
              </a:lnSpc>
            </a:pPr>
            <a:r>
              <a:rPr lang="ar-SA" sz="2600" smtClean="0"/>
              <a:t>على الباحث أن يعرف المبحوث منذ البداية بأهداف البحث وغاياته</a:t>
            </a:r>
          </a:p>
          <a:p>
            <a:pPr marL="571500" indent="-571500" eaLnBrk="1" hangingPunct="1">
              <a:lnSpc>
                <a:spcPct val="90000"/>
              </a:lnSpc>
            </a:pPr>
            <a:endParaRPr lang="en-US" sz="2600" smtClean="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eaLnBrk="1" hangingPunct="1"/>
            <a:r>
              <a:rPr lang="ar-SA" dirty="0" smtClean="0"/>
              <a:t>نصائح وإرشادات لنجاح المقابلة </a:t>
            </a:r>
            <a:endParaRPr lang="en-US" dirty="0" smtClean="0"/>
          </a:p>
        </p:txBody>
      </p:sp>
      <p:sp>
        <p:nvSpPr>
          <p:cNvPr id="28675" name="Rectangle 3"/>
          <p:cNvSpPr>
            <a:spLocks noGrp="1" noChangeArrowheads="1"/>
          </p:cNvSpPr>
          <p:nvPr>
            <p:ph idx="1"/>
          </p:nvPr>
        </p:nvSpPr>
        <p:spPr/>
        <p:txBody>
          <a:bodyPr>
            <a:normAutofit/>
          </a:bodyPr>
          <a:lstStyle/>
          <a:p>
            <a:pPr marL="571500" indent="-571500" eaLnBrk="1" hangingPunct="1">
              <a:lnSpc>
                <a:spcPct val="80000"/>
              </a:lnSpc>
            </a:pPr>
            <a:r>
              <a:rPr lang="ar-SA" sz="2400" dirty="0" smtClean="0"/>
              <a:t>يجب على الباحث أن يطرح الأسئلة بشكل غير منحاز ويجب تجنب الأسئلة المحرجة قدر الإمكان.</a:t>
            </a:r>
          </a:p>
          <a:p>
            <a:pPr marL="571500" indent="-571500" eaLnBrk="1" hangingPunct="1">
              <a:lnSpc>
                <a:spcPct val="80000"/>
              </a:lnSpc>
            </a:pPr>
            <a:r>
              <a:rPr lang="ar-SA" sz="2400" dirty="0" smtClean="0"/>
              <a:t>تكوين العلاقة: يجب أن يكون المقابل (بالكسر) لطيفا مهذبا وصريحا. ويجب ألا يسرف في المدح أو إبداء العطف الزائد على المقابل (بالفتح). كذلك يجب على المقابل (بالكسر) أن يتجنب التعالي أو اللجوء إلى العنف وأن يكون صريحا.</a:t>
            </a:r>
          </a:p>
          <a:p>
            <a:pPr marL="571500" indent="-571500" eaLnBrk="1" hangingPunct="1">
              <a:lnSpc>
                <a:spcPct val="80000"/>
              </a:lnSpc>
            </a:pPr>
            <a:r>
              <a:rPr lang="ar-SA" sz="2400" dirty="0" smtClean="0"/>
              <a:t> استدعاء المعلومات: أن يعمل المقابل (بالكسر) على طرح الأسئلة بوضوح وببساطة ويسر وأن يتجنب المصطلحات المعقدة وأن يستخدم اللغة التي تناسب المبحوث. </a:t>
            </a:r>
            <a:endParaRPr lang="en-US" sz="2400" dirty="0" smtClean="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marL="571500" indent="-571500">
              <a:lnSpc>
                <a:spcPct val="80000"/>
              </a:lnSpc>
            </a:pPr>
            <a:r>
              <a:rPr lang="ar-SA" sz="2800" dirty="0" smtClean="0"/>
              <a:t>على سبيل المثال إذا أردت إجراء مقابلات مع كبار السن والذين عايشوا فترة الاحتلال الإنجليزي في فلسطين وذلك بهدف التعرف على نمط الحياة في تلك الحقبة، فلا يعقل أن أستخدم مصطلحات متخصصة مثل البيروقراطية، والأوتقراطية، والبرغماتية لأنها مصطلحات متخصصة بعيدة عن مستوى المبحوثين.</a:t>
            </a:r>
          </a:p>
          <a:p>
            <a:pPr marL="571500" indent="-571500">
              <a:lnSpc>
                <a:spcPct val="80000"/>
              </a:lnSpc>
            </a:pPr>
            <a:r>
              <a:rPr lang="ar-SA" sz="2800" dirty="0" smtClean="0"/>
              <a:t> يجب على المقابل (بالكسر) أن يحسن الاستماع إلى محدثة ويفسح له المجال للتعبير عن رأيه بحرية وذلك في إطار وموضوع المقابلة. </a:t>
            </a:r>
          </a:p>
          <a:p>
            <a:pPr marL="571500" indent="-571500">
              <a:lnSpc>
                <a:spcPct val="80000"/>
              </a:lnSpc>
            </a:pPr>
            <a:r>
              <a:rPr lang="ar-SA" sz="2800" dirty="0" smtClean="0"/>
              <a:t>تسجيل البيانات: يجب أن يستخدم المقابل (بالكسر) الوسيلة المناسبة لتسجيل المقابلة</a:t>
            </a:r>
            <a:endParaRPr lang="en-US" sz="2800" dirty="0" smtClean="0"/>
          </a:p>
          <a:p>
            <a:endParaRPr lang="ar-SA"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ar-SA" sz="3400" b="1" smtClean="0"/>
              <a:t>مزايا المقابلة </a:t>
            </a:r>
            <a:r>
              <a:rPr lang="en-US" sz="3400" b="1" smtClean="0"/>
              <a:t>Advantages of Interview</a:t>
            </a:r>
          </a:p>
        </p:txBody>
      </p:sp>
      <p:sp>
        <p:nvSpPr>
          <p:cNvPr id="29699" name="Rectangle 3"/>
          <p:cNvSpPr>
            <a:spLocks noGrp="1" noChangeArrowheads="1"/>
          </p:cNvSpPr>
          <p:nvPr>
            <p:ph idx="1"/>
          </p:nvPr>
        </p:nvSpPr>
        <p:spPr/>
        <p:txBody>
          <a:bodyPr/>
          <a:lstStyle/>
          <a:p>
            <a:pPr marL="571500" indent="-571500" eaLnBrk="1" hangingPunct="1">
              <a:lnSpc>
                <a:spcPct val="90000"/>
              </a:lnSpc>
              <a:buFont typeface="Wingdings" pitchFamily="2" charset="2"/>
              <a:buAutoNum type="arabicPeriod"/>
            </a:pPr>
            <a:r>
              <a:rPr lang="ar-SA" sz="2100" smtClean="0"/>
              <a:t>ارتفاع نسبة المردود مقارنة بالاستبيان.</a:t>
            </a:r>
          </a:p>
          <a:p>
            <a:pPr marL="571500" indent="-571500" eaLnBrk="1" hangingPunct="1">
              <a:lnSpc>
                <a:spcPct val="90000"/>
              </a:lnSpc>
              <a:buFont typeface="Wingdings" pitchFamily="2" charset="2"/>
              <a:buAutoNum type="arabicPeriod"/>
            </a:pPr>
            <a:r>
              <a:rPr lang="ar-SA" sz="2100" smtClean="0"/>
              <a:t>تتميز المقابلة بالمرونة </a:t>
            </a:r>
          </a:p>
          <a:p>
            <a:pPr marL="571500" indent="-571500" eaLnBrk="1" hangingPunct="1">
              <a:lnSpc>
                <a:spcPct val="90000"/>
              </a:lnSpc>
              <a:buFont typeface="Wingdings" pitchFamily="2" charset="2"/>
              <a:buAutoNum type="arabicPeriod"/>
            </a:pPr>
            <a:r>
              <a:rPr lang="ar-SA" sz="2100" smtClean="0"/>
              <a:t>المقابلة من أنسب أساليب جمع البيانات في المجتمعات الأمية أو الأطفال.</a:t>
            </a:r>
          </a:p>
          <a:p>
            <a:pPr marL="571500" indent="-571500" eaLnBrk="1" hangingPunct="1">
              <a:lnSpc>
                <a:spcPct val="90000"/>
              </a:lnSpc>
              <a:buFont typeface="Wingdings" pitchFamily="2" charset="2"/>
              <a:buAutoNum type="arabicPeriod"/>
            </a:pPr>
            <a:r>
              <a:rPr lang="ar-SA" sz="2100" smtClean="0"/>
              <a:t>يمكن أن تساعدنا المقابلة في التأكد من اجابه الأسئلة من قبل الفئة المستهدفة </a:t>
            </a:r>
          </a:p>
          <a:p>
            <a:pPr marL="571500" indent="-571500" eaLnBrk="1" hangingPunct="1">
              <a:lnSpc>
                <a:spcPct val="90000"/>
              </a:lnSpc>
              <a:buFont typeface="Wingdings" pitchFamily="2" charset="2"/>
              <a:buAutoNum type="arabicPeriod"/>
            </a:pPr>
            <a:r>
              <a:rPr lang="ar-SA" sz="2100" smtClean="0"/>
              <a:t>تعتبر المقابلة وسيلة مناسبة في جمع البيانات عن عوامل شخصية او انفعالات خاصة بالمبحوث والتأكد من مدى جدية المبحوث ومدى صدق إجابته.</a:t>
            </a:r>
          </a:p>
          <a:p>
            <a:pPr marL="571500" indent="-571500" eaLnBrk="1" hangingPunct="1">
              <a:lnSpc>
                <a:spcPct val="90000"/>
              </a:lnSpc>
              <a:buFont typeface="Wingdings" pitchFamily="2" charset="2"/>
              <a:buAutoNum type="arabicPeriod"/>
            </a:pPr>
            <a:r>
              <a:rPr lang="ar-SA" sz="2100" smtClean="0"/>
              <a:t>يستطيع الباحث تسجيل مكان وزمان المقابلة على وجه الدقة، </a:t>
            </a:r>
          </a:p>
          <a:p>
            <a:pPr marL="571500" indent="-571500" eaLnBrk="1" hangingPunct="1">
              <a:lnSpc>
                <a:spcPct val="90000"/>
              </a:lnSpc>
              <a:buFont typeface="Wingdings" pitchFamily="2" charset="2"/>
              <a:buAutoNum type="arabicPeriod"/>
            </a:pPr>
            <a:r>
              <a:rPr lang="ar-SA" sz="2100" smtClean="0"/>
              <a:t>المقابلة هي الأسلوب الأنسب حين يكون المبحوثين غير راغبين في الإدلاء بآرائهم كتابة حيث يخشى هؤلاء أن تسجل آراؤهم بخط يدهم ويفضلون التحدث عم آرائهم شفويا. </a:t>
            </a:r>
            <a:endParaRPr lang="en-US" sz="2100"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ar-SA" sz="3400" b="1" smtClean="0"/>
              <a:t>عيوب المقابلة</a:t>
            </a:r>
            <a:r>
              <a:rPr lang="ar-SA" sz="3400" smtClean="0"/>
              <a:t> </a:t>
            </a:r>
            <a:r>
              <a:rPr lang="en-US" sz="3400" smtClean="0"/>
              <a:t>Disadvantages of Interview</a:t>
            </a:r>
            <a:r>
              <a:rPr lang="ar-SA" sz="3400" smtClean="0"/>
              <a:t> </a:t>
            </a:r>
            <a:endParaRPr lang="en-US" sz="3400" smtClean="0"/>
          </a:p>
        </p:txBody>
      </p:sp>
      <p:sp>
        <p:nvSpPr>
          <p:cNvPr id="30723" name="Rectangle 3"/>
          <p:cNvSpPr>
            <a:spLocks noGrp="1" noChangeArrowheads="1"/>
          </p:cNvSpPr>
          <p:nvPr>
            <p:ph idx="1"/>
          </p:nvPr>
        </p:nvSpPr>
        <p:spPr/>
        <p:txBody>
          <a:bodyPr/>
          <a:lstStyle/>
          <a:p>
            <a:pPr marL="571500" indent="-571500" eaLnBrk="1" hangingPunct="1">
              <a:lnSpc>
                <a:spcPct val="90000"/>
              </a:lnSpc>
              <a:buFont typeface="Wingdings" pitchFamily="2" charset="2"/>
              <a:buAutoNum type="arabicPeriod"/>
            </a:pPr>
            <a:r>
              <a:rPr lang="ar-SA" smtClean="0"/>
              <a:t>تكلفة المقابلة مرتفعة مقارنة بالاستبيان، </a:t>
            </a:r>
          </a:p>
          <a:p>
            <a:pPr marL="571500" indent="-571500" eaLnBrk="1" hangingPunct="1">
              <a:lnSpc>
                <a:spcPct val="90000"/>
              </a:lnSpc>
              <a:buFont typeface="Wingdings" pitchFamily="2" charset="2"/>
              <a:buAutoNum type="arabicPeriod"/>
            </a:pPr>
            <a:r>
              <a:rPr lang="ar-SA" smtClean="0"/>
              <a:t>وقد يكون هناك تحيز من قبل الباحث أو المبحوث. </a:t>
            </a:r>
          </a:p>
          <a:p>
            <a:pPr marL="571500" indent="-571500" eaLnBrk="1" hangingPunct="1">
              <a:lnSpc>
                <a:spcPct val="90000"/>
              </a:lnSpc>
              <a:buFont typeface="Wingdings" pitchFamily="2" charset="2"/>
              <a:buAutoNum type="arabicPeriod"/>
            </a:pPr>
            <a:r>
              <a:rPr lang="ar-SA" smtClean="0"/>
              <a:t>قد يتعذر إجراء المقابلة مع بعض الشخصيات المهمة كالوزراء أو الرؤساء لصعوبة الوصول لها أو إجراء المقابلة مع الشخصيات الخطيرة لأن ذلك قد يعرض حياة الباحث للخطر.</a:t>
            </a:r>
          </a:p>
          <a:p>
            <a:pPr marL="571500" indent="-571500" eaLnBrk="1" hangingPunct="1">
              <a:lnSpc>
                <a:spcPct val="90000"/>
              </a:lnSpc>
              <a:buFont typeface="Wingdings" pitchFamily="2" charset="2"/>
              <a:buAutoNum type="arabicPeriod"/>
            </a:pPr>
            <a:r>
              <a:rPr lang="ar-SA" smtClean="0"/>
              <a:t>تقليل فرصة التفكير ومراجعة الملفات والتقارير لدى المستجيب.</a:t>
            </a:r>
          </a:p>
          <a:p>
            <a:pPr marL="571500" indent="-571500" eaLnBrk="1" hangingPunct="1">
              <a:lnSpc>
                <a:spcPct val="90000"/>
              </a:lnSpc>
              <a:buFont typeface="Wingdings" pitchFamily="2" charset="2"/>
              <a:buAutoNum type="arabicPeriod"/>
            </a:pPr>
            <a:r>
              <a:rPr lang="ar-SA" smtClean="0"/>
              <a:t>عدم تماثل طريقة طرح الأسئلة، </a:t>
            </a:r>
            <a:endParaRPr lang="en-US"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4"/>
          <p:cNvSpPr txBox="1">
            <a:spLocks noChangeArrowheads="1"/>
          </p:cNvSpPr>
          <p:nvPr/>
        </p:nvSpPr>
        <p:spPr bwMode="auto">
          <a:xfrm>
            <a:off x="-252413" y="1125538"/>
            <a:ext cx="8229601" cy="579437"/>
          </a:xfrm>
          <a:prstGeom prst="rect">
            <a:avLst/>
          </a:prstGeom>
          <a:noFill/>
          <a:ln w="9525">
            <a:noFill/>
            <a:miter lim="800000"/>
            <a:headEnd/>
            <a:tailEnd/>
          </a:ln>
        </p:spPr>
        <p:txBody>
          <a:bodyPr>
            <a:spAutoFit/>
          </a:bodyPr>
          <a:lstStyle/>
          <a:p>
            <a:r>
              <a:rPr lang="ar-EG" b="1">
                <a:solidFill>
                  <a:schemeClr val="hlink"/>
                </a:solidFill>
                <a:latin typeface="Arial" charset="0"/>
                <a:cs typeface="Arial" charset="0"/>
              </a:rPr>
              <a:t>ما المقصود بكلمة ”منهج“ البحث؟</a:t>
            </a:r>
            <a:endParaRPr lang="en-US" b="1">
              <a:solidFill>
                <a:schemeClr val="hlink"/>
              </a:solidFill>
              <a:latin typeface="Arial" charset="0"/>
              <a:cs typeface="Arial" charset="0"/>
            </a:endParaRPr>
          </a:p>
        </p:txBody>
      </p:sp>
      <p:sp>
        <p:nvSpPr>
          <p:cNvPr id="73732" name="Content Placeholder 2"/>
          <p:cNvSpPr>
            <a:spLocks/>
          </p:cNvSpPr>
          <p:nvPr/>
        </p:nvSpPr>
        <p:spPr bwMode="auto">
          <a:xfrm>
            <a:off x="34925" y="1916113"/>
            <a:ext cx="7797800" cy="4537075"/>
          </a:xfrm>
          <a:prstGeom prst="rect">
            <a:avLst/>
          </a:prstGeom>
          <a:noFill/>
          <a:ln w="9525">
            <a:noFill/>
            <a:miter lim="800000"/>
            <a:headEnd/>
            <a:tailEnd/>
          </a:ln>
        </p:spPr>
        <p:txBody>
          <a:bodyPr/>
          <a:lstStyle/>
          <a:p>
            <a:pPr marL="342900" indent="-342900">
              <a:spcBef>
                <a:spcPct val="20000"/>
              </a:spcBef>
              <a:buFont typeface="Arial" charset="0"/>
              <a:buNone/>
            </a:pPr>
            <a:r>
              <a:rPr lang="ar-EG">
                <a:solidFill>
                  <a:schemeClr val="tx1"/>
                </a:solidFill>
                <a:latin typeface="Calibri" pitchFamily="34" charset="0"/>
                <a:cs typeface="Arial" charset="0"/>
              </a:rPr>
              <a:t>	</a:t>
            </a:r>
            <a:r>
              <a:rPr lang="ar-SA">
                <a:solidFill>
                  <a:schemeClr val="tx1"/>
                </a:solidFill>
                <a:latin typeface="Calibri" pitchFamily="34" charset="0"/>
                <a:cs typeface="Arial" charset="0"/>
              </a:rPr>
              <a:t>هو </a:t>
            </a:r>
            <a:r>
              <a:rPr lang="ar-SA" b="1" u="sng">
                <a:solidFill>
                  <a:schemeClr val="tx1"/>
                </a:solidFill>
                <a:latin typeface="Calibri" pitchFamily="34" charset="0"/>
                <a:cs typeface="Arial" charset="0"/>
              </a:rPr>
              <a:t>الطريقة المتبعة لتقصي الحقائق</a:t>
            </a:r>
            <a:r>
              <a:rPr lang="ar-SA">
                <a:solidFill>
                  <a:schemeClr val="tx1"/>
                </a:solidFill>
                <a:latin typeface="Calibri" pitchFamily="34" charset="0"/>
                <a:cs typeface="Arial" charset="0"/>
              </a:rPr>
              <a:t> و إدراك المعارف أو هو الصيغة أو الاسلوب المتبع في ترتيب الأفكار وعقلن</a:t>
            </a:r>
            <a:r>
              <a:rPr lang="ar-EG">
                <a:solidFill>
                  <a:schemeClr val="tx1"/>
                </a:solidFill>
                <a:latin typeface="Calibri" pitchFamily="34" charset="0"/>
                <a:cs typeface="Arial" charset="0"/>
              </a:rPr>
              <a:t>ة</a:t>
            </a:r>
            <a:r>
              <a:rPr lang="ar-SA">
                <a:solidFill>
                  <a:schemeClr val="tx1"/>
                </a:solidFill>
                <a:latin typeface="Calibri" pitchFamily="34" charset="0"/>
                <a:cs typeface="Arial" charset="0"/>
              </a:rPr>
              <a:t> الفرضيات وإخضاعها للإمتحان والتحليل بما يضمن التوصل إلى نتائج معرفية جديدة</a:t>
            </a:r>
            <a:endParaRPr lang="ar-EG">
              <a:solidFill>
                <a:schemeClr val="tx1"/>
              </a:solidFill>
              <a:latin typeface="Calibri" pitchFamily="34" charset="0"/>
              <a:cs typeface="Arial" charset="0"/>
            </a:endParaRPr>
          </a:p>
          <a:p>
            <a:pPr marL="342900" indent="-342900">
              <a:spcBef>
                <a:spcPct val="20000"/>
              </a:spcBef>
              <a:buFont typeface="Arial" charset="0"/>
              <a:buNone/>
            </a:pPr>
            <a:endParaRPr lang="ar-EG" sz="900">
              <a:solidFill>
                <a:schemeClr val="tx1"/>
              </a:solidFill>
              <a:latin typeface="Calibri" pitchFamily="34" charset="0"/>
              <a:cs typeface="Arial" charset="0"/>
            </a:endParaRPr>
          </a:p>
          <a:p>
            <a:pPr marL="342900" indent="-342900">
              <a:spcBef>
                <a:spcPct val="20000"/>
              </a:spcBef>
              <a:buFont typeface="Arial" charset="0"/>
              <a:buNone/>
            </a:pPr>
            <a:r>
              <a:rPr lang="ar-EG">
                <a:solidFill>
                  <a:schemeClr val="tx1"/>
                </a:solidFill>
                <a:latin typeface="Calibri" pitchFamily="34" charset="0"/>
                <a:cs typeface="Arial" charset="0"/>
              </a:rPr>
              <a:t>	</a:t>
            </a:r>
            <a:r>
              <a:rPr lang="ar-SA">
                <a:solidFill>
                  <a:schemeClr val="tx1"/>
                </a:solidFill>
                <a:latin typeface="Calibri" pitchFamily="34" charset="0"/>
                <a:cs typeface="Arial" charset="0"/>
              </a:rPr>
              <a:t>أو </a:t>
            </a:r>
            <a:r>
              <a:rPr lang="ar-SA" b="1" u="sng">
                <a:solidFill>
                  <a:schemeClr val="tx1"/>
                </a:solidFill>
                <a:latin typeface="Calibri" pitchFamily="34" charset="0"/>
                <a:cs typeface="Arial" charset="0"/>
              </a:rPr>
              <a:t>هو فن التنظيم الصحيح للإفكار من أجل الكشف على الحقيقة</a:t>
            </a:r>
            <a:r>
              <a:rPr lang="ar-SA">
                <a:solidFill>
                  <a:schemeClr val="tx1"/>
                </a:solidFill>
                <a:latin typeface="Calibri" pitchFamily="34" charset="0"/>
                <a:cs typeface="Arial" charset="0"/>
              </a:rPr>
              <a:t> حينما نكون بها جاهلين أو البرهنة عليها .. حين نكون بها عاملين كما عرفه (توماس كون) أن الطريقة العقلانية المنضبطة للتلقي...</a:t>
            </a:r>
            <a:endParaRPr lang="ar-EG">
              <a:solidFill>
                <a:schemeClr val="tx1"/>
              </a:solidFill>
              <a:latin typeface="Calibri" pitchFamily="34" charset="0"/>
              <a:cs typeface="Arial" charset="0"/>
            </a:endParaRPr>
          </a:p>
          <a:p>
            <a:pPr marL="342900" indent="-342900">
              <a:spcBef>
                <a:spcPct val="20000"/>
              </a:spcBef>
              <a:buFont typeface="Arial" charset="0"/>
              <a:buChar char="•"/>
            </a:pPr>
            <a:endParaRPr lang="en-US">
              <a:solidFill>
                <a:schemeClr val="tx1"/>
              </a:solidFill>
              <a:latin typeface="Calibri" pitchFamily="34" charset="0"/>
              <a:cs typeface="Arial" charset="0"/>
            </a:endParaRPr>
          </a:p>
        </p:txBody>
      </p:sp>
      <p:sp>
        <p:nvSpPr>
          <p:cNvPr id="73733" name="TextBox 5"/>
          <p:cNvSpPr txBox="1">
            <a:spLocks noChangeArrowheads="1"/>
          </p:cNvSpPr>
          <p:nvPr/>
        </p:nvSpPr>
        <p:spPr bwMode="auto">
          <a:xfrm>
            <a:off x="0" y="3175"/>
            <a:ext cx="9144000" cy="762000"/>
          </a:xfrm>
          <a:prstGeom prst="rect">
            <a:avLst/>
          </a:prstGeom>
          <a:noFill/>
          <a:ln w="9525">
            <a:noFill/>
            <a:miter lim="800000"/>
            <a:headEnd/>
            <a:tailEnd/>
          </a:ln>
        </p:spPr>
        <p:txBody>
          <a:bodyPr>
            <a:spAutoFit/>
          </a:bodyPr>
          <a:lstStyle/>
          <a:p>
            <a:pPr algn="ctr"/>
            <a:r>
              <a:rPr lang="ar-SA" sz="4400" b="1" u="sng">
                <a:solidFill>
                  <a:srgbClr val="990000"/>
                </a:solidFill>
                <a:latin typeface="Arial" charset="0"/>
                <a:cs typeface="Arial" charset="0"/>
              </a:rPr>
              <a:t>مناهج البحث العلمي </a:t>
            </a:r>
            <a:endParaRPr lang="en-US" sz="4400" b="1" u="sng">
              <a:solidFill>
                <a:srgbClr val="990000"/>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a:spLocks noGrp="1"/>
          </p:cNvSpPr>
          <p:nvPr>
            <p:ph idx="1"/>
          </p:nvPr>
        </p:nvSpPr>
        <p:spPr>
          <a:xfrm>
            <a:off x="457200" y="1481138"/>
            <a:ext cx="8229600" cy="4525962"/>
          </a:xfrm>
        </p:spPr>
        <p:txBody>
          <a:bodyPr>
            <a:normAutofit/>
          </a:bodyPr>
          <a:lstStyle/>
          <a:p>
            <a:pPr>
              <a:buFontTx/>
              <a:buNone/>
              <a:defRPr/>
            </a:pPr>
            <a:r>
              <a:rPr lang="ar-AE" dirty="0" smtClean="0"/>
              <a:t>هي عبارة عن تساؤل أ</a:t>
            </a:r>
            <a:r>
              <a:rPr lang="ar-SA" dirty="0" smtClean="0"/>
              <a:t>و </a:t>
            </a:r>
            <a:r>
              <a:rPr lang="ar-AE" dirty="0" smtClean="0"/>
              <a:t>تساؤلات غامضة قد تدور في ذهن الباحث حول موضوع الدراسة </a:t>
            </a:r>
            <a:r>
              <a:rPr lang="ar-AE" dirty="0" err="1" smtClean="0"/>
              <a:t>ال</a:t>
            </a:r>
            <a:r>
              <a:rPr lang="ar-SA" dirty="0" smtClean="0"/>
              <a:t>ذي</a:t>
            </a:r>
            <a:r>
              <a:rPr lang="ar-AE" dirty="0" smtClean="0"/>
              <a:t> اختاره وهي تساؤلات تحتاج إلى تفسير يسعى الباحث إلى إيجاد إجابات شافية ووافية لها.</a:t>
            </a:r>
            <a:br>
              <a:rPr lang="ar-AE" dirty="0" smtClean="0"/>
            </a:br>
            <a:r>
              <a:rPr lang="ar-AE" dirty="0" smtClean="0"/>
              <a:t>مثال: ماهي العلاقة بين استخدام الحاسب الآلي وتقد</a:t>
            </a:r>
            <a:r>
              <a:rPr lang="ar-SA" dirty="0" smtClean="0"/>
              <a:t>ي</a:t>
            </a:r>
            <a:r>
              <a:rPr lang="ar-AE" dirty="0" smtClean="0"/>
              <a:t>م أفضل الخدمات للمستفيدين في المكتبات ومراكز المعلومات؟</a:t>
            </a:r>
            <a:br>
              <a:rPr lang="ar-AE" dirty="0" smtClean="0"/>
            </a:br>
            <a:r>
              <a:rPr lang="ar-AE" b="1" dirty="0" smtClean="0"/>
              <a:t/>
            </a:r>
            <a:br>
              <a:rPr lang="ar-AE" b="1" dirty="0" smtClean="0"/>
            </a:br>
            <a:endParaRPr lang="en-US" dirty="0"/>
          </a:p>
        </p:txBody>
      </p:sp>
      <p:sp>
        <p:nvSpPr>
          <p:cNvPr id="5" name="כותרת 1"/>
          <p:cNvSpPr>
            <a:spLocks noGrp="1"/>
          </p:cNvSpPr>
          <p:nvPr>
            <p:ph type="title"/>
          </p:nvPr>
        </p:nvSpPr>
        <p:spPr>
          <a:xfrm>
            <a:off x="457200" y="274638"/>
            <a:ext cx="8229600" cy="1143000"/>
          </a:xfrm>
        </p:spPr>
        <p:txBody>
          <a:bodyPr/>
          <a:lstStyle/>
          <a:p>
            <a:pPr algn="ctr">
              <a:defRPr/>
            </a:pPr>
            <a:r>
              <a:rPr lang="ar-AE" b="1" dirty="0" smtClean="0"/>
              <a:t>مشكلة البحث:</a:t>
            </a:r>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p:cNvSpPr>
          <p:nvPr>
            <p:ph type="body" idx="1"/>
          </p:nvPr>
        </p:nvSpPr>
        <p:spPr>
          <a:xfrm>
            <a:off x="-180975" y="765175"/>
            <a:ext cx="8229600" cy="6172200"/>
          </a:xfrm>
        </p:spPr>
        <p:txBody>
          <a:bodyPr/>
          <a:lstStyle/>
          <a:p>
            <a:pPr>
              <a:buFont typeface="Arial" charset="0"/>
              <a:buNone/>
            </a:pPr>
            <a:endParaRPr lang="ar-SA" sz="1600" smtClean="0"/>
          </a:p>
          <a:p>
            <a:r>
              <a:rPr lang="ar-SA" smtClean="0"/>
              <a:t>طرق البحث التاريخي</a:t>
            </a:r>
          </a:p>
          <a:p>
            <a:r>
              <a:rPr lang="ar-SA" smtClean="0"/>
              <a:t>طرق البحث الوصفي</a:t>
            </a:r>
          </a:p>
          <a:p>
            <a:r>
              <a:rPr lang="ar-SA" smtClean="0"/>
              <a:t>طرق بحث التطور او التغير</a:t>
            </a:r>
          </a:p>
          <a:p>
            <a:r>
              <a:rPr lang="ar-SA" smtClean="0"/>
              <a:t>طرق دراسة الحالة أو الطرق الحقلية</a:t>
            </a:r>
          </a:p>
          <a:p>
            <a:r>
              <a:rPr lang="ar-SA" smtClean="0"/>
              <a:t>طرق الارتباط</a:t>
            </a:r>
          </a:p>
          <a:p>
            <a:r>
              <a:rPr lang="ar-SA" smtClean="0"/>
              <a:t>طرق البحث المقارن</a:t>
            </a:r>
            <a:endParaRPr lang="ar-EG" smtClean="0"/>
          </a:p>
          <a:p>
            <a:r>
              <a:rPr lang="ar-SA" smtClean="0"/>
              <a:t>طرق بحث علاقات السبب والنتيجة بين الحقائق المقررة</a:t>
            </a:r>
          </a:p>
          <a:p>
            <a:r>
              <a:rPr lang="ar-SA" smtClean="0"/>
              <a:t>طرق البحث التجريبي الحقيقي</a:t>
            </a:r>
            <a:endParaRPr lang="en-US" smtClean="0">
              <a:cs typeface="Arial" charset="0"/>
            </a:endParaRPr>
          </a:p>
        </p:txBody>
      </p:sp>
      <p:sp>
        <p:nvSpPr>
          <p:cNvPr id="74757" name="TextBox 5"/>
          <p:cNvSpPr txBox="1">
            <a:spLocks noChangeArrowheads="1"/>
          </p:cNvSpPr>
          <p:nvPr/>
        </p:nvSpPr>
        <p:spPr bwMode="auto">
          <a:xfrm>
            <a:off x="0" y="3175"/>
            <a:ext cx="9144000" cy="762000"/>
          </a:xfrm>
          <a:prstGeom prst="rect">
            <a:avLst/>
          </a:prstGeom>
          <a:noFill/>
          <a:ln w="9525">
            <a:noFill/>
            <a:miter lim="800000"/>
            <a:headEnd/>
            <a:tailEnd/>
          </a:ln>
        </p:spPr>
        <p:txBody>
          <a:bodyPr>
            <a:spAutoFit/>
          </a:bodyPr>
          <a:lstStyle/>
          <a:p>
            <a:pPr algn="ctr"/>
            <a:r>
              <a:rPr lang="ar-SA" sz="4400" b="1" u="sng">
                <a:solidFill>
                  <a:srgbClr val="990000"/>
                </a:solidFill>
                <a:latin typeface="Arial" charset="0"/>
                <a:cs typeface="Arial" charset="0"/>
              </a:rPr>
              <a:t>طرق ومناهج عامة للبحث العلمي</a:t>
            </a:r>
            <a:endParaRPr lang="en-US" sz="4400" b="1" u="sng">
              <a:solidFill>
                <a:srgbClr val="990000"/>
              </a:solidFill>
              <a:latin typeface="Arial" charset="0"/>
              <a:cs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4294967295"/>
          </p:nvPr>
        </p:nvSpPr>
        <p:spPr>
          <a:xfrm>
            <a:off x="250825" y="1309688"/>
            <a:ext cx="7364413" cy="4495800"/>
          </a:xfrm>
        </p:spPr>
        <p:txBody>
          <a:bodyPr/>
          <a:lstStyle/>
          <a:p>
            <a:r>
              <a:rPr lang="ar-EG" smtClean="0"/>
              <a:t>يوجد العديد والعديد من التصنيفات المتبعة لمناهج البحث العلمي ولكن ما يهمنا في المجال الطبي هو :</a:t>
            </a:r>
          </a:p>
          <a:p>
            <a:endParaRPr lang="ar-EG" smtClean="0"/>
          </a:p>
          <a:p>
            <a:pPr>
              <a:buFont typeface="Arial" charset="0"/>
              <a:buNone/>
            </a:pPr>
            <a:r>
              <a:rPr lang="ar-EG" smtClean="0">
                <a:solidFill>
                  <a:schemeClr val="hlink"/>
                </a:solidFill>
              </a:rPr>
              <a:t>1- المنهج الوصفي</a:t>
            </a:r>
          </a:p>
          <a:p>
            <a:pPr>
              <a:buFont typeface="Arial" charset="0"/>
              <a:buNone/>
            </a:pPr>
            <a:endParaRPr lang="ar-EG" smtClean="0">
              <a:solidFill>
                <a:schemeClr val="hlink"/>
              </a:solidFill>
            </a:endParaRPr>
          </a:p>
          <a:p>
            <a:pPr>
              <a:buFont typeface="Arial" charset="0"/>
              <a:buNone/>
            </a:pPr>
            <a:r>
              <a:rPr lang="ar-EG" smtClean="0">
                <a:solidFill>
                  <a:schemeClr val="hlink"/>
                </a:solidFill>
              </a:rPr>
              <a:t>2- المنهج التجريبي</a:t>
            </a:r>
          </a:p>
          <a:p>
            <a:endParaRPr lang="ar-EG"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ar-EG" sz="4000" b="1" u="sng" smtClean="0">
                <a:solidFill>
                  <a:schemeClr val="hlink"/>
                </a:solidFill>
                <a:effectLst>
                  <a:outerShdw blurRad="38100" dist="38100" dir="2700000" algn="tl">
                    <a:srgbClr val="C0C0C0"/>
                  </a:outerShdw>
                </a:effectLst>
              </a:rPr>
              <a:t>1- المنهج الوصفي</a:t>
            </a:r>
            <a:endParaRPr lang="en-US" sz="4000" b="1" u="sng" smtClean="0">
              <a:solidFill>
                <a:schemeClr val="hlink"/>
              </a:solidFill>
              <a:effectLst>
                <a:outerShdw blurRad="38100" dist="38100" dir="2700000" algn="tl">
                  <a:srgbClr val="C0C0C0"/>
                </a:outerShdw>
              </a:effectLst>
              <a:cs typeface="Times New Roman" pitchFamily="18" charset="0"/>
            </a:endParaRPr>
          </a:p>
        </p:txBody>
      </p:sp>
      <p:sp>
        <p:nvSpPr>
          <p:cNvPr id="76804" name="TextBox 7"/>
          <p:cNvSpPr txBox="1">
            <a:spLocks noChangeArrowheads="1"/>
          </p:cNvSpPr>
          <p:nvPr/>
        </p:nvSpPr>
        <p:spPr bwMode="auto">
          <a:xfrm>
            <a:off x="247650" y="4508500"/>
            <a:ext cx="7564438" cy="1076325"/>
          </a:xfrm>
          <a:prstGeom prst="rect">
            <a:avLst/>
          </a:prstGeom>
          <a:noFill/>
          <a:ln w="9525">
            <a:solidFill>
              <a:schemeClr val="tx2"/>
            </a:solidFill>
            <a:miter lim="800000"/>
            <a:headEnd/>
            <a:tailEnd/>
          </a:ln>
        </p:spPr>
        <p:txBody>
          <a:bodyPr>
            <a:spAutoFit/>
          </a:bodyPr>
          <a:lstStyle/>
          <a:p>
            <a:pPr algn="ctr"/>
            <a:r>
              <a:rPr lang="ar-EG" b="1">
                <a:solidFill>
                  <a:srgbClr val="FF0000"/>
                </a:solidFill>
                <a:latin typeface="Arial" charset="0"/>
                <a:cs typeface="Arial" charset="0"/>
              </a:rPr>
              <a:t>وهو المنهج الذي يستخدم في البحوث الدراسية والأبحاث التي لا تعتمد على إجراء التجارب </a:t>
            </a:r>
            <a:endParaRPr lang="en-US" b="1">
              <a:solidFill>
                <a:srgbClr val="FF0000"/>
              </a:solidFill>
              <a:latin typeface="Arial" charset="0"/>
              <a:cs typeface="Arial" charset="0"/>
            </a:endParaRPr>
          </a:p>
        </p:txBody>
      </p:sp>
      <p:sp>
        <p:nvSpPr>
          <p:cNvPr id="76805" name="Content Placeholder 2"/>
          <p:cNvSpPr>
            <a:spLocks/>
          </p:cNvSpPr>
          <p:nvPr/>
        </p:nvSpPr>
        <p:spPr bwMode="auto">
          <a:xfrm>
            <a:off x="395288" y="2057400"/>
            <a:ext cx="8291512" cy="2524125"/>
          </a:xfrm>
          <a:prstGeom prst="rect">
            <a:avLst/>
          </a:prstGeom>
          <a:noFill/>
          <a:ln w="9525">
            <a:noFill/>
            <a:miter lim="800000"/>
            <a:headEnd/>
            <a:tailEnd/>
          </a:ln>
        </p:spPr>
        <p:txBody>
          <a:bodyPr/>
          <a:lstStyle/>
          <a:p>
            <a:pPr marL="342900" indent="-342900">
              <a:spcBef>
                <a:spcPct val="20000"/>
              </a:spcBef>
              <a:buFont typeface="Arial" charset="0"/>
              <a:buNone/>
            </a:pPr>
            <a:r>
              <a:rPr lang="ar-EG">
                <a:solidFill>
                  <a:schemeClr val="tx1"/>
                </a:solidFill>
                <a:latin typeface="Calibri" pitchFamily="34" charset="0"/>
                <a:cs typeface="Arial" charset="0"/>
              </a:rPr>
              <a:t>	</a:t>
            </a:r>
            <a:r>
              <a:rPr lang="ar-SA">
                <a:solidFill>
                  <a:schemeClr val="tx1"/>
                </a:solidFill>
                <a:latin typeface="Calibri" pitchFamily="34" charset="0"/>
                <a:cs typeface="Arial" charset="0"/>
              </a:rPr>
              <a:t>الحصول على معلومات تتعلق بالحالة الراهنة للظاهرة موضوع الدراسة لتحديد طبيعة تلك الظاهرة والتعرف على العلاقات المتداخلة في حدوث تلك الظاهرة ووصفها وتصويرها وتحليل المتغيرات المؤثرة في نشوئها ونموها</a:t>
            </a:r>
            <a:endParaRPr lang="en-US">
              <a:solidFill>
                <a:schemeClr val="tx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ar-EG" b="1" u="sng" smtClean="0">
                <a:solidFill>
                  <a:schemeClr val="hlink"/>
                </a:solidFill>
                <a:effectLst>
                  <a:outerShdw blurRad="38100" dist="38100" dir="2700000" algn="tl">
                    <a:srgbClr val="C0C0C0"/>
                  </a:outerShdw>
                </a:effectLst>
              </a:rPr>
              <a:t>2- المنهج التجريبي</a:t>
            </a:r>
            <a:endParaRPr lang="en-US" b="1" u="sng" smtClean="0">
              <a:solidFill>
                <a:schemeClr val="hlink"/>
              </a:solidFill>
              <a:effectLst>
                <a:outerShdw blurRad="38100" dist="38100" dir="2700000" algn="tl">
                  <a:srgbClr val="C0C0C0"/>
                </a:outerShdw>
              </a:effectLst>
              <a:cs typeface="Times New Roman" pitchFamily="18" charset="0"/>
            </a:endParaRPr>
          </a:p>
        </p:txBody>
      </p:sp>
      <p:sp>
        <p:nvSpPr>
          <p:cNvPr id="77828" name="Content Placeholder 2"/>
          <p:cNvSpPr>
            <a:spLocks/>
          </p:cNvSpPr>
          <p:nvPr/>
        </p:nvSpPr>
        <p:spPr bwMode="auto">
          <a:xfrm>
            <a:off x="0" y="2286000"/>
            <a:ext cx="8193088" cy="3303588"/>
          </a:xfrm>
          <a:prstGeom prst="rect">
            <a:avLst/>
          </a:prstGeom>
          <a:noFill/>
          <a:ln w="9525">
            <a:noFill/>
            <a:miter lim="800000"/>
            <a:headEnd/>
            <a:tailEnd/>
          </a:ln>
        </p:spPr>
        <p:txBody>
          <a:bodyPr/>
          <a:lstStyle/>
          <a:p>
            <a:pPr marL="342900" indent="-342900">
              <a:spcBef>
                <a:spcPct val="20000"/>
              </a:spcBef>
              <a:buFont typeface="Arial" charset="0"/>
              <a:buNone/>
            </a:pPr>
            <a:r>
              <a:rPr lang="ar-EG">
                <a:solidFill>
                  <a:schemeClr val="tx1"/>
                </a:solidFill>
                <a:latin typeface="Calibri" pitchFamily="34" charset="0"/>
                <a:cs typeface="Arial" charset="0"/>
              </a:rPr>
              <a:t>	</a:t>
            </a:r>
            <a:r>
              <a:rPr lang="ar-SA">
                <a:solidFill>
                  <a:schemeClr val="tx1"/>
                </a:solidFill>
                <a:latin typeface="Calibri" pitchFamily="34" charset="0"/>
                <a:cs typeface="Arial" charset="0"/>
              </a:rPr>
              <a:t>يعرف المنهج التجريبي بأنه المنهج الذي يعتمد على إجراء التجربة وفقا لضوابط محددة , ويبحث العلاقة بين السبب والنتيجة , ويتميز بارتباطه وتفاعله بالظروف المحيطة . بمعنى اخر .. فإن المنهج التجريبي عبارة عن قياس محكم لأثر عامل معين, بهدف اختبار صحة الفروض العلمية التي وضعها الباحث .. او التحقق من نتائج معينة .</a:t>
            </a:r>
            <a:endParaRPr lang="en-US">
              <a:solidFill>
                <a:schemeClr val="tx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p:cNvSpPr>
          <p:nvPr/>
        </p:nvSpPr>
        <p:spPr bwMode="auto">
          <a:xfrm>
            <a:off x="107950" y="1090613"/>
            <a:ext cx="8229600" cy="5767387"/>
          </a:xfrm>
          <a:prstGeom prst="rect">
            <a:avLst/>
          </a:prstGeom>
          <a:noFill/>
          <a:ln w="9525">
            <a:noFill/>
            <a:miter lim="800000"/>
            <a:headEnd/>
            <a:tailEnd/>
          </a:ln>
        </p:spPr>
        <p:txBody>
          <a:bodyPr/>
          <a:lstStyle/>
          <a:p>
            <a:pPr marL="342900" indent="-342900">
              <a:spcBef>
                <a:spcPct val="20000"/>
              </a:spcBef>
              <a:buFontTx/>
              <a:buChar char="-"/>
            </a:pPr>
            <a:r>
              <a:rPr lang="ar-SA" sz="3000" b="1" u="sng">
                <a:solidFill>
                  <a:schemeClr val="tx1"/>
                </a:solidFill>
                <a:latin typeface="Calibri" pitchFamily="34" charset="0"/>
                <a:cs typeface="Arial" charset="0"/>
              </a:rPr>
              <a:t>اتقان المهارات الأساسية اللازمة للبحث العلمي :</a:t>
            </a:r>
          </a:p>
          <a:p>
            <a:pPr marL="342900" indent="-342900">
              <a:spcBef>
                <a:spcPct val="20000"/>
              </a:spcBef>
            </a:pPr>
            <a:r>
              <a:rPr lang="ar-SA" sz="3000">
                <a:solidFill>
                  <a:schemeClr val="tx1"/>
                </a:solidFill>
                <a:latin typeface="Calibri" pitchFamily="34" charset="0"/>
                <a:cs typeface="Arial" charset="0"/>
              </a:rPr>
              <a:t>   </a:t>
            </a:r>
            <a:r>
              <a:rPr lang="ar-SA" sz="2200">
                <a:solidFill>
                  <a:schemeClr val="tx1"/>
                </a:solidFill>
                <a:latin typeface="Calibri" pitchFamily="34" charset="0"/>
                <a:cs typeface="Arial" charset="0"/>
              </a:rPr>
              <a:t>فهناك العديد من المهارات التي يتحتم على الباحث التدرب عليها , واتقانها من أجل تنفيذ البحث بطرية علمية سليمة , مثل مهارات اجراء المقابلات, ومهارة تصميم الاستبانة , ومهارات اختيار عينة للدراسة, ومهارة مراجعة الدراسات السابقة ونقدها و  الإستفادة منها</a:t>
            </a:r>
          </a:p>
          <a:p>
            <a:pPr marL="342900" indent="-342900">
              <a:spcBef>
                <a:spcPct val="20000"/>
              </a:spcBef>
              <a:buFontTx/>
              <a:buChar char="-"/>
            </a:pPr>
            <a:r>
              <a:rPr lang="ar-SA" sz="3000" b="1" u="sng">
                <a:solidFill>
                  <a:schemeClr val="tx1"/>
                </a:solidFill>
                <a:latin typeface="Calibri" pitchFamily="34" charset="0"/>
                <a:cs typeface="Arial" charset="0"/>
              </a:rPr>
              <a:t>المعرفة الواسعة في موضوع البحث :</a:t>
            </a:r>
            <a:r>
              <a:rPr lang="ar-SA" sz="2200">
                <a:solidFill>
                  <a:schemeClr val="tx1"/>
                </a:solidFill>
                <a:latin typeface="Calibri" pitchFamily="34" charset="0"/>
                <a:cs typeface="Arial" charset="0"/>
              </a:rPr>
              <a:t>   </a:t>
            </a:r>
            <a:r>
              <a:rPr lang="ar-EG" sz="2200">
                <a:solidFill>
                  <a:schemeClr val="tx1"/>
                </a:solidFill>
                <a:latin typeface="Calibri" pitchFamily="34" charset="0"/>
                <a:cs typeface="Arial" charset="0"/>
              </a:rPr>
              <a:t/>
            </a:r>
            <a:br>
              <a:rPr lang="ar-EG" sz="2200">
                <a:solidFill>
                  <a:schemeClr val="tx1"/>
                </a:solidFill>
                <a:latin typeface="Calibri" pitchFamily="34" charset="0"/>
                <a:cs typeface="Arial" charset="0"/>
              </a:rPr>
            </a:br>
            <a:r>
              <a:rPr lang="ar-EG" sz="2200">
                <a:solidFill>
                  <a:schemeClr val="tx1"/>
                </a:solidFill>
                <a:latin typeface="Calibri" pitchFamily="34" charset="0"/>
                <a:cs typeface="Arial" charset="0"/>
              </a:rPr>
              <a:t/>
            </a:r>
            <a:br>
              <a:rPr lang="ar-EG" sz="2200">
                <a:solidFill>
                  <a:schemeClr val="tx1"/>
                </a:solidFill>
                <a:latin typeface="Calibri" pitchFamily="34" charset="0"/>
                <a:cs typeface="Arial" charset="0"/>
              </a:rPr>
            </a:br>
            <a:r>
              <a:rPr lang="ar-SA" sz="2200">
                <a:solidFill>
                  <a:schemeClr val="tx1"/>
                </a:solidFill>
                <a:latin typeface="Calibri" pitchFamily="34" charset="0"/>
                <a:cs typeface="Arial" charset="0"/>
              </a:rPr>
              <a:t>فبدون توفر خلفية وافية لدى الباحث حول موضوع البحث او المشكلة المراد دراستها تكون اجراءات البحث ونتائجه ضعيفة .. فلايمكن ان نتصور ان يقوم شخص بعمل بحث في مجال المحاسبة ..اذا افتقر هذا الشخص للمعارف الأساسية للحقل </a:t>
            </a:r>
            <a:endParaRPr lang="en-US" sz="2200">
              <a:solidFill>
                <a:schemeClr val="tx1"/>
              </a:solidFill>
              <a:latin typeface="Calibri" pitchFamily="34" charset="0"/>
              <a:cs typeface="Arial" charset="0"/>
            </a:endParaRPr>
          </a:p>
        </p:txBody>
      </p:sp>
      <p:sp>
        <p:nvSpPr>
          <p:cNvPr id="79877" name="TextBox 5"/>
          <p:cNvSpPr txBox="1">
            <a:spLocks noChangeArrowheads="1"/>
          </p:cNvSpPr>
          <p:nvPr/>
        </p:nvSpPr>
        <p:spPr bwMode="auto">
          <a:xfrm>
            <a:off x="0" y="3175"/>
            <a:ext cx="9144000" cy="762000"/>
          </a:xfrm>
          <a:prstGeom prst="rect">
            <a:avLst/>
          </a:prstGeom>
          <a:noFill/>
          <a:ln w="9525">
            <a:noFill/>
            <a:miter lim="800000"/>
            <a:headEnd/>
            <a:tailEnd/>
          </a:ln>
        </p:spPr>
        <p:txBody>
          <a:bodyPr>
            <a:spAutoFit/>
          </a:bodyPr>
          <a:lstStyle/>
          <a:p>
            <a:pPr algn="ctr"/>
            <a:r>
              <a:rPr lang="ar-SA" sz="4400" b="1" u="sng">
                <a:solidFill>
                  <a:srgbClr val="990000"/>
                </a:solidFill>
                <a:latin typeface="Arial" charset="0"/>
                <a:cs typeface="Arial" charset="0"/>
              </a:rPr>
              <a:t>سمات الباحث الجيد</a:t>
            </a:r>
            <a:endParaRPr lang="en-US" sz="4400" b="1" u="sng">
              <a:solidFill>
                <a:srgbClr val="990000"/>
              </a:solidFill>
              <a:latin typeface="Arial" charset="0"/>
              <a:cs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p:cNvSpPr>
          <p:nvPr/>
        </p:nvSpPr>
        <p:spPr bwMode="auto">
          <a:xfrm>
            <a:off x="0" y="981075"/>
            <a:ext cx="8243888" cy="5327650"/>
          </a:xfrm>
          <a:prstGeom prst="rect">
            <a:avLst/>
          </a:prstGeom>
          <a:noFill/>
          <a:ln w="9525">
            <a:noFill/>
            <a:miter lim="800000"/>
            <a:headEnd/>
            <a:tailEnd/>
          </a:ln>
        </p:spPr>
        <p:txBody>
          <a:bodyPr/>
          <a:lstStyle/>
          <a:p>
            <a:pPr marL="342900" indent="-342900">
              <a:spcBef>
                <a:spcPct val="20000"/>
              </a:spcBef>
              <a:buFontTx/>
              <a:buChar char="-"/>
            </a:pPr>
            <a:r>
              <a:rPr lang="ar-SA" b="1" u="sng">
                <a:solidFill>
                  <a:schemeClr val="tx1"/>
                </a:solidFill>
                <a:latin typeface="Calibri" pitchFamily="34" charset="0"/>
                <a:cs typeface="Arial" charset="0"/>
              </a:rPr>
              <a:t>أن تتوافر لدى الباحث المعرفة ببعض الاساليب الاحصائية:</a:t>
            </a:r>
          </a:p>
          <a:p>
            <a:pPr marL="342900" indent="-342900">
              <a:spcBef>
                <a:spcPct val="20000"/>
              </a:spcBef>
            </a:pPr>
            <a:r>
              <a:rPr lang="ar-EG" sz="2400">
                <a:solidFill>
                  <a:schemeClr val="tx1"/>
                </a:solidFill>
                <a:latin typeface="Calibri" pitchFamily="34" charset="0"/>
                <a:cs typeface="Arial" charset="0"/>
              </a:rPr>
              <a:t/>
            </a:r>
            <a:br>
              <a:rPr lang="ar-EG" sz="2400">
                <a:solidFill>
                  <a:schemeClr val="tx1"/>
                </a:solidFill>
                <a:latin typeface="Calibri" pitchFamily="34" charset="0"/>
                <a:cs typeface="Arial" charset="0"/>
              </a:rPr>
            </a:br>
            <a:r>
              <a:rPr lang="ar-SA" sz="2400">
                <a:solidFill>
                  <a:schemeClr val="tx1"/>
                </a:solidFill>
                <a:latin typeface="Calibri" pitchFamily="34" charset="0"/>
                <a:cs typeface="Arial" charset="0"/>
              </a:rPr>
              <a:t>فقد اصبح استخدام الاساليب الاحصائية في مجال البحث العلمي أمرا اساسيا للعديد من الابحاث وبخاصة في مجال العلوم الادارية.</a:t>
            </a:r>
          </a:p>
          <a:p>
            <a:pPr marL="342900" indent="-342900">
              <a:spcBef>
                <a:spcPct val="20000"/>
              </a:spcBef>
            </a:pPr>
            <a:endParaRPr lang="ar-SA">
              <a:solidFill>
                <a:schemeClr val="tx1"/>
              </a:solidFill>
              <a:latin typeface="Calibri" pitchFamily="34" charset="0"/>
              <a:cs typeface="Arial" charset="0"/>
            </a:endParaRPr>
          </a:p>
          <a:p>
            <a:pPr marL="342900" indent="-342900">
              <a:spcBef>
                <a:spcPct val="20000"/>
              </a:spcBef>
              <a:buFontTx/>
              <a:buChar char="-"/>
            </a:pPr>
            <a:r>
              <a:rPr lang="ar-SA" b="1" u="sng">
                <a:solidFill>
                  <a:schemeClr val="tx1"/>
                </a:solidFill>
                <a:latin typeface="Calibri" pitchFamily="34" charset="0"/>
                <a:cs typeface="Arial" charset="0"/>
              </a:rPr>
              <a:t>الموضوعية والحياد في تصميم البحث وفي عرض النتائج ومناقشتها :</a:t>
            </a:r>
          </a:p>
          <a:p>
            <a:pPr marL="342900" indent="-342900">
              <a:spcBef>
                <a:spcPct val="20000"/>
              </a:spcBef>
            </a:pPr>
            <a:r>
              <a:rPr lang="ar-EG" sz="2400">
                <a:solidFill>
                  <a:schemeClr val="tx1"/>
                </a:solidFill>
                <a:latin typeface="Calibri" pitchFamily="34" charset="0"/>
                <a:cs typeface="Arial" charset="0"/>
              </a:rPr>
              <a:t>	</a:t>
            </a:r>
            <a:br>
              <a:rPr lang="ar-EG" sz="2400">
                <a:solidFill>
                  <a:schemeClr val="tx1"/>
                </a:solidFill>
                <a:latin typeface="Calibri" pitchFamily="34" charset="0"/>
                <a:cs typeface="Arial" charset="0"/>
              </a:rPr>
            </a:br>
            <a:r>
              <a:rPr lang="ar-SA" sz="2400">
                <a:solidFill>
                  <a:schemeClr val="tx1"/>
                </a:solidFill>
                <a:latin typeface="Calibri" pitchFamily="34" charset="0"/>
                <a:cs typeface="Arial" charset="0"/>
              </a:rPr>
              <a:t>فعلى الباحث ان يلتزم بالحياد التام في اجراءات البحث المختلفة  وان يبتعد عن التزمت بارائه الشخصية او بتحريف نتائج البحث اذا تعارضت مع مصالحه الذاتية</a:t>
            </a:r>
            <a:endParaRPr lang="en-US" sz="2400">
              <a:solidFill>
                <a:schemeClr val="tx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p:cNvSpPr>
          <p:nvPr/>
        </p:nvSpPr>
        <p:spPr bwMode="auto">
          <a:xfrm>
            <a:off x="14288" y="1379538"/>
            <a:ext cx="8229600" cy="3562350"/>
          </a:xfrm>
          <a:prstGeom prst="rect">
            <a:avLst/>
          </a:prstGeom>
          <a:noFill/>
          <a:ln w="9525">
            <a:noFill/>
            <a:miter lim="800000"/>
            <a:headEnd/>
            <a:tailEnd/>
          </a:ln>
        </p:spPr>
        <p:txBody>
          <a:bodyPr/>
          <a:lstStyle/>
          <a:p>
            <a:pPr marL="342900" indent="-342900">
              <a:spcBef>
                <a:spcPct val="20000"/>
              </a:spcBef>
              <a:buFontTx/>
              <a:buChar char="-"/>
            </a:pPr>
            <a:r>
              <a:rPr lang="ar-SA" b="1" u="sng">
                <a:solidFill>
                  <a:schemeClr val="tx1"/>
                </a:solidFill>
                <a:latin typeface="Calibri" pitchFamily="34" charset="0"/>
                <a:cs typeface="Arial" charset="0"/>
              </a:rPr>
              <a:t>الصبر والقدرة على التحمل:</a:t>
            </a:r>
          </a:p>
          <a:p>
            <a:pPr marL="342900" indent="-342900">
              <a:spcBef>
                <a:spcPct val="20000"/>
              </a:spcBef>
            </a:pPr>
            <a:r>
              <a:rPr lang="ar-EG" sz="2400">
                <a:solidFill>
                  <a:schemeClr val="tx1"/>
                </a:solidFill>
                <a:latin typeface="Calibri" pitchFamily="34" charset="0"/>
                <a:cs typeface="Arial" charset="0"/>
              </a:rPr>
              <a:t>	</a:t>
            </a:r>
            <a:br>
              <a:rPr lang="ar-EG" sz="2400">
                <a:solidFill>
                  <a:schemeClr val="tx1"/>
                </a:solidFill>
                <a:latin typeface="Calibri" pitchFamily="34" charset="0"/>
                <a:cs typeface="Arial" charset="0"/>
              </a:rPr>
            </a:br>
            <a:r>
              <a:rPr lang="ar-SA" sz="2400">
                <a:solidFill>
                  <a:schemeClr val="tx1"/>
                </a:solidFill>
                <a:latin typeface="Calibri" pitchFamily="34" charset="0"/>
                <a:cs typeface="Arial" charset="0"/>
              </a:rPr>
              <a:t>فهناك العديد من الأبحاث التي قد تستغرق فترة طويلة من الباحث أو قد تطول عما توقعه الباحث في البداية نظرا لتدخل بعض المتغيرات العرضية , وبالتالي فأن على الباحث ان يكون صبورا ولدية القدره على التحمل.</a:t>
            </a:r>
            <a:endParaRPr lang="en-US" sz="2400">
              <a:solidFill>
                <a:schemeClr val="tx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857500" y="-152400"/>
            <a:ext cx="3570288" cy="103028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bIns="0" anchor="ctr">
            <a:spAutoFit/>
          </a:bodyPr>
          <a:lstStyle/>
          <a:p>
            <a:pPr algn="ctr">
              <a:tabLst>
                <a:tab pos="577850" algn="l"/>
              </a:tabLst>
              <a:defRPr/>
            </a:pPr>
            <a:r>
              <a:rPr lang="ar-SA" sz="3600" b="1" dirty="0">
                <a:solidFill>
                  <a:schemeClr val="tx1"/>
                </a:solidFill>
                <a:latin typeface="Arial" pitchFamily="34" charset="0"/>
                <a:ea typeface="Times New Roman" pitchFamily="18" charset="0"/>
                <a:cs typeface="Traditional Arabic" pitchFamily="2" charset="-78"/>
              </a:rPr>
              <a:t>محتويات الوحدة</a:t>
            </a:r>
            <a:endParaRPr lang="en-US" sz="2000" dirty="0">
              <a:solidFill>
                <a:schemeClr val="tx1"/>
              </a:solidFill>
              <a:latin typeface="Arial" pitchFamily="34" charset="0"/>
              <a:cs typeface="Arial" pitchFamily="34" charset="0"/>
            </a:endParaRPr>
          </a:p>
          <a:p>
            <a:pPr algn="ctr" rtl="0" eaLnBrk="0" hangingPunct="0">
              <a:tabLst>
                <a:tab pos="577850" algn="l"/>
              </a:tabLst>
              <a:defRPr/>
            </a:pPr>
            <a:endParaRPr lang="en-US" sz="2800" dirty="0">
              <a:solidFill>
                <a:schemeClr val="tx1"/>
              </a:solidFill>
              <a:latin typeface="Arial" pitchFamily="34" charset="0"/>
              <a:cs typeface="Arial" pitchFamily="34" charset="0"/>
            </a:endParaRPr>
          </a:p>
        </p:txBody>
      </p:sp>
      <p:sp>
        <p:nvSpPr>
          <p:cNvPr id="7" name="Rectangle 6"/>
          <p:cNvSpPr/>
          <p:nvPr/>
        </p:nvSpPr>
        <p:spPr>
          <a:xfrm>
            <a:off x="1643063" y="568325"/>
            <a:ext cx="2282825"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tabLst>
                <a:tab pos="577850" algn="l"/>
              </a:tabLst>
              <a:defRPr/>
            </a:pPr>
            <a:r>
              <a:rPr lang="ar-SA" sz="2400" b="1" dirty="0">
                <a:solidFill>
                  <a:srgbClr val="FF0000"/>
                </a:solidFill>
                <a:latin typeface="Arial" pitchFamily="34" charset="0"/>
                <a:ea typeface="Times New Roman" pitchFamily="18" charset="0"/>
                <a:cs typeface="Simplified Arabic" pitchFamily="2" charset="-78"/>
              </a:rPr>
              <a:t> شروط أداة القياس</a:t>
            </a:r>
            <a:endParaRPr lang="en-US" sz="2400" dirty="0">
              <a:solidFill>
                <a:srgbClr val="FF0000"/>
              </a:solidFill>
              <a:latin typeface="Arial" pitchFamily="34" charset="0"/>
              <a:cs typeface="Arial" pitchFamily="34" charset="0"/>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الموضوعية</a:t>
            </a:r>
            <a:endParaRPr lang="en-US" sz="2400" b="1" dirty="0">
              <a:solidFill>
                <a:schemeClr val="tx1"/>
              </a:solidFill>
              <a:latin typeface="Arial" pitchFamily="34" charset="0"/>
              <a:ea typeface="Times New Roman" pitchFamily="18" charset="0"/>
              <a:cs typeface="Traditional Arabic" pitchFamily="2" charset="-78"/>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الشمول</a:t>
            </a:r>
            <a:endParaRPr lang="ar-JO" sz="2400" b="1" dirty="0">
              <a:solidFill>
                <a:schemeClr val="tx1"/>
              </a:solidFill>
              <a:latin typeface="Arial" pitchFamily="34" charset="0"/>
              <a:ea typeface="Times New Roman" pitchFamily="18" charset="0"/>
              <a:cs typeface="Traditional Arabic" pitchFamily="2" charset="-78"/>
              <a:hlinkClick r:id="rId4"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الثبات</a:t>
            </a:r>
            <a:endParaRPr lang="en-US" sz="2400" b="1" dirty="0">
              <a:solidFill>
                <a:schemeClr val="tx1"/>
              </a:solidFill>
              <a:latin typeface="Arial" pitchFamily="34" charset="0"/>
              <a:ea typeface="Times New Roman" pitchFamily="18" charset="0"/>
              <a:cs typeface="Traditional Arabic" pitchFamily="2" charset="-78"/>
              <a:hlinkClick r:id="rId4"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الصدق</a:t>
            </a:r>
            <a:endParaRPr lang="en-US" sz="2400" b="1" dirty="0">
              <a:solidFill>
                <a:schemeClr val="tx1"/>
              </a:solidFill>
              <a:latin typeface="Arial" pitchFamily="34" charset="0"/>
              <a:ea typeface="Times New Roman" pitchFamily="18" charset="0"/>
              <a:cs typeface="Traditional Arabic" pitchFamily="2" charset="-78"/>
            </a:endParaRPr>
          </a:p>
        </p:txBody>
      </p:sp>
      <p:sp>
        <p:nvSpPr>
          <p:cNvPr id="8" name="Rectangle 7"/>
          <p:cNvSpPr/>
          <p:nvPr/>
        </p:nvSpPr>
        <p:spPr>
          <a:xfrm>
            <a:off x="1428750" y="3143250"/>
            <a:ext cx="2468563" cy="3046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tabLst>
                <a:tab pos="577850" algn="l"/>
              </a:tabLst>
              <a:defRPr/>
            </a:pPr>
            <a:r>
              <a:rPr lang="ar-SA" sz="2400" b="1" dirty="0">
                <a:solidFill>
                  <a:srgbClr val="FF0000"/>
                </a:solidFill>
                <a:latin typeface="Arial" pitchFamily="34" charset="0"/>
                <a:ea typeface="Times New Roman" pitchFamily="18" charset="0"/>
                <a:cs typeface="Simplified Arabic" pitchFamily="2" charset="-78"/>
              </a:rPr>
              <a:t>طرق حساب الثبات</a:t>
            </a:r>
            <a:endParaRPr lang="en-US" sz="2400" dirty="0">
              <a:solidFill>
                <a:srgbClr val="FF0000"/>
              </a:solidFill>
              <a:latin typeface="Arial" pitchFamily="34" charset="0"/>
              <a:cs typeface="Arial" pitchFamily="34" charset="0"/>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5" action="ppaction://hlinkpres?slideindex=1&amp;slidetitle="/>
              </a:rPr>
              <a:t>طريقة إعادة الاختبار</a:t>
            </a:r>
            <a:endParaRPr lang="en-US" sz="2400" dirty="0">
              <a:solidFill>
                <a:schemeClr val="tx1"/>
              </a:solidFill>
              <a:latin typeface="Arial" pitchFamily="34" charset="0"/>
              <a:cs typeface="Arial" pitchFamily="34" charset="0"/>
              <a:hlinkClick r:id="rId5"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5" action="ppaction://hlinkpres?slideindex=1&amp;slidetitle="/>
              </a:rPr>
              <a:t>طريقة الصور المتكافئة أو الصور البديلة</a:t>
            </a:r>
            <a:endParaRPr lang="en-US" sz="2400" dirty="0">
              <a:solidFill>
                <a:schemeClr val="tx1"/>
              </a:solidFill>
              <a:latin typeface="Arial" pitchFamily="34" charset="0"/>
              <a:cs typeface="Arial" pitchFamily="34" charset="0"/>
              <a:hlinkClick r:id="rId5"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5" action="ppaction://hlinkpres?slideindex=1&amp;slidetitle="/>
              </a:rPr>
              <a:t>طريقة التجزئة النصفية</a:t>
            </a:r>
            <a:endParaRPr lang="en-US" sz="2400" dirty="0">
              <a:solidFill>
                <a:schemeClr val="tx1"/>
              </a:solidFill>
              <a:latin typeface="Arial" pitchFamily="34" charset="0"/>
              <a:cs typeface="Arial" pitchFamily="34" charset="0"/>
            </a:endParaRPr>
          </a:p>
        </p:txBody>
      </p:sp>
      <p:sp>
        <p:nvSpPr>
          <p:cNvPr id="15362" name="Rectangle 2"/>
          <p:cNvSpPr>
            <a:spLocks noChangeArrowheads="1"/>
          </p:cNvSpPr>
          <p:nvPr/>
        </p:nvSpPr>
        <p:spPr bwMode="auto">
          <a:xfrm>
            <a:off x="4152900" y="568325"/>
            <a:ext cx="4533900" cy="5954713"/>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bIns="0" anchor="ctr">
            <a:spAutoFit/>
          </a:bodyPr>
          <a:lstStyle/>
          <a:p>
            <a:pPr algn="just" eaLnBrk="0" hangingPunct="0">
              <a:tabLst>
                <a:tab pos="577850" algn="l"/>
              </a:tabLst>
              <a:defRPr/>
            </a:pPr>
            <a:r>
              <a:rPr lang="ar-SA" sz="2400" b="1" dirty="0">
                <a:solidFill>
                  <a:schemeClr val="tx1"/>
                </a:solidFill>
                <a:latin typeface="Arial" pitchFamily="34" charset="0"/>
                <a:ea typeface="Times New Roman" pitchFamily="18" charset="0"/>
                <a:cs typeface="Simplified Arabic" pitchFamily="2" charset="-78"/>
                <a:hlinkClick r:id="rId6" action="ppaction://hlinksldjump"/>
              </a:rPr>
              <a:t>المقدمة</a:t>
            </a:r>
            <a:endParaRPr lang="en-US" sz="2400" dirty="0">
              <a:solidFill>
                <a:schemeClr val="tx1"/>
              </a:solidFill>
              <a:latin typeface="Arial" pitchFamily="34" charset="0"/>
              <a:ea typeface="Times New Roman" pitchFamily="18" charset="0"/>
              <a:cs typeface="Arial" pitchFamily="34" charset="0"/>
            </a:endParaRPr>
          </a:p>
          <a:p>
            <a:pPr algn="just" eaLnBrk="0" hangingPunct="0">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7" action="ppaction://hlinksldjump"/>
              </a:rPr>
              <a:t>أهداف الوحدة</a:t>
            </a:r>
            <a:endParaRPr lang="en-US" sz="2400" dirty="0">
              <a:solidFill>
                <a:schemeClr val="tx1"/>
              </a:solidFill>
              <a:latin typeface="Arial" pitchFamily="34" charset="0"/>
              <a:ea typeface="Times New Roman" pitchFamily="18" charset="0"/>
              <a:cs typeface="Arial" pitchFamily="34" charset="0"/>
            </a:endParaRPr>
          </a:p>
          <a:p>
            <a:pPr algn="just" eaLnBrk="0" hangingPunct="0">
              <a:tabLst>
                <a:tab pos="577850" algn="l"/>
              </a:tabLst>
              <a:defRPr/>
            </a:pPr>
            <a:r>
              <a:rPr lang="ar-SA" sz="2400" b="1" dirty="0">
                <a:solidFill>
                  <a:srgbClr val="FF0000"/>
                </a:solidFill>
                <a:latin typeface="Arial" pitchFamily="34" charset="0"/>
                <a:ea typeface="Times New Roman" pitchFamily="18" charset="0"/>
                <a:cs typeface="Simplified Arabic" pitchFamily="2" charset="-78"/>
              </a:rPr>
              <a:t> خطوات بناء الاختبار</a:t>
            </a:r>
            <a:endParaRPr lang="ar-JO" sz="2400" dirty="0">
              <a:solidFill>
                <a:srgbClr val="FF0000"/>
              </a:solidFill>
              <a:latin typeface="Arial" pitchFamily="34" charset="0"/>
              <a:cs typeface="Times New Roman" pitchFamily="18"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8" action="ppaction://hlinksldjump"/>
              </a:rPr>
              <a:t>تحديد نوع البيانات</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9" action="ppaction://hlinkpres?slideindex=1&amp;slidetitle="/>
              </a:rPr>
              <a:t>تحديد الأهداف التربوية المراد قياسها</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0" action="ppaction://hlinkpres?slideindex=1&amp;slidetitle="/>
              </a:rPr>
              <a:t>تحديد موضوعات الاختبار الأساسية</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1" action="ppaction://hlinkpres?slideindex=1&amp;slidetitle="/>
              </a:rPr>
              <a:t>تحديد عدد أسئلة الاختبار والزمن اللازم</a:t>
            </a:r>
            <a:endParaRPr lang="en-US" sz="2400" dirty="0">
              <a:solidFill>
                <a:schemeClr val="tx1"/>
              </a:solidFill>
              <a:latin typeface="Arial" pitchFamily="34" charset="0"/>
              <a:cs typeface="Arial" pitchFamily="34" charset="0"/>
              <a:hlinkClick r:id="rId11" action="ppaction://hlinkpres?slideindex=1&amp;slidetitle="/>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2" action="ppaction://hlinksldjump"/>
              </a:rPr>
              <a:t>كتابة أسئلة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3" action="ppaction://hlinksldjump"/>
              </a:rPr>
              <a:t>وضع تعليمات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3" action="ppaction://hlinksldjump"/>
              </a:rPr>
              <a:t>وضع مخطط تصحيح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4" action="ppaction://hlinksldjump"/>
              </a:rPr>
              <a:t>إجراء تجربة أولية للاختبار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5" action="ppaction://hlinksldjump"/>
              </a:rPr>
              <a:t>إعداد الصورة النهائية لأسئلة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6" action="ppaction://hlinksldjump"/>
              </a:rPr>
              <a:t>قياس ثبات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7" action="ppaction://hlinksldjump"/>
              </a:rPr>
              <a:t>قياس صدق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8" action="ppaction://hlinksldjump"/>
              </a:rPr>
              <a:t>تحليل أسئلة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9" action="ppaction://hlinksldjump"/>
              </a:rPr>
              <a:t>متابعة الاختبار</a:t>
            </a:r>
            <a:endParaRPr lang="en-US" sz="2400" dirty="0">
              <a:solidFill>
                <a:schemeClr val="tx1"/>
              </a:solidFill>
              <a:latin typeface="Arial" pitchFamily="34" charset="0"/>
              <a:cs typeface="Arial" pitchFamily="34" charset="0"/>
            </a:endParaRPr>
          </a:p>
        </p:txBody>
      </p:sp>
      <p:sp>
        <p:nvSpPr>
          <p:cNvPr id="6" name="Action Button: Home 5">
            <a:hlinkClick r:id="rId20"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9" name="Action Button: Back or Previous 8">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21" cstate="print"/>
          <a:srcRect/>
          <a:stretch>
            <a:fillRect/>
          </a:stretch>
        </p:blipFill>
        <p:spPr bwMode="auto">
          <a:xfrm>
            <a:off x="4643438" y="928688"/>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0"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857500" y="-152400"/>
            <a:ext cx="3570288" cy="103028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bIns="0" anchor="ctr">
            <a:spAutoFit/>
          </a:bodyPr>
          <a:lstStyle/>
          <a:p>
            <a:pPr algn="ctr">
              <a:tabLst>
                <a:tab pos="577850" algn="l"/>
              </a:tabLst>
              <a:defRPr/>
            </a:pPr>
            <a:r>
              <a:rPr lang="ar-SA" sz="3600" b="1" dirty="0">
                <a:solidFill>
                  <a:schemeClr val="tx1"/>
                </a:solidFill>
                <a:latin typeface="Arial" pitchFamily="34" charset="0"/>
                <a:ea typeface="Times New Roman" pitchFamily="18" charset="0"/>
                <a:cs typeface="Traditional Arabic" pitchFamily="2" charset="-78"/>
              </a:rPr>
              <a:t>محتويات الوحدة</a:t>
            </a:r>
            <a:endParaRPr lang="en-US" sz="2000" dirty="0">
              <a:solidFill>
                <a:schemeClr val="tx1"/>
              </a:solidFill>
              <a:latin typeface="Arial" pitchFamily="34" charset="0"/>
              <a:cs typeface="Arial" pitchFamily="34" charset="0"/>
            </a:endParaRPr>
          </a:p>
          <a:p>
            <a:pPr algn="ctr" rtl="0" eaLnBrk="0" hangingPunct="0">
              <a:tabLst>
                <a:tab pos="577850" algn="l"/>
              </a:tabLst>
              <a:defRPr/>
            </a:pPr>
            <a:endParaRPr lang="en-US" sz="2800" dirty="0">
              <a:solidFill>
                <a:schemeClr val="tx1"/>
              </a:solidFill>
              <a:latin typeface="Arial" pitchFamily="34" charset="0"/>
              <a:cs typeface="Arial" pitchFamily="34" charset="0"/>
            </a:endParaRPr>
          </a:p>
        </p:txBody>
      </p:sp>
      <p:sp>
        <p:nvSpPr>
          <p:cNvPr id="7" name="Rectangle 6"/>
          <p:cNvSpPr/>
          <p:nvPr/>
        </p:nvSpPr>
        <p:spPr>
          <a:xfrm>
            <a:off x="1643063" y="568325"/>
            <a:ext cx="2282825"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tabLst>
                <a:tab pos="577850" algn="l"/>
              </a:tabLst>
              <a:defRPr/>
            </a:pPr>
            <a:r>
              <a:rPr lang="ar-SA" sz="2400" b="1" dirty="0">
                <a:solidFill>
                  <a:srgbClr val="FF0000"/>
                </a:solidFill>
                <a:latin typeface="Arial" pitchFamily="34" charset="0"/>
                <a:ea typeface="Times New Roman" pitchFamily="18" charset="0"/>
                <a:cs typeface="Simplified Arabic" pitchFamily="2" charset="-78"/>
              </a:rPr>
              <a:t> شروط أداة القياس</a:t>
            </a:r>
            <a:endParaRPr lang="en-US" sz="2400" dirty="0">
              <a:solidFill>
                <a:srgbClr val="FF0000"/>
              </a:solidFill>
              <a:latin typeface="Arial" pitchFamily="34" charset="0"/>
              <a:cs typeface="Arial" pitchFamily="34" charset="0"/>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الموضوعية</a:t>
            </a:r>
            <a:endParaRPr lang="en-US" sz="2400" b="1" dirty="0">
              <a:solidFill>
                <a:schemeClr val="tx1"/>
              </a:solidFill>
              <a:latin typeface="Arial" pitchFamily="34" charset="0"/>
              <a:ea typeface="Times New Roman" pitchFamily="18" charset="0"/>
              <a:cs typeface="Traditional Arabic" pitchFamily="2" charset="-78"/>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الشمول</a:t>
            </a:r>
            <a:endParaRPr lang="ar-JO" sz="2400" b="1" dirty="0">
              <a:solidFill>
                <a:schemeClr val="tx1"/>
              </a:solidFill>
              <a:latin typeface="Arial" pitchFamily="34" charset="0"/>
              <a:ea typeface="Times New Roman" pitchFamily="18" charset="0"/>
              <a:cs typeface="Traditional Arabic" pitchFamily="2" charset="-78"/>
              <a:hlinkClick r:id="rId4"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الثبات</a:t>
            </a:r>
            <a:endParaRPr lang="en-US" sz="2400" b="1" dirty="0">
              <a:solidFill>
                <a:schemeClr val="tx1"/>
              </a:solidFill>
              <a:latin typeface="Arial" pitchFamily="34" charset="0"/>
              <a:ea typeface="Times New Roman" pitchFamily="18" charset="0"/>
              <a:cs typeface="Traditional Arabic" pitchFamily="2" charset="-78"/>
              <a:hlinkClick r:id="rId4"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4" action="ppaction://hlinkpres?slideindex=1&amp;slidetitle="/>
              </a:rPr>
              <a:t>الصدق</a:t>
            </a:r>
            <a:endParaRPr lang="en-US" sz="2400" b="1" dirty="0">
              <a:solidFill>
                <a:schemeClr val="tx1"/>
              </a:solidFill>
              <a:latin typeface="Arial" pitchFamily="34" charset="0"/>
              <a:ea typeface="Times New Roman" pitchFamily="18" charset="0"/>
              <a:cs typeface="Traditional Arabic" pitchFamily="2" charset="-78"/>
            </a:endParaRPr>
          </a:p>
        </p:txBody>
      </p:sp>
      <p:sp>
        <p:nvSpPr>
          <p:cNvPr id="8" name="Rectangle 7"/>
          <p:cNvSpPr/>
          <p:nvPr/>
        </p:nvSpPr>
        <p:spPr>
          <a:xfrm>
            <a:off x="1428750" y="3143250"/>
            <a:ext cx="2468563" cy="3046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0" hangingPunct="0">
              <a:tabLst>
                <a:tab pos="577850" algn="l"/>
              </a:tabLst>
              <a:defRPr/>
            </a:pPr>
            <a:r>
              <a:rPr lang="ar-SA" sz="2400" b="1" dirty="0">
                <a:solidFill>
                  <a:srgbClr val="FF0000"/>
                </a:solidFill>
                <a:latin typeface="Arial" pitchFamily="34" charset="0"/>
                <a:ea typeface="Times New Roman" pitchFamily="18" charset="0"/>
                <a:cs typeface="Simplified Arabic" pitchFamily="2" charset="-78"/>
              </a:rPr>
              <a:t>طرق حساب الثبات</a:t>
            </a:r>
            <a:endParaRPr lang="en-US" sz="2400" dirty="0">
              <a:solidFill>
                <a:srgbClr val="FF0000"/>
              </a:solidFill>
              <a:latin typeface="Arial" pitchFamily="34" charset="0"/>
              <a:cs typeface="Arial" pitchFamily="34" charset="0"/>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5" action="ppaction://hlinkpres?slideindex=1&amp;slidetitle="/>
              </a:rPr>
              <a:t>طريقة إعادة الاختبار</a:t>
            </a:r>
            <a:endParaRPr lang="en-US" sz="2400" dirty="0">
              <a:solidFill>
                <a:schemeClr val="tx1"/>
              </a:solidFill>
              <a:latin typeface="Arial" pitchFamily="34" charset="0"/>
              <a:cs typeface="Arial" pitchFamily="34" charset="0"/>
              <a:hlinkClick r:id="rId5"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5" action="ppaction://hlinkpres?slideindex=1&amp;slidetitle="/>
              </a:rPr>
              <a:t>طريقة الصور المتكافئة أو الصور البديلة</a:t>
            </a:r>
            <a:endParaRPr lang="en-US" sz="2400" dirty="0">
              <a:solidFill>
                <a:schemeClr val="tx1"/>
              </a:solidFill>
              <a:latin typeface="Arial" pitchFamily="34" charset="0"/>
              <a:cs typeface="Arial" pitchFamily="34" charset="0"/>
              <a:hlinkClick r:id="rId5" action="ppaction://hlinkpres?slideindex=1&amp;slidetitle="/>
            </a:endParaRPr>
          </a:p>
          <a:p>
            <a:pPr eaLnBrk="0" hangingPunct="0">
              <a:buFont typeface="Wingdings" pitchFamily="2" charset="2"/>
              <a:buChar char="q"/>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5" action="ppaction://hlinkpres?slideindex=1&amp;slidetitle="/>
              </a:rPr>
              <a:t>طريقة التجزئة النصفية</a:t>
            </a:r>
            <a:endParaRPr lang="en-US" sz="2400" dirty="0">
              <a:solidFill>
                <a:schemeClr val="tx1"/>
              </a:solidFill>
              <a:latin typeface="Arial" pitchFamily="34" charset="0"/>
              <a:cs typeface="Arial" pitchFamily="34" charset="0"/>
            </a:endParaRPr>
          </a:p>
        </p:txBody>
      </p:sp>
      <p:sp>
        <p:nvSpPr>
          <p:cNvPr id="15362" name="Rectangle 2"/>
          <p:cNvSpPr>
            <a:spLocks noChangeArrowheads="1"/>
          </p:cNvSpPr>
          <p:nvPr/>
        </p:nvSpPr>
        <p:spPr bwMode="auto">
          <a:xfrm>
            <a:off x="4152900" y="568325"/>
            <a:ext cx="4533900" cy="5954713"/>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bIns="0" anchor="ctr">
            <a:spAutoFit/>
          </a:bodyPr>
          <a:lstStyle/>
          <a:p>
            <a:pPr algn="just" eaLnBrk="0" hangingPunct="0">
              <a:tabLst>
                <a:tab pos="577850" algn="l"/>
              </a:tabLst>
              <a:defRPr/>
            </a:pPr>
            <a:r>
              <a:rPr lang="ar-SA" sz="2400" b="1" dirty="0">
                <a:solidFill>
                  <a:schemeClr val="tx1"/>
                </a:solidFill>
                <a:latin typeface="Arial" pitchFamily="34" charset="0"/>
                <a:ea typeface="Times New Roman" pitchFamily="18" charset="0"/>
                <a:cs typeface="Simplified Arabic" pitchFamily="2" charset="-78"/>
                <a:hlinkClick r:id="rId6" action="ppaction://hlinksldjump"/>
              </a:rPr>
              <a:t>المقدمة</a:t>
            </a:r>
            <a:endParaRPr lang="en-US" sz="2400" dirty="0">
              <a:solidFill>
                <a:schemeClr val="tx1"/>
              </a:solidFill>
              <a:latin typeface="Arial" pitchFamily="34" charset="0"/>
              <a:ea typeface="Times New Roman" pitchFamily="18" charset="0"/>
              <a:cs typeface="Arial" pitchFamily="34" charset="0"/>
            </a:endParaRPr>
          </a:p>
          <a:p>
            <a:pPr algn="just" eaLnBrk="0" hangingPunct="0">
              <a:tabLst>
                <a:tab pos="577850" algn="l"/>
              </a:tabLst>
              <a:defRPr/>
            </a:pPr>
            <a:r>
              <a:rPr lang="ar-SA" sz="2400" dirty="0">
                <a:solidFill>
                  <a:schemeClr val="tx1"/>
                </a:solidFill>
                <a:latin typeface="Arial" pitchFamily="34" charset="0"/>
                <a:ea typeface="Times New Roman" pitchFamily="18" charset="0"/>
                <a:cs typeface="Simplified Arabic" pitchFamily="2" charset="-78"/>
                <a:hlinkClick r:id="rId7" action="ppaction://hlinksldjump"/>
              </a:rPr>
              <a:t>أهداف الوحدة</a:t>
            </a:r>
            <a:endParaRPr lang="en-US" sz="2400" dirty="0">
              <a:solidFill>
                <a:schemeClr val="tx1"/>
              </a:solidFill>
              <a:latin typeface="Arial" pitchFamily="34" charset="0"/>
              <a:ea typeface="Times New Roman" pitchFamily="18" charset="0"/>
              <a:cs typeface="Arial" pitchFamily="34" charset="0"/>
            </a:endParaRPr>
          </a:p>
          <a:p>
            <a:pPr algn="just" eaLnBrk="0" hangingPunct="0">
              <a:tabLst>
                <a:tab pos="577850" algn="l"/>
              </a:tabLst>
              <a:defRPr/>
            </a:pPr>
            <a:r>
              <a:rPr lang="ar-SA" sz="2400" b="1" dirty="0">
                <a:solidFill>
                  <a:srgbClr val="FF0000"/>
                </a:solidFill>
                <a:latin typeface="Arial" pitchFamily="34" charset="0"/>
                <a:ea typeface="Times New Roman" pitchFamily="18" charset="0"/>
                <a:cs typeface="Simplified Arabic" pitchFamily="2" charset="-78"/>
              </a:rPr>
              <a:t> خطوات بناء الاختبار</a:t>
            </a:r>
            <a:endParaRPr lang="ar-JO" sz="2400" dirty="0">
              <a:solidFill>
                <a:srgbClr val="FF0000"/>
              </a:solidFill>
              <a:latin typeface="Arial" pitchFamily="34" charset="0"/>
              <a:cs typeface="Times New Roman" pitchFamily="18"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8" action="ppaction://hlinksldjump"/>
              </a:rPr>
              <a:t>تحديد نوع البيانات</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9" action="ppaction://hlinkpres?slideindex=1&amp;slidetitle="/>
              </a:rPr>
              <a:t>تحديد الأهداف التربوية المراد قياسها</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0" action="ppaction://hlinkpres?slideindex=1&amp;slidetitle="/>
              </a:rPr>
              <a:t>تحديد موضوعات الاختبار الأساسية</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1" action="ppaction://hlinkpres?slideindex=1&amp;slidetitle="/>
              </a:rPr>
              <a:t>تحديد عدد أسئلة الاختبار والزمن اللازم</a:t>
            </a:r>
            <a:endParaRPr lang="en-US" sz="2400" dirty="0">
              <a:solidFill>
                <a:schemeClr val="tx1"/>
              </a:solidFill>
              <a:latin typeface="Arial" pitchFamily="34" charset="0"/>
              <a:cs typeface="Arial" pitchFamily="34" charset="0"/>
              <a:hlinkClick r:id="rId11" action="ppaction://hlinkpres?slideindex=1&amp;slidetitle="/>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2" action="ppaction://hlinksldjump"/>
              </a:rPr>
              <a:t>كتابة أسئلة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3" action="ppaction://hlinksldjump"/>
              </a:rPr>
              <a:t>وضع تعليمات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3" action="ppaction://hlinksldjump"/>
              </a:rPr>
              <a:t>وضع مخطط تصحيح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4" action="ppaction://hlinksldjump"/>
              </a:rPr>
              <a:t>إجراء تجربة أولية للاختبار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5" action="ppaction://hlinksldjump"/>
              </a:rPr>
              <a:t>إعداد الصورة النهائية لأسئلة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6" action="ppaction://hlinksldjump"/>
              </a:rPr>
              <a:t>قياس ثبات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7" action="ppaction://hlinksldjump"/>
              </a:rPr>
              <a:t>قياس صدق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8" action="ppaction://hlinksldjump"/>
              </a:rPr>
              <a:t>تحليل أسئلة الاختبار</a:t>
            </a:r>
            <a:endParaRPr lang="en-US" sz="2400" dirty="0">
              <a:solidFill>
                <a:schemeClr val="tx1"/>
              </a:solidFill>
              <a:latin typeface="Arial" pitchFamily="34" charset="0"/>
              <a:cs typeface="Arial" pitchFamily="34" charset="0"/>
            </a:endParaRPr>
          </a:p>
          <a:p>
            <a:pPr marL="457200" indent="-457200" algn="just" eaLnBrk="0" hangingPunct="0">
              <a:buFont typeface="Wingdings" pitchFamily="2" charset="2"/>
              <a:buChar char="q"/>
              <a:tabLst>
                <a:tab pos="577850" algn="l"/>
              </a:tabLst>
              <a:defRPr/>
            </a:pPr>
            <a:r>
              <a:rPr lang="ar-SA" sz="2400" dirty="0">
                <a:solidFill>
                  <a:schemeClr val="tx1"/>
                </a:solidFill>
                <a:latin typeface="Arial" pitchFamily="34" charset="0"/>
                <a:cs typeface="Simplified Arabic" pitchFamily="2" charset="-78"/>
                <a:hlinkClick r:id="rId19" action="ppaction://hlinksldjump"/>
              </a:rPr>
              <a:t>متابعة الاختبار</a:t>
            </a:r>
            <a:endParaRPr lang="en-US" sz="2400" dirty="0">
              <a:solidFill>
                <a:schemeClr val="tx1"/>
              </a:solidFill>
              <a:latin typeface="Arial" pitchFamily="34" charset="0"/>
              <a:cs typeface="Arial" pitchFamily="34" charset="0"/>
            </a:endParaRPr>
          </a:p>
        </p:txBody>
      </p:sp>
      <p:sp>
        <p:nvSpPr>
          <p:cNvPr id="6" name="Action Button: Home 5">
            <a:hlinkClick r:id="rId20" action="ppaction://hlinksldjump" highlightClick="1"/>
          </p:cNvPr>
          <p:cNvSpPr/>
          <p:nvPr/>
        </p:nvSpPr>
        <p:spPr>
          <a:xfrm>
            <a:off x="42863" y="4143375"/>
            <a:ext cx="895350" cy="7207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محتويات الوحدة</a:t>
            </a:r>
          </a:p>
        </p:txBody>
      </p:sp>
      <p:sp>
        <p:nvSpPr>
          <p:cNvPr id="9" name="Action Button: Back or Previous 8">
            <a:hlinkClick r:id="" action="ppaction://hlinkshowjump?jump=previousslide" highlightClick="1"/>
          </p:cNvPr>
          <p:cNvSpPr/>
          <p:nvPr/>
        </p:nvSpPr>
        <p:spPr>
          <a:xfrm>
            <a:off x="142875" y="2214563"/>
            <a:ext cx="720725" cy="7207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سابق</a:t>
            </a:r>
          </a:p>
        </p:txBody>
      </p:sp>
      <p:sp>
        <p:nvSpPr>
          <p:cNvPr id="10" name="Action Button: Forward or Next 9">
            <a:hlinkClick r:id="" action="ppaction://hlinkshowjump?jump=nextslide" highlightClick="1"/>
          </p:cNvPr>
          <p:cNvSpPr/>
          <p:nvPr/>
        </p:nvSpPr>
        <p:spPr>
          <a:xfrm>
            <a:off x="142875" y="3214688"/>
            <a:ext cx="720725" cy="7207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JO" dirty="0"/>
              <a:t>لاحق</a:t>
            </a:r>
          </a:p>
        </p:txBody>
      </p:sp>
      <p:pic>
        <p:nvPicPr>
          <p:cNvPr id="11" name="Recorded Sound">
            <a:hlinkClick r:id="" action="ppaction://media"/>
          </p:cNvPr>
          <p:cNvPicPr>
            <a:picLocks noRot="1" noChangeAspect="1"/>
          </p:cNvPicPr>
          <p:nvPr>
            <a:wavAudioFile r:embed="rId1" name="Recorded Sound"/>
          </p:nvPr>
        </p:nvPicPr>
        <p:blipFill>
          <a:blip r:embed="rId21" cstate="print"/>
          <a:srcRect/>
          <a:stretch>
            <a:fillRect/>
          </a:stretch>
        </p:blipFill>
        <p:spPr bwMode="auto">
          <a:xfrm>
            <a:off x="4643438" y="928688"/>
            <a:ext cx="7207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0"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TotalTime>
  <Words>6004</Words>
  <Application>Microsoft Office PowerPoint</Application>
  <PresentationFormat>On-screen Show (4:3)</PresentationFormat>
  <Paragraphs>724</Paragraphs>
  <Slides>109</Slides>
  <Notes>30</Notes>
  <HiddenSlides>0</HiddenSlides>
  <MMClips>12</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Flow</vt:lpstr>
      <vt:lpstr>طرق بحث كمي </vt:lpstr>
      <vt:lpstr>השלבים העיקריים בתהליך מחקרי</vt:lpstr>
      <vt:lpstr>               تعريف البحث العلمي </vt:lpstr>
      <vt:lpstr>      أهمية و أهداف البحث العلمى  </vt:lpstr>
      <vt:lpstr>Slide 5</vt:lpstr>
      <vt:lpstr>Slide 6</vt:lpstr>
      <vt:lpstr>Slide 7</vt:lpstr>
      <vt:lpstr>خطوات البحث العلمي : </vt:lpstr>
      <vt:lpstr>مشكلة البحث:</vt:lpstr>
      <vt:lpstr>مشكلة البحث</vt:lpstr>
      <vt:lpstr>مشكلة البحث</vt:lpstr>
      <vt:lpstr>        </vt:lpstr>
      <vt:lpstr>سؤال البحث </vt:lpstr>
      <vt:lpstr>الفرضية</vt:lpstr>
      <vt:lpstr>أنواع البحث العلمي</vt:lpstr>
      <vt:lpstr>البحث النوعي qualitative research</vt:lpstr>
      <vt:lpstr>متغيرات</vt:lpstr>
      <vt:lpstr>المتغيرات</vt:lpstr>
      <vt:lpstr>أنواع المتغيرات </vt:lpstr>
      <vt:lpstr>مخطط مراحل وخطوات البحث العلمي </vt:lpstr>
      <vt:lpstr>1)عنوان البحث: </vt:lpstr>
      <vt:lpstr>لكي يتم تعريف المتغير هنالك نوعان من التعريفات</vt:lpstr>
      <vt:lpstr>2)هدف البحث: </vt:lpstr>
      <vt:lpstr>     3)المقدمة. </vt:lpstr>
      <vt:lpstr>4.خلفية نظرية/ بحثية: </vt:lpstr>
      <vt:lpstr>5) اسئلة البحث.</vt:lpstr>
      <vt:lpstr>الاسئلة: </vt:lpstr>
      <vt:lpstr>6)فرضيات البحث:</vt:lpstr>
      <vt:lpstr>معايير الفرضية الجيدة </vt:lpstr>
      <vt:lpstr>7)انواع الفرضيات </vt:lpstr>
      <vt:lpstr>- الفرضية غير المتجهة :</vt:lpstr>
      <vt:lpstr>9) الفرضيات المتجهة: </vt:lpstr>
      <vt:lpstr>الفرضية المتجهة :</vt:lpstr>
      <vt:lpstr>الفرضيات الصفرية: (لا توجد علاقة ولا توجد فروق).</vt:lpstr>
      <vt:lpstr>طريقة البحث العلمي</vt:lpstr>
      <vt:lpstr>بعد العنوان والخلفية النظرية ياتي: </vt:lpstr>
      <vt:lpstr>العينة</vt:lpstr>
      <vt:lpstr>بعض تعار يف مفاهيم العينة : </vt:lpstr>
      <vt:lpstr>حجم العينة المقبول في الدراسات التربوية؟</vt:lpstr>
      <vt:lpstr>العينة: </vt:lpstr>
      <vt:lpstr>طريقة اختيار العينة:</vt:lpstr>
      <vt:lpstr>وتمر خطوات اختيار العينة بخمس مراحل هي: </vt:lpstr>
      <vt:lpstr>طرق اختيار العينة: أنواع العينات </vt:lpstr>
      <vt:lpstr>الطريقة العشوائية</vt:lpstr>
      <vt:lpstr>طرق العينة الغير عشوائية: </vt:lpstr>
      <vt:lpstr>طرق العينة الغير عشوائية: </vt:lpstr>
      <vt:lpstr>طرق العينة الغير عشوائية: </vt:lpstr>
      <vt:lpstr>5) الطريقة العشوائية </vt:lpstr>
      <vt:lpstr>2-الطريقة العشوائية الطبقية :</vt:lpstr>
      <vt:lpstr>مثال:</vt:lpstr>
      <vt:lpstr>3-الطريقة العشوائية العنقودية </vt:lpstr>
      <vt:lpstr>أدوات جمع البيانات </vt:lpstr>
      <vt:lpstr>الجمع بين أداتين أو أكثر يعتمد على عدة عناصر :</vt:lpstr>
      <vt:lpstr>أدوات البحث العلمي </vt:lpstr>
      <vt:lpstr>الشروط اللازم توفرها في أداة جمع البيانات </vt:lpstr>
      <vt:lpstr>الصدق:</vt:lpstr>
      <vt:lpstr>أداة القياس والاختبار</vt:lpstr>
      <vt:lpstr>صفات الاختبار الجيد</vt:lpstr>
      <vt:lpstr>أنواع المقاييس</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الملاحظة Observation </vt:lpstr>
      <vt:lpstr>الملاحظة البسيطة Simple Observation </vt:lpstr>
      <vt:lpstr>الملاحظة المنتظمة Systematic Observation </vt:lpstr>
      <vt:lpstr>الملاحظة المنتظمة Systematic Observation </vt:lpstr>
      <vt:lpstr>نصائح وإرشادات عند القيام بالملاحظة:</vt:lpstr>
      <vt:lpstr>المقابلة Interview </vt:lpstr>
      <vt:lpstr>أنواع المقابلات</vt:lpstr>
      <vt:lpstr>المقابلة الحرة (غير المقننة) Unstructured Interview</vt:lpstr>
      <vt:lpstr>المقابلة المقيدة (المقننة) Structured Interview:</vt:lpstr>
      <vt:lpstr>ويتميز أسلوب المقابلة المقننة: </vt:lpstr>
      <vt:lpstr>أنواع المقابلات</vt:lpstr>
      <vt:lpstr>صفات المقابل Characteristics of Interviewer </vt:lpstr>
      <vt:lpstr>نصائح وإرشادات لنجاح المقابلة </vt:lpstr>
      <vt:lpstr>نصائح وإرشادات لنجاح المقابلة </vt:lpstr>
      <vt:lpstr>Slide 86</vt:lpstr>
      <vt:lpstr>مزايا المقابلة Advantages of Interview</vt:lpstr>
      <vt:lpstr>عيوب المقابلة Disadvantages of Interview </vt:lpstr>
      <vt:lpstr>Slide 89</vt:lpstr>
      <vt:lpstr>Slide 90</vt:lpstr>
      <vt:lpstr>Slide 91</vt:lpstr>
      <vt:lpstr>1- المنهج الوصفي</vt:lpstr>
      <vt:lpstr>2- المنهج التجريبي</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vector>
  </TitlesOfParts>
  <Company>qsm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طرق بحث كمي</dc:title>
  <dc:creator>Administrator</dc:creator>
  <cp:lastModifiedBy>qsm</cp:lastModifiedBy>
  <cp:revision>91</cp:revision>
  <dcterms:created xsi:type="dcterms:W3CDTF">2010-03-11T16:59:55Z</dcterms:created>
  <dcterms:modified xsi:type="dcterms:W3CDTF">2012-10-22T07:39:03Z</dcterms:modified>
</cp:coreProperties>
</file>