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62"/>
  </p:notesMasterIdLst>
  <p:sldIdLst>
    <p:sldId id="273" r:id="rId2"/>
    <p:sldId id="276" r:id="rId3"/>
    <p:sldId id="277" r:id="rId4"/>
    <p:sldId id="278" r:id="rId5"/>
    <p:sldId id="275" r:id="rId6"/>
    <p:sldId id="282" r:id="rId7"/>
    <p:sldId id="274" r:id="rId8"/>
    <p:sldId id="256" r:id="rId9"/>
    <p:sldId id="280" r:id="rId10"/>
    <p:sldId id="279" r:id="rId11"/>
    <p:sldId id="281" r:id="rId12"/>
    <p:sldId id="283" r:id="rId13"/>
    <p:sldId id="257" r:id="rId14"/>
    <p:sldId id="284" r:id="rId15"/>
    <p:sldId id="258" r:id="rId16"/>
    <p:sldId id="259" r:id="rId17"/>
    <p:sldId id="260" r:id="rId18"/>
    <p:sldId id="261" r:id="rId19"/>
    <p:sldId id="295" r:id="rId20"/>
    <p:sldId id="296" r:id="rId21"/>
    <p:sldId id="262" r:id="rId22"/>
    <p:sldId id="272" r:id="rId23"/>
    <p:sldId id="263" r:id="rId24"/>
    <p:sldId id="302" r:id="rId25"/>
    <p:sldId id="301" r:id="rId26"/>
    <p:sldId id="300" r:id="rId27"/>
    <p:sldId id="299" r:id="rId28"/>
    <p:sldId id="298" r:id="rId29"/>
    <p:sldId id="308" r:id="rId30"/>
    <p:sldId id="309" r:id="rId31"/>
    <p:sldId id="310" r:id="rId32"/>
    <p:sldId id="311" r:id="rId33"/>
    <p:sldId id="312" r:id="rId34"/>
    <p:sldId id="313" r:id="rId35"/>
    <p:sldId id="307" r:id="rId36"/>
    <p:sldId id="306" r:id="rId37"/>
    <p:sldId id="305" r:id="rId38"/>
    <p:sldId id="304" r:id="rId39"/>
    <p:sldId id="303" r:id="rId40"/>
    <p:sldId id="314" r:id="rId41"/>
    <p:sldId id="315" r:id="rId42"/>
    <p:sldId id="316" r:id="rId43"/>
    <p:sldId id="317" r:id="rId44"/>
    <p:sldId id="297" r:id="rId45"/>
    <p:sldId id="292" r:id="rId46"/>
    <p:sldId id="293" r:id="rId47"/>
    <p:sldId id="294" r:id="rId48"/>
    <p:sldId id="264" r:id="rId49"/>
    <p:sldId id="265" r:id="rId50"/>
    <p:sldId id="285" r:id="rId51"/>
    <p:sldId id="286" r:id="rId52"/>
    <p:sldId id="266" r:id="rId53"/>
    <p:sldId id="287" r:id="rId54"/>
    <p:sldId id="267" r:id="rId55"/>
    <p:sldId id="288" r:id="rId56"/>
    <p:sldId id="268" r:id="rId57"/>
    <p:sldId id="289" r:id="rId58"/>
    <p:sldId id="269" r:id="rId59"/>
    <p:sldId id="270" r:id="rId60"/>
    <p:sldId id="291" r:id="rId61"/>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4" d="100"/>
          <a:sy n="64" d="100"/>
        </p:scale>
        <p:origin x="-70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מציין מיקום של תאריך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B19C1E-486A-4418-BB7D-DDE5D9C1A921}" type="datetimeFigureOut">
              <a:rPr lang="en-US" smtClean="0"/>
              <a:pPr/>
              <a:t>3/21/2010</a:t>
            </a:fld>
            <a:endParaRPr lang="en-US"/>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6" name="מציין מיקום של כותרת תחתונה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מציין מיקום של מספר שקופית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8AFF12-E5C8-4FC0-B447-057967F76BF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1031"/>
          <p:cNvSpPr>
            <a:spLocks noGrp="1" noChangeArrowheads="1"/>
          </p:cNvSpPr>
          <p:nvPr>
            <p:ph type="sldNum" sz="quarter" idx="5"/>
          </p:nvPr>
        </p:nvSpPr>
        <p:spPr>
          <a:noFill/>
        </p:spPr>
        <p:txBody>
          <a:bodyPr/>
          <a:lstStyle/>
          <a:p>
            <a:fld id="{025FF95C-FC97-4FC2-BEFF-92A335FC730B}" type="slidenum">
              <a:rPr lang="ar-SA"/>
              <a:pPr/>
              <a:t>29</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CA"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031"/>
          <p:cNvSpPr>
            <a:spLocks noGrp="1" noChangeArrowheads="1"/>
          </p:cNvSpPr>
          <p:nvPr>
            <p:ph type="sldNum" sz="quarter" idx="5"/>
          </p:nvPr>
        </p:nvSpPr>
        <p:spPr>
          <a:noFill/>
        </p:spPr>
        <p:txBody>
          <a:bodyPr/>
          <a:lstStyle/>
          <a:p>
            <a:fld id="{AA81AB9B-EF0C-4E4D-9BE9-0EA723B0CF7C}" type="slidenum">
              <a:rPr lang="ar-SA"/>
              <a:pPr/>
              <a:t>30</a:t>
            </a:fld>
            <a:endParaRPr 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CA"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1031"/>
          <p:cNvSpPr>
            <a:spLocks noGrp="1" noChangeArrowheads="1"/>
          </p:cNvSpPr>
          <p:nvPr>
            <p:ph type="sldNum" sz="quarter" idx="5"/>
          </p:nvPr>
        </p:nvSpPr>
        <p:spPr>
          <a:noFill/>
        </p:spPr>
        <p:txBody>
          <a:bodyPr/>
          <a:lstStyle/>
          <a:p>
            <a:fld id="{AB65CE8C-8CA8-4E88-981C-908BE9265485}" type="slidenum">
              <a:rPr lang="ar-SA"/>
              <a:pPr/>
              <a:t>31</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CA"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031"/>
          <p:cNvSpPr>
            <a:spLocks noGrp="1" noChangeArrowheads="1"/>
          </p:cNvSpPr>
          <p:nvPr>
            <p:ph type="sldNum" sz="quarter" idx="5"/>
          </p:nvPr>
        </p:nvSpPr>
        <p:spPr>
          <a:noFill/>
        </p:spPr>
        <p:txBody>
          <a:bodyPr/>
          <a:lstStyle/>
          <a:p>
            <a:fld id="{5C2C7CCF-894C-4FC2-A43E-AAB21B48CEDA}" type="slidenum">
              <a:rPr lang="ar-SA"/>
              <a:pPr/>
              <a:t>32</a:t>
            </a:fld>
            <a:endParaRPr lang="en-US"/>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CA"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1031"/>
          <p:cNvSpPr>
            <a:spLocks noGrp="1" noChangeArrowheads="1"/>
          </p:cNvSpPr>
          <p:nvPr>
            <p:ph type="sldNum" sz="quarter" idx="5"/>
          </p:nvPr>
        </p:nvSpPr>
        <p:spPr>
          <a:noFill/>
        </p:spPr>
        <p:txBody>
          <a:bodyPr/>
          <a:lstStyle/>
          <a:p>
            <a:fld id="{2D627CA6-8500-4453-9391-7FB1FAF8B6F1}" type="slidenum">
              <a:rPr lang="ar-SA"/>
              <a:pPr/>
              <a:t>33</a:t>
            </a:fld>
            <a:endParaRPr lang="en-US"/>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n-CA"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1031"/>
          <p:cNvSpPr>
            <a:spLocks noGrp="1" noChangeArrowheads="1"/>
          </p:cNvSpPr>
          <p:nvPr>
            <p:ph type="sldNum" sz="quarter" idx="5"/>
          </p:nvPr>
        </p:nvSpPr>
        <p:spPr>
          <a:noFill/>
        </p:spPr>
        <p:txBody>
          <a:bodyPr/>
          <a:lstStyle/>
          <a:p>
            <a:fld id="{3472FC29-2009-4A30-AA7F-F914D19C42FC}" type="slidenum">
              <a:rPr lang="ar-SA"/>
              <a:pPr/>
              <a:t>34</a:t>
            </a:fld>
            <a:endParaRPr lang="en-US"/>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en-CA"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7DA96BF-35AA-4A2B-9061-F490581A1F70}" type="datetimeFigureOut">
              <a:rPr lang="he-IL" smtClean="0"/>
              <a:pPr/>
              <a:t>ו'/ניסן/תש"ע</a:t>
            </a:fld>
            <a:endParaRPr lang="he-IL"/>
          </a:p>
        </p:txBody>
      </p:sp>
      <p:sp>
        <p:nvSpPr>
          <p:cNvPr id="19" name="Footer Placeholder 18"/>
          <p:cNvSpPr>
            <a:spLocks noGrp="1"/>
          </p:cNvSpPr>
          <p:nvPr>
            <p:ph type="ftr" sz="quarter" idx="11"/>
          </p:nvPr>
        </p:nvSpPr>
        <p:spPr/>
        <p:txBody>
          <a:bodyPr/>
          <a:lstStyle/>
          <a:p>
            <a:endParaRPr lang="he-IL"/>
          </a:p>
        </p:txBody>
      </p:sp>
      <p:sp>
        <p:nvSpPr>
          <p:cNvPr id="27" name="Slide Number Placeholder 26"/>
          <p:cNvSpPr>
            <a:spLocks noGrp="1"/>
          </p:cNvSpPr>
          <p:nvPr>
            <p:ph type="sldNum" sz="quarter" idx="12"/>
          </p:nvPr>
        </p:nvSpPr>
        <p:spPr/>
        <p:txBody>
          <a:bodyPr/>
          <a:lstStyle/>
          <a:p>
            <a:fld id="{2D7E0A75-A38D-4F9A-977D-8E277CAD012F}" type="slidenum">
              <a:rPr lang="he-IL" smtClean="0"/>
              <a:pPr/>
              <a:t>‹#›</a:t>
            </a:fld>
            <a:endParaRPr lang="he-IL"/>
          </a:p>
        </p:txBody>
      </p:sp>
    </p:spTree>
  </p:cSld>
  <p:clrMapOvr>
    <a:overrideClrMapping bg1="dk1" tx1="lt1" bg2="dk2" tx2="lt2" accent1="accent1" accent2="accent2" accent3="accent3" accent4="accent4" accent5="accent5" accent6="accent6" hlink="hlink" folHlink="folHlink"/>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7DA96BF-35AA-4A2B-9061-F490581A1F70}" type="datetimeFigureOut">
              <a:rPr lang="he-IL" smtClean="0"/>
              <a:pPr/>
              <a:t>ו'/ניסן/תש"ע</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2D7E0A75-A38D-4F9A-977D-8E277CAD012F}" type="slidenum">
              <a:rPr lang="he-IL" smtClean="0"/>
              <a:pPr/>
              <a:t>‹#›</a:t>
            </a:fld>
            <a:endParaRPr lang="he-IL"/>
          </a:p>
        </p:txBody>
      </p:sp>
    </p:spTree>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7DA96BF-35AA-4A2B-9061-F490581A1F70}" type="datetimeFigureOut">
              <a:rPr lang="he-IL" smtClean="0"/>
              <a:pPr/>
              <a:t>ו'/ניסן/תש"ע</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2D7E0A75-A38D-4F9A-977D-8E277CAD012F}" type="slidenum">
              <a:rPr lang="he-IL" smtClean="0"/>
              <a:pPr/>
              <a:t>‹#›</a:t>
            </a:fld>
            <a:endParaRPr lang="he-IL"/>
          </a:p>
        </p:txBody>
      </p:sp>
    </p:spTree>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7DA96BF-35AA-4A2B-9061-F490581A1F70}" type="datetimeFigureOut">
              <a:rPr lang="he-IL" smtClean="0"/>
              <a:pPr/>
              <a:t>ו'/ניסן/תש"ע</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2D7E0A75-A38D-4F9A-977D-8E277CAD012F}" type="slidenum">
              <a:rPr lang="he-IL" smtClean="0"/>
              <a:pPr/>
              <a:t>‹#›</a:t>
            </a:fld>
            <a:endParaRPr lang="he-IL"/>
          </a:p>
        </p:txBody>
      </p:sp>
    </p:spTree>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7DA96BF-35AA-4A2B-9061-F490581A1F70}" type="datetimeFigureOut">
              <a:rPr lang="he-IL" smtClean="0"/>
              <a:pPr/>
              <a:t>ו'/ניסן/תש"ע</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2D7E0A75-A38D-4F9A-977D-8E277CAD012F}" type="slidenum">
              <a:rPr lang="he-IL" smtClean="0"/>
              <a:pPr/>
              <a:t>‹#›</a:t>
            </a:fld>
            <a:endParaRPr lang="he-IL"/>
          </a:p>
        </p:txBody>
      </p:sp>
    </p:spTree>
  </p:cSld>
  <p:clrMapOvr>
    <a:overrideClrMapping bg1="dk1" tx1="lt1" bg2="dk2" tx2="lt2" accent1="accent1" accent2="accent2" accent3="accent3" accent4="accent4" accent5="accent5" accent6="accent6" hlink="hlink" folHlink="folHlink"/>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7DA96BF-35AA-4A2B-9061-F490581A1F70}" type="datetimeFigureOut">
              <a:rPr lang="he-IL" smtClean="0"/>
              <a:pPr/>
              <a:t>ו'/ניסן/תש"ע</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2D7E0A75-A38D-4F9A-977D-8E277CAD012F}" type="slidenum">
              <a:rPr lang="he-IL" smtClean="0"/>
              <a:pPr/>
              <a:t>‹#›</a:t>
            </a:fld>
            <a:endParaRPr lang="he-IL"/>
          </a:p>
        </p:txBody>
      </p:sp>
    </p:spTree>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7DA96BF-35AA-4A2B-9061-F490581A1F70}" type="datetimeFigureOut">
              <a:rPr lang="he-IL" smtClean="0"/>
              <a:pPr/>
              <a:t>ו'/ניסן/תש"ע</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2D7E0A75-A38D-4F9A-977D-8E277CAD012F}" type="slidenum">
              <a:rPr lang="he-IL" smtClean="0"/>
              <a:pPr/>
              <a:t>‹#›</a:t>
            </a:fld>
            <a:endParaRPr lang="he-IL"/>
          </a:p>
        </p:txBody>
      </p:sp>
    </p:spTree>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7DA96BF-35AA-4A2B-9061-F490581A1F70}" type="datetimeFigureOut">
              <a:rPr lang="he-IL" smtClean="0"/>
              <a:pPr/>
              <a:t>ו'/ניסן/תש"ע</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2D7E0A75-A38D-4F9A-977D-8E277CAD012F}" type="slidenum">
              <a:rPr lang="he-IL" smtClean="0"/>
              <a:pPr/>
              <a:t>‹#›</a:t>
            </a:fld>
            <a:endParaRPr lang="he-IL"/>
          </a:p>
        </p:txBody>
      </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DA96BF-35AA-4A2B-9061-F490581A1F70}" type="datetimeFigureOut">
              <a:rPr lang="he-IL" smtClean="0"/>
              <a:pPr/>
              <a:t>ו'/ניסן/תש"ע</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2D7E0A75-A38D-4F9A-977D-8E277CAD012F}" type="slidenum">
              <a:rPr lang="he-IL" smtClean="0"/>
              <a:pPr/>
              <a:t>‹#›</a:t>
            </a:fld>
            <a:endParaRPr lang="he-IL"/>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7DA96BF-35AA-4A2B-9061-F490581A1F70}" type="datetimeFigureOut">
              <a:rPr lang="he-IL" smtClean="0"/>
              <a:pPr/>
              <a:t>ו'/ניסן/תש"ע</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2D7E0A75-A38D-4F9A-977D-8E277CAD012F}" type="slidenum">
              <a:rPr lang="he-IL" smtClean="0"/>
              <a:pPr/>
              <a:t>‹#›</a:t>
            </a:fld>
            <a:endParaRPr lang="he-IL"/>
          </a:p>
        </p:txBody>
      </p:sp>
    </p:spTree>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7DA96BF-35AA-4A2B-9061-F490581A1F70}" type="datetimeFigureOut">
              <a:rPr lang="he-IL" smtClean="0"/>
              <a:pPr/>
              <a:t>ו'/ניסן/תש"ע</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a:xfrm>
            <a:off x="8077200" y="6356350"/>
            <a:ext cx="609600" cy="365125"/>
          </a:xfrm>
        </p:spPr>
        <p:txBody>
          <a:bodyPr/>
          <a:lstStyle/>
          <a:p>
            <a:fld id="{2D7E0A75-A38D-4F9A-977D-8E277CAD012F}" type="slidenum">
              <a:rPr lang="he-IL" smtClean="0"/>
              <a:pPr/>
              <a:t>‹#›</a:t>
            </a:fld>
            <a:endParaRPr lang="he-IL"/>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7DA96BF-35AA-4A2B-9061-F490581A1F70}" type="datetimeFigureOut">
              <a:rPr lang="he-IL" smtClean="0"/>
              <a:pPr/>
              <a:t>ו'/ניסן/תש"ע</a:t>
            </a:fld>
            <a:endParaRPr lang="he-IL"/>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he-IL"/>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D7E0A75-A38D-4F9A-977D-8E277CAD012F}" type="slidenum">
              <a:rPr lang="he-IL" smtClean="0"/>
              <a:pPr/>
              <a:t>‹#›</a:t>
            </a:fld>
            <a:endParaRPr lang="he-IL"/>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wedge/>
  </p:transition>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txBox="1">
            <a:spLocks/>
          </p:cNvSpPr>
          <p:nvPr/>
        </p:nvSpPr>
        <p:spPr>
          <a:xfrm>
            <a:off x="714348" y="1500174"/>
            <a:ext cx="7786742" cy="2401265"/>
          </a:xfrm>
          <a:prstGeom prst="rect">
            <a:avLst/>
          </a:prstGeom>
        </p:spPr>
        <p:txBody>
          <a:bodyPr vert="horz" lIns="0" rIns="0" bIns="0" anchor="b">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8800" b="1" i="0" u="sng" strike="noStrike" kern="1200" cap="none" spc="0" normalizeH="0" baseline="0" noProof="0" dirty="0" smtClean="0">
                <a:ln>
                  <a:noFill/>
                </a:ln>
                <a:solidFill>
                  <a:schemeClr val="tx2"/>
                </a:solidFill>
                <a:effectLst/>
                <a:uLnTx/>
                <a:uFillTx/>
                <a:latin typeface="+mj-lt"/>
                <a:ea typeface="+mj-ea"/>
                <a:cs typeface="+mj-cs"/>
              </a:rPr>
              <a:t>التنوّر الأكاديمي</a:t>
            </a:r>
            <a:endParaRPr kumimoji="0" lang="en-US" sz="8800" b="1" i="0" u="sng"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2"/>
          <p:cNvSpPr>
            <a:spLocks noGrp="1"/>
          </p:cNvSpPr>
          <p:nvPr>
            <p:ph idx="1"/>
          </p:nvPr>
        </p:nvSpPr>
        <p:spPr>
          <a:xfrm>
            <a:off x="457200" y="1481328"/>
            <a:ext cx="8229600" cy="4525963"/>
          </a:xfrm>
        </p:spPr>
        <p:txBody>
          <a:bodyPr/>
          <a:lstStyle/>
          <a:p>
            <a:pPr>
              <a:buNone/>
            </a:pPr>
            <a:r>
              <a:rPr lang="ar-AE" dirty="0" smtClean="0"/>
              <a:t>لكي نحل مشكلة يجب </a:t>
            </a:r>
            <a:r>
              <a:rPr lang="ar-SA" dirty="0" smtClean="0"/>
              <a:t>الإحساس و</a:t>
            </a:r>
            <a:r>
              <a:rPr lang="ar-AE" dirty="0" smtClean="0"/>
              <a:t>الاعتراف بها </a:t>
            </a:r>
            <a:r>
              <a:rPr lang="ar-AE" dirty="0" err="1" smtClean="0"/>
              <a:t>و</a:t>
            </a:r>
            <a:r>
              <a:rPr lang="ar-SA" dirty="0" smtClean="0"/>
              <a:t>من ثم </a:t>
            </a:r>
            <a:r>
              <a:rPr lang="ar-AE" dirty="0" smtClean="0"/>
              <a:t>التعرف عليها .</a:t>
            </a:r>
          </a:p>
          <a:p>
            <a:pPr>
              <a:buNone/>
            </a:pPr>
            <a:r>
              <a:rPr lang="ar-AE" dirty="0" smtClean="0"/>
              <a:t>في </a:t>
            </a:r>
            <a:r>
              <a:rPr lang="ar-SA" dirty="0" smtClean="0"/>
              <a:t>أ</a:t>
            </a:r>
            <a:r>
              <a:rPr lang="ar-AE" dirty="0" smtClean="0"/>
              <a:t>غلب الأحيان يقف الباحث أمام مشكلة عامة ومعقدة إلى حد ما</a:t>
            </a:r>
            <a:r>
              <a:rPr lang="ar-SA" dirty="0" smtClean="0"/>
              <a:t>، </a:t>
            </a:r>
            <a:r>
              <a:rPr lang="ar-AE" dirty="0" smtClean="0"/>
              <a:t>غريبة عليه تماما</a:t>
            </a:r>
            <a:r>
              <a:rPr lang="ar-SA" dirty="0" smtClean="0"/>
              <a:t>، </a:t>
            </a:r>
            <a:r>
              <a:rPr lang="ar-AE" dirty="0" smtClean="0"/>
              <a:t>لكي يستطيع بحثها عليه </a:t>
            </a:r>
            <a:r>
              <a:rPr lang="ar-SA" dirty="0" smtClean="0"/>
              <a:t>صياغتها </a:t>
            </a:r>
            <a:r>
              <a:rPr lang="ar-AE" dirty="0" smtClean="0"/>
              <a:t>و</a:t>
            </a:r>
            <a:r>
              <a:rPr lang="ar-SA" dirty="0" smtClean="0"/>
              <a:t>أ</a:t>
            </a:r>
            <a:r>
              <a:rPr lang="ar-AE" dirty="0" smtClean="0"/>
              <a:t>ن يوضح لنفسه جيدا ما هي المشكلة التي تشغله بالضبط</a:t>
            </a:r>
            <a:r>
              <a:rPr lang="ar-SA" dirty="0" smtClean="0"/>
              <a:t>. أفضل وسيلة لتوضيحها هي محاولة صياغتها كسؤال</a:t>
            </a:r>
            <a:r>
              <a:rPr lang="ar-AE" dirty="0" smtClean="0"/>
              <a:t>.</a:t>
            </a:r>
            <a:endParaRPr lang="en-US" dirty="0"/>
          </a:p>
        </p:txBody>
      </p:sp>
      <p:sp>
        <p:nvSpPr>
          <p:cNvPr id="5" name="כותרת 1"/>
          <p:cNvSpPr>
            <a:spLocks noGrp="1"/>
          </p:cNvSpPr>
          <p:nvPr>
            <p:ph type="title"/>
          </p:nvPr>
        </p:nvSpPr>
        <p:spPr>
          <a:xfrm>
            <a:off x="457200" y="274638"/>
            <a:ext cx="8229600" cy="1143000"/>
          </a:xfrm>
        </p:spPr>
        <p:txBody>
          <a:bodyPr/>
          <a:lstStyle/>
          <a:p>
            <a:pPr algn="ctr"/>
            <a:r>
              <a:rPr lang="ar-AE" dirty="0" smtClean="0"/>
              <a:t>مشكلة البحث</a:t>
            </a:r>
            <a:endParaRPr lang="en-US" dirty="0"/>
          </a:p>
        </p:txBody>
      </p:sp>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מציין מיקום תוכן 2"/>
          <p:cNvSpPr>
            <a:spLocks noGrp="1"/>
          </p:cNvSpPr>
          <p:nvPr>
            <p:ph idx="1"/>
          </p:nvPr>
        </p:nvSpPr>
        <p:spPr>
          <a:xfrm>
            <a:off x="457200" y="1481328"/>
            <a:ext cx="8229600" cy="4525963"/>
          </a:xfrm>
        </p:spPr>
        <p:txBody>
          <a:bodyPr/>
          <a:lstStyle/>
          <a:p>
            <a:pPr algn="r">
              <a:buNone/>
            </a:pPr>
            <a:r>
              <a:rPr lang="ar-AE" dirty="0" smtClean="0"/>
              <a:t>هناك ثلاثة عوامل </a:t>
            </a:r>
            <a:r>
              <a:rPr lang="ar-AE" dirty="0" err="1" smtClean="0"/>
              <a:t>ي</a:t>
            </a:r>
            <a:r>
              <a:rPr lang="ar-SA" dirty="0" smtClean="0"/>
              <a:t>نبغي</a:t>
            </a:r>
            <a:r>
              <a:rPr lang="ar-AE" dirty="0" smtClean="0"/>
              <a:t> أن تكون في كل مشكلة لكي نستطيع بحثها بطريقة علمية:</a:t>
            </a:r>
          </a:p>
          <a:p>
            <a:pPr algn="r">
              <a:buNone/>
            </a:pPr>
            <a:r>
              <a:rPr lang="ar-AE" dirty="0" smtClean="0"/>
              <a:t>1.</a:t>
            </a:r>
            <a:r>
              <a:rPr lang="ar-SA" dirty="0" smtClean="0"/>
              <a:t> </a:t>
            </a:r>
            <a:r>
              <a:rPr lang="ar-AE" dirty="0" smtClean="0"/>
              <a:t>يجب على المشكلة أن تشير إلى</a:t>
            </a:r>
            <a:r>
              <a:rPr lang="ar-SA" dirty="0" smtClean="0"/>
              <a:t> إمكانية وجود</a:t>
            </a:r>
            <a:r>
              <a:rPr lang="ar-AE" dirty="0" smtClean="0"/>
              <a:t> علاقة بين متغيرين أو أكثر </a:t>
            </a:r>
          </a:p>
          <a:p>
            <a:pPr algn="r">
              <a:buNone/>
            </a:pPr>
            <a:r>
              <a:rPr lang="ar-AE" dirty="0" smtClean="0"/>
              <a:t>2.يجب على المشكلة أن تكون مصاغة بوضوح ”الطريقة الأكثر جودة هي </a:t>
            </a:r>
            <a:r>
              <a:rPr lang="ar-AE" dirty="0" err="1" smtClean="0"/>
              <a:t>ص</a:t>
            </a:r>
            <a:r>
              <a:rPr lang="ar-SA" dirty="0" smtClean="0"/>
              <a:t>ي</a:t>
            </a:r>
            <a:r>
              <a:rPr lang="ar-AE" dirty="0" err="1" smtClean="0"/>
              <a:t>اغة</a:t>
            </a:r>
            <a:r>
              <a:rPr lang="ar-AE" dirty="0" smtClean="0"/>
              <a:t> المشكلة على شكل سؤال”.</a:t>
            </a:r>
          </a:p>
          <a:p>
            <a:pPr algn="r">
              <a:buNone/>
            </a:pPr>
            <a:r>
              <a:rPr lang="ar-AE" dirty="0" smtClean="0"/>
              <a:t>3.على المشكلة أن تكون قابلة للفحص ويمكن قياسها.</a:t>
            </a:r>
          </a:p>
          <a:p>
            <a:pPr algn="r">
              <a:buNone/>
            </a:pPr>
            <a:endParaRPr lang="en-US" dirty="0"/>
          </a:p>
        </p:txBody>
      </p:sp>
      <p:sp>
        <p:nvSpPr>
          <p:cNvPr id="7" name="כותרת 1"/>
          <p:cNvSpPr>
            <a:spLocks noGrp="1"/>
          </p:cNvSpPr>
          <p:nvPr>
            <p:ph type="title"/>
          </p:nvPr>
        </p:nvSpPr>
        <p:spPr>
          <a:xfrm>
            <a:off x="457200" y="274638"/>
            <a:ext cx="8229600" cy="1143000"/>
          </a:xfrm>
        </p:spPr>
        <p:txBody>
          <a:bodyPr/>
          <a:lstStyle/>
          <a:p>
            <a:pPr algn="ctr"/>
            <a:r>
              <a:rPr lang="ar-AE" dirty="0" smtClean="0"/>
              <a:t>مشكلة البحث</a:t>
            </a:r>
            <a:endParaRPr lang="en-US" dirty="0"/>
          </a:p>
        </p:txBody>
      </p:sp>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ar-AE" sz="5400" b="1" dirty="0" smtClean="0"/>
              <a:t/>
            </a:r>
            <a:br>
              <a:rPr lang="ar-AE" sz="5400" b="1" dirty="0" smtClean="0"/>
            </a:br>
            <a:r>
              <a:rPr lang="ar-AE" sz="5400" b="1" dirty="0" smtClean="0"/>
              <a:t/>
            </a:r>
            <a:br>
              <a:rPr lang="ar-AE" sz="5400" b="1" dirty="0" smtClean="0"/>
            </a:br>
            <a:r>
              <a:rPr lang="ar-AE" sz="5400" b="1" dirty="0" smtClean="0"/>
              <a:t/>
            </a:r>
            <a:br>
              <a:rPr lang="ar-AE" sz="5400" b="1" dirty="0" smtClean="0"/>
            </a:br>
            <a:r>
              <a:rPr lang="ar-AE" sz="5400" b="1" dirty="0" smtClean="0"/>
              <a:t/>
            </a:r>
            <a:br>
              <a:rPr lang="ar-AE" sz="5400" b="1" dirty="0" smtClean="0"/>
            </a:br>
            <a:r>
              <a:rPr lang="ar-AE" sz="5400" b="1" dirty="0" smtClean="0"/>
              <a:t/>
            </a:r>
            <a:br>
              <a:rPr lang="ar-AE" sz="5400" b="1" dirty="0" smtClean="0"/>
            </a:br>
            <a:r>
              <a:rPr lang="ar-AE" sz="5400" b="1" dirty="0" smtClean="0"/>
              <a:t/>
            </a:r>
            <a:br>
              <a:rPr lang="ar-AE" sz="5400" b="1" dirty="0" smtClean="0"/>
            </a:br>
            <a:r>
              <a:rPr lang="ar-AE" sz="5400" b="1" dirty="0" smtClean="0"/>
              <a:t/>
            </a:r>
            <a:br>
              <a:rPr lang="ar-AE" sz="5400" b="1" dirty="0" smtClean="0"/>
            </a:br>
            <a:r>
              <a:rPr lang="ar-SA" sz="6000" b="1" dirty="0" smtClean="0"/>
              <a:t>بعض الأخطاء عند تحديد مشكلة البحث</a:t>
            </a:r>
            <a:r>
              <a:rPr lang="en-US" sz="4800" b="1" dirty="0" smtClean="0"/>
              <a:t/>
            </a:r>
            <a:br>
              <a:rPr lang="en-US" sz="4800" b="1" dirty="0" smtClean="0"/>
            </a:br>
            <a:endParaRPr lang="en-US" dirty="0"/>
          </a:p>
        </p:txBody>
      </p:sp>
      <p:sp>
        <p:nvSpPr>
          <p:cNvPr id="3" name="מציין מיקום תוכן 2"/>
          <p:cNvSpPr>
            <a:spLocks noGrp="1"/>
          </p:cNvSpPr>
          <p:nvPr>
            <p:ph idx="1"/>
          </p:nvPr>
        </p:nvSpPr>
        <p:spPr/>
        <p:txBody>
          <a:bodyPr>
            <a:normAutofit/>
          </a:bodyPr>
          <a:lstStyle/>
          <a:p>
            <a:pPr>
              <a:lnSpc>
                <a:spcPct val="90000"/>
              </a:lnSpc>
            </a:pPr>
            <a:r>
              <a:rPr lang="ar-SA" sz="3600" b="1" dirty="0" smtClean="0"/>
              <a:t>1- اختيار مشكلة واسعة النطاق</a:t>
            </a:r>
          </a:p>
          <a:p>
            <a:pPr>
              <a:lnSpc>
                <a:spcPct val="90000"/>
              </a:lnSpc>
            </a:pPr>
            <a:r>
              <a:rPr lang="ar-SA" sz="3600" b="1" dirty="0" smtClean="0"/>
              <a:t>2- اختيار أول مشكلة تخطر بالبال</a:t>
            </a:r>
          </a:p>
          <a:p>
            <a:pPr>
              <a:lnSpc>
                <a:spcPct val="90000"/>
              </a:lnSpc>
            </a:pPr>
            <a:r>
              <a:rPr lang="ar-SA" sz="3600" b="1" dirty="0" smtClean="0"/>
              <a:t>3- المثالية </a:t>
            </a:r>
            <a:r>
              <a:rPr lang="ar-SA" sz="3600" b="1" dirty="0" err="1" smtClean="0"/>
              <a:t>الزايدة</a:t>
            </a:r>
            <a:r>
              <a:rPr lang="ar-SA" sz="3600" b="1" dirty="0" smtClean="0"/>
              <a:t> عن المعقول</a:t>
            </a:r>
          </a:p>
          <a:p>
            <a:pPr>
              <a:lnSpc>
                <a:spcPct val="90000"/>
              </a:lnSpc>
            </a:pPr>
            <a:r>
              <a:rPr lang="ar-SA" sz="3600" b="1" dirty="0" smtClean="0"/>
              <a:t>4- الركاكة وعدم الوضوح </a:t>
            </a:r>
          </a:p>
          <a:p>
            <a:endParaRPr lang="en-US" sz="3600" dirty="0"/>
          </a:p>
        </p:txBody>
      </p:sp>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dirty="0" smtClean="0"/>
              <a:t>الفرضية</a:t>
            </a:r>
            <a:endParaRPr lang="he-IL" dirty="0"/>
          </a:p>
        </p:txBody>
      </p:sp>
      <p:sp>
        <p:nvSpPr>
          <p:cNvPr id="3" name="Content Placeholder 2"/>
          <p:cNvSpPr>
            <a:spLocks noGrp="1"/>
          </p:cNvSpPr>
          <p:nvPr>
            <p:ph idx="1"/>
          </p:nvPr>
        </p:nvSpPr>
        <p:spPr/>
        <p:txBody>
          <a:bodyPr/>
          <a:lstStyle/>
          <a:p>
            <a:pPr lvl="1">
              <a:buNone/>
            </a:pPr>
            <a:r>
              <a:rPr lang="ar-SA" dirty="0" smtClean="0"/>
              <a:t>هي تحديد تقريبي لمدى جودة العلاقة بين العوامل التي ذكرت في سؤال البحث.</a:t>
            </a:r>
          </a:p>
          <a:p>
            <a:pPr lvl="1">
              <a:buNone/>
            </a:pPr>
            <a:r>
              <a:rPr lang="ar-SA" dirty="0" smtClean="0"/>
              <a:t>هي تحدد العلاقة بين المتغيرات في سؤال البحث ( كلما  يرتفع </a:t>
            </a:r>
            <a:r>
              <a:rPr lang="en-US" dirty="0" smtClean="0"/>
              <a:t>x</a:t>
            </a:r>
            <a:r>
              <a:rPr lang="ar-SA" dirty="0" smtClean="0"/>
              <a:t> يتم هبوط </a:t>
            </a:r>
            <a:r>
              <a:rPr lang="en-US" dirty="0" smtClean="0"/>
              <a:t>y</a:t>
            </a:r>
            <a:r>
              <a:rPr lang="ar-SA" dirty="0" smtClean="0"/>
              <a:t>).</a:t>
            </a:r>
          </a:p>
          <a:p>
            <a:pPr lvl="1">
              <a:buNone/>
            </a:pPr>
            <a:r>
              <a:rPr lang="ar-SA" dirty="0" smtClean="0"/>
              <a:t>فرضية البحث هي من أهم مركبات البحث.</a:t>
            </a:r>
          </a:p>
          <a:p>
            <a:pPr lvl="1">
              <a:buNone/>
            </a:pPr>
            <a:endParaRPr lang="ar-SA" dirty="0" smtClean="0"/>
          </a:p>
          <a:p>
            <a:pPr lvl="1">
              <a:buNone/>
            </a:pPr>
            <a:r>
              <a:rPr lang="ar-SA" b="1" u="sng" dirty="0" smtClean="0"/>
              <a:t>قالب الفرضية:</a:t>
            </a:r>
          </a:p>
          <a:p>
            <a:pPr marL="850392" lvl="1" indent="-457200">
              <a:buFont typeface="+mj-lt"/>
              <a:buAutoNum type="arabicPeriod"/>
            </a:pPr>
            <a:r>
              <a:rPr lang="ar-SA" dirty="0" smtClean="0"/>
              <a:t>كلما كان -------------- يتم ----------- ( علاقة فرضية).</a:t>
            </a:r>
          </a:p>
          <a:p>
            <a:pPr marL="850392" lvl="1" indent="-457200">
              <a:buFont typeface="+mj-lt"/>
              <a:buAutoNum type="arabicPeriod"/>
            </a:pPr>
            <a:r>
              <a:rPr lang="ar-SA" dirty="0" smtClean="0"/>
              <a:t>توجد اختلافات بين ------------ وبين -------- (فرضية مقارنة).</a:t>
            </a:r>
          </a:p>
          <a:p>
            <a:pPr lvl="1">
              <a:buNone/>
            </a:pPr>
            <a:endParaRPr lang="ar-SA" dirty="0" smtClean="0"/>
          </a:p>
          <a:p>
            <a:pPr lvl="1">
              <a:buNone/>
            </a:pPr>
            <a:endParaRPr lang="ar-SA" dirty="0" smtClean="0"/>
          </a:p>
          <a:p>
            <a:pPr lvl="1">
              <a:buNone/>
            </a:pPr>
            <a:endParaRPr lang="he-IL" dirty="0"/>
          </a:p>
        </p:txBody>
      </p:sp>
    </p:spTree>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r"/>
            <a:r>
              <a:rPr lang="ar-SA" sz="5400" b="1" dirty="0" smtClean="0"/>
              <a:t>معايير الفرضية الجيدة</a:t>
            </a:r>
            <a:r>
              <a:rPr lang="en-US" sz="4800" b="1" dirty="0" smtClean="0"/>
              <a:t/>
            </a:r>
            <a:br>
              <a:rPr lang="en-US" sz="4800" b="1" dirty="0" smtClean="0"/>
            </a:br>
            <a:endParaRPr lang="en-US" dirty="0"/>
          </a:p>
        </p:txBody>
      </p:sp>
      <p:sp>
        <p:nvSpPr>
          <p:cNvPr id="3" name="מציין מיקום תוכן 2"/>
          <p:cNvSpPr>
            <a:spLocks noGrp="1"/>
          </p:cNvSpPr>
          <p:nvPr>
            <p:ph idx="1"/>
          </p:nvPr>
        </p:nvSpPr>
        <p:spPr/>
        <p:txBody>
          <a:bodyPr/>
          <a:lstStyle/>
          <a:p>
            <a:pPr>
              <a:lnSpc>
                <a:spcPct val="90000"/>
              </a:lnSpc>
            </a:pPr>
            <a:r>
              <a:rPr lang="ar-AE" sz="2400" b="1" dirty="0" smtClean="0"/>
              <a:t>1-</a:t>
            </a:r>
            <a:r>
              <a:rPr lang="ar-SA" sz="2400" b="1" dirty="0" smtClean="0"/>
              <a:t>أن تقرر وتحدد العلاقات المتوقعة</a:t>
            </a:r>
          </a:p>
          <a:p>
            <a:pPr>
              <a:lnSpc>
                <a:spcPct val="90000"/>
              </a:lnSpc>
            </a:pPr>
            <a:r>
              <a:rPr lang="ar-SA" sz="2400" b="1" dirty="0" smtClean="0"/>
              <a:t>2- أن يكون لها سبب قوي أو أساس نظري</a:t>
            </a:r>
          </a:p>
          <a:p>
            <a:pPr>
              <a:lnSpc>
                <a:spcPct val="90000"/>
              </a:lnSpc>
            </a:pPr>
            <a:r>
              <a:rPr lang="ar-SA" sz="2400" b="1" dirty="0" smtClean="0"/>
              <a:t>3- أن تكون موجزة ومختصرة</a:t>
            </a:r>
          </a:p>
          <a:p>
            <a:pPr>
              <a:lnSpc>
                <a:spcPct val="90000"/>
              </a:lnSpc>
            </a:pPr>
            <a:r>
              <a:rPr lang="ar-SA" sz="2400" b="1" dirty="0" smtClean="0"/>
              <a:t>4- أن تكون شاملة ومرتبطة بحقائق</a:t>
            </a:r>
          </a:p>
          <a:p>
            <a:pPr>
              <a:lnSpc>
                <a:spcPct val="90000"/>
              </a:lnSpc>
            </a:pPr>
            <a:r>
              <a:rPr lang="ar-SA" sz="2400" b="1" dirty="0" smtClean="0"/>
              <a:t>5- أن تكون قابلة للفحص والاختبار</a:t>
            </a:r>
          </a:p>
          <a:p>
            <a:pPr>
              <a:lnSpc>
                <a:spcPct val="90000"/>
              </a:lnSpc>
            </a:pPr>
            <a:r>
              <a:rPr lang="ar-SA" sz="2400" b="1" dirty="0" smtClean="0"/>
              <a:t>6- الاعتماد على الفروض المتعددة</a:t>
            </a:r>
          </a:p>
          <a:p>
            <a:pPr>
              <a:lnSpc>
                <a:spcPct val="90000"/>
              </a:lnSpc>
            </a:pPr>
            <a:r>
              <a:rPr lang="ar-SA" sz="2400" b="1" dirty="0" smtClean="0"/>
              <a:t>7- المعقولية والبعد عن العمومية</a:t>
            </a:r>
          </a:p>
          <a:p>
            <a:pPr>
              <a:lnSpc>
                <a:spcPct val="90000"/>
              </a:lnSpc>
            </a:pPr>
            <a:r>
              <a:rPr lang="ar-SA" sz="2400" b="1" dirty="0" smtClean="0"/>
              <a:t>8- القدرة على تفسير الظاهرة </a:t>
            </a:r>
          </a:p>
          <a:p>
            <a:pPr>
              <a:lnSpc>
                <a:spcPct val="90000"/>
              </a:lnSpc>
            </a:pPr>
            <a:r>
              <a:rPr lang="ar-SA" sz="2400" b="1" dirty="0" smtClean="0"/>
              <a:t>9- الاتساق والبساطة</a:t>
            </a:r>
          </a:p>
          <a:p>
            <a:endParaRPr lang="en-US" dirty="0"/>
          </a:p>
        </p:txBody>
      </p:sp>
    </p:spTree>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متغيرات</a:t>
            </a:r>
            <a:endParaRPr lang="he-IL" dirty="0"/>
          </a:p>
        </p:txBody>
      </p:sp>
      <p:sp>
        <p:nvSpPr>
          <p:cNvPr id="3" name="Content Placeholder 2"/>
          <p:cNvSpPr>
            <a:spLocks noGrp="1"/>
          </p:cNvSpPr>
          <p:nvPr>
            <p:ph idx="1"/>
          </p:nvPr>
        </p:nvSpPr>
        <p:spPr>
          <a:xfrm>
            <a:off x="571472" y="1928802"/>
            <a:ext cx="8358246" cy="4500594"/>
          </a:xfrm>
        </p:spPr>
        <p:txBody>
          <a:bodyPr>
            <a:normAutofit fontScale="92500" lnSpcReduction="20000"/>
          </a:bodyPr>
          <a:lstStyle/>
          <a:p>
            <a:pPr>
              <a:buNone/>
            </a:pPr>
            <a:r>
              <a:rPr lang="ar-SA" b="1" u="sng" dirty="0" smtClean="0"/>
              <a:t>متغير:</a:t>
            </a:r>
          </a:p>
          <a:p>
            <a:pPr>
              <a:buNone/>
            </a:pPr>
            <a:r>
              <a:rPr lang="ar-SA" dirty="0" smtClean="0"/>
              <a:t>هو الذي تتغير قيمته أو كميته من حالة لأخرى ويجب عليه أن يحتوي على مركبين على الأقل.</a:t>
            </a:r>
          </a:p>
          <a:p>
            <a:pPr>
              <a:buNone/>
            </a:pPr>
            <a:r>
              <a:rPr lang="ar-SA" b="1" dirty="0" smtClean="0"/>
              <a:t>مثال:</a:t>
            </a:r>
          </a:p>
          <a:p>
            <a:pPr>
              <a:buNone/>
            </a:pPr>
            <a:r>
              <a:rPr lang="ar-SA" b="1" dirty="0" smtClean="0"/>
              <a:t>  </a:t>
            </a:r>
            <a:r>
              <a:rPr lang="ar-SA" dirty="0" smtClean="0"/>
              <a:t>” ادارة ” هو ليس متغير ولكن ” اسلوب الادارة ” هو متغير</a:t>
            </a:r>
          </a:p>
          <a:p>
            <a:pPr>
              <a:buNone/>
            </a:pPr>
            <a:r>
              <a:rPr lang="ar-SA" dirty="0" smtClean="0"/>
              <a:t>  ” كرسي ” هو ليس متغير ولكن ” لون الكرسي ”متغير</a:t>
            </a:r>
          </a:p>
          <a:p>
            <a:pPr>
              <a:buNone/>
            </a:pPr>
            <a:endParaRPr lang="ar-SA" dirty="0" smtClean="0"/>
          </a:p>
          <a:p>
            <a:pPr>
              <a:buNone/>
            </a:pPr>
            <a:r>
              <a:rPr lang="ar-SA" b="1" dirty="0" err="1" smtClean="0"/>
              <a:t>امثلة</a:t>
            </a:r>
            <a:r>
              <a:rPr lang="ar-SA" b="1" dirty="0" smtClean="0"/>
              <a:t>:</a:t>
            </a:r>
          </a:p>
          <a:p>
            <a:pPr>
              <a:buNone/>
            </a:pPr>
            <a:r>
              <a:rPr lang="ar-SA" dirty="0" smtClean="0"/>
              <a:t>الجنس</a:t>
            </a:r>
          </a:p>
          <a:p>
            <a:pPr>
              <a:buNone/>
            </a:pPr>
            <a:r>
              <a:rPr lang="ar-SA" dirty="0" smtClean="0"/>
              <a:t>الطول</a:t>
            </a:r>
          </a:p>
          <a:p>
            <a:pPr>
              <a:buNone/>
            </a:pPr>
            <a:r>
              <a:rPr lang="ar-SA" dirty="0" smtClean="0"/>
              <a:t>المستوى الاجتماعي</a:t>
            </a:r>
          </a:p>
          <a:p>
            <a:pPr>
              <a:buNone/>
            </a:pPr>
            <a:r>
              <a:rPr lang="ar-SA" dirty="0" smtClean="0"/>
              <a:t>درجة مهنية</a:t>
            </a:r>
          </a:p>
          <a:p>
            <a:pPr>
              <a:buNone/>
            </a:pPr>
            <a:endParaRPr lang="ar-SA" dirty="0" smtClean="0"/>
          </a:p>
          <a:p>
            <a:pPr>
              <a:buNone/>
            </a:pPr>
            <a:endParaRPr lang="ar-SA" dirty="0" smtClean="0"/>
          </a:p>
          <a:p>
            <a:pPr>
              <a:buNone/>
            </a:pPr>
            <a:endParaRPr lang="he-IL" dirty="0"/>
          </a:p>
        </p:txBody>
      </p:sp>
    </p:spTree>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1143000"/>
          </a:xfrm>
        </p:spPr>
        <p:txBody>
          <a:bodyPr>
            <a:normAutofit fontScale="90000"/>
          </a:bodyPr>
          <a:lstStyle/>
          <a:p>
            <a:pPr algn="ctr"/>
            <a:r>
              <a:rPr lang="ar-SA" dirty="0" smtClean="0"/>
              <a:t>لكي يتم تعريف المتغير هنالك نوعان من التعريفات</a:t>
            </a:r>
            <a:endParaRPr lang="he-IL" dirty="0"/>
          </a:p>
        </p:txBody>
      </p:sp>
      <p:sp>
        <p:nvSpPr>
          <p:cNvPr id="3" name="Content Placeholder 2"/>
          <p:cNvSpPr>
            <a:spLocks noGrp="1"/>
          </p:cNvSpPr>
          <p:nvPr>
            <p:ph idx="1"/>
          </p:nvPr>
        </p:nvSpPr>
        <p:spPr>
          <a:xfrm>
            <a:off x="457200" y="1302806"/>
            <a:ext cx="8229600" cy="6208428"/>
          </a:xfrm>
        </p:spPr>
        <p:txBody>
          <a:bodyPr>
            <a:normAutofit/>
          </a:bodyPr>
          <a:lstStyle/>
          <a:p>
            <a:pPr>
              <a:buNone/>
            </a:pPr>
            <a:r>
              <a:rPr lang="ar-SA" b="1" u="sng" dirty="0" smtClean="0"/>
              <a:t>التعريف الاسمي </a:t>
            </a:r>
            <a:r>
              <a:rPr lang="ar-SA" dirty="0" smtClean="0"/>
              <a:t>: يعني كما هي في المعجم- معنى لمصطلح نظري, يتم وصفه بواسطة مصطلحات اخرى.</a:t>
            </a:r>
          </a:p>
          <a:p>
            <a:pPr>
              <a:buNone/>
            </a:pPr>
            <a:r>
              <a:rPr lang="ar-SA" dirty="0" smtClean="0"/>
              <a:t>أمثلة:</a:t>
            </a:r>
          </a:p>
          <a:p>
            <a:pPr marL="514350" indent="-514350">
              <a:buFont typeface="+mj-lt"/>
              <a:buAutoNum type="arabicPeriod"/>
            </a:pPr>
            <a:r>
              <a:rPr lang="ar-SA" dirty="0" smtClean="0"/>
              <a:t>مستوى الذكاء: القدرة على حل مسائل والتفكير بشكل مبسط</a:t>
            </a:r>
          </a:p>
          <a:p>
            <a:pPr marL="514350" indent="-514350">
              <a:buFont typeface="+mj-lt"/>
              <a:buAutoNum type="arabicPeriod"/>
            </a:pPr>
            <a:r>
              <a:rPr lang="ar-SA" dirty="0" smtClean="0"/>
              <a:t>المستوى الاجتماعي: يتعلق بكل الناس في المجتمع الذين يمتلكون مكانة اجتماعية مطابقة</a:t>
            </a:r>
          </a:p>
          <a:p>
            <a:pPr marL="514350" indent="-514350">
              <a:buNone/>
            </a:pPr>
            <a:r>
              <a:rPr lang="ar-SA" b="1" u="sng" dirty="0" smtClean="0"/>
              <a:t>التعريف الفعلي</a:t>
            </a:r>
            <a:r>
              <a:rPr lang="ar-SA" dirty="0" smtClean="0"/>
              <a:t>: هو الذي يعرف المتغير بواسطة وصف الأعمال المطلوبة لكي نعترف بوجود الظاهرة التي يصفها هذا المتغير وباستطاعتنا قياسها وهو وصف لأداة البحث ( امتحان, استمارة).</a:t>
            </a:r>
          </a:p>
          <a:p>
            <a:pPr marL="514350" indent="-514350">
              <a:buNone/>
            </a:pPr>
            <a:r>
              <a:rPr lang="ar-SA" dirty="0" smtClean="0"/>
              <a:t>أمثلة:</a:t>
            </a:r>
          </a:p>
          <a:p>
            <a:pPr marL="514350" indent="-514350">
              <a:buFont typeface="Wingdings" pitchFamily="2" charset="2"/>
              <a:buChar char="v"/>
            </a:pPr>
            <a:r>
              <a:rPr lang="ar-SA" dirty="0" smtClean="0"/>
              <a:t>مستوى اجتماعي – نوع العمل</a:t>
            </a:r>
          </a:p>
          <a:p>
            <a:pPr marL="514350" indent="-514350">
              <a:buFont typeface="Wingdings" pitchFamily="2" charset="2"/>
              <a:buChar char="v"/>
            </a:pPr>
            <a:r>
              <a:rPr lang="ar-SA" dirty="0" smtClean="0"/>
              <a:t>مستوى الذكاء – اختبار لقياس القدرة التفكيرية</a:t>
            </a:r>
          </a:p>
          <a:p>
            <a:pPr marL="514350" indent="-514350">
              <a:buNone/>
            </a:pPr>
            <a:endParaRPr lang="he-IL" dirty="0"/>
          </a:p>
        </p:txBody>
      </p:sp>
    </p:spTree>
  </p:cSld>
  <p:clrMapOvr>
    <a:masterClrMapping/>
  </p:clrMapOvr>
  <p:transition>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المتغيرات</a:t>
            </a:r>
            <a:endParaRPr lang="he-IL" dirty="0"/>
          </a:p>
        </p:txBody>
      </p:sp>
      <p:sp>
        <p:nvSpPr>
          <p:cNvPr id="3" name="Content Placeholder 2"/>
          <p:cNvSpPr>
            <a:spLocks noGrp="1"/>
          </p:cNvSpPr>
          <p:nvPr>
            <p:ph idx="1"/>
          </p:nvPr>
        </p:nvSpPr>
        <p:spPr/>
        <p:txBody>
          <a:bodyPr>
            <a:normAutofit fontScale="92500" lnSpcReduction="20000"/>
          </a:bodyPr>
          <a:lstStyle/>
          <a:p>
            <a:pPr>
              <a:buNone/>
            </a:pPr>
            <a:r>
              <a:rPr lang="ar-SA" dirty="0" smtClean="0"/>
              <a:t>المتغير الكمي: هو المتغير الذي باستطاعتنا تدريج مركباته </a:t>
            </a:r>
          </a:p>
          <a:p>
            <a:pPr>
              <a:buFont typeface="Wingdings" pitchFamily="2" charset="2"/>
              <a:buChar char="ü"/>
            </a:pPr>
            <a:r>
              <a:rPr lang="ar-SA" dirty="0" smtClean="0"/>
              <a:t> الوزن</a:t>
            </a:r>
          </a:p>
          <a:p>
            <a:pPr>
              <a:buFont typeface="Wingdings" pitchFamily="2" charset="2"/>
              <a:buChar char="ü"/>
            </a:pPr>
            <a:r>
              <a:rPr lang="ar-SA" dirty="0" smtClean="0"/>
              <a:t>مستوى الدخل</a:t>
            </a:r>
          </a:p>
          <a:p>
            <a:pPr>
              <a:buFont typeface="Wingdings" pitchFamily="2" charset="2"/>
              <a:buChar char="ü"/>
            </a:pPr>
            <a:r>
              <a:rPr lang="ar-SA" dirty="0" smtClean="0"/>
              <a:t>الطول</a:t>
            </a:r>
          </a:p>
          <a:p>
            <a:pPr>
              <a:buFont typeface="Wingdings" pitchFamily="2" charset="2"/>
              <a:buChar char="ü"/>
            </a:pPr>
            <a:r>
              <a:rPr lang="ar-SA" dirty="0" smtClean="0"/>
              <a:t>الكثافة</a:t>
            </a:r>
          </a:p>
          <a:p>
            <a:pPr>
              <a:buNone/>
            </a:pPr>
            <a:endParaRPr lang="ar-SA" dirty="0" smtClean="0"/>
          </a:p>
          <a:p>
            <a:pPr>
              <a:buNone/>
            </a:pPr>
            <a:r>
              <a:rPr lang="ar-SA" dirty="0" smtClean="0"/>
              <a:t>المتغير النوعي: هو المتغير الذي لا نستطيع تدريج مركباته</a:t>
            </a:r>
          </a:p>
          <a:p>
            <a:pPr>
              <a:buFont typeface="Wingdings" pitchFamily="2" charset="2"/>
              <a:buChar char="ü"/>
            </a:pPr>
            <a:r>
              <a:rPr lang="ar-SA" dirty="0" smtClean="0"/>
              <a:t>ت</a:t>
            </a:r>
            <a:r>
              <a:rPr lang="ar-AE" dirty="0" smtClean="0"/>
              <a:t>ص</a:t>
            </a:r>
            <a:r>
              <a:rPr lang="ar-SA" dirty="0" smtClean="0"/>
              <a:t>رف</a:t>
            </a:r>
          </a:p>
          <a:p>
            <a:pPr>
              <a:buFont typeface="Wingdings" pitchFamily="2" charset="2"/>
              <a:buChar char="ü"/>
            </a:pPr>
            <a:r>
              <a:rPr lang="ar-SA" dirty="0" smtClean="0"/>
              <a:t>آراء</a:t>
            </a:r>
          </a:p>
          <a:p>
            <a:pPr>
              <a:buFont typeface="Wingdings" pitchFamily="2" charset="2"/>
              <a:buChar char="ü"/>
            </a:pPr>
            <a:r>
              <a:rPr lang="ar-SA" dirty="0" smtClean="0"/>
              <a:t>مدى رضاكم</a:t>
            </a:r>
          </a:p>
          <a:p>
            <a:pPr>
              <a:buFont typeface="Wingdings" pitchFamily="2" charset="2"/>
              <a:buChar char="ü"/>
            </a:pPr>
            <a:r>
              <a:rPr lang="ar-SA" dirty="0" smtClean="0"/>
              <a:t>محبة</a:t>
            </a:r>
            <a:endParaRPr lang="he-IL" dirty="0"/>
          </a:p>
        </p:txBody>
      </p:sp>
    </p:spTree>
  </p:cSld>
  <p:clrMapOvr>
    <a:masterClrMapping/>
  </p:clrMapOvr>
  <p:transition>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أنواع المتغيرات </a:t>
            </a:r>
            <a:endParaRPr lang="he-IL" dirty="0"/>
          </a:p>
        </p:txBody>
      </p:sp>
      <p:sp>
        <p:nvSpPr>
          <p:cNvPr id="3" name="Content Placeholder 2"/>
          <p:cNvSpPr>
            <a:spLocks noGrp="1"/>
          </p:cNvSpPr>
          <p:nvPr>
            <p:ph idx="1"/>
          </p:nvPr>
        </p:nvSpPr>
        <p:spPr/>
        <p:txBody>
          <a:bodyPr/>
          <a:lstStyle/>
          <a:p>
            <a:r>
              <a:rPr lang="ar-SA" b="1" u="sng" dirty="0" smtClean="0"/>
              <a:t>المتغير المستقل (السبب)</a:t>
            </a:r>
            <a:r>
              <a:rPr lang="ar-SA" dirty="0" smtClean="0"/>
              <a:t>: هو المتغير </a:t>
            </a:r>
            <a:r>
              <a:rPr lang="en-US" dirty="0" smtClean="0"/>
              <a:t>Active</a:t>
            </a:r>
            <a:r>
              <a:rPr lang="ar-SA" dirty="0" smtClean="0"/>
              <a:t> النشط في البحث, هو المؤثر, المسبب الذي يفسر – معروفا مسبقا. بالإضافة لذلك فهو العامل الذي نريد أن نقيس مدى تأثيره على الموقف.</a:t>
            </a:r>
          </a:p>
          <a:p>
            <a:r>
              <a:rPr lang="ar-SA" b="1" dirty="0" smtClean="0"/>
              <a:t>المتغير التابع(</a:t>
            </a:r>
            <a:r>
              <a:rPr lang="ar-SA" b="1" dirty="0" err="1" smtClean="0"/>
              <a:t>النتيجه</a:t>
            </a:r>
            <a:r>
              <a:rPr lang="ar-SA" b="1" dirty="0" smtClean="0"/>
              <a:t>) </a:t>
            </a:r>
            <a:r>
              <a:rPr lang="ar-SA" dirty="0" smtClean="0"/>
              <a:t>: هو المتغير ال </a:t>
            </a:r>
            <a:r>
              <a:rPr lang="en-US" dirty="0" smtClean="0"/>
              <a:t>Passive</a:t>
            </a:r>
            <a:r>
              <a:rPr lang="ar-SA" dirty="0" smtClean="0"/>
              <a:t> في البحث- متأثر من , مفسر, يحدث بسبب, ( هو الذي يفحصه الباحث). بالإضافة لذلك فهو العامل الذي ينتج عن تأثير العامل المستقل.</a:t>
            </a:r>
          </a:p>
          <a:p>
            <a:pPr>
              <a:buNone/>
            </a:pPr>
            <a:endParaRPr lang="ar-SA" dirty="0" smtClean="0"/>
          </a:p>
          <a:p>
            <a:pPr algn="ctr">
              <a:buNone/>
            </a:pPr>
            <a:r>
              <a:rPr lang="ar-SA" b="1" dirty="0" smtClean="0"/>
              <a:t>هنالك علاقة بين جيل القارئ وبين نوع الجريدة</a:t>
            </a:r>
            <a:endParaRPr lang="he-IL" b="1" dirty="0"/>
          </a:p>
        </p:txBody>
      </p:sp>
    </p:spTree>
  </p:cSld>
  <p:clrMapOvr>
    <a:masterClrMapping/>
  </p:clrMapOvr>
  <p:transition>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en-US" sz="5400" dirty="0" smtClean="0"/>
              <a:t/>
            </a:r>
            <a:br>
              <a:rPr lang="en-US" sz="5400" dirty="0" smtClean="0"/>
            </a:br>
            <a:r>
              <a:rPr lang="ar-EG" sz="5400" dirty="0" smtClean="0"/>
              <a:t>1- المتغير المستقل</a:t>
            </a:r>
            <a:r>
              <a:rPr lang="en-US" sz="5400" dirty="0" smtClean="0"/>
              <a:t> </a:t>
            </a:r>
            <a:r>
              <a:rPr lang="ar-EG" sz="5400" dirty="0" smtClean="0"/>
              <a:t>:</a:t>
            </a:r>
            <a:r>
              <a:rPr lang="en-US" sz="5400" dirty="0" smtClean="0"/>
              <a:t> Independence variable </a:t>
            </a:r>
            <a:r>
              <a:rPr lang="ar-EG" sz="5400" dirty="0" smtClean="0"/>
              <a:t>يصنف </a:t>
            </a:r>
            <a:r>
              <a:rPr lang="ar-EG" sz="5400" dirty="0" err="1" smtClean="0"/>
              <a:t>الي</a:t>
            </a:r>
            <a:endParaRPr lang="en-US" dirty="0"/>
          </a:p>
        </p:txBody>
      </p:sp>
      <p:sp>
        <p:nvSpPr>
          <p:cNvPr id="3" name="מציין מיקום תוכן 2"/>
          <p:cNvSpPr>
            <a:spLocks noGrp="1"/>
          </p:cNvSpPr>
          <p:nvPr>
            <p:ph idx="1"/>
          </p:nvPr>
        </p:nvSpPr>
        <p:spPr/>
        <p:txBody>
          <a:bodyPr/>
          <a:lstStyle/>
          <a:p>
            <a:r>
              <a:rPr lang="ar-EG" dirty="0" smtClean="0"/>
              <a:t>1- متغيرات </a:t>
            </a:r>
            <a:r>
              <a:rPr lang="ar-EG" dirty="0" err="1" smtClean="0"/>
              <a:t>مستقله</a:t>
            </a:r>
            <a:r>
              <a:rPr lang="ar-EG" dirty="0" smtClean="0"/>
              <a:t> لا تخضع لمعالجة الباحث:</a:t>
            </a:r>
          </a:p>
          <a:p>
            <a:r>
              <a:rPr lang="ar-EG" dirty="0" smtClean="0"/>
              <a:t>وهي متغيرات خصائص </a:t>
            </a:r>
            <a:r>
              <a:rPr lang="ar-EG" dirty="0" err="1" smtClean="0"/>
              <a:t>الافراد</a:t>
            </a:r>
            <a:r>
              <a:rPr lang="ar-EG" dirty="0" smtClean="0"/>
              <a:t> كالجنس والنوع والعمر والذكاء </a:t>
            </a:r>
          </a:p>
          <a:p>
            <a:r>
              <a:rPr lang="ar-EG" dirty="0" smtClean="0"/>
              <a:t>نتحكم فيها بشكل غير مباشر </a:t>
            </a:r>
            <a:r>
              <a:rPr lang="ar-EG" dirty="0" err="1" smtClean="0"/>
              <a:t>اي</a:t>
            </a:r>
            <a:r>
              <a:rPr lang="ar-EG" dirty="0" smtClean="0"/>
              <a:t> بالانتقاء والتصنيف والرصد وتحليل </a:t>
            </a:r>
            <a:r>
              <a:rPr lang="ar-EG" dirty="0" err="1" smtClean="0"/>
              <a:t>الاثر</a:t>
            </a:r>
            <a:endParaRPr lang="en-US" dirty="0" smtClean="0"/>
          </a:p>
          <a:p>
            <a:r>
              <a:rPr lang="ar-EG" dirty="0" smtClean="0"/>
              <a:t>2- متغيرات </a:t>
            </a:r>
            <a:r>
              <a:rPr lang="ar-EG" dirty="0" err="1" smtClean="0"/>
              <a:t>مستقله</a:t>
            </a:r>
            <a:r>
              <a:rPr lang="ar-EG" dirty="0" smtClean="0"/>
              <a:t> تخضع لمعالجة الباحث:</a:t>
            </a:r>
          </a:p>
          <a:p>
            <a:r>
              <a:rPr lang="ar-EG" dirty="0" smtClean="0"/>
              <a:t>وهي التي يتحكم فيها الباحث بالتعديل والتغيير تبعا لتصميم التجربة فتسمي المتغيرات التجريبية </a:t>
            </a:r>
            <a:endParaRPr lang="en-US" dirty="0" smtClean="0"/>
          </a:p>
          <a:p>
            <a:endParaRPr lang="en-US" dirty="0"/>
          </a:p>
        </p:txBody>
      </p:sp>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txBox="1">
            <a:spLocks/>
          </p:cNvSpPr>
          <p:nvPr/>
        </p:nvSpPr>
        <p:spPr>
          <a:xfrm>
            <a:off x="609600" y="457200"/>
            <a:ext cx="7772400" cy="1470025"/>
          </a:xfrm>
          <a:prstGeom prst="rect">
            <a:avLst/>
          </a:prstGeom>
        </p:spPr>
        <p:txBody>
          <a:bodyPr vert="horz" lIns="0" rIns="0" bIns="0" anchor="b">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AE" sz="5000" b="1" i="0" u="none" strike="noStrike" kern="1200" cap="none" spc="0" normalizeH="0" baseline="0" noProof="0" dirty="0" smtClean="0">
                <a:ln>
                  <a:noFill/>
                </a:ln>
                <a:solidFill>
                  <a:schemeClr val="tx2"/>
                </a:solidFill>
                <a:effectLst/>
                <a:uLnTx/>
                <a:uFillTx/>
                <a:latin typeface="+mj-lt"/>
                <a:ea typeface="+mj-ea"/>
                <a:cs typeface="+mj-cs"/>
              </a:rPr>
              <a:t>مراحل المعرفة</a:t>
            </a:r>
            <a:endParaRPr kumimoji="0" lang="en-US" sz="5000" b="1" i="0" u="none" strike="noStrike" kern="1200" cap="none" spc="0" normalizeH="0" baseline="0" noProof="0" dirty="0">
              <a:ln>
                <a:noFill/>
              </a:ln>
              <a:solidFill>
                <a:schemeClr val="tx2"/>
              </a:solidFill>
              <a:effectLst/>
              <a:uLnTx/>
              <a:uFillTx/>
              <a:latin typeface="+mj-lt"/>
              <a:ea typeface="+mj-ea"/>
              <a:cs typeface="+mj-cs"/>
            </a:endParaRPr>
          </a:p>
        </p:txBody>
      </p:sp>
      <p:sp>
        <p:nvSpPr>
          <p:cNvPr id="5" name="כותרת משנה 2"/>
          <p:cNvSpPr txBox="1">
            <a:spLocks/>
          </p:cNvSpPr>
          <p:nvPr/>
        </p:nvSpPr>
        <p:spPr>
          <a:xfrm>
            <a:off x="1571604" y="2643182"/>
            <a:ext cx="6286544" cy="2714644"/>
          </a:xfrm>
          <a:prstGeom prst="rect">
            <a:avLst/>
          </a:prstGeom>
        </p:spPr>
        <p:style>
          <a:lnRef idx="2">
            <a:schemeClr val="accent1"/>
          </a:lnRef>
          <a:fillRef idx="1">
            <a:schemeClr val="lt1"/>
          </a:fillRef>
          <a:effectRef idx="0">
            <a:schemeClr val="accent1"/>
          </a:effectRef>
          <a:fontRef idx="minor">
            <a:schemeClr val="dk1"/>
          </a:fontRef>
        </p:style>
        <p:txBody>
          <a:bodyPr vert="horz">
            <a:normAutofit/>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buFont typeface="Wingdings 2"/>
              <a:buChar char=""/>
              <a:tabLst/>
              <a:defRPr/>
            </a:pPr>
            <a:endParaRPr kumimoji="0" lang="he-IL" sz="2600" b="1"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r" defTabSz="914400" rtl="1"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ar-AE" sz="2600" b="1" i="0" u="none" strike="noStrike" kern="1200" cap="none" spc="0" normalizeH="0" baseline="0" noProof="0" dirty="0" smtClean="0">
                <a:ln>
                  <a:noFill/>
                </a:ln>
                <a:solidFill>
                  <a:schemeClr val="tx1"/>
                </a:solidFill>
                <a:effectLst/>
                <a:uLnTx/>
                <a:uFillTx/>
                <a:latin typeface="+mn-lt"/>
                <a:ea typeface="+mn-ea"/>
                <a:cs typeface="+mn-cs"/>
              </a:rPr>
              <a:t>هنالك ثلاث مستويات للمعرفة :</a:t>
            </a:r>
          </a:p>
          <a:p>
            <a:pPr marL="514350" marR="0" lvl="0" indent="-514350" algn="r" defTabSz="914400" rtl="1" eaLnBrk="1" fontAlgn="auto" latinLnBrk="0" hangingPunct="1">
              <a:lnSpc>
                <a:spcPct val="100000"/>
              </a:lnSpc>
              <a:spcBef>
                <a:spcPct val="20000"/>
              </a:spcBef>
              <a:spcAft>
                <a:spcPts val="0"/>
              </a:spcAft>
              <a:buClr>
                <a:schemeClr val="accent3"/>
              </a:buClr>
              <a:buSzPct val="95000"/>
              <a:buFont typeface="+mj-lt"/>
              <a:buAutoNum type="arabicPeriod"/>
              <a:tabLst/>
              <a:defRPr/>
            </a:pPr>
            <a:r>
              <a:rPr kumimoji="0" lang="ar-AE" sz="2600" b="1" i="0" u="none" strike="noStrike" kern="1200" cap="none" spc="0" normalizeH="0" baseline="0" noProof="0" dirty="0" smtClean="0">
                <a:ln>
                  <a:noFill/>
                </a:ln>
                <a:solidFill>
                  <a:schemeClr val="tx1"/>
                </a:solidFill>
                <a:effectLst/>
                <a:uLnTx/>
                <a:uFillTx/>
                <a:latin typeface="+mn-lt"/>
                <a:ea typeface="+mn-ea"/>
                <a:cs typeface="+mn-cs"/>
              </a:rPr>
              <a:t>اكتساب المعرفة </a:t>
            </a:r>
          </a:p>
          <a:p>
            <a:pPr marL="514350" marR="0" lvl="0" indent="-514350" algn="r" defTabSz="914400" rtl="1" eaLnBrk="1" fontAlgn="auto" latinLnBrk="0" hangingPunct="1">
              <a:lnSpc>
                <a:spcPct val="100000"/>
              </a:lnSpc>
              <a:spcBef>
                <a:spcPct val="20000"/>
              </a:spcBef>
              <a:spcAft>
                <a:spcPts val="0"/>
              </a:spcAft>
              <a:buClr>
                <a:schemeClr val="accent3"/>
              </a:buClr>
              <a:buSzPct val="95000"/>
              <a:buFont typeface="+mj-lt"/>
              <a:buAutoNum type="arabicPeriod"/>
              <a:tabLst/>
              <a:defRPr/>
            </a:pPr>
            <a:r>
              <a:rPr kumimoji="0" lang="ar-AE" sz="2600" b="1" i="0" u="none" strike="noStrike" kern="1200" cap="none" spc="0" normalizeH="0" baseline="0" noProof="0" dirty="0" smtClean="0">
                <a:ln>
                  <a:noFill/>
                </a:ln>
                <a:solidFill>
                  <a:schemeClr val="tx1"/>
                </a:solidFill>
                <a:effectLst/>
                <a:uLnTx/>
                <a:uFillTx/>
                <a:latin typeface="+mn-lt"/>
                <a:ea typeface="+mn-ea"/>
                <a:cs typeface="+mn-cs"/>
              </a:rPr>
              <a:t>إنتاج المعرفة </a:t>
            </a:r>
          </a:p>
          <a:p>
            <a:pPr marL="514350" marR="0" lvl="0" indent="-514350" algn="r" defTabSz="914400" rtl="1" eaLnBrk="1" fontAlgn="auto" latinLnBrk="0" hangingPunct="1">
              <a:lnSpc>
                <a:spcPct val="100000"/>
              </a:lnSpc>
              <a:spcBef>
                <a:spcPct val="20000"/>
              </a:spcBef>
              <a:spcAft>
                <a:spcPts val="0"/>
              </a:spcAft>
              <a:buClr>
                <a:schemeClr val="accent3"/>
              </a:buClr>
              <a:buSzPct val="95000"/>
              <a:buFont typeface="+mj-lt"/>
              <a:buAutoNum type="arabicPeriod"/>
              <a:tabLst/>
              <a:defRPr/>
            </a:pPr>
            <a:r>
              <a:rPr kumimoji="0" lang="ar-AE" sz="2600" b="1" i="0" u="none" strike="noStrike" kern="1200" cap="none" spc="0" normalizeH="0" baseline="0" noProof="0" dirty="0" smtClean="0">
                <a:ln>
                  <a:noFill/>
                </a:ln>
                <a:solidFill>
                  <a:schemeClr val="tx1"/>
                </a:solidFill>
                <a:effectLst/>
                <a:uLnTx/>
                <a:uFillTx/>
                <a:latin typeface="+mn-lt"/>
                <a:ea typeface="+mn-ea"/>
                <a:cs typeface="+mn-cs"/>
              </a:rPr>
              <a:t>استعمال المعرفة</a:t>
            </a:r>
            <a:endParaRPr kumimoji="0" lang="en-US" sz="2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EG" sz="5400" dirty="0" smtClean="0"/>
              <a:t>المتغير التابع</a:t>
            </a:r>
            <a:r>
              <a:rPr lang="en-US" sz="5400" dirty="0" smtClean="0"/>
              <a:t> dependence variable</a:t>
            </a:r>
            <a:endParaRPr lang="en-US" dirty="0"/>
          </a:p>
        </p:txBody>
      </p:sp>
      <p:sp>
        <p:nvSpPr>
          <p:cNvPr id="3" name="מציין מיקום תוכן 2"/>
          <p:cNvSpPr>
            <a:spLocks noGrp="1"/>
          </p:cNvSpPr>
          <p:nvPr>
            <p:ph idx="1"/>
          </p:nvPr>
        </p:nvSpPr>
        <p:spPr/>
        <p:txBody>
          <a:bodyPr/>
          <a:lstStyle/>
          <a:p>
            <a:r>
              <a:rPr lang="ar-EG" sz="2400" dirty="0" smtClean="0"/>
              <a:t>وهي النتيجة والتي تعبر عنها استجابات </a:t>
            </a:r>
            <a:r>
              <a:rPr lang="ar-EG" sz="2400" dirty="0" err="1" smtClean="0"/>
              <a:t>الافراد</a:t>
            </a:r>
            <a:r>
              <a:rPr lang="ar-EG" sz="2400" dirty="0" smtClean="0"/>
              <a:t> وهي تابعة </a:t>
            </a:r>
            <a:r>
              <a:rPr lang="ar-EG" sz="2400" dirty="0" err="1" smtClean="0"/>
              <a:t>لانها</a:t>
            </a:r>
            <a:r>
              <a:rPr lang="ar-EG" sz="2400" dirty="0" smtClean="0"/>
              <a:t> تتبع المتغير المستقل في التغير.</a:t>
            </a:r>
            <a:r>
              <a:rPr lang="en-US" sz="2400" dirty="0" smtClean="0"/>
              <a:t> </a:t>
            </a:r>
            <a:r>
              <a:rPr lang="ar-EG" sz="2400" dirty="0" smtClean="0"/>
              <a:t/>
            </a:r>
            <a:br>
              <a:rPr lang="ar-EG" sz="2400" dirty="0" smtClean="0"/>
            </a:br>
            <a:r>
              <a:rPr lang="ar-EG" sz="2400" dirty="0" smtClean="0"/>
              <a:t>ولها عدة مقاييس:</a:t>
            </a:r>
            <a:endParaRPr lang="en-US" sz="2400" dirty="0" smtClean="0"/>
          </a:p>
          <a:p>
            <a:r>
              <a:rPr lang="ar-EG" dirty="0" smtClean="0"/>
              <a:t>كمية مثل زمن </a:t>
            </a:r>
            <a:r>
              <a:rPr lang="ar-EG" dirty="0" err="1" smtClean="0"/>
              <a:t>الاداء</a:t>
            </a:r>
            <a:r>
              <a:rPr lang="ar-EG" dirty="0" smtClean="0"/>
              <a:t> وعدد الكلمات</a:t>
            </a:r>
            <a:endParaRPr lang="en-US" dirty="0" smtClean="0"/>
          </a:p>
          <a:p>
            <a:r>
              <a:rPr lang="ar-EG" dirty="0" smtClean="0"/>
              <a:t>وصفية مثل تحليل المضمون استجابات </a:t>
            </a:r>
            <a:r>
              <a:rPr lang="ar-EG" dirty="0" err="1" smtClean="0"/>
              <a:t>لفظيةلاختبار</a:t>
            </a:r>
            <a:r>
              <a:rPr lang="ar-EG" dirty="0" smtClean="0"/>
              <a:t> بقعة الحبر</a:t>
            </a:r>
            <a:endParaRPr lang="en-US" dirty="0" smtClean="0"/>
          </a:p>
          <a:p>
            <a:endParaRPr lang="en-US" dirty="0" smtClean="0"/>
          </a:p>
          <a:p>
            <a:endParaRPr lang="en-US" dirty="0"/>
          </a:p>
        </p:txBody>
      </p:sp>
    </p:spTree>
  </p:cSld>
  <p:clrMapOvr>
    <a:masterClrMapping/>
  </p:clrMapOvr>
  <p:transition>
    <p:wedg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أنواع البحث العلمي</a:t>
            </a:r>
            <a:endParaRPr lang="he-IL" dirty="0"/>
          </a:p>
        </p:txBody>
      </p:sp>
      <p:sp>
        <p:nvSpPr>
          <p:cNvPr id="3" name="Content Placeholder 2"/>
          <p:cNvSpPr>
            <a:spLocks noGrp="1"/>
          </p:cNvSpPr>
          <p:nvPr>
            <p:ph idx="1"/>
          </p:nvPr>
        </p:nvSpPr>
        <p:spPr/>
        <p:txBody>
          <a:bodyPr/>
          <a:lstStyle/>
          <a:p>
            <a:r>
              <a:rPr lang="ar-SA" dirty="0" smtClean="0"/>
              <a:t>البحث الكمي: المعطيات التي تجمع هي معطيات التي بإمكاننا تكميمها, وكل معطى يأخذ قيمه رقمية مثال: استبيان آراءكم من المحاضرين . كل معطى في الاستبيان يأخذ رقما الذي يمكن تكميمه.هدفه هو فحص علاقة بين متغيرات وتأثير أو نفي فرضيات البحث.</a:t>
            </a:r>
          </a:p>
          <a:p>
            <a:pPr>
              <a:buNone/>
            </a:pPr>
            <a:endParaRPr lang="he-IL" dirty="0"/>
          </a:p>
        </p:txBody>
      </p:sp>
    </p:spTree>
  </p:cSld>
  <p:clrMapOvr>
    <a:masterClrMapping/>
  </p:clrMapOvr>
  <p:transition>
    <p:wedg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البحث النوعي </a:t>
            </a:r>
            <a:r>
              <a:rPr lang="en-US" b="1" dirty="0" smtClean="0"/>
              <a:t>qualitative research</a:t>
            </a:r>
            <a:endParaRPr lang="he-IL" dirty="0"/>
          </a:p>
        </p:txBody>
      </p:sp>
      <p:sp>
        <p:nvSpPr>
          <p:cNvPr id="3" name="Content Placeholder 2"/>
          <p:cNvSpPr>
            <a:spLocks noGrp="1"/>
          </p:cNvSpPr>
          <p:nvPr>
            <p:ph idx="1"/>
          </p:nvPr>
        </p:nvSpPr>
        <p:spPr/>
        <p:txBody>
          <a:bodyPr/>
          <a:lstStyle/>
          <a:p>
            <a:r>
              <a:rPr lang="ar-SA" b="1" dirty="0" smtClean="0"/>
              <a:t>منهجية في البحث في العلوم تركز على وصف الظواهر والفهم والأعمق لها، ويختلف عن البحث الكمي الذي يركز عادة على التجريب وعلى الكشف عن السبب أو النتيجة بالاعتماد على المعطيات العددية. فالسؤال المطروح في البحث النوعي سؤال مفتوح النهاية ويهتم بالعملية والمعنى أكثر من اهتمامه بالسبب والنتيجة</a:t>
            </a:r>
            <a:endParaRPr lang="he-IL" dirty="0"/>
          </a:p>
        </p:txBody>
      </p:sp>
    </p:spTree>
  </p:cSld>
  <p:clrMapOvr>
    <a:masterClrMapping/>
  </p:clrMapOvr>
  <p:transition>
    <p:wedg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مقارنه</a:t>
            </a:r>
            <a:endParaRPr lang="he-IL" dirty="0"/>
          </a:p>
        </p:txBody>
      </p:sp>
      <p:graphicFrame>
        <p:nvGraphicFramePr>
          <p:cNvPr id="4" name="Content Placeholder 3"/>
          <p:cNvGraphicFramePr>
            <a:graphicFrameLocks noGrp="1"/>
          </p:cNvGraphicFramePr>
          <p:nvPr>
            <p:ph idx="1"/>
          </p:nvPr>
        </p:nvGraphicFramePr>
        <p:xfrm>
          <a:off x="571472" y="2714620"/>
          <a:ext cx="8229600" cy="2211716"/>
        </p:xfrm>
        <a:graphic>
          <a:graphicData uri="http://schemas.openxmlformats.org/drawingml/2006/table">
            <a:tbl>
              <a:tblPr rtl="1" firstRow="1" bandRow="1">
                <a:tableStyleId>{5C22544A-7EE6-4342-B048-85BDC9FD1C3A}</a:tableStyleId>
              </a:tblPr>
              <a:tblGrid>
                <a:gridCol w="2743200"/>
                <a:gridCol w="2743200"/>
                <a:gridCol w="2743200"/>
              </a:tblGrid>
              <a:tr h="571504">
                <a:tc>
                  <a:txBody>
                    <a:bodyPr/>
                    <a:lstStyle/>
                    <a:p>
                      <a:pPr rtl="1"/>
                      <a:endParaRPr lang="he-IL" dirty="0"/>
                    </a:p>
                  </a:txBody>
                  <a:tcPr/>
                </a:tc>
                <a:tc>
                  <a:txBody>
                    <a:bodyPr/>
                    <a:lstStyle/>
                    <a:p>
                      <a:pPr rtl="1"/>
                      <a:r>
                        <a:rPr lang="ar-SA" dirty="0" smtClean="0"/>
                        <a:t>البحث الكمي</a:t>
                      </a:r>
                      <a:endParaRPr lang="he-IL" dirty="0"/>
                    </a:p>
                  </a:txBody>
                  <a:tcPr/>
                </a:tc>
                <a:tc>
                  <a:txBody>
                    <a:bodyPr/>
                    <a:lstStyle/>
                    <a:p>
                      <a:pPr rtl="1"/>
                      <a:r>
                        <a:rPr lang="ar-SA" dirty="0" smtClean="0"/>
                        <a:t>البحث النوعي</a:t>
                      </a:r>
                      <a:endParaRPr lang="he-IL" dirty="0"/>
                    </a:p>
                  </a:txBody>
                  <a:tcPr/>
                </a:tc>
              </a:tr>
              <a:tr h="1000132">
                <a:tc>
                  <a:txBody>
                    <a:bodyPr/>
                    <a:lstStyle/>
                    <a:p>
                      <a:pPr rtl="1"/>
                      <a:r>
                        <a:rPr lang="ar-SA" b="1" dirty="0" err="1" smtClean="0"/>
                        <a:t>اهداف</a:t>
                      </a:r>
                      <a:r>
                        <a:rPr lang="ar-SA" b="1" baseline="0" dirty="0" smtClean="0"/>
                        <a:t> البحث</a:t>
                      </a:r>
                      <a:endParaRPr lang="he-IL" b="1" dirty="0"/>
                    </a:p>
                  </a:txBody>
                  <a:tcPr/>
                </a:tc>
                <a:tc>
                  <a:txBody>
                    <a:bodyPr/>
                    <a:lstStyle/>
                    <a:p>
                      <a:pPr rtl="1"/>
                      <a:r>
                        <a:rPr lang="ar-SA" b="1" dirty="0" smtClean="0"/>
                        <a:t>فحص </a:t>
                      </a:r>
                      <a:r>
                        <a:rPr lang="ar-SA" b="1" dirty="0" err="1" smtClean="0"/>
                        <a:t>العلاقه</a:t>
                      </a:r>
                      <a:r>
                        <a:rPr lang="ar-SA" b="1" dirty="0" smtClean="0"/>
                        <a:t> بين المتغيرات</a:t>
                      </a:r>
                      <a:r>
                        <a:rPr lang="ar-SA" b="1" baseline="0" dirty="0" smtClean="0"/>
                        <a:t> تأكيد </a:t>
                      </a:r>
                      <a:r>
                        <a:rPr lang="ar-SA" b="1" baseline="0" dirty="0" err="1" smtClean="0"/>
                        <a:t>او</a:t>
                      </a:r>
                      <a:r>
                        <a:rPr lang="ar-SA" b="1" baseline="0" dirty="0" smtClean="0"/>
                        <a:t> نفي فرضيات البحث</a:t>
                      </a:r>
                      <a:endParaRPr lang="he-IL" b="1" dirty="0"/>
                    </a:p>
                  </a:txBody>
                  <a:tcPr/>
                </a:tc>
                <a:tc>
                  <a:txBody>
                    <a:bodyPr/>
                    <a:lstStyle/>
                    <a:p>
                      <a:pPr rtl="1"/>
                      <a:r>
                        <a:rPr lang="ar-SA" b="1" dirty="0" smtClean="0"/>
                        <a:t>وصف ظواهر</a:t>
                      </a:r>
                      <a:r>
                        <a:rPr lang="ar-SA" b="1" baseline="0" dirty="0" smtClean="0"/>
                        <a:t> </a:t>
                      </a:r>
                      <a:endParaRPr lang="he-IL" b="1" dirty="0"/>
                    </a:p>
                  </a:txBody>
                  <a:tcPr/>
                </a:tc>
              </a:tr>
              <a:tr h="370840">
                <a:tc>
                  <a:txBody>
                    <a:bodyPr/>
                    <a:lstStyle/>
                    <a:p>
                      <a:pPr rtl="1"/>
                      <a:r>
                        <a:rPr lang="ar-SA" b="1" dirty="0" smtClean="0"/>
                        <a:t>المعطيات التي تجمع</a:t>
                      </a:r>
                      <a:endParaRPr lang="he-IL" b="1" dirty="0"/>
                    </a:p>
                  </a:txBody>
                  <a:tcPr/>
                </a:tc>
                <a:tc>
                  <a:txBody>
                    <a:bodyPr/>
                    <a:lstStyle/>
                    <a:p>
                      <a:pPr rtl="1"/>
                      <a:r>
                        <a:rPr lang="ar-SA" b="1" dirty="0" smtClean="0"/>
                        <a:t>تجميع المعطيات التي يمكن تكميمها ويمكن تمثيلها رقميا</a:t>
                      </a:r>
                      <a:endParaRPr lang="he-IL" b="1" dirty="0"/>
                    </a:p>
                  </a:txBody>
                  <a:tcPr/>
                </a:tc>
                <a:tc>
                  <a:txBody>
                    <a:bodyPr/>
                    <a:lstStyle/>
                    <a:p>
                      <a:pPr rtl="1"/>
                      <a:r>
                        <a:rPr lang="ar-SA" b="1" dirty="0" smtClean="0"/>
                        <a:t>نصوص </a:t>
                      </a:r>
                      <a:r>
                        <a:rPr lang="ar-SA" b="1" dirty="0" err="1" smtClean="0"/>
                        <a:t>وتوثيقات</a:t>
                      </a:r>
                      <a:r>
                        <a:rPr lang="ar-SA" b="1" dirty="0" smtClean="0"/>
                        <a:t> </a:t>
                      </a:r>
                      <a:r>
                        <a:rPr lang="ar-SA" b="1" dirty="0" err="1" smtClean="0"/>
                        <a:t>بواسطه</a:t>
                      </a:r>
                      <a:r>
                        <a:rPr lang="ar-SA" b="1" dirty="0" smtClean="0"/>
                        <a:t> تسجيل ,مقابلات</a:t>
                      </a:r>
                      <a:r>
                        <a:rPr lang="ar-SA" b="1" baseline="0" dirty="0" smtClean="0"/>
                        <a:t> و مراقبه</a:t>
                      </a:r>
                      <a:endParaRPr lang="he-IL" b="1" dirty="0"/>
                    </a:p>
                  </a:txBody>
                  <a:tcPr/>
                </a:tc>
              </a:tr>
            </a:tbl>
          </a:graphicData>
        </a:graphic>
      </p:graphicFrame>
    </p:spTree>
  </p:cSld>
  <p:clrMapOvr>
    <a:masterClrMapping/>
  </p:clrMapOvr>
  <p:transition>
    <p:wedg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a:r>
              <a:rPr lang="ar-SA" sz="5400" b="1" dirty="0" smtClean="0">
                <a:cs typeface="Times New Roman" pitchFamily="18" charset="0"/>
              </a:rPr>
              <a:t>تصميم البحث</a:t>
            </a:r>
            <a:endParaRPr lang="en-US" dirty="0"/>
          </a:p>
        </p:txBody>
      </p:sp>
      <p:sp>
        <p:nvSpPr>
          <p:cNvPr id="3" name="מציין מיקום תוכן 2"/>
          <p:cNvSpPr>
            <a:spLocks noGrp="1"/>
          </p:cNvSpPr>
          <p:nvPr>
            <p:ph idx="1"/>
          </p:nvPr>
        </p:nvSpPr>
        <p:spPr/>
        <p:txBody>
          <a:bodyPr/>
          <a:lstStyle/>
          <a:p>
            <a:pPr>
              <a:lnSpc>
                <a:spcPct val="90000"/>
              </a:lnSpc>
              <a:buFont typeface="Wingdings" pitchFamily="2" charset="2"/>
              <a:buChar char="Ø"/>
            </a:pPr>
            <a:r>
              <a:rPr lang="ar-SA" sz="2400" b="1" dirty="0" smtClean="0">
                <a:cs typeface="Times New Roman" pitchFamily="18" charset="0"/>
              </a:rPr>
              <a:t>ما نوع البحث المراد استخدامه </a:t>
            </a:r>
            <a:r>
              <a:rPr lang="ar-SA" sz="2400" b="1" dirty="0" err="1" smtClean="0">
                <a:cs typeface="Times New Roman" pitchFamily="18" charset="0"/>
              </a:rPr>
              <a:t>وماهي</a:t>
            </a:r>
            <a:r>
              <a:rPr lang="ar-SA" sz="2400" b="1" dirty="0" smtClean="0">
                <a:cs typeface="Times New Roman" pitchFamily="18" charset="0"/>
              </a:rPr>
              <a:t> مصادر البيانات</a:t>
            </a:r>
            <a:r>
              <a:rPr lang="en-US" sz="2400" b="1" dirty="0" smtClean="0"/>
              <a:t> </a:t>
            </a:r>
          </a:p>
          <a:p>
            <a:pPr>
              <a:lnSpc>
                <a:spcPct val="90000"/>
              </a:lnSpc>
              <a:buFont typeface="Wingdings" pitchFamily="2" charset="2"/>
              <a:buChar char="Ø"/>
            </a:pPr>
            <a:endParaRPr lang="en-US" sz="2400" b="1" dirty="0" smtClean="0"/>
          </a:p>
          <a:p>
            <a:pPr>
              <a:lnSpc>
                <a:spcPct val="90000"/>
              </a:lnSpc>
              <a:buFont typeface="Wingdings" pitchFamily="2" charset="2"/>
              <a:buChar char="Ø"/>
            </a:pPr>
            <a:r>
              <a:rPr lang="ar-SA" sz="2400" b="1" dirty="0" smtClean="0">
                <a:cs typeface="Times New Roman" pitchFamily="18" charset="0"/>
              </a:rPr>
              <a:t>مثلا:  </a:t>
            </a:r>
            <a:r>
              <a:rPr lang="ar-SA" sz="2400" b="1" dirty="0" err="1" smtClean="0">
                <a:cs typeface="Times New Roman" pitchFamily="18" charset="0"/>
              </a:rPr>
              <a:t>الإختيار</a:t>
            </a:r>
            <a:r>
              <a:rPr lang="ar-SA" sz="2400" b="1" dirty="0" smtClean="0">
                <a:cs typeface="Times New Roman" pitchFamily="18" charset="0"/>
              </a:rPr>
              <a:t> بين البحث </a:t>
            </a:r>
            <a:r>
              <a:rPr lang="ar-SA" sz="2400" b="1" dirty="0" err="1" smtClean="0">
                <a:cs typeface="Times New Roman" pitchFamily="18" charset="0"/>
              </a:rPr>
              <a:t>الإستكشافي</a:t>
            </a:r>
            <a:r>
              <a:rPr lang="ar-SA" sz="2400" b="1" dirty="0" smtClean="0">
                <a:cs typeface="Times New Roman" pitchFamily="18" charset="0"/>
              </a:rPr>
              <a:t>, الوصفي والتجريبي</a:t>
            </a:r>
            <a:endParaRPr lang="en-US" sz="2400" b="1" dirty="0" smtClean="0">
              <a:cs typeface="Times New Roman" pitchFamily="18" charset="0"/>
            </a:endParaRPr>
          </a:p>
          <a:p>
            <a:endParaRPr lang="en-US" dirty="0"/>
          </a:p>
        </p:txBody>
      </p:sp>
    </p:spTree>
  </p:cSld>
  <p:clrMapOvr>
    <a:masterClrMapping/>
  </p:clrMapOvr>
  <p:transition>
    <p:wedg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a:r>
              <a:rPr lang="ar-SA" dirty="0" smtClean="0">
                <a:cs typeface="Times New Roman" pitchFamily="18" charset="0"/>
              </a:rPr>
              <a:t>تصميم البحث</a:t>
            </a:r>
            <a:endParaRPr lang="en-US" dirty="0"/>
          </a:p>
        </p:txBody>
      </p:sp>
      <p:sp>
        <p:nvSpPr>
          <p:cNvPr id="3" name="מציין מיקום תוכן 2"/>
          <p:cNvSpPr>
            <a:spLocks noGrp="1"/>
          </p:cNvSpPr>
          <p:nvPr>
            <p:ph idx="1"/>
          </p:nvPr>
        </p:nvSpPr>
        <p:spPr/>
        <p:txBody>
          <a:bodyPr/>
          <a:lstStyle/>
          <a:p>
            <a:r>
              <a:rPr lang="ar-SA" sz="2800" b="1" dirty="0" smtClean="0">
                <a:cs typeface="Times New Roman" pitchFamily="18" charset="0"/>
              </a:rPr>
              <a:t>التعريف</a:t>
            </a:r>
            <a:endParaRPr lang="en-US" sz="2800" b="1" dirty="0" smtClean="0">
              <a:cs typeface="Times New Roman" pitchFamily="18" charset="0"/>
            </a:endParaRPr>
          </a:p>
          <a:p>
            <a:pPr lvl="1"/>
            <a:r>
              <a:rPr lang="ar-SA" b="1" dirty="0" smtClean="0">
                <a:cs typeface="Times New Roman" pitchFamily="18" charset="0"/>
              </a:rPr>
              <a:t>إطار </a:t>
            </a:r>
            <a:r>
              <a:rPr lang="ar-SA" b="1" dirty="0" err="1" smtClean="0">
                <a:cs typeface="Times New Roman" pitchFamily="18" charset="0"/>
              </a:rPr>
              <a:t>او</a:t>
            </a:r>
            <a:r>
              <a:rPr lang="ar-SA" b="1" dirty="0" smtClean="0">
                <a:cs typeface="Times New Roman" pitchFamily="18" charset="0"/>
              </a:rPr>
              <a:t> خطة لإجراء مشروع البحث </a:t>
            </a:r>
            <a:endParaRPr lang="en-US" b="1" dirty="0" smtClean="0">
              <a:cs typeface="Times New Roman" pitchFamily="18" charset="0"/>
            </a:endParaRPr>
          </a:p>
          <a:p>
            <a:pPr lvl="1"/>
            <a:r>
              <a:rPr lang="ar-SA" b="1" dirty="0" smtClean="0">
                <a:cs typeface="Times New Roman" pitchFamily="18" charset="0"/>
              </a:rPr>
              <a:t>المعلومات المطلوبة</a:t>
            </a:r>
            <a:endParaRPr lang="en-US" b="1" dirty="0" smtClean="0">
              <a:cs typeface="Times New Roman" pitchFamily="18" charset="0"/>
            </a:endParaRPr>
          </a:p>
          <a:p>
            <a:pPr lvl="1"/>
            <a:r>
              <a:rPr lang="ar-SA" b="1" dirty="0" smtClean="0">
                <a:cs typeface="Times New Roman" pitchFamily="18" charset="0"/>
              </a:rPr>
              <a:t>طرق جمع البيانات</a:t>
            </a:r>
            <a:endParaRPr lang="en-US" b="1" dirty="0" smtClean="0">
              <a:cs typeface="Times New Roman" pitchFamily="18" charset="0"/>
            </a:endParaRPr>
          </a:p>
          <a:p>
            <a:pPr lvl="1"/>
            <a:r>
              <a:rPr lang="ar-SA" b="1" dirty="0" smtClean="0">
                <a:cs typeface="Times New Roman" pitchFamily="18" charset="0"/>
              </a:rPr>
              <a:t>آليات القياس المستخدمة</a:t>
            </a:r>
            <a:endParaRPr lang="en-US" b="1" dirty="0" smtClean="0">
              <a:cs typeface="Times New Roman" pitchFamily="18" charset="0"/>
            </a:endParaRPr>
          </a:p>
          <a:p>
            <a:pPr lvl="1"/>
            <a:r>
              <a:rPr lang="ar-SA" b="1" dirty="0" smtClean="0">
                <a:cs typeface="Times New Roman" pitchFamily="18" charset="0"/>
              </a:rPr>
              <a:t>عملية أخذ العينة وحجمها</a:t>
            </a:r>
            <a:endParaRPr lang="en-US" b="1" dirty="0" smtClean="0">
              <a:cs typeface="Times New Roman" pitchFamily="18" charset="0"/>
            </a:endParaRPr>
          </a:p>
          <a:p>
            <a:pPr lvl="1"/>
            <a:r>
              <a:rPr lang="ar-SA" b="1" dirty="0" smtClean="0">
                <a:cs typeface="Times New Roman" pitchFamily="18" charset="0"/>
              </a:rPr>
              <a:t>طرق تحليل البيانات</a:t>
            </a:r>
            <a:endParaRPr lang="en-US" b="1" dirty="0" smtClean="0">
              <a:cs typeface="Times New Roman" pitchFamily="18" charset="0"/>
            </a:endParaRPr>
          </a:p>
          <a:p>
            <a:endParaRPr lang="en-US" dirty="0"/>
          </a:p>
        </p:txBody>
      </p:sp>
    </p:spTree>
  </p:cSld>
  <p:clrMapOvr>
    <a:masterClrMapping/>
  </p:clrMapOvr>
  <p:transition>
    <p:wedg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a:r>
              <a:rPr lang="ar-SA" dirty="0" smtClean="0">
                <a:cs typeface="Times New Roman" pitchFamily="18" charset="0"/>
              </a:rPr>
              <a:t>تصميم البحوث</a:t>
            </a:r>
            <a:r>
              <a:rPr lang="ar-AE" dirty="0" smtClean="0">
                <a:cs typeface="Times New Roman" pitchFamily="18" charset="0"/>
              </a:rPr>
              <a:t>:</a:t>
            </a:r>
            <a:endParaRPr lang="en-US" dirty="0"/>
          </a:p>
        </p:txBody>
      </p:sp>
      <p:sp>
        <p:nvSpPr>
          <p:cNvPr id="3" name="מציין מיקום תוכן 2"/>
          <p:cNvSpPr>
            <a:spLocks noGrp="1"/>
          </p:cNvSpPr>
          <p:nvPr>
            <p:ph idx="1"/>
          </p:nvPr>
        </p:nvSpPr>
        <p:spPr/>
        <p:txBody>
          <a:bodyPr/>
          <a:lstStyle/>
          <a:p>
            <a:endParaRPr lang="en-US" dirty="0"/>
          </a:p>
        </p:txBody>
      </p:sp>
      <p:sp>
        <p:nvSpPr>
          <p:cNvPr id="4" name="Rectangle 3"/>
          <p:cNvSpPr>
            <a:spLocks noChangeArrowheads="1"/>
          </p:cNvSpPr>
          <p:nvPr/>
        </p:nvSpPr>
        <p:spPr bwMode="auto">
          <a:xfrm>
            <a:off x="3505200" y="2438400"/>
            <a:ext cx="2133600" cy="381000"/>
          </a:xfrm>
          <a:prstGeom prst="rect">
            <a:avLst/>
          </a:prstGeom>
          <a:solidFill>
            <a:schemeClr val="accent1"/>
          </a:solidFill>
          <a:ln w="9525">
            <a:solidFill>
              <a:schemeClr val="tx1"/>
            </a:solidFill>
            <a:miter lim="800000"/>
            <a:headEnd/>
            <a:tailEnd/>
          </a:ln>
        </p:spPr>
        <p:txBody>
          <a:bodyPr wrap="none" anchor="ctr"/>
          <a:lstStyle/>
          <a:p>
            <a:r>
              <a:rPr lang="ar-SA">
                <a:cs typeface="Times New Roman" pitchFamily="18" charset="0"/>
              </a:rPr>
              <a:t>تصميم البحث</a:t>
            </a:r>
            <a:endParaRPr lang="en-US">
              <a:cs typeface="Times New Roman" pitchFamily="18" charset="0"/>
            </a:endParaRPr>
          </a:p>
        </p:txBody>
      </p:sp>
      <p:sp>
        <p:nvSpPr>
          <p:cNvPr id="5" name="Line 4"/>
          <p:cNvSpPr>
            <a:spLocks noChangeShapeType="1"/>
          </p:cNvSpPr>
          <p:nvPr/>
        </p:nvSpPr>
        <p:spPr bwMode="auto">
          <a:xfrm>
            <a:off x="4495800" y="2819400"/>
            <a:ext cx="0" cy="304800"/>
          </a:xfrm>
          <a:prstGeom prst="line">
            <a:avLst/>
          </a:prstGeom>
          <a:noFill/>
          <a:ln w="9525">
            <a:solidFill>
              <a:schemeClr val="tx1"/>
            </a:solidFill>
            <a:miter lim="800000"/>
            <a:headEnd/>
            <a:tailEnd/>
          </a:ln>
        </p:spPr>
        <p:txBody>
          <a:bodyPr wrap="none"/>
          <a:lstStyle/>
          <a:p>
            <a:endParaRPr lang="en-US"/>
          </a:p>
        </p:txBody>
      </p:sp>
      <p:sp>
        <p:nvSpPr>
          <p:cNvPr id="6" name="Line 5"/>
          <p:cNvSpPr>
            <a:spLocks noChangeShapeType="1"/>
          </p:cNvSpPr>
          <p:nvPr/>
        </p:nvSpPr>
        <p:spPr bwMode="auto">
          <a:xfrm>
            <a:off x="2895600" y="3124200"/>
            <a:ext cx="3276600" cy="0"/>
          </a:xfrm>
          <a:prstGeom prst="line">
            <a:avLst/>
          </a:prstGeom>
          <a:noFill/>
          <a:ln w="9525">
            <a:solidFill>
              <a:schemeClr val="tx1"/>
            </a:solidFill>
            <a:miter lim="800000"/>
            <a:headEnd/>
            <a:tailEnd/>
          </a:ln>
        </p:spPr>
        <p:txBody>
          <a:bodyPr wrap="none"/>
          <a:lstStyle/>
          <a:p>
            <a:endParaRPr lang="en-US"/>
          </a:p>
        </p:txBody>
      </p:sp>
      <p:sp>
        <p:nvSpPr>
          <p:cNvPr id="7" name="Line 6"/>
          <p:cNvSpPr>
            <a:spLocks noChangeShapeType="1"/>
          </p:cNvSpPr>
          <p:nvPr/>
        </p:nvSpPr>
        <p:spPr bwMode="auto">
          <a:xfrm>
            <a:off x="2895600" y="3124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8" name="Line 7"/>
          <p:cNvSpPr>
            <a:spLocks noChangeShapeType="1"/>
          </p:cNvSpPr>
          <p:nvPr/>
        </p:nvSpPr>
        <p:spPr bwMode="auto">
          <a:xfrm>
            <a:off x="6172200" y="3124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9" name="Rectangle 8"/>
          <p:cNvSpPr>
            <a:spLocks noChangeArrowheads="1"/>
          </p:cNvSpPr>
          <p:nvPr/>
        </p:nvSpPr>
        <p:spPr bwMode="auto">
          <a:xfrm>
            <a:off x="2209800" y="3429000"/>
            <a:ext cx="1447800" cy="914400"/>
          </a:xfrm>
          <a:prstGeom prst="rect">
            <a:avLst/>
          </a:prstGeom>
          <a:solidFill>
            <a:schemeClr val="accent1"/>
          </a:solidFill>
          <a:ln w="9525">
            <a:solidFill>
              <a:schemeClr val="tx1"/>
            </a:solidFill>
            <a:miter lim="800000"/>
            <a:headEnd/>
            <a:tailEnd/>
          </a:ln>
        </p:spPr>
        <p:txBody>
          <a:bodyPr wrap="none" anchor="ctr"/>
          <a:lstStyle/>
          <a:p>
            <a:r>
              <a:rPr lang="ar-SA" sz="2000">
                <a:cs typeface="Times New Roman" pitchFamily="18" charset="0"/>
              </a:rPr>
              <a:t>تصميم البحث</a:t>
            </a:r>
          </a:p>
          <a:p>
            <a:r>
              <a:rPr lang="ar-SA" sz="2000">
                <a:cs typeface="Times New Roman" pitchFamily="18" charset="0"/>
              </a:rPr>
              <a:t>الإستكشافي</a:t>
            </a:r>
            <a:endParaRPr lang="en-US" sz="2000">
              <a:cs typeface="Times New Roman" pitchFamily="18" charset="0"/>
            </a:endParaRPr>
          </a:p>
        </p:txBody>
      </p:sp>
      <p:sp>
        <p:nvSpPr>
          <p:cNvPr id="10" name="Line 9"/>
          <p:cNvSpPr>
            <a:spLocks noChangeShapeType="1"/>
          </p:cNvSpPr>
          <p:nvPr/>
        </p:nvSpPr>
        <p:spPr bwMode="auto">
          <a:xfrm>
            <a:off x="2895600" y="4343400"/>
            <a:ext cx="0" cy="304800"/>
          </a:xfrm>
          <a:prstGeom prst="line">
            <a:avLst/>
          </a:prstGeom>
          <a:noFill/>
          <a:ln w="9525">
            <a:solidFill>
              <a:schemeClr val="tx1"/>
            </a:solidFill>
            <a:miter lim="800000"/>
            <a:headEnd/>
            <a:tailEnd/>
          </a:ln>
        </p:spPr>
        <p:txBody>
          <a:bodyPr wrap="none"/>
          <a:lstStyle/>
          <a:p>
            <a:endParaRPr lang="en-US"/>
          </a:p>
        </p:txBody>
      </p:sp>
      <p:sp>
        <p:nvSpPr>
          <p:cNvPr id="11" name="Line 10"/>
          <p:cNvSpPr>
            <a:spLocks noChangeShapeType="1"/>
          </p:cNvSpPr>
          <p:nvPr/>
        </p:nvSpPr>
        <p:spPr bwMode="auto">
          <a:xfrm>
            <a:off x="1981200" y="4648200"/>
            <a:ext cx="1905000" cy="0"/>
          </a:xfrm>
          <a:prstGeom prst="line">
            <a:avLst/>
          </a:prstGeom>
          <a:noFill/>
          <a:ln w="9525">
            <a:solidFill>
              <a:schemeClr val="tx1"/>
            </a:solidFill>
            <a:miter lim="800000"/>
            <a:headEnd/>
            <a:tailEnd/>
          </a:ln>
        </p:spPr>
        <p:txBody>
          <a:bodyPr wrap="none"/>
          <a:lstStyle/>
          <a:p>
            <a:endParaRPr lang="en-US"/>
          </a:p>
        </p:txBody>
      </p:sp>
      <p:sp>
        <p:nvSpPr>
          <p:cNvPr id="12" name="Line 11"/>
          <p:cNvSpPr>
            <a:spLocks noChangeShapeType="1"/>
          </p:cNvSpPr>
          <p:nvPr/>
        </p:nvSpPr>
        <p:spPr bwMode="auto">
          <a:xfrm>
            <a:off x="1981200" y="4648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13" name="Line 12"/>
          <p:cNvSpPr>
            <a:spLocks noChangeShapeType="1"/>
          </p:cNvSpPr>
          <p:nvPr/>
        </p:nvSpPr>
        <p:spPr bwMode="auto">
          <a:xfrm>
            <a:off x="3886200" y="4648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14" name="Rectangle 13"/>
          <p:cNvSpPr>
            <a:spLocks noChangeArrowheads="1"/>
          </p:cNvSpPr>
          <p:nvPr/>
        </p:nvSpPr>
        <p:spPr bwMode="auto">
          <a:xfrm>
            <a:off x="1295400" y="4953000"/>
            <a:ext cx="1447800" cy="685800"/>
          </a:xfrm>
          <a:prstGeom prst="rect">
            <a:avLst/>
          </a:prstGeom>
          <a:solidFill>
            <a:schemeClr val="accent1"/>
          </a:solidFill>
          <a:ln w="9525">
            <a:solidFill>
              <a:schemeClr val="tx1"/>
            </a:solidFill>
            <a:miter lim="800000"/>
            <a:headEnd/>
            <a:tailEnd/>
          </a:ln>
        </p:spPr>
        <p:txBody>
          <a:bodyPr wrap="none" anchor="ctr"/>
          <a:lstStyle/>
          <a:p>
            <a:r>
              <a:rPr lang="ar-SA" sz="2000">
                <a:cs typeface="Times New Roman" pitchFamily="18" charset="0"/>
              </a:rPr>
              <a:t>بحث ثانوي</a:t>
            </a:r>
            <a:endParaRPr lang="en-US" sz="2000">
              <a:cs typeface="Times New Roman" pitchFamily="18" charset="0"/>
            </a:endParaRPr>
          </a:p>
        </p:txBody>
      </p:sp>
      <p:sp>
        <p:nvSpPr>
          <p:cNvPr id="15" name="Rectangle 14"/>
          <p:cNvSpPr>
            <a:spLocks noChangeArrowheads="1"/>
          </p:cNvSpPr>
          <p:nvPr/>
        </p:nvSpPr>
        <p:spPr bwMode="auto">
          <a:xfrm>
            <a:off x="3048000" y="4953000"/>
            <a:ext cx="1447800" cy="685800"/>
          </a:xfrm>
          <a:prstGeom prst="rect">
            <a:avLst/>
          </a:prstGeom>
          <a:solidFill>
            <a:schemeClr val="accent1"/>
          </a:solidFill>
          <a:ln w="9525">
            <a:solidFill>
              <a:schemeClr val="tx1"/>
            </a:solidFill>
            <a:miter lim="800000"/>
            <a:headEnd/>
            <a:tailEnd/>
          </a:ln>
        </p:spPr>
        <p:txBody>
          <a:bodyPr wrap="none" anchor="ctr"/>
          <a:lstStyle/>
          <a:p>
            <a:r>
              <a:rPr lang="ar-SA" sz="2000">
                <a:cs typeface="Times New Roman" pitchFamily="18" charset="0"/>
              </a:rPr>
              <a:t>بحث نوعي</a:t>
            </a:r>
            <a:endParaRPr lang="en-US" sz="2000">
              <a:cs typeface="Times New Roman" pitchFamily="18" charset="0"/>
            </a:endParaRPr>
          </a:p>
        </p:txBody>
      </p:sp>
      <p:grpSp>
        <p:nvGrpSpPr>
          <p:cNvPr id="16" name="Group 15"/>
          <p:cNvGrpSpPr>
            <a:grpSpLocks/>
          </p:cNvGrpSpPr>
          <p:nvPr/>
        </p:nvGrpSpPr>
        <p:grpSpPr bwMode="auto">
          <a:xfrm>
            <a:off x="4859338" y="3429000"/>
            <a:ext cx="3124200" cy="2209800"/>
            <a:chOff x="3072" y="2160"/>
            <a:chExt cx="1968" cy="1392"/>
          </a:xfrm>
        </p:grpSpPr>
        <p:sp>
          <p:nvSpPr>
            <p:cNvPr id="17" name="Rectangle 16"/>
            <p:cNvSpPr>
              <a:spLocks noChangeArrowheads="1"/>
            </p:cNvSpPr>
            <p:nvPr/>
          </p:nvSpPr>
          <p:spPr bwMode="auto">
            <a:xfrm>
              <a:off x="3456" y="2160"/>
              <a:ext cx="912" cy="576"/>
            </a:xfrm>
            <a:prstGeom prst="rect">
              <a:avLst/>
            </a:prstGeom>
            <a:solidFill>
              <a:schemeClr val="accent1"/>
            </a:solidFill>
            <a:ln w="9525">
              <a:solidFill>
                <a:schemeClr val="tx1"/>
              </a:solidFill>
              <a:miter lim="800000"/>
              <a:headEnd/>
              <a:tailEnd/>
            </a:ln>
          </p:spPr>
          <p:txBody>
            <a:bodyPr wrap="none" anchor="ctr"/>
            <a:lstStyle/>
            <a:p>
              <a:r>
                <a:rPr lang="ar-SA" sz="2000">
                  <a:cs typeface="Times New Roman" pitchFamily="18" charset="0"/>
                </a:rPr>
                <a:t> تصميم البحث </a:t>
              </a:r>
            </a:p>
            <a:p>
              <a:r>
                <a:rPr lang="ar-SA" sz="2000">
                  <a:cs typeface="Times New Roman" pitchFamily="18" charset="0"/>
                </a:rPr>
                <a:t>الشامل</a:t>
              </a:r>
              <a:endParaRPr lang="en-US" sz="2000">
                <a:cs typeface="Times New Roman" pitchFamily="18" charset="0"/>
              </a:endParaRPr>
            </a:p>
          </p:txBody>
        </p:sp>
        <p:sp>
          <p:nvSpPr>
            <p:cNvPr id="18" name="Line 17"/>
            <p:cNvSpPr>
              <a:spLocks noChangeShapeType="1"/>
            </p:cNvSpPr>
            <p:nvPr/>
          </p:nvSpPr>
          <p:spPr bwMode="auto">
            <a:xfrm>
              <a:off x="3936" y="2736"/>
              <a:ext cx="0" cy="192"/>
            </a:xfrm>
            <a:prstGeom prst="line">
              <a:avLst/>
            </a:prstGeom>
            <a:noFill/>
            <a:ln w="9525">
              <a:solidFill>
                <a:schemeClr val="tx1"/>
              </a:solidFill>
              <a:miter lim="800000"/>
              <a:headEnd/>
              <a:tailEnd/>
            </a:ln>
          </p:spPr>
          <p:txBody>
            <a:bodyPr wrap="none"/>
            <a:lstStyle/>
            <a:p>
              <a:endParaRPr lang="en-US"/>
            </a:p>
          </p:txBody>
        </p:sp>
        <p:sp>
          <p:nvSpPr>
            <p:cNvPr id="19" name="Line 18"/>
            <p:cNvSpPr>
              <a:spLocks noChangeShapeType="1"/>
            </p:cNvSpPr>
            <p:nvPr/>
          </p:nvSpPr>
          <p:spPr bwMode="auto">
            <a:xfrm>
              <a:off x="3312" y="2928"/>
              <a:ext cx="1200" cy="0"/>
            </a:xfrm>
            <a:prstGeom prst="line">
              <a:avLst/>
            </a:prstGeom>
            <a:noFill/>
            <a:ln w="9525">
              <a:solidFill>
                <a:schemeClr val="tx1"/>
              </a:solidFill>
              <a:miter lim="800000"/>
              <a:headEnd/>
              <a:tailEnd/>
            </a:ln>
          </p:spPr>
          <p:txBody>
            <a:bodyPr wrap="none"/>
            <a:lstStyle/>
            <a:p>
              <a:endParaRPr lang="en-US"/>
            </a:p>
          </p:txBody>
        </p:sp>
        <p:sp>
          <p:nvSpPr>
            <p:cNvPr id="20" name="Line 19"/>
            <p:cNvSpPr>
              <a:spLocks noChangeShapeType="1"/>
            </p:cNvSpPr>
            <p:nvPr/>
          </p:nvSpPr>
          <p:spPr bwMode="auto">
            <a:xfrm>
              <a:off x="3312" y="2928"/>
              <a:ext cx="0" cy="192"/>
            </a:xfrm>
            <a:prstGeom prst="line">
              <a:avLst/>
            </a:prstGeom>
            <a:noFill/>
            <a:ln w="9525">
              <a:solidFill>
                <a:schemeClr val="tx1"/>
              </a:solidFill>
              <a:miter lim="800000"/>
              <a:headEnd/>
              <a:tailEnd type="triangle" w="med" len="med"/>
            </a:ln>
          </p:spPr>
          <p:txBody>
            <a:bodyPr wrap="none"/>
            <a:lstStyle/>
            <a:p>
              <a:endParaRPr lang="en-US"/>
            </a:p>
          </p:txBody>
        </p:sp>
        <p:sp>
          <p:nvSpPr>
            <p:cNvPr id="21" name="Line 20"/>
            <p:cNvSpPr>
              <a:spLocks noChangeShapeType="1"/>
            </p:cNvSpPr>
            <p:nvPr/>
          </p:nvSpPr>
          <p:spPr bwMode="auto">
            <a:xfrm>
              <a:off x="4512" y="2928"/>
              <a:ext cx="0" cy="192"/>
            </a:xfrm>
            <a:prstGeom prst="line">
              <a:avLst/>
            </a:prstGeom>
            <a:noFill/>
            <a:ln w="9525">
              <a:solidFill>
                <a:schemeClr val="tx1"/>
              </a:solidFill>
              <a:miter lim="800000"/>
              <a:headEnd/>
              <a:tailEnd type="triangle" w="med" len="med"/>
            </a:ln>
          </p:spPr>
          <p:txBody>
            <a:bodyPr wrap="none"/>
            <a:lstStyle/>
            <a:p>
              <a:endParaRPr lang="en-US"/>
            </a:p>
          </p:txBody>
        </p:sp>
        <p:sp>
          <p:nvSpPr>
            <p:cNvPr id="22" name="Rectangle 21"/>
            <p:cNvSpPr>
              <a:spLocks noChangeArrowheads="1"/>
            </p:cNvSpPr>
            <p:nvPr/>
          </p:nvSpPr>
          <p:spPr bwMode="auto">
            <a:xfrm>
              <a:off x="3072" y="3120"/>
              <a:ext cx="912" cy="432"/>
            </a:xfrm>
            <a:prstGeom prst="rect">
              <a:avLst/>
            </a:prstGeom>
            <a:solidFill>
              <a:schemeClr val="accent1"/>
            </a:solidFill>
            <a:ln w="9525">
              <a:solidFill>
                <a:schemeClr val="tx1"/>
              </a:solidFill>
              <a:miter lim="800000"/>
              <a:headEnd/>
              <a:tailEnd/>
            </a:ln>
          </p:spPr>
          <p:txBody>
            <a:bodyPr wrap="none" anchor="ctr"/>
            <a:lstStyle/>
            <a:p>
              <a:r>
                <a:rPr lang="ar-SA" sz="2000">
                  <a:cs typeface="Times New Roman" pitchFamily="18" charset="0"/>
                </a:rPr>
                <a:t>بحث وصفي</a:t>
              </a:r>
              <a:endParaRPr lang="en-US" sz="2000">
                <a:cs typeface="Times New Roman" pitchFamily="18" charset="0"/>
              </a:endParaRPr>
            </a:p>
          </p:txBody>
        </p:sp>
        <p:sp>
          <p:nvSpPr>
            <p:cNvPr id="23" name="Rectangle 22"/>
            <p:cNvSpPr>
              <a:spLocks noChangeArrowheads="1"/>
            </p:cNvSpPr>
            <p:nvPr/>
          </p:nvSpPr>
          <p:spPr bwMode="auto">
            <a:xfrm>
              <a:off x="4128" y="3120"/>
              <a:ext cx="912" cy="432"/>
            </a:xfrm>
            <a:prstGeom prst="rect">
              <a:avLst/>
            </a:prstGeom>
            <a:solidFill>
              <a:schemeClr val="accent1"/>
            </a:solidFill>
            <a:ln w="9525">
              <a:solidFill>
                <a:schemeClr val="tx1"/>
              </a:solidFill>
              <a:miter lim="800000"/>
              <a:headEnd/>
              <a:tailEnd/>
            </a:ln>
          </p:spPr>
          <p:txBody>
            <a:bodyPr wrap="none" anchor="ctr"/>
            <a:lstStyle/>
            <a:p>
              <a:r>
                <a:rPr lang="ar-SA" sz="2000">
                  <a:cs typeface="Times New Roman" pitchFamily="18" charset="0"/>
                </a:rPr>
                <a:t>بحث سببي</a:t>
              </a:r>
              <a:endParaRPr lang="en-US" sz="2000">
                <a:cs typeface="Times New Roman" pitchFamily="18" charset="0"/>
              </a:endParaRPr>
            </a:p>
          </p:txBody>
        </p:sp>
      </p:grpSp>
    </p:spTree>
  </p:cSld>
  <p:clrMapOvr>
    <a:masterClrMapping/>
  </p:clrMapOvr>
  <p:transition>
    <p:wedg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r"/>
            <a:r>
              <a:rPr lang="ar-SA" sz="5400" b="1" dirty="0" smtClean="0">
                <a:cs typeface="Times New Roman" pitchFamily="18" charset="0"/>
              </a:rPr>
              <a:t>البحث </a:t>
            </a:r>
            <a:r>
              <a:rPr lang="ar-SA" sz="5400" b="1" dirty="0" err="1" smtClean="0">
                <a:cs typeface="Times New Roman" pitchFamily="18" charset="0"/>
              </a:rPr>
              <a:t>الإستكشافي</a:t>
            </a:r>
            <a:r>
              <a:rPr lang="en-US" sz="5400" b="1" dirty="0" smtClean="0">
                <a:cs typeface="Times New Roman" pitchFamily="18" charset="0"/>
              </a:rPr>
              <a:t/>
            </a:r>
            <a:br>
              <a:rPr lang="en-US" sz="5400" b="1" dirty="0" smtClean="0">
                <a:cs typeface="Times New Roman" pitchFamily="18" charset="0"/>
              </a:rPr>
            </a:br>
            <a:endParaRPr lang="en-US" dirty="0"/>
          </a:p>
        </p:txBody>
      </p:sp>
      <p:sp>
        <p:nvSpPr>
          <p:cNvPr id="3" name="מציין מיקום תוכן 2"/>
          <p:cNvSpPr>
            <a:spLocks noGrp="1"/>
          </p:cNvSpPr>
          <p:nvPr>
            <p:ph idx="1"/>
          </p:nvPr>
        </p:nvSpPr>
        <p:spPr/>
        <p:txBody>
          <a:bodyPr>
            <a:normAutofit fontScale="85000" lnSpcReduction="20000"/>
          </a:bodyPr>
          <a:lstStyle/>
          <a:p>
            <a:r>
              <a:rPr lang="ar-SA" b="1" u="sng" dirty="0" smtClean="0">
                <a:cs typeface="Times New Roman" pitchFamily="18" charset="0"/>
              </a:rPr>
              <a:t>خصائص البحث </a:t>
            </a:r>
            <a:r>
              <a:rPr lang="ar-SA" b="1" u="sng" dirty="0" err="1" smtClean="0">
                <a:cs typeface="Times New Roman" pitchFamily="18" charset="0"/>
              </a:rPr>
              <a:t>الإستكشافي</a:t>
            </a:r>
            <a:r>
              <a:rPr lang="ar-AE" b="1" u="sng" dirty="0" smtClean="0">
                <a:cs typeface="Times New Roman" pitchFamily="18" charset="0"/>
              </a:rPr>
              <a:t>:</a:t>
            </a:r>
          </a:p>
          <a:p>
            <a:pPr>
              <a:spcBef>
                <a:spcPct val="25000"/>
              </a:spcBef>
              <a:buFont typeface="Wingdings" pitchFamily="2" charset="2"/>
              <a:buChar char="Ø"/>
            </a:pPr>
            <a:r>
              <a:rPr lang="ar-SA" b="1" dirty="0" smtClean="0">
                <a:cs typeface="Times New Roman" pitchFamily="18" charset="0"/>
              </a:rPr>
              <a:t>المرونة وعدم التحديد</a:t>
            </a:r>
            <a:endParaRPr lang="en-US" b="1" dirty="0" smtClean="0">
              <a:cs typeface="Times New Roman" pitchFamily="18" charset="0"/>
            </a:endParaRPr>
          </a:p>
          <a:p>
            <a:pPr>
              <a:spcBef>
                <a:spcPct val="25000"/>
              </a:spcBef>
              <a:buFont typeface="Wingdings" pitchFamily="2" charset="2"/>
              <a:buChar char="Ø"/>
            </a:pPr>
            <a:r>
              <a:rPr lang="ar-SA" b="1" dirty="0" smtClean="0">
                <a:cs typeface="Times New Roman" pitchFamily="18" charset="0"/>
              </a:rPr>
              <a:t>نتائج </a:t>
            </a:r>
            <a:r>
              <a:rPr lang="ar-SA" b="1" dirty="0" err="1" smtClean="0">
                <a:cs typeface="Times New Roman" pitchFamily="18" charset="0"/>
              </a:rPr>
              <a:t>اولية</a:t>
            </a:r>
            <a:r>
              <a:rPr lang="ar-SA" b="1" dirty="0" smtClean="0">
                <a:cs typeface="Times New Roman" pitchFamily="18" charset="0"/>
              </a:rPr>
              <a:t> (تجريبية)</a:t>
            </a:r>
            <a:endParaRPr lang="en-US" b="1" dirty="0" smtClean="0">
              <a:cs typeface="Times New Roman" pitchFamily="18" charset="0"/>
            </a:endParaRPr>
          </a:p>
          <a:p>
            <a:pPr>
              <a:spcBef>
                <a:spcPct val="25000"/>
              </a:spcBef>
              <a:buFont typeface="Wingdings" pitchFamily="2" charset="2"/>
              <a:buChar char="Ø"/>
            </a:pPr>
            <a:r>
              <a:rPr lang="ar-SA" b="1" dirty="0" smtClean="0">
                <a:cs typeface="Times New Roman" pitchFamily="18" charset="0"/>
              </a:rPr>
              <a:t>يستخدم كأساس لبحوث لاحقة</a:t>
            </a:r>
            <a:endParaRPr lang="en-US" b="1" dirty="0" smtClean="0">
              <a:cs typeface="Times New Roman" pitchFamily="18" charset="0"/>
            </a:endParaRPr>
          </a:p>
          <a:p>
            <a:pPr>
              <a:spcBef>
                <a:spcPct val="25000"/>
              </a:spcBef>
              <a:buFont typeface="Wingdings" pitchFamily="2" charset="2"/>
              <a:buChar char="Ø"/>
            </a:pPr>
            <a:r>
              <a:rPr lang="ar-SA" b="1" dirty="0" smtClean="0">
                <a:cs typeface="Times New Roman" pitchFamily="18" charset="0"/>
              </a:rPr>
              <a:t>مثال: </a:t>
            </a:r>
            <a:r>
              <a:rPr lang="ar-SA" b="1" dirty="0" err="1" smtClean="0">
                <a:cs typeface="Times New Roman" pitchFamily="18" charset="0"/>
              </a:rPr>
              <a:t>إستقصاء</a:t>
            </a:r>
            <a:r>
              <a:rPr lang="ar-SA" b="1" dirty="0" smtClean="0">
                <a:cs typeface="Times New Roman" pitchFamily="18" charset="0"/>
              </a:rPr>
              <a:t> أولي (</a:t>
            </a:r>
            <a:r>
              <a:rPr lang="en-US" b="1" dirty="0" smtClean="0">
                <a:cs typeface="Times New Roman" pitchFamily="18" charset="0"/>
              </a:rPr>
              <a:t>(Pilot Survey</a:t>
            </a:r>
            <a:r>
              <a:rPr lang="ar-SA" b="1" dirty="0" smtClean="0">
                <a:cs typeface="Times New Roman" pitchFamily="18" charset="0"/>
              </a:rPr>
              <a:t>, بيانات ثانوية, جماعات مركزة</a:t>
            </a:r>
            <a:endParaRPr lang="en-US" b="1" dirty="0" smtClean="0">
              <a:cs typeface="Times New Roman" pitchFamily="18" charset="0"/>
            </a:endParaRPr>
          </a:p>
          <a:p>
            <a:pPr>
              <a:spcBef>
                <a:spcPct val="25000"/>
              </a:spcBef>
              <a:buFont typeface="Wingdings" pitchFamily="2" charset="2"/>
              <a:buChar char="Ø"/>
            </a:pPr>
            <a:r>
              <a:rPr lang="ar-SA" b="1" dirty="0" smtClean="0">
                <a:cs typeface="Times New Roman" pitchFamily="18" charset="0"/>
              </a:rPr>
              <a:t>استخدام عينة صغيرة غير ممثلة</a:t>
            </a:r>
            <a:endParaRPr lang="ar-AE" b="1" dirty="0" smtClean="0">
              <a:cs typeface="Times New Roman" pitchFamily="18" charset="0"/>
            </a:endParaRPr>
          </a:p>
          <a:p>
            <a:pPr>
              <a:spcBef>
                <a:spcPct val="25000"/>
              </a:spcBef>
              <a:buFont typeface="Wingdings" pitchFamily="2" charset="2"/>
              <a:buChar char="Ø"/>
            </a:pPr>
            <a:r>
              <a:rPr lang="ar-SA" b="1" u="sng" dirty="0" smtClean="0">
                <a:cs typeface="Times New Roman" pitchFamily="18" charset="0"/>
              </a:rPr>
              <a:t>لماذا يستخدم؟</a:t>
            </a:r>
            <a:endParaRPr lang="en-US" dirty="0" smtClean="0">
              <a:cs typeface="Times New Roman" pitchFamily="18" charset="0"/>
            </a:endParaRPr>
          </a:p>
          <a:p>
            <a:pPr>
              <a:spcBef>
                <a:spcPct val="25000"/>
              </a:spcBef>
              <a:buFont typeface="Wingdings" pitchFamily="2" charset="2"/>
              <a:buChar char="Ø"/>
            </a:pPr>
            <a:r>
              <a:rPr lang="ar-SA" b="1" dirty="0" smtClean="0">
                <a:cs typeface="Times New Roman" pitchFamily="18" charset="0"/>
              </a:rPr>
              <a:t>الرغبة في استكشاف المشكلة</a:t>
            </a:r>
            <a:endParaRPr lang="en-US" b="1" dirty="0" smtClean="0">
              <a:cs typeface="Times New Roman" pitchFamily="18" charset="0"/>
            </a:endParaRPr>
          </a:p>
          <a:p>
            <a:pPr>
              <a:spcBef>
                <a:spcPct val="25000"/>
              </a:spcBef>
              <a:buFont typeface="Wingdings" pitchFamily="2" charset="2"/>
              <a:buChar char="Ø"/>
            </a:pPr>
            <a:r>
              <a:rPr lang="ar-SA" b="1" dirty="0" smtClean="0">
                <a:cs typeface="Times New Roman" pitchFamily="18" charset="0"/>
              </a:rPr>
              <a:t>المساعدة في صياغة الفرضيات والمتغيرات</a:t>
            </a:r>
            <a:endParaRPr lang="en-US" b="1" dirty="0" smtClean="0">
              <a:cs typeface="Times New Roman" pitchFamily="18" charset="0"/>
            </a:endParaRPr>
          </a:p>
          <a:p>
            <a:pPr>
              <a:spcBef>
                <a:spcPct val="25000"/>
              </a:spcBef>
              <a:buFont typeface="Wingdings" pitchFamily="2" charset="2"/>
              <a:buChar char="Ø"/>
            </a:pPr>
            <a:r>
              <a:rPr lang="ar-SA" b="1" dirty="0" smtClean="0">
                <a:cs typeface="Times New Roman" pitchFamily="18" charset="0"/>
              </a:rPr>
              <a:t>تحديد البدائل البحثية المتاحة</a:t>
            </a:r>
            <a:r>
              <a:rPr lang="en-US" b="1" dirty="0" smtClean="0"/>
              <a:t> </a:t>
            </a:r>
          </a:p>
          <a:p>
            <a:pPr>
              <a:spcBef>
                <a:spcPct val="25000"/>
              </a:spcBef>
              <a:buFont typeface="Wingdings" pitchFamily="2" charset="2"/>
              <a:buChar char="Ø"/>
            </a:pPr>
            <a:r>
              <a:rPr lang="en-US" b="1" dirty="0" smtClean="0"/>
              <a:t> </a:t>
            </a:r>
            <a:r>
              <a:rPr lang="ar-SA" b="1" dirty="0" smtClean="0">
                <a:cs typeface="Times New Roman" pitchFamily="18" charset="0"/>
              </a:rPr>
              <a:t>عند غموض المعلومات وعدم وضوح الحاجة إليها</a:t>
            </a:r>
            <a:r>
              <a:rPr lang="en-US" b="1" dirty="0" smtClean="0"/>
              <a:t> </a:t>
            </a:r>
          </a:p>
          <a:p>
            <a:pPr>
              <a:spcBef>
                <a:spcPct val="25000"/>
              </a:spcBef>
              <a:buFont typeface="Wingdings" pitchFamily="2" charset="2"/>
              <a:buChar char="Ø"/>
            </a:pPr>
            <a:r>
              <a:rPr lang="en-US" dirty="0" smtClean="0"/>
              <a:t> </a:t>
            </a:r>
            <a:r>
              <a:rPr lang="ar-SA" b="1" dirty="0" smtClean="0">
                <a:cs typeface="Times New Roman" pitchFamily="18" charset="0"/>
              </a:rPr>
              <a:t>,ضع أولويات البحوث اللاحقة</a:t>
            </a:r>
            <a:endParaRPr lang="en-US" b="1" dirty="0" smtClean="0">
              <a:cs typeface="Times New Roman" pitchFamily="18" charset="0"/>
            </a:endParaRPr>
          </a:p>
          <a:p>
            <a:pPr>
              <a:spcBef>
                <a:spcPct val="25000"/>
              </a:spcBef>
              <a:buFont typeface="Wingdings" pitchFamily="2" charset="2"/>
              <a:buChar char="Ø"/>
            </a:pPr>
            <a:endParaRPr lang="ar-SA" b="1" dirty="0" smtClean="0">
              <a:cs typeface="Times New Roman" pitchFamily="18" charset="0"/>
            </a:endParaRPr>
          </a:p>
          <a:p>
            <a:endParaRPr lang="en-US" dirty="0" smtClean="0"/>
          </a:p>
          <a:p>
            <a:endParaRPr lang="en-US" dirty="0"/>
          </a:p>
        </p:txBody>
      </p:sp>
    </p:spTree>
  </p:cSld>
  <p:clrMapOvr>
    <a:masterClrMapping/>
  </p:clrMapOvr>
  <p:transition>
    <p:wedg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r"/>
            <a:r>
              <a:rPr lang="ar-SA" sz="5400" b="1" dirty="0" smtClean="0">
                <a:cs typeface="Times New Roman" pitchFamily="18" charset="0"/>
              </a:rPr>
              <a:t>البحث </a:t>
            </a:r>
            <a:r>
              <a:rPr lang="ar-SA" sz="5400" b="1" dirty="0" err="1" smtClean="0">
                <a:cs typeface="Times New Roman" pitchFamily="18" charset="0"/>
              </a:rPr>
              <a:t>الإستكشافي</a:t>
            </a:r>
            <a:r>
              <a:rPr lang="ar-SA" sz="5400" b="1" dirty="0" smtClean="0">
                <a:cs typeface="Times New Roman" pitchFamily="18" charset="0"/>
              </a:rPr>
              <a:t> (يتبع)</a:t>
            </a:r>
            <a:r>
              <a:rPr lang="en-US" sz="5400" b="1" dirty="0" smtClean="0">
                <a:cs typeface="Times New Roman" pitchFamily="18" charset="0"/>
              </a:rPr>
              <a:t/>
            </a:r>
            <a:br>
              <a:rPr lang="en-US" sz="5400" b="1" dirty="0" smtClean="0">
                <a:cs typeface="Times New Roman" pitchFamily="18" charset="0"/>
              </a:rPr>
            </a:br>
            <a:endParaRPr lang="en-US" dirty="0"/>
          </a:p>
        </p:txBody>
      </p:sp>
      <p:sp>
        <p:nvSpPr>
          <p:cNvPr id="3" name="מציין מיקום תוכן 2"/>
          <p:cNvSpPr>
            <a:spLocks noGrp="1"/>
          </p:cNvSpPr>
          <p:nvPr>
            <p:ph idx="1"/>
          </p:nvPr>
        </p:nvSpPr>
        <p:spPr/>
        <p:txBody>
          <a:bodyPr/>
          <a:lstStyle/>
          <a:p>
            <a:r>
              <a:rPr lang="ar-SA" b="1" u="sng" dirty="0" err="1" smtClean="0">
                <a:cs typeface="Arial" charset="0"/>
              </a:rPr>
              <a:t>ماهي</a:t>
            </a:r>
            <a:r>
              <a:rPr lang="ar-SA" b="1" u="sng" dirty="0" smtClean="0">
                <a:cs typeface="Arial" charset="0"/>
              </a:rPr>
              <a:t> الطرق المستخدمة؟</a:t>
            </a:r>
            <a:endParaRPr lang="en-US" b="1" u="sng" dirty="0" smtClean="0"/>
          </a:p>
          <a:p>
            <a:pPr marL="742950" lvl="1" indent="-285750" algn="just">
              <a:lnSpc>
                <a:spcPct val="90000"/>
              </a:lnSpc>
              <a:buFont typeface="Wingdings" pitchFamily="2" charset="2"/>
              <a:buChar char="Ø"/>
            </a:pPr>
            <a:r>
              <a:rPr lang="ar-SA" b="1" dirty="0" smtClean="0">
                <a:cs typeface="Times New Roman" pitchFamily="18" charset="0"/>
              </a:rPr>
              <a:t>البيانات الثانوية</a:t>
            </a:r>
            <a:endParaRPr lang="en-US" b="1" dirty="0" smtClean="0">
              <a:cs typeface="Times New Roman" pitchFamily="18" charset="0"/>
            </a:endParaRPr>
          </a:p>
          <a:p>
            <a:pPr marL="742950" lvl="1" indent="-285750" algn="just">
              <a:lnSpc>
                <a:spcPct val="90000"/>
              </a:lnSpc>
              <a:buFont typeface="Wingdings" pitchFamily="2" charset="2"/>
              <a:buChar char="Ø"/>
            </a:pPr>
            <a:r>
              <a:rPr lang="ar-SA" b="1" dirty="0" smtClean="0">
                <a:cs typeface="Times New Roman" pitchFamily="18" charset="0"/>
              </a:rPr>
              <a:t>البحث النوعي</a:t>
            </a:r>
            <a:endParaRPr lang="en-US" b="1" dirty="0" smtClean="0">
              <a:cs typeface="Times New Roman" pitchFamily="18" charset="0"/>
            </a:endParaRPr>
          </a:p>
          <a:p>
            <a:pPr marL="742950" lvl="1" indent="-285750" algn="just">
              <a:lnSpc>
                <a:spcPct val="90000"/>
              </a:lnSpc>
              <a:buFont typeface="Wingdings" pitchFamily="2" charset="2"/>
              <a:buChar char="Ø"/>
            </a:pPr>
            <a:r>
              <a:rPr lang="ar-SA" b="1" dirty="0" smtClean="0">
                <a:cs typeface="Times New Roman" pitchFamily="18" charset="0"/>
              </a:rPr>
              <a:t>الجماعات المركزة</a:t>
            </a:r>
            <a:endParaRPr lang="en-US" b="1" dirty="0" smtClean="0">
              <a:cs typeface="Times New Roman" pitchFamily="18" charset="0"/>
            </a:endParaRPr>
          </a:p>
          <a:p>
            <a:r>
              <a:rPr lang="ar-SA" b="1" u="sng" dirty="0" smtClean="0">
                <a:cs typeface="Times New Roman" pitchFamily="18" charset="0"/>
              </a:rPr>
              <a:t>متى يجرى؟</a:t>
            </a:r>
            <a:endParaRPr lang="en-US" b="1" dirty="0" smtClean="0"/>
          </a:p>
          <a:p>
            <a:r>
              <a:rPr lang="ar-SA" b="1" dirty="0" smtClean="0">
                <a:cs typeface="Times New Roman" pitchFamily="18" charset="0"/>
              </a:rPr>
              <a:t>عموما البحث الأولي يجري </a:t>
            </a:r>
            <a:r>
              <a:rPr lang="ar-SA" b="1" dirty="0" err="1" smtClean="0">
                <a:cs typeface="Times New Roman" pitchFamily="18" charset="0"/>
              </a:rPr>
              <a:t>لتوضبح</a:t>
            </a:r>
            <a:r>
              <a:rPr lang="ar-SA" b="1" dirty="0" smtClean="0">
                <a:cs typeface="Times New Roman" pitchFamily="18" charset="0"/>
              </a:rPr>
              <a:t> وتحديد طبيعة المشكلة</a:t>
            </a:r>
            <a:endParaRPr lang="en-US" b="1" dirty="0" smtClean="0">
              <a:cs typeface="Times New Roman" pitchFamily="18" charset="0"/>
            </a:endParaRPr>
          </a:p>
          <a:p>
            <a:r>
              <a:rPr lang="ar-SA" b="1" u="sng" dirty="0" err="1" smtClean="0">
                <a:cs typeface="Times New Roman" pitchFamily="18" charset="0"/>
              </a:rPr>
              <a:t>ماهي</a:t>
            </a:r>
            <a:r>
              <a:rPr lang="ar-SA" b="1" u="sng" dirty="0" smtClean="0">
                <a:cs typeface="Times New Roman" pitchFamily="18" charset="0"/>
              </a:rPr>
              <a:t> حدود البحث؟</a:t>
            </a:r>
            <a:endParaRPr lang="en-US" b="1" u="sng" dirty="0" smtClean="0">
              <a:cs typeface="Times New Roman" pitchFamily="18" charset="0"/>
            </a:endParaRPr>
          </a:p>
          <a:p>
            <a:pPr marL="274320" lvl="3" indent="-274320">
              <a:buSzPct val="95000"/>
            </a:pPr>
            <a:r>
              <a:rPr lang="ar-SA" b="1" dirty="0" smtClean="0">
                <a:solidFill>
                  <a:srgbClr val="020202"/>
                </a:solidFill>
                <a:cs typeface="Times New Roman" pitchFamily="18" charset="0"/>
              </a:rPr>
              <a:t>لا يقدم نتائج نهائية – لابد من القيام ببحوث لاحقة</a:t>
            </a:r>
            <a:endParaRPr lang="en-US" b="1" dirty="0" smtClean="0">
              <a:cs typeface="Times New Roman" pitchFamily="18" charset="0"/>
            </a:endParaRPr>
          </a:p>
          <a:p>
            <a:endParaRPr lang="en-US" dirty="0"/>
          </a:p>
        </p:txBody>
      </p:sp>
    </p:spTree>
  </p:cSld>
  <p:clrMapOvr>
    <a:masterClrMapping/>
  </p:clrMapOvr>
  <p:transition>
    <p:wedg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3"/>
          <p:cNvSpPr txBox="1">
            <a:spLocks noChangeArrowheads="1"/>
          </p:cNvSpPr>
          <p:nvPr/>
        </p:nvSpPr>
        <p:spPr bwMode="auto">
          <a:xfrm>
            <a:off x="-468313" y="4581525"/>
            <a:ext cx="9144001" cy="1625600"/>
          </a:xfrm>
          <a:prstGeom prst="rect">
            <a:avLst/>
          </a:prstGeom>
          <a:noFill/>
          <a:ln w="9525">
            <a:noFill/>
            <a:miter lim="800000"/>
            <a:headEnd/>
            <a:tailEnd/>
          </a:ln>
        </p:spPr>
        <p:txBody>
          <a:bodyPr>
            <a:spAutoFit/>
          </a:bodyPr>
          <a:lstStyle/>
          <a:p>
            <a:pPr lvl="1" algn="just" rtl="1">
              <a:lnSpc>
                <a:spcPct val="90000"/>
              </a:lnSpc>
              <a:spcBef>
                <a:spcPct val="20000"/>
              </a:spcBef>
              <a:buSzPct val="80000"/>
              <a:buFont typeface="Wingdings" pitchFamily="2" charset="2"/>
              <a:buChar char="Ø"/>
            </a:pPr>
            <a:r>
              <a:rPr lang="en-US" b="1">
                <a:solidFill>
                  <a:srgbClr val="020202"/>
                </a:solidFill>
              </a:rPr>
              <a:t> </a:t>
            </a:r>
            <a:r>
              <a:rPr lang="ar-SA" b="1">
                <a:solidFill>
                  <a:srgbClr val="020202"/>
                </a:solidFill>
                <a:cs typeface="Times New Roman" pitchFamily="18" charset="0"/>
              </a:rPr>
              <a:t>تزويد متخذ القرار بالمعلومات اللازمة لإتخاذ القرار الصحيح</a:t>
            </a:r>
            <a:endParaRPr lang="en-US" b="1">
              <a:solidFill>
                <a:srgbClr val="020202"/>
              </a:solidFill>
              <a:cs typeface="Times New Roman" pitchFamily="18" charset="0"/>
            </a:endParaRPr>
          </a:p>
          <a:p>
            <a:pPr lvl="1" algn="just" rtl="1">
              <a:lnSpc>
                <a:spcPct val="90000"/>
              </a:lnSpc>
              <a:spcBef>
                <a:spcPct val="20000"/>
              </a:spcBef>
              <a:buSzPct val="80000"/>
              <a:buFont typeface="Wingdings" pitchFamily="2" charset="2"/>
              <a:buChar char="Ø"/>
            </a:pPr>
            <a:r>
              <a:rPr lang="en-US" b="1">
                <a:solidFill>
                  <a:srgbClr val="020202"/>
                </a:solidFill>
                <a:cs typeface="Arial" charset="0"/>
              </a:rPr>
              <a:t> </a:t>
            </a:r>
            <a:r>
              <a:rPr lang="ar-SA" b="1">
                <a:solidFill>
                  <a:srgbClr val="020202"/>
                </a:solidFill>
                <a:cs typeface="Arial" charset="0"/>
              </a:rPr>
              <a:t>اختبار الفرضيات وتوضيح واختبار العلاقات</a:t>
            </a:r>
            <a:endParaRPr lang="en-US" b="1">
              <a:solidFill>
                <a:srgbClr val="020202"/>
              </a:solidFill>
              <a:cs typeface="Arial" charset="0"/>
            </a:endParaRPr>
          </a:p>
          <a:p>
            <a:pPr lvl="1" algn="just" rtl="1">
              <a:lnSpc>
                <a:spcPct val="90000"/>
              </a:lnSpc>
              <a:spcBef>
                <a:spcPct val="20000"/>
              </a:spcBef>
              <a:buSzPct val="80000"/>
              <a:buFont typeface="Wingdings" pitchFamily="2" charset="2"/>
              <a:buChar char="Ø"/>
            </a:pPr>
            <a:r>
              <a:rPr lang="en-US" b="1">
                <a:solidFill>
                  <a:srgbClr val="020202"/>
                </a:solidFill>
                <a:cs typeface="Arial" charset="0"/>
              </a:rPr>
              <a:t> </a:t>
            </a:r>
            <a:r>
              <a:rPr lang="ar-SA" b="1">
                <a:solidFill>
                  <a:srgbClr val="020202"/>
                </a:solidFill>
                <a:cs typeface="Arial" charset="0"/>
              </a:rPr>
              <a:t>تقدير محددات مجتمع الدراسة</a:t>
            </a:r>
            <a:endParaRPr lang="en-US" b="1">
              <a:solidFill>
                <a:srgbClr val="020202"/>
              </a:solidFill>
              <a:cs typeface="Arial" charset="0"/>
            </a:endParaRPr>
          </a:p>
          <a:p>
            <a:pPr lvl="1" algn="just" rtl="1">
              <a:lnSpc>
                <a:spcPct val="90000"/>
              </a:lnSpc>
              <a:spcBef>
                <a:spcPct val="20000"/>
              </a:spcBef>
              <a:buSzPct val="80000"/>
              <a:buFont typeface="Wingdings" pitchFamily="2" charset="2"/>
              <a:buChar char="Ø"/>
            </a:pPr>
            <a:endParaRPr lang="en-US" b="1">
              <a:solidFill>
                <a:srgbClr val="020202"/>
              </a:solidFill>
              <a:cs typeface="Arial" charset="0"/>
            </a:endParaRPr>
          </a:p>
        </p:txBody>
      </p:sp>
      <p:sp>
        <p:nvSpPr>
          <p:cNvPr id="12291" name="Text Box 4"/>
          <p:cNvSpPr txBox="1">
            <a:spLocks noChangeArrowheads="1"/>
          </p:cNvSpPr>
          <p:nvPr/>
        </p:nvSpPr>
        <p:spPr bwMode="auto">
          <a:xfrm>
            <a:off x="1547813" y="1341438"/>
            <a:ext cx="6629400" cy="457200"/>
          </a:xfrm>
          <a:prstGeom prst="rect">
            <a:avLst/>
          </a:prstGeom>
          <a:noFill/>
          <a:ln w="9525">
            <a:noFill/>
            <a:miter lim="800000"/>
            <a:headEnd/>
            <a:tailEnd/>
          </a:ln>
        </p:spPr>
        <p:txBody>
          <a:bodyPr>
            <a:spAutoFit/>
          </a:bodyPr>
          <a:lstStyle/>
          <a:p>
            <a:pPr algn="r" rtl="1">
              <a:spcBef>
                <a:spcPct val="50000"/>
              </a:spcBef>
              <a:buFont typeface="Wingdings" pitchFamily="2" charset="2"/>
              <a:buNone/>
            </a:pPr>
            <a:r>
              <a:rPr lang="ar-SA" b="1" u="sng">
                <a:solidFill>
                  <a:srgbClr val="020202"/>
                </a:solidFill>
                <a:cs typeface="Times New Roman" pitchFamily="18" charset="0"/>
              </a:rPr>
              <a:t>الخصائص:</a:t>
            </a:r>
            <a:endParaRPr lang="en-US">
              <a:cs typeface="Times New Roman" pitchFamily="18" charset="0"/>
            </a:endParaRPr>
          </a:p>
        </p:txBody>
      </p:sp>
      <p:sp>
        <p:nvSpPr>
          <p:cNvPr id="12292" name="Text Box 5"/>
          <p:cNvSpPr txBox="1">
            <a:spLocks noChangeArrowheads="1"/>
          </p:cNvSpPr>
          <p:nvPr/>
        </p:nvSpPr>
        <p:spPr bwMode="auto">
          <a:xfrm>
            <a:off x="755650" y="1989138"/>
            <a:ext cx="7848600" cy="2173287"/>
          </a:xfrm>
          <a:prstGeom prst="rect">
            <a:avLst/>
          </a:prstGeom>
          <a:noFill/>
          <a:ln w="9525">
            <a:noFill/>
            <a:miter lim="800000"/>
            <a:headEnd/>
            <a:tailEnd/>
          </a:ln>
        </p:spPr>
        <p:txBody>
          <a:bodyPr>
            <a:spAutoFit/>
          </a:bodyPr>
          <a:lstStyle/>
          <a:p>
            <a:pPr lvl="1" algn="just" rtl="1">
              <a:lnSpc>
                <a:spcPct val="90000"/>
              </a:lnSpc>
              <a:spcBef>
                <a:spcPct val="20000"/>
              </a:spcBef>
              <a:buSzPct val="80000"/>
              <a:buFont typeface="Wingdings" pitchFamily="2" charset="2"/>
              <a:buChar char="Ø"/>
            </a:pPr>
            <a:r>
              <a:rPr lang="en-US" b="1">
                <a:solidFill>
                  <a:srgbClr val="020202"/>
                </a:solidFill>
              </a:rPr>
              <a:t> </a:t>
            </a:r>
            <a:r>
              <a:rPr lang="ar-SA" b="1">
                <a:solidFill>
                  <a:srgbClr val="020202"/>
                </a:solidFill>
                <a:cs typeface="Times New Roman" pitchFamily="18" charset="0"/>
              </a:rPr>
              <a:t>عدم المرونة وتعدد الأغراض</a:t>
            </a:r>
            <a:endParaRPr lang="en-US" b="1">
              <a:solidFill>
                <a:srgbClr val="020202"/>
              </a:solidFill>
              <a:cs typeface="Times New Roman" pitchFamily="18" charset="0"/>
            </a:endParaRPr>
          </a:p>
          <a:p>
            <a:pPr lvl="1" algn="just" rtl="1">
              <a:lnSpc>
                <a:spcPct val="90000"/>
              </a:lnSpc>
              <a:spcBef>
                <a:spcPct val="20000"/>
              </a:spcBef>
              <a:buSzPct val="80000"/>
              <a:buFont typeface="Wingdings" pitchFamily="2" charset="2"/>
              <a:buChar char="Ø"/>
            </a:pPr>
            <a:r>
              <a:rPr lang="en-US" b="1">
                <a:solidFill>
                  <a:srgbClr val="020202"/>
                </a:solidFill>
              </a:rPr>
              <a:t> </a:t>
            </a:r>
            <a:r>
              <a:rPr lang="ar-SA" b="1">
                <a:solidFill>
                  <a:srgbClr val="020202"/>
                </a:solidFill>
                <a:cs typeface="Times New Roman" pitchFamily="18" charset="0"/>
              </a:rPr>
              <a:t>النتائج نهائية</a:t>
            </a:r>
            <a:endParaRPr lang="en-US" b="1">
              <a:solidFill>
                <a:srgbClr val="020202"/>
              </a:solidFill>
              <a:cs typeface="Times New Roman" pitchFamily="18" charset="0"/>
            </a:endParaRPr>
          </a:p>
          <a:p>
            <a:pPr lvl="1" algn="just" rtl="1">
              <a:lnSpc>
                <a:spcPct val="90000"/>
              </a:lnSpc>
              <a:spcBef>
                <a:spcPct val="20000"/>
              </a:spcBef>
              <a:buSzPct val="80000"/>
              <a:buFont typeface="Wingdings" pitchFamily="2" charset="2"/>
              <a:buChar char="Ø"/>
            </a:pPr>
            <a:r>
              <a:rPr lang="en-US" b="1">
                <a:solidFill>
                  <a:srgbClr val="020202"/>
                </a:solidFill>
              </a:rPr>
              <a:t> </a:t>
            </a:r>
            <a:r>
              <a:rPr lang="ar-SA" b="1">
                <a:solidFill>
                  <a:srgbClr val="020202"/>
                </a:solidFill>
                <a:cs typeface="Times New Roman" pitchFamily="18" charset="0"/>
              </a:rPr>
              <a:t>البحث رسمي (يخضع للقواعد العلمية) ومحدد</a:t>
            </a:r>
            <a:endParaRPr lang="en-US" b="1">
              <a:solidFill>
                <a:srgbClr val="020202"/>
              </a:solidFill>
              <a:cs typeface="Times New Roman" pitchFamily="18" charset="0"/>
            </a:endParaRPr>
          </a:p>
          <a:p>
            <a:pPr lvl="1" algn="just" rtl="1">
              <a:lnSpc>
                <a:spcPct val="90000"/>
              </a:lnSpc>
              <a:spcBef>
                <a:spcPct val="20000"/>
              </a:spcBef>
              <a:buSzPct val="80000"/>
              <a:buFont typeface="Wingdings" pitchFamily="2" charset="2"/>
              <a:buChar char="Ø"/>
            </a:pPr>
            <a:r>
              <a:rPr lang="en-US" b="1">
                <a:solidFill>
                  <a:srgbClr val="020202"/>
                </a:solidFill>
                <a:cs typeface="Arial" charset="0"/>
              </a:rPr>
              <a:t> </a:t>
            </a:r>
            <a:r>
              <a:rPr lang="ar-SA" b="1">
                <a:solidFill>
                  <a:srgbClr val="020202"/>
                </a:solidFill>
                <a:cs typeface="Arial" charset="0"/>
              </a:rPr>
              <a:t>يستخدم عندما تكون المعلومات المطلوبة غير واضحة</a:t>
            </a:r>
            <a:endParaRPr lang="en-US" b="1">
              <a:solidFill>
                <a:srgbClr val="020202"/>
              </a:solidFill>
            </a:endParaRPr>
          </a:p>
          <a:p>
            <a:pPr algn="l">
              <a:spcBef>
                <a:spcPct val="50000"/>
              </a:spcBef>
              <a:buFontTx/>
              <a:buChar char="•"/>
            </a:pPr>
            <a:endParaRPr lang="en-US"/>
          </a:p>
        </p:txBody>
      </p:sp>
      <p:sp>
        <p:nvSpPr>
          <p:cNvPr id="12293" name="Text Box 6"/>
          <p:cNvSpPr txBox="1">
            <a:spLocks noChangeArrowheads="1"/>
          </p:cNvSpPr>
          <p:nvPr/>
        </p:nvSpPr>
        <p:spPr bwMode="auto">
          <a:xfrm>
            <a:off x="4572000" y="4005263"/>
            <a:ext cx="3733800" cy="420687"/>
          </a:xfrm>
          <a:prstGeom prst="rect">
            <a:avLst/>
          </a:prstGeom>
          <a:noFill/>
          <a:ln w="9525">
            <a:noFill/>
            <a:miter lim="800000"/>
            <a:headEnd/>
            <a:tailEnd/>
          </a:ln>
        </p:spPr>
        <p:txBody>
          <a:bodyPr>
            <a:spAutoFit/>
          </a:bodyPr>
          <a:lstStyle/>
          <a:p>
            <a:pPr algn="just" rtl="1">
              <a:lnSpc>
                <a:spcPct val="90000"/>
              </a:lnSpc>
              <a:spcBef>
                <a:spcPct val="20000"/>
              </a:spcBef>
              <a:buSzPct val="80000"/>
            </a:pPr>
            <a:r>
              <a:rPr lang="ar-SA" b="1" u="sng">
                <a:solidFill>
                  <a:srgbClr val="020202"/>
                </a:solidFill>
                <a:cs typeface="Times New Roman" pitchFamily="18" charset="0"/>
              </a:rPr>
              <a:t>لماذا يستخدم؟</a:t>
            </a:r>
            <a:endParaRPr lang="en-US">
              <a:cs typeface="Times New Roman" pitchFamily="18" charset="0"/>
            </a:endParaRPr>
          </a:p>
        </p:txBody>
      </p:sp>
      <p:sp>
        <p:nvSpPr>
          <p:cNvPr id="12294" name="Rectangle 7"/>
          <p:cNvSpPr>
            <a:spLocks noChangeArrowheads="1"/>
          </p:cNvSpPr>
          <p:nvPr/>
        </p:nvSpPr>
        <p:spPr bwMode="auto">
          <a:xfrm>
            <a:off x="2133600" y="304800"/>
            <a:ext cx="4227513" cy="701675"/>
          </a:xfrm>
          <a:prstGeom prst="rect">
            <a:avLst/>
          </a:prstGeom>
          <a:noFill/>
          <a:ln w="9525">
            <a:noFill/>
            <a:miter lim="800000"/>
            <a:headEnd/>
            <a:tailEnd/>
          </a:ln>
        </p:spPr>
        <p:txBody>
          <a:bodyPr wrap="none">
            <a:spAutoFit/>
          </a:bodyPr>
          <a:lstStyle/>
          <a:p>
            <a:pPr algn="l"/>
            <a:r>
              <a:rPr lang="ar-SA" sz="4000" b="1" dirty="0">
                <a:cs typeface="Times New Roman" pitchFamily="18" charset="0"/>
              </a:rPr>
              <a:t>البحث الشامل (الأساسي)</a:t>
            </a:r>
            <a:endParaRPr lang="en-US" sz="4000" b="1" dirty="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2"/>
          <p:cNvSpPr>
            <a:spLocks noGrp="1"/>
          </p:cNvSpPr>
          <p:nvPr>
            <p:ph idx="1"/>
          </p:nvPr>
        </p:nvSpPr>
        <p:spPr>
          <a:xfrm>
            <a:off x="457200" y="1481328"/>
            <a:ext cx="8229600" cy="4525963"/>
          </a:xfrm>
        </p:spPr>
        <p:txBody>
          <a:bodyPr/>
          <a:lstStyle/>
          <a:p>
            <a:pPr algn="r">
              <a:lnSpc>
                <a:spcPct val="135000"/>
              </a:lnSpc>
              <a:buNone/>
            </a:pPr>
            <a:r>
              <a:rPr lang="ar-SA" b="1" dirty="0" smtClean="0"/>
              <a:t> </a:t>
            </a:r>
          </a:p>
          <a:p>
            <a:pPr marL="624078" indent="-514350" algn="r" rtl="1">
              <a:lnSpc>
                <a:spcPct val="135000"/>
              </a:lnSpc>
              <a:buFont typeface="+mj-lt"/>
              <a:buAutoNum type="arabicPeriod"/>
            </a:pPr>
            <a:r>
              <a:rPr lang="ar-SA" b="1" dirty="0" smtClean="0"/>
              <a:t>الصدفة</a:t>
            </a:r>
          </a:p>
          <a:p>
            <a:pPr marL="624078" indent="-514350" algn="r" rtl="1">
              <a:lnSpc>
                <a:spcPct val="135000"/>
              </a:lnSpc>
              <a:buFont typeface="+mj-lt"/>
              <a:buAutoNum type="arabicPeriod"/>
            </a:pPr>
            <a:r>
              <a:rPr lang="ar-SA" b="1" dirty="0" smtClean="0"/>
              <a:t> المحاولة والخطأ</a:t>
            </a:r>
          </a:p>
          <a:p>
            <a:pPr marL="624078" indent="-514350" algn="r" rtl="1">
              <a:lnSpc>
                <a:spcPct val="135000"/>
              </a:lnSpc>
              <a:buFont typeface="+mj-lt"/>
              <a:buAutoNum type="arabicPeriod"/>
            </a:pPr>
            <a:r>
              <a:rPr lang="ar-SA" b="1" dirty="0" smtClean="0"/>
              <a:t>مصادر السلطة ومصادر الثقة</a:t>
            </a:r>
            <a:endParaRPr lang="ar-SA" dirty="0" smtClean="0"/>
          </a:p>
          <a:p>
            <a:pPr marL="624078" indent="-514350" algn="r" rtl="1">
              <a:lnSpc>
                <a:spcPct val="135000"/>
              </a:lnSpc>
              <a:buFont typeface="+mj-lt"/>
              <a:buAutoNum type="arabicPeriod"/>
            </a:pPr>
            <a:r>
              <a:rPr lang="ar-SA" b="1" dirty="0" smtClean="0"/>
              <a:t>التقاليد والعقائد والقيم</a:t>
            </a:r>
          </a:p>
          <a:p>
            <a:pPr marL="624078" indent="-514350" algn="r" rtl="1">
              <a:lnSpc>
                <a:spcPct val="135000"/>
              </a:lnSpc>
              <a:buFont typeface="+mj-lt"/>
              <a:buAutoNum type="arabicPeriod"/>
            </a:pPr>
            <a:r>
              <a:rPr lang="ar-SA" b="1" dirty="0" smtClean="0"/>
              <a:t>الاستدلال العلمي</a:t>
            </a:r>
          </a:p>
          <a:p>
            <a:endParaRPr lang="en-US" dirty="0"/>
          </a:p>
        </p:txBody>
      </p:sp>
      <p:sp>
        <p:nvSpPr>
          <p:cNvPr id="5" name="כותרת 1"/>
          <p:cNvSpPr>
            <a:spLocks noGrp="1"/>
          </p:cNvSpPr>
          <p:nvPr>
            <p:ph type="title"/>
          </p:nvPr>
        </p:nvSpPr>
        <p:spPr>
          <a:xfrm>
            <a:off x="457200" y="274638"/>
            <a:ext cx="8229600" cy="1143000"/>
          </a:xfrm>
        </p:spPr>
        <p:txBody>
          <a:bodyPr/>
          <a:lstStyle/>
          <a:p>
            <a:pPr algn="ctr"/>
            <a:r>
              <a:rPr lang="ar-SA" b="1" dirty="0" smtClean="0"/>
              <a:t>طرق الحصول على  المعرفة</a:t>
            </a:r>
            <a:endParaRPr lang="en-US" dirty="0"/>
          </a:p>
        </p:txBody>
      </p:sp>
    </p:spTree>
  </p:cSld>
  <p:clrMapOvr>
    <a:masterClrMapping/>
  </p:clrMapOvr>
  <p:transition>
    <p:wedg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050"/>
          <p:cNvGrpSpPr>
            <a:grpSpLocks/>
          </p:cNvGrpSpPr>
          <p:nvPr/>
        </p:nvGrpSpPr>
        <p:grpSpPr bwMode="auto">
          <a:xfrm>
            <a:off x="2555875" y="1557338"/>
            <a:ext cx="4572000" cy="3429000"/>
            <a:chOff x="3072" y="2160"/>
            <a:chExt cx="1968" cy="1392"/>
          </a:xfrm>
        </p:grpSpPr>
        <p:sp>
          <p:nvSpPr>
            <p:cNvPr id="13315" name="Rectangle 2051"/>
            <p:cNvSpPr>
              <a:spLocks noChangeArrowheads="1"/>
            </p:cNvSpPr>
            <p:nvPr/>
          </p:nvSpPr>
          <p:spPr bwMode="auto">
            <a:xfrm>
              <a:off x="3456" y="2160"/>
              <a:ext cx="912" cy="576"/>
            </a:xfrm>
            <a:prstGeom prst="rect">
              <a:avLst/>
            </a:prstGeom>
            <a:solidFill>
              <a:schemeClr val="accent1"/>
            </a:solidFill>
            <a:ln w="9525">
              <a:solidFill>
                <a:schemeClr val="tx1"/>
              </a:solidFill>
              <a:miter lim="800000"/>
              <a:headEnd/>
              <a:tailEnd/>
            </a:ln>
          </p:spPr>
          <p:txBody>
            <a:bodyPr wrap="none" anchor="ctr"/>
            <a:lstStyle/>
            <a:p>
              <a:r>
                <a:rPr lang="ar-SA" sz="2000" b="1">
                  <a:cs typeface="Times New Roman" pitchFamily="18" charset="0"/>
                </a:rPr>
                <a:t>تصميم البحث الأساسي</a:t>
              </a:r>
              <a:endParaRPr lang="en-US" sz="2000" b="1">
                <a:cs typeface="Times New Roman" pitchFamily="18" charset="0"/>
              </a:endParaRPr>
            </a:p>
          </p:txBody>
        </p:sp>
        <p:sp>
          <p:nvSpPr>
            <p:cNvPr id="13316" name="Line 2052"/>
            <p:cNvSpPr>
              <a:spLocks noChangeShapeType="1"/>
            </p:cNvSpPr>
            <p:nvPr/>
          </p:nvSpPr>
          <p:spPr bwMode="auto">
            <a:xfrm>
              <a:off x="3936" y="2736"/>
              <a:ext cx="0" cy="192"/>
            </a:xfrm>
            <a:prstGeom prst="line">
              <a:avLst/>
            </a:prstGeom>
            <a:noFill/>
            <a:ln w="9525">
              <a:solidFill>
                <a:schemeClr val="tx1"/>
              </a:solidFill>
              <a:miter lim="800000"/>
              <a:headEnd/>
              <a:tailEnd/>
            </a:ln>
          </p:spPr>
          <p:txBody>
            <a:bodyPr wrap="none"/>
            <a:lstStyle/>
            <a:p>
              <a:endParaRPr lang="en-US"/>
            </a:p>
          </p:txBody>
        </p:sp>
        <p:sp>
          <p:nvSpPr>
            <p:cNvPr id="13317" name="Line 2053"/>
            <p:cNvSpPr>
              <a:spLocks noChangeShapeType="1"/>
            </p:cNvSpPr>
            <p:nvPr/>
          </p:nvSpPr>
          <p:spPr bwMode="auto">
            <a:xfrm>
              <a:off x="3312" y="2928"/>
              <a:ext cx="1200" cy="0"/>
            </a:xfrm>
            <a:prstGeom prst="line">
              <a:avLst/>
            </a:prstGeom>
            <a:noFill/>
            <a:ln w="9525">
              <a:solidFill>
                <a:schemeClr val="tx1"/>
              </a:solidFill>
              <a:miter lim="800000"/>
              <a:headEnd/>
              <a:tailEnd/>
            </a:ln>
          </p:spPr>
          <p:txBody>
            <a:bodyPr wrap="none"/>
            <a:lstStyle/>
            <a:p>
              <a:endParaRPr lang="en-US"/>
            </a:p>
          </p:txBody>
        </p:sp>
        <p:sp>
          <p:nvSpPr>
            <p:cNvPr id="13318" name="Line 2054"/>
            <p:cNvSpPr>
              <a:spLocks noChangeShapeType="1"/>
            </p:cNvSpPr>
            <p:nvPr/>
          </p:nvSpPr>
          <p:spPr bwMode="auto">
            <a:xfrm>
              <a:off x="3312" y="2928"/>
              <a:ext cx="0" cy="192"/>
            </a:xfrm>
            <a:prstGeom prst="line">
              <a:avLst/>
            </a:prstGeom>
            <a:noFill/>
            <a:ln w="9525">
              <a:solidFill>
                <a:schemeClr val="tx1"/>
              </a:solidFill>
              <a:miter lim="800000"/>
              <a:headEnd/>
              <a:tailEnd type="triangle" w="med" len="med"/>
            </a:ln>
          </p:spPr>
          <p:txBody>
            <a:bodyPr wrap="none"/>
            <a:lstStyle/>
            <a:p>
              <a:endParaRPr lang="en-US"/>
            </a:p>
          </p:txBody>
        </p:sp>
        <p:sp>
          <p:nvSpPr>
            <p:cNvPr id="13319" name="Line 2055"/>
            <p:cNvSpPr>
              <a:spLocks noChangeShapeType="1"/>
            </p:cNvSpPr>
            <p:nvPr/>
          </p:nvSpPr>
          <p:spPr bwMode="auto">
            <a:xfrm>
              <a:off x="4512" y="2928"/>
              <a:ext cx="0" cy="192"/>
            </a:xfrm>
            <a:prstGeom prst="line">
              <a:avLst/>
            </a:prstGeom>
            <a:noFill/>
            <a:ln w="9525">
              <a:solidFill>
                <a:schemeClr val="tx1"/>
              </a:solidFill>
              <a:miter lim="800000"/>
              <a:headEnd/>
              <a:tailEnd type="triangle" w="med" len="med"/>
            </a:ln>
          </p:spPr>
          <p:txBody>
            <a:bodyPr wrap="none"/>
            <a:lstStyle/>
            <a:p>
              <a:endParaRPr lang="en-US"/>
            </a:p>
          </p:txBody>
        </p:sp>
        <p:sp>
          <p:nvSpPr>
            <p:cNvPr id="13320" name="Rectangle 2056"/>
            <p:cNvSpPr>
              <a:spLocks noChangeArrowheads="1"/>
            </p:cNvSpPr>
            <p:nvPr/>
          </p:nvSpPr>
          <p:spPr bwMode="auto">
            <a:xfrm>
              <a:off x="3072" y="3120"/>
              <a:ext cx="912" cy="432"/>
            </a:xfrm>
            <a:prstGeom prst="rect">
              <a:avLst/>
            </a:prstGeom>
            <a:solidFill>
              <a:schemeClr val="accent1"/>
            </a:solidFill>
            <a:ln w="9525">
              <a:solidFill>
                <a:schemeClr val="tx1"/>
              </a:solidFill>
              <a:miter lim="800000"/>
              <a:headEnd/>
              <a:tailEnd/>
            </a:ln>
          </p:spPr>
          <p:txBody>
            <a:bodyPr wrap="none" anchor="ctr"/>
            <a:lstStyle/>
            <a:p>
              <a:r>
                <a:rPr lang="ar-SA" sz="2000" b="1">
                  <a:cs typeface="Times New Roman" pitchFamily="18" charset="0"/>
                </a:rPr>
                <a:t>بحث وصفي</a:t>
              </a:r>
              <a:endParaRPr lang="en-US" sz="2000" b="1">
                <a:cs typeface="Times New Roman" pitchFamily="18" charset="0"/>
              </a:endParaRPr>
            </a:p>
          </p:txBody>
        </p:sp>
        <p:sp>
          <p:nvSpPr>
            <p:cNvPr id="13321" name="Rectangle 2057"/>
            <p:cNvSpPr>
              <a:spLocks noChangeArrowheads="1"/>
            </p:cNvSpPr>
            <p:nvPr/>
          </p:nvSpPr>
          <p:spPr bwMode="auto">
            <a:xfrm>
              <a:off x="4128" y="3120"/>
              <a:ext cx="912" cy="432"/>
            </a:xfrm>
            <a:prstGeom prst="rect">
              <a:avLst/>
            </a:prstGeom>
            <a:solidFill>
              <a:schemeClr val="accent1"/>
            </a:solidFill>
            <a:ln w="9525">
              <a:solidFill>
                <a:schemeClr val="tx1"/>
              </a:solidFill>
              <a:miter lim="800000"/>
              <a:headEnd/>
              <a:tailEnd/>
            </a:ln>
          </p:spPr>
          <p:txBody>
            <a:bodyPr wrap="none" anchor="ctr"/>
            <a:lstStyle/>
            <a:p>
              <a:r>
                <a:rPr lang="ar-SA" sz="2000" b="1">
                  <a:cs typeface="Times New Roman" pitchFamily="18" charset="0"/>
                </a:rPr>
                <a:t>بحث سببي</a:t>
              </a:r>
              <a:endParaRPr lang="en-US" sz="2000" b="1">
                <a:cs typeface="Times New Roman" pitchFamily="18" charset="0"/>
              </a:endParaRPr>
            </a:p>
          </p:txBody>
        </p:sp>
      </p:grpSp>
    </p:spTree>
  </p:cSld>
  <p:clrMapOvr>
    <a:masterClrMapping/>
  </p:clrMapOvr>
  <p:transition>
    <p:wedg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381000" y="457200"/>
            <a:ext cx="8458200" cy="701675"/>
          </a:xfrm>
          <a:prstGeom prst="rect">
            <a:avLst/>
          </a:prstGeom>
          <a:noFill/>
          <a:ln w="9525">
            <a:noFill/>
            <a:miter lim="800000"/>
            <a:headEnd/>
            <a:tailEnd/>
          </a:ln>
        </p:spPr>
        <p:txBody>
          <a:bodyPr>
            <a:spAutoFit/>
          </a:bodyPr>
          <a:lstStyle/>
          <a:p>
            <a:pPr>
              <a:spcBef>
                <a:spcPct val="50000"/>
              </a:spcBef>
            </a:pPr>
            <a:r>
              <a:rPr lang="ar-SA" sz="4000" b="1">
                <a:cs typeface="Times New Roman" pitchFamily="18" charset="0"/>
              </a:rPr>
              <a:t>البحث الوصفي</a:t>
            </a:r>
            <a:endParaRPr lang="en-US" sz="4000" b="1">
              <a:cs typeface="Times New Roman" pitchFamily="18" charset="0"/>
            </a:endParaRPr>
          </a:p>
        </p:txBody>
      </p:sp>
      <p:sp>
        <p:nvSpPr>
          <p:cNvPr id="5123" name="Text Box 3"/>
          <p:cNvSpPr txBox="1">
            <a:spLocks noChangeArrowheads="1"/>
          </p:cNvSpPr>
          <p:nvPr/>
        </p:nvSpPr>
        <p:spPr bwMode="auto">
          <a:xfrm>
            <a:off x="468313" y="3429000"/>
            <a:ext cx="7696200" cy="3195638"/>
          </a:xfrm>
          <a:prstGeom prst="rect">
            <a:avLst/>
          </a:prstGeom>
          <a:noFill/>
          <a:ln w="9525">
            <a:noFill/>
            <a:miter lim="800000"/>
            <a:headEnd/>
            <a:tailEnd/>
          </a:ln>
        </p:spPr>
        <p:txBody>
          <a:bodyPr>
            <a:spAutoFit/>
          </a:bodyPr>
          <a:lstStyle/>
          <a:p>
            <a:pPr algn="r" rtl="1">
              <a:spcBef>
                <a:spcPct val="50000"/>
              </a:spcBef>
              <a:buFont typeface="Wingdings" pitchFamily="2" charset="2"/>
              <a:buChar char="Ø"/>
            </a:pPr>
            <a:r>
              <a:rPr lang="en-US" b="1"/>
              <a:t> </a:t>
            </a:r>
            <a:r>
              <a:rPr lang="ar-SA" b="1">
                <a:cs typeface="Times New Roman" pitchFamily="18" charset="0"/>
              </a:rPr>
              <a:t>أكثر تحديدا من البحث الإستكشافي</a:t>
            </a:r>
            <a:endParaRPr lang="en-US" b="1">
              <a:cs typeface="Times New Roman" pitchFamily="18" charset="0"/>
            </a:endParaRPr>
          </a:p>
          <a:p>
            <a:pPr algn="r" rtl="1">
              <a:spcBef>
                <a:spcPct val="50000"/>
              </a:spcBef>
              <a:buFont typeface="Wingdings" pitchFamily="2" charset="2"/>
              <a:buChar char="Ø"/>
            </a:pPr>
            <a:r>
              <a:rPr lang="en-US" b="1"/>
              <a:t> </a:t>
            </a:r>
            <a:r>
              <a:rPr lang="ar-SA" b="1">
                <a:cs typeface="Times New Roman" pitchFamily="18" charset="0"/>
              </a:rPr>
              <a:t>فهم كامل للمشكلة</a:t>
            </a:r>
            <a:endParaRPr lang="en-US" b="1">
              <a:cs typeface="Times New Roman" pitchFamily="18" charset="0"/>
            </a:endParaRPr>
          </a:p>
          <a:p>
            <a:pPr algn="r" rtl="1">
              <a:spcBef>
                <a:spcPct val="50000"/>
              </a:spcBef>
              <a:buFont typeface="Wingdings" pitchFamily="2" charset="2"/>
              <a:buChar char="Ø"/>
            </a:pPr>
            <a:r>
              <a:rPr lang="en-US" b="1"/>
              <a:t> </a:t>
            </a:r>
            <a:r>
              <a:rPr lang="ar-SA" b="1">
                <a:cs typeface="Times New Roman" pitchFamily="18" charset="0"/>
              </a:rPr>
              <a:t>يختبر الفرضيات المحددة</a:t>
            </a:r>
            <a:endParaRPr lang="en-US" b="1">
              <a:cs typeface="Times New Roman" pitchFamily="18" charset="0"/>
            </a:endParaRPr>
          </a:p>
          <a:p>
            <a:pPr algn="r" rtl="1">
              <a:spcBef>
                <a:spcPct val="50000"/>
              </a:spcBef>
              <a:buFont typeface="Wingdings" pitchFamily="2" charset="2"/>
              <a:buChar char="Ø"/>
            </a:pPr>
            <a:r>
              <a:rPr lang="en-US" b="1"/>
              <a:t> </a:t>
            </a:r>
            <a:r>
              <a:rPr lang="ar-SA" b="1">
                <a:cs typeface="Times New Roman" pitchFamily="18" charset="0"/>
              </a:rPr>
              <a:t>رسمي ومحدد</a:t>
            </a:r>
            <a:endParaRPr lang="en-US" b="1">
              <a:cs typeface="Times New Roman" pitchFamily="18" charset="0"/>
            </a:endParaRPr>
          </a:p>
          <a:p>
            <a:pPr algn="r" rtl="1">
              <a:spcBef>
                <a:spcPct val="50000"/>
              </a:spcBef>
              <a:buFont typeface="Wingdings" pitchFamily="2" charset="2"/>
              <a:buChar char="Ø"/>
            </a:pPr>
            <a:r>
              <a:rPr lang="en-US" b="1"/>
              <a:t> </a:t>
            </a:r>
            <a:r>
              <a:rPr lang="ar-SA" b="1">
                <a:cs typeface="Times New Roman" pitchFamily="18" charset="0"/>
              </a:rPr>
              <a:t>يستخدم عينة كبيرة وممثلة</a:t>
            </a:r>
            <a:endParaRPr lang="en-US" b="1">
              <a:cs typeface="Times New Roman" pitchFamily="18" charset="0"/>
            </a:endParaRPr>
          </a:p>
          <a:p>
            <a:pPr algn="r" rtl="1">
              <a:spcBef>
                <a:spcPct val="50000"/>
              </a:spcBef>
              <a:buFont typeface="Wingdings" pitchFamily="2" charset="2"/>
              <a:buChar char="Ø"/>
            </a:pPr>
            <a:r>
              <a:rPr lang="en-US" b="1"/>
              <a:t> </a:t>
            </a:r>
            <a:r>
              <a:rPr lang="ar-SA" b="1">
                <a:cs typeface="Times New Roman" pitchFamily="18" charset="0"/>
              </a:rPr>
              <a:t>يقدم صورة للبيئة التسويقية</a:t>
            </a:r>
            <a:endParaRPr lang="en-US" b="1">
              <a:cs typeface="Times New Roman" pitchFamily="18" charset="0"/>
            </a:endParaRPr>
          </a:p>
        </p:txBody>
      </p:sp>
      <p:sp>
        <p:nvSpPr>
          <p:cNvPr id="5124" name="Text Box 4"/>
          <p:cNvSpPr txBox="1">
            <a:spLocks noChangeArrowheads="1"/>
          </p:cNvSpPr>
          <p:nvPr/>
        </p:nvSpPr>
        <p:spPr bwMode="auto">
          <a:xfrm>
            <a:off x="-252413" y="1773238"/>
            <a:ext cx="8659813" cy="662425"/>
          </a:xfrm>
          <a:prstGeom prst="rect">
            <a:avLst/>
          </a:prstGeom>
          <a:noFill/>
          <a:ln w="9525">
            <a:noFill/>
            <a:miter lim="800000"/>
            <a:headEnd/>
            <a:tailEnd/>
          </a:ln>
        </p:spPr>
        <p:txBody>
          <a:bodyPr>
            <a:spAutoFit/>
          </a:bodyPr>
          <a:lstStyle/>
          <a:p>
            <a:pPr algn="r" rtl="1">
              <a:lnSpc>
                <a:spcPct val="70000"/>
              </a:lnSpc>
              <a:spcBef>
                <a:spcPct val="50000"/>
              </a:spcBef>
            </a:pPr>
            <a:r>
              <a:rPr lang="ar-SA" b="1" dirty="0">
                <a:cs typeface="Times New Roman" pitchFamily="18" charset="0"/>
              </a:rPr>
              <a:t>وصف حالة </a:t>
            </a:r>
            <a:r>
              <a:rPr lang="ar-SA" b="1" dirty="0" err="1">
                <a:cs typeface="Times New Roman" pitchFamily="18" charset="0"/>
              </a:rPr>
              <a:t>او</a:t>
            </a:r>
            <a:r>
              <a:rPr lang="ar-SA" b="1" dirty="0">
                <a:cs typeface="Times New Roman" pitchFamily="18" charset="0"/>
              </a:rPr>
              <a:t> شيء معين. </a:t>
            </a:r>
          </a:p>
          <a:p>
            <a:pPr algn="r" rtl="1">
              <a:lnSpc>
                <a:spcPct val="70000"/>
              </a:lnSpc>
              <a:spcBef>
                <a:spcPct val="50000"/>
              </a:spcBef>
            </a:pPr>
            <a:r>
              <a:rPr lang="ar-SA" sz="2000" dirty="0">
                <a:cs typeface="Times New Roman" pitchFamily="18" charset="0"/>
              </a:rPr>
              <a:t>مثال: خصائص </a:t>
            </a:r>
            <a:r>
              <a:rPr lang="ar-AE" sz="2000" dirty="0" smtClean="0">
                <a:cs typeface="Times New Roman" pitchFamily="18" charset="0"/>
              </a:rPr>
              <a:t>التعليم</a:t>
            </a:r>
            <a:r>
              <a:rPr lang="ar-SA" sz="2000" dirty="0" smtClean="0">
                <a:cs typeface="Times New Roman" pitchFamily="18" charset="0"/>
              </a:rPr>
              <a:t>, </a:t>
            </a:r>
            <a:r>
              <a:rPr lang="ar-SA" sz="2000" dirty="0">
                <a:cs typeface="Times New Roman" pitchFamily="18" charset="0"/>
              </a:rPr>
              <a:t>فئات </a:t>
            </a:r>
            <a:r>
              <a:rPr lang="ar-AE" sz="2000" dirty="0" smtClean="0">
                <a:cs typeface="Times New Roman" pitchFamily="18" charset="0"/>
              </a:rPr>
              <a:t>المعلمين</a:t>
            </a:r>
            <a:r>
              <a:rPr lang="ar-SA" sz="2000" dirty="0" smtClean="0">
                <a:cs typeface="Times New Roman" pitchFamily="18" charset="0"/>
              </a:rPr>
              <a:t>, </a:t>
            </a:r>
            <a:r>
              <a:rPr lang="ar-SA" sz="2000" dirty="0">
                <a:cs typeface="Times New Roman" pitchFamily="18" charset="0"/>
              </a:rPr>
              <a:t>التنبؤ </a:t>
            </a:r>
            <a:r>
              <a:rPr lang="ar-AE" sz="2000" dirty="0" err="1" smtClean="0">
                <a:cs typeface="Times New Roman" pitchFamily="18" charset="0"/>
              </a:rPr>
              <a:t>بالتحصيلات</a:t>
            </a:r>
            <a:r>
              <a:rPr lang="ar-SA" sz="2000" dirty="0" smtClean="0">
                <a:cs typeface="Times New Roman" pitchFamily="18" charset="0"/>
              </a:rPr>
              <a:t> </a:t>
            </a:r>
            <a:r>
              <a:rPr lang="ar-SA" sz="2000" dirty="0">
                <a:cs typeface="Times New Roman" pitchFamily="18" charset="0"/>
              </a:rPr>
              <a:t>المستقبلية</a:t>
            </a:r>
            <a:r>
              <a:rPr lang="en-US" b="1" dirty="0">
                <a:cs typeface="Times New Roman" pitchFamily="18" charset="0"/>
              </a:rPr>
              <a:t> </a:t>
            </a:r>
          </a:p>
        </p:txBody>
      </p:sp>
      <p:sp>
        <p:nvSpPr>
          <p:cNvPr id="5125" name="Text Box 5"/>
          <p:cNvSpPr txBox="1">
            <a:spLocks noChangeArrowheads="1"/>
          </p:cNvSpPr>
          <p:nvPr/>
        </p:nvSpPr>
        <p:spPr bwMode="auto">
          <a:xfrm>
            <a:off x="1476375" y="2708275"/>
            <a:ext cx="7239000" cy="457200"/>
          </a:xfrm>
          <a:prstGeom prst="rect">
            <a:avLst/>
          </a:prstGeom>
          <a:noFill/>
          <a:ln w="9525">
            <a:noFill/>
            <a:miter lim="800000"/>
            <a:headEnd/>
            <a:tailEnd/>
          </a:ln>
        </p:spPr>
        <p:txBody>
          <a:bodyPr>
            <a:spAutoFit/>
          </a:bodyPr>
          <a:lstStyle/>
          <a:p>
            <a:pPr algn="r" rtl="1">
              <a:spcBef>
                <a:spcPct val="50000"/>
              </a:spcBef>
            </a:pPr>
            <a:r>
              <a:rPr lang="ar-SA" b="1" u="sng">
                <a:cs typeface="Times New Roman" pitchFamily="18" charset="0"/>
              </a:rPr>
              <a:t>ماهي خصائص البحث الوصفي؟</a:t>
            </a:r>
            <a:endParaRPr lang="en-US" b="1" u="sng">
              <a:cs typeface="Times New Roman" pitchFamily="18" charset="0"/>
            </a:endParaRPr>
          </a:p>
        </p:txBody>
      </p:sp>
      <p:sp>
        <p:nvSpPr>
          <p:cNvPr id="5126" name="Text Box 6"/>
          <p:cNvSpPr txBox="1">
            <a:spLocks noChangeArrowheads="1"/>
          </p:cNvSpPr>
          <p:nvPr/>
        </p:nvSpPr>
        <p:spPr bwMode="auto">
          <a:xfrm>
            <a:off x="684213" y="1196975"/>
            <a:ext cx="8012112" cy="457200"/>
          </a:xfrm>
          <a:prstGeom prst="rect">
            <a:avLst/>
          </a:prstGeom>
          <a:noFill/>
          <a:ln w="9525">
            <a:noFill/>
            <a:miter lim="800000"/>
            <a:headEnd/>
            <a:tailEnd/>
          </a:ln>
        </p:spPr>
        <p:txBody>
          <a:bodyPr>
            <a:spAutoFit/>
          </a:bodyPr>
          <a:lstStyle/>
          <a:p>
            <a:pPr algn="r" rtl="1">
              <a:spcBef>
                <a:spcPct val="50000"/>
              </a:spcBef>
            </a:pPr>
            <a:r>
              <a:rPr lang="ar-SA" b="1" u="sng">
                <a:cs typeface="Times New Roman" pitchFamily="18" charset="0"/>
              </a:rPr>
              <a:t>الأهداف:</a:t>
            </a:r>
            <a:endParaRPr lang="en-US"/>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126"/>
                                        </p:tgtEl>
                                        <p:attrNameLst>
                                          <p:attrName>style.visibility</p:attrName>
                                        </p:attrNameLst>
                                      </p:cBhvr>
                                      <p:to>
                                        <p:strVal val="visible"/>
                                      </p:to>
                                    </p:set>
                                    <p:animEffect transition="in" filter="dissolve">
                                      <p:cBhvr>
                                        <p:cTn id="7" dur="500"/>
                                        <p:tgtEl>
                                          <p:spTgt spid="512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124"/>
                                        </p:tgtEl>
                                        <p:attrNameLst>
                                          <p:attrName>style.visibility</p:attrName>
                                        </p:attrNameLst>
                                      </p:cBhvr>
                                      <p:to>
                                        <p:strVal val="visible"/>
                                      </p:to>
                                    </p:set>
                                    <p:animEffect transition="in" filter="dissolve">
                                      <p:cBhvr>
                                        <p:cTn id="12" dur="500"/>
                                        <p:tgtEl>
                                          <p:spTgt spid="512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125"/>
                                        </p:tgtEl>
                                        <p:attrNameLst>
                                          <p:attrName>style.visibility</p:attrName>
                                        </p:attrNameLst>
                                      </p:cBhvr>
                                      <p:to>
                                        <p:strVal val="visible"/>
                                      </p:to>
                                    </p:set>
                                    <p:animEffect transition="in" filter="dissolve">
                                      <p:cBhvr>
                                        <p:cTn id="17" dur="500"/>
                                        <p:tgtEl>
                                          <p:spTgt spid="5125"/>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123"/>
                                        </p:tgtEl>
                                        <p:attrNameLst>
                                          <p:attrName>style.visibility</p:attrName>
                                        </p:attrNameLst>
                                      </p:cBhvr>
                                      <p:to>
                                        <p:strVal val="visible"/>
                                      </p:to>
                                    </p:set>
                                    <p:animEffect transition="in" filter="dissolve">
                                      <p:cBhvr>
                                        <p:cTn id="22" dur="500"/>
                                        <p:tgtEl>
                                          <p:spTgt spid="51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autoUpdateAnimBg="0"/>
      <p:bldP spid="5124" grpId="0" autoUpdateAnimBg="0"/>
      <p:bldP spid="5125" grpId="0" autoUpdateAnimBg="0"/>
      <p:bldP spid="5126"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468313" y="1052513"/>
            <a:ext cx="7772400" cy="533400"/>
          </a:xfrm>
        </p:spPr>
        <p:txBody>
          <a:bodyPr/>
          <a:lstStyle/>
          <a:p>
            <a:pPr algn="just" rtl="1" eaLnBrk="1" hangingPunct="1">
              <a:buFontTx/>
              <a:buNone/>
            </a:pPr>
            <a:r>
              <a:rPr lang="ar-SA" sz="2800" b="1" u="sng" smtClean="0">
                <a:cs typeface="Arial" charset="0"/>
              </a:rPr>
              <a:t>ماهي طرق البحث المستخدمة</a:t>
            </a:r>
            <a:r>
              <a:rPr lang="en-US" sz="2800" b="1" u="sng" smtClean="0">
                <a:cs typeface="Arial" charset="0"/>
              </a:rPr>
              <a:t> </a:t>
            </a:r>
          </a:p>
        </p:txBody>
      </p:sp>
      <p:sp>
        <p:nvSpPr>
          <p:cNvPr id="15363" name="Text Box 4"/>
          <p:cNvSpPr txBox="1">
            <a:spLocks noChangeArrowheads="1"/>
          </p:cNvSpPr>
          <p:nvPr/>
        </p:nvSpPr>
        <p:spPr bwMode="auto">
          <a:xfrm>
            <a:off x="228600" y="0"/>
            <a:ext cx="8458200" cy="701675"/>
          </a:xfrm>
          <a:prstGeom prst="rect">
            <a:avLst/>
          </a:prstGeom>
          <a:noFill/>
          <a:ln w="9525">
            <a:noFill/>
            <a:miter lim="800000"/>
            <a:headEnd/>
            <a:tailEnd/>
          </a:ln>
        </p:spPr>
        <p:txBody>
          <a:bodyPr>
            <a:spAutoFit/>
          </a:bodyPr>
          <a:lstStyle/>
          <a:p>
            <a:pPr>
              <a:spcBef>
                <a:spcPct val="50000"/>
              </a:spcBef>
            </a:pPr>
            <a:r>
              <a:rPr lang="ar-SA" sz="4000" b="1">
                <a:cs typeface="Times New Roman" pitchFamily="18" charset="0"/>
              </a:rPr>
              <a:t>البحث الوصفي</a:t>
            </a:r>
            <a:endParaRPr lang="en-US" sz="4000" b="1"/>
          </a:p>
        </p:txBody>
      </p:sp>
      <p:sp>
        <p:nvSpPr>
          <p:cNvPr id="23558" name="Text Box 6"/>
          <p:cNvSpPr txBox="1">
            <a:spLocks noChangeArrowheads="1"/>
          </p:cNvSpPr>
          <p:nvPr/>
        </p:nvSpPr>
        <p:spPr bwMode="auto">
          <a:xfrm>
            <a:off x="3276600" y="1700213"/>
            <a:ext cx="4572000" cy="1333500"/>
          </a:xfrm>
          <a:prstGeom prst="rect">
            <a:avLst/>
          </a:prstGeom>
          <a:noFill/>
          <a:ln w="9525">
            <a:noFill/>
            <a:miter lim="800000"/>
            <a:headEnd/>
            <a:tailEnd/>
          </a:ln>
        </p:spPr>
        <p:txBody>
          <a:bodyPr>
            <a:spAutoFit/>
          </a:bodyPr>
          <a:lstStyle/>
          <a:p>
            <a:pPr algn="r" rtl="1">
              <a:spcBef>
                <a:spcPct val="20000"/>
              </a:spcBef>
              <a:buFontTx/>
              <a:buChar char="•"/>
            </a:pPr>
            <a:r>
              <a:rPr lang="en-US" b="1" dirty="0"/>
              <a:t> </a:t>
            </a:r>
            <a:r>
              <a:rPr lang="ar-SA" b="1" dirty="0" err="1">
                <a:cs typeface="Times New Roman" pitchFamily="18" charset="0"/>
              </a:rPr>
              <a:t>الإستقصاء</a:t>
            </a:r>
            <a:r>
              <a:rPr lang="ar-SA" b="1" dirty="0">
                <a:cs typeface="Times New Roman" pitchFamily="18" charset="0"/>
              </a:rPr>
              <a:t> (البيانات الأولية)</a:t>
            </a:r>
            <a:endParaRPr lang="en-US" b="1" dirty="0">
              <a:cs typeface="Times New Roman" pitchFamily="18" charset="0"/>
            </a:endParaRPr>
          </a:p>
          <a:p>
            <a:pPr algn="r" rtl="1">
              <a:spcBef>
                <a:spcPct val="20000"/>
              </a:spcBef>
              <a:buFontTx/>
              <a:buChar char="•"/>
            </a:pPr>
            <a:r>
              <a:rPr lang="en-US" b="1" dirty="0"/>
              <a:t> </a:t>
            </a:r>
            <a:r>
              <a:rPr lang="ar-SA" b="1" dirty="0">
                <a:cs typeface="Times New Roman" pitchFamily="18" charset="0"/>
              </a:rPr>
              <a:t>لوائح البحث</a:t>
            </a:r>
            <a:endParaRPr lang="en-US" b="1" dirty="0">
              <a:cs typeface="Times New Roman" pitchFamily="18" charset="0"/>
            </a:endParaRPr>
          </a:p>
          <a:p>
            <a:pPr algn="r" rtl="1">
              <a:spcBef>
                <a:spcPct val="20000"/>
              </a:spcBef>
              <a:buFontTx/>
              <a:buChar char="•"/>
            </a:pPr>
            <a:r>
              <a:rPr lang="en-US" b="1" dirty="0"/>
              <a:t> </a:t>
            </a:r>
            <a:r>
              <a:rPr lang="ar-SA" b="1" dirty="0">
                <a:cs typeface="Times New Roman" pitchFamily="18" charset="0"/>
              </a:rPr>
              <a:t>استعراض البيانات (البيانات الثانوية)</a:t>
            </a:r>
            <a:endParaRPr lang="en-US" b="1" dirty="0">
              <a:cs typeface="Times New Roman" pitchFamily="18" charset="0"/>
            </a:endParaRPr>
          </a:p>
        </p:txBody>
      </p:sp>
      <p:sp>
        <p:nvSpPr>
          <p:cNvPr id="23560" name="Text Box 8"/>
          <p:cNvSpPr txBox="1">
            <a:spLocks noChangeArrowheads="1"/>
          </p:cNvSpPr>
          <p:nvPr/>
        </p:nvSpPr>
        <p:spPr bwMode="auto">
          <a:xfrm>
            <a:off x="2771775" y="3500438"/>
            <a:ext cx="5486400" cy="519112"/>
          </a:xfrm>
          <a:prstGeom prst="rect">
            <a:avLst/>
          </a:prstGeom>
          <a:noFill/>
          <a:ln w="9525">
            <a:noFill/>
            <a:miter lim="800000"/>
            <a:headEnd/>
            <a:tailEnd/>
          </a:ln>
        </p:spPr>
        <p:txBody>
          <a:bodyPr>
            <a:spAutoFit/>
          </a:bodyPr>
          <a:lstStyle/>
          <a:p>
            <a:pPr algn="r" rtl="1">
              <a:spcBef>
                <a:spcPct val="50000"/>
              </a:spcBef>
            </a:pPr>
            <a:r>
              <a:rPr lang="ar-SA" sz="2800" b="1" u="sng">
                <a:cs typeface="Times New Roman" pitchFamily="18" charset="0"/>
              </a:rPr>
              <a:t>متى يستخدم؟</a:t>
            </a:r>
            <a:endParaRPr lang="en-US" sz="2800" b="1" u="sng">
              <a:cs typeface="Times New Roman" pitchFamily="18" charset="0"/>
            </a:endParaRPr>
          </a:p>
        </p:txBody>
      </p:sp>
      <p:sp>
        <p:nvSpPr>
          <p:cNvPr id="15366" name="Text Box 9"/>
          <p:cNvSpPr txBox="1">
            <a:spLocks noChangeArrowheads="1"/>
          </p:cNvSpPr>
          <p:nvPr/>
        </p:nvSpPr>
        <p:spPr bwMode="auto">
          <a:xfrm>
            <a:off x="404813" y="3954463"/>
            <a:ext cx="2262187" cy="457200"/>
          </a:xfrm>
          <a:prstGeom prst="rect">
            <a:avLst/>
          </a:prstGeom>
          <a:noFill/>
          <a:ln w="9525">
            <a:noFill/>
            <a:miter lim="800000"/>
            <a:headEnd/>
            <a:tailEnd/>
          </a:ln>
        </p:spPr>
        <p:txBody>
          <a:bodyPr>
            <a:spAutoFit/>
          </a:bodyPr>
          <a:lstStyle/>
          <a:p>
            <a:pPr algn="l">
              <a:spcBef>
                <a:spcPct val="50000"/>
              </a:spcBef>
            </a:pPr>
            <a:endParaRPr lang="en-CA"/>
          </a:p>
        </p:txBody>
      </p:sp>
      <p:sp>
        <p:nvSpPr>
          <p:cNvPr id="23562" name="Rectangle 10"/>
          <p:cNvSpPr>
            <a:spLocks noChangeArrowheads="1"/>
          </p:cNvSpPr>
          <p:nvPr/>
        </p:nvSpPr>
        <p:spPr bwMode="auto">
          <a:xfrm>
            <a:off x="4494213" y="4149725"/>
            <a:ext cx="3403600" cy="457200"/>
          </a:xfrm>
          <a:prstGeom prst="rect">
            <a:avLst/>
          </a:prstGeom>
          <a:noFill/>
          <a:ln w="9525">
            <a:noFill/>
            <a:miter lim="800000"/>
            <a:headEnd/>
            <a:tailEnd/>
          </a:ln>
        </p:spPr>
        <p:txBody>
          <a:bodyPr wrap="none">
            <a:spAutoFit/>
          </a:bodyPr>
          <a:lstStyle/>
          <a:p>
            <a:pPr algn="r" rtl="1">
              <a:buFontTx/>
              <a:buChar char="•"/>
            </a:pPr>
            <a:r>
              <a:rPr lang="en-US" b="1"/>
              <a:t> </a:t>
            </a:r>
            <a:r>
              <a:rPr lang="ar-SA" b="1">
                <a:cs typeface="Times New Roman" pitchFamily="18" charset="0"/>
              </a:rPr>
              <a:t>غالبا يتم بعد البحث الإستكشافي</a:t>
            </a:r>
            <a:endParaRPr lang="en-US" b="1">
              <a:cs typeface="Times New Roman" pitchFamily="18"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3558"/>
                                        </p:tgtEl>
                                        <p:attrNameLst>
                                          <p:attrName>style.visibility</p:attrName>
                                        </p:attrNameLst>
                                      </p:cBhvr>
                                      <p:to>
                                        <p:strVal val="visible"/>
                                      </p:to>
                                    </p:set>
                                    <p:animEffect transition="in" filter="dissolve">
                                      <p:cBhvr>
                                        <p:cTn id="7" dur="500"/>
                                        <p:tgtEl>
                                          <p:spTgt spid="2355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3560"/>
                                        </p:tgtEl>
                                        <p:attrNameLst>
                                          <p:attrName>style.visibility</p:attrName>
                                        </p:attrNameLst>
                                      </p:cBhvr>
                                      <p:to>
                                        <p:strVal val="visible"/>
                                      </p:to>
                                    </p:set>
                                    <p:animEffect transition="in" filter="dissolve">
                                      <p:cBhvr>
                                        <p:cTn id="12" dur="500"/>
                                        <p:tgtEl>
                                          <p:spTgt spid="2356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3562"/>
                                        </p:tgtEl>
                                        <p:attrNameLst>
                                          <p:attrName>style.visibility</p:attrName>
                                        </p:attrNameLst>
                                      </p:cBhvr>
                                      <p:to>
                                        <p:strVal val="visible"/>
                                      </p:to>
                                    </p:set>
                                    <p:animEffect transition="in" filter="dissolve">
                                      <p:cBhvr>
                                        <p:cTn id="17" dur="500"/>
                                        <p:tgtEl>
                                          <p:spTgt spid="235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8" grpId="0"/>
      <p:bldP spid="23560" grpId="0"/>
      <p:bldP spid="2356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304800" y="609600"/>
            <a:ext cx="8458200" cy="701675"/>
          </a:xfrm>
          <a:prstGeom prst="rect">
            <a:avLst/>
          </a:prstGeom>
          <a:noFill/>
          <a:ln w="9525">
            <a:noFill/>
            <a:miter lim="800000"/>
            <a:headEnd/>
            <a:tailEnd/>
          </a:ln>
        </p:spPr>
        <p:txBody>
          <a:bodyPr>
            <a:spAutoFit/>
          </a:bodyPr>
          <a:lstStyle/>
          <a:p>
            <a:pPr>
              <a:spcBef>
                <a:spcPct val="50000"/>
              </a:spcBef>
            </a:pPr>
            <a:r>
              <a:rPr lang="ar-SA" sz="4000" b="1" dirty="0">
                <a:cs typeface="Times New Roman" pitchFamily="18" charset="0"/>
              </a:rPr>
              <a:t>البحث </a:t>
            </a:r>
            <a:r>
              <a:rPr lang="ar-SA" sz="4000" b="1" dirty="0" err="1">
                <a:cs typeface="Times New Roman" pitchFamily="18" charset="0"/>
              </a:rPr>
              <a:t>السببي</a:t>
            </a:r>
            <a:endParaRPr lang="en-US" sz="4000" b="1" dirty="0">
              <a:cs typeface="Times New Roman" pitchFamily="18" charset="0"/>
            </a:endParaRPr>
          </a:p>
        </p:txBody>
      </p:sp>
      <p:sp>
        <p:nvSpPr>
          <p:cNvPr id="6147" name="Text Box 3"/>
          <p:cNvSpPr txBox="1">
            <a:spLocks noChangeArrowheads="1"/>
          </p:cNvSpPr>
          <p:nvPr/>
        </p:nvSpPr>
        <p:spPr bwMode="auto">
          <a:xfrm>
            <a:off x="381000" y="1905000"/>
            <a:ext cx="7848600" cy="457200"/>
          </a:xfrm>
          <a:prstGeom prst="rect">
            <a:avLst/>
          </a:prstGeom>
          <a:noFill/>
          <a:ln w="9525">
            <a:noFill/>
            <a:miter lim="800000"/>
            <a:headEnd/>
            <a:tailEnd/>
          </a:ln>
        </p:spPr>
        <p:txBody>
          <a:bodyPr>
            <a:spAutoFit/>
          </a:bodyPr>
          <a:lstStyle/>
          <a:p>
            <a:pPr algn="r" rtl="1">
              <a:spcBef>
                <a:spcPct val="50000"/>
              </a:spcBef>
              <a:buFont typeface="Wingdings" pitchFamily="2" charset="2"/>
              <a:buChar char="Ø"/>
            </a:pPr>
            <a:r>
              <a:rPr lang="en-US" b="1"/>
              <a:t> </a:t>
            </a:r>
            <a:r>
              <a:rPr lang="ar-SA" b="1">
                <a:cs typeface="Times New Roman" pitchFamily="18" charset="0"/>
              </a:rPr>
              <a:t>الحصول على المعلومات التي تساعد في تحديد العلاقات بين السبب والنتيجة</a:t>
            </a:r>
            <a:endParaRPr lang="en-US" b="1">
              <a:cs typeface="Times New Roman" pitchFamily="18" charset="0"/>
            </a:endParaRPr>
          </a:p>
        </p:txBody>
      </p:sp>
      <p:sp>
        <p:nvSpPr>
          <p:cNvPr id="6148" name="Text Box 4"/>
          <p:cNvSpPr txBox="1">
            <a:spLocks noChangeArrowheads="1"/>
          </p:cNvSpPr>
          <p:nvPr/>
        </p:nvSpPr>
        <p:spPr bwMode="auto">
          <a:xfrm>
            <a:off x="2339975" y="2708275"/>
            <a:ext cx="6324600" cy="457200"/>
          </a:xfrm>
          <a:prstGeom prst="rect">
            <a:avLst/>
          </a:prstGeom>
          <a:noFill/>
          <a:ln w="9525">
            <a:noFill/>
            <a:miter lim="800000"/>
            <a:headEnd/>
            <a:tailEnd/>
          </a:ln>
        </p:spPr>
        <p:txBody>
          <a:bodyPr>
            <a:spAutoFit/>
          </a:bodyPr>
          <a:lstStyle/>
          <a:p>
            <a:pPr algn="r" rtl="1">
              <a:spcBef>
                <a:spcPct val="50000"/>
              </a:spcBef>
            </a:pPr>
            <a:r>
              <a:rPr lang="ar-SA" b="1" u="sng">
                <a:cs typeface="Times New Roman" pitchFamily="18" charset="0"/>
              </a:rPr>
              <a:t>الخصائص:</a:t>
            </a:r>
            <a:endParaRPr lang="en-US" b="1">
              <a:cs typeface="Times New Roman" pitchFamily="18" charset="0"/>
            </a:endParaRPr>
          </a:p>
        </p:txBody>
      </p:sp>
      <p:sp>
        <p:nvSpPr>
          <p:cNvPr id="6149" name="Text Box 5"/>
          <p:cNvSpPr txBox="1">
            <a:spLocks noChangeArrowheads="1"/>
          </p:cNvSpPr>
          <p:nvPr/>
        </p:nvSpPr>
        <p:spPr bwMode="auto">
          <a:xfrm>
            <a:off x="381000" y="3429000"/>
            <a:ext cx="8153400" cy="2282825"/>
          </a:xfrm>
          <a:prstGeom prst="rect">
            <a:avLst/>
          </a:prstGeom>
          <a:noFill/>
          <a:ln w="9525">
            <a:noFill/>
            <a:miter lim="800000"/>
            <a:headEnd/>
            <a:tailEnd/>
          </a:ln>
        </p:spPr>
        <p:txBody>
          <a:bodyPr>
            <a:spAutoFit/>
          </a:bodyPr>
          <a:lstStyle/>
          <a:p>
            <a:pPr algn="r" rtl="1">
              <a:spcBef>
                <a:spcPct val="50000"/>
              </a:spcBef>
              <a:buFont typeface="Wingdings" pitchFamily="2" charset="2"/>
              <a:buChar char="Ø"/>
            </a:pPr>
            <a:r>
              <a:rPr lang="ar-SA" b="1">
                <a:cs typeface="Times New Roman" pitchFamily="18" charset="0"/>
              </a:rPr>
              <a:t>  يتم تغيير المتغيرات المستقلة في بيئة بحثية يتم التحكم بها</a:t>
            </a:r>
            <a:r>
              <a:rPr lang="en-US" b="1"/>
              <a:t> </a:t>
            </a:r>
          </a:p>
          <a:p>
            <a:pPr algn="r" rtl="1">
              <a:spcBef>
                <a:spcPct val="50000"/>
              </a:spcBef>
              <a:buFont typeface="Wingdings" pitchFamily="2" charset="2"/>
              <a:buChar char="Ø"/>
            </a:pPr>
            <a:r>
              <a:rPr lang="ar-SA" b="1">
                <a:cs typeface="Times New Roman" pitchFamily="18" charset="0"/>
              </a:rPr>
              <a:t> يتم استخدام التجربة غالبا</a:t>
            </a:r>
            <a:endParaRPr lang="en-US" b="1">
              <a:cs typeface="Times New Roman" pitchFamily="18" charset="0"/>
            </a:endParaRPr>
          </a:p>
          <a:p>
            <a:pPr algn="r" rtl="1">
              <a:spcBef>
                <a:spcPct val="50000"/>
              </a:spcBef>
              <a:buFont typeface="Wingdings" pitchFamily="2" charset="2"/>
              <a:buChar char="Ø"/>
            </a:pPr>
            <a:r>
              <a:rPr lang="ar-SA" b="1">
                <a:cs typeface="Times New Roman" pitchFamily="18" charset="0"/>
              </a:rPr>
              <a:t>يستخدم لتحديد المتغيرات المسببة (النتغيرات المستقلة </a:t>
            </a:r>
            <a:r>
              <a:rPr lang="en-US" b="1"/>
              <a:t>independent variables</a:t>
            </a:r>
            <a:r>
              <a:rPr lang="ar-SA" b="1">
                <a:cs typeface="Times New Roman" pitchFamily="18" charset="0"/>
              </a:rPr>
              <a:t>) وماهي المتغيرات الناتجة عنها (النتغيرات التابعة </a:t>
            </a:r>
            <a:r>
              <a:rPr lang="en-US" b="1"/>
              <a:t>dependent variables</a:t>
            </a:r>
            <a:r>
              <a:rPr lang="ar-SA" b="1">
                <a:cs typeface="Times New Roman" pitchFamily="18" charset="0"/>
              </a:rPr>
              <a:t>)</a:t>
            </a:r>
            <a:endParaRPr lang="en-US" b="1"/>
          </a:p>
        </p:txBody>
      </p:sp>
      <p:sp>
        <p:nvSpPr>
          <p:cNvPr id="6150" name="Text Box 6"/>
          <p:cNvSpPr txBox="1">
            <a:spLocks noChangeArrowheads="1"/>
          </p:cNvSpPr>
          <p:nvPr/>
        </p:nvSpPr>
        <p:spPr bwMode="auto">
          <a:xfrm>
            <a:off x="755650" y="1268413"/>
            <a:ext cx="7772400" cy="457200"/>
          </a:xfrm>
          <a:prstGeom prst="rect">
            <a:avLst/>
          </a:prstGeom>
          <a:noFill/>
          <a:ln w="9525">
            <a:noFill/>
            <a:miter lim="800000"/>
            <a:headEnd/>
            <a:tailEnd/>
          </a:ln>
        </p:spPr>
        <p:txBody>
          <a:bodyPr>
            <a:spAutoFit/>
          </a:bodyPr>
          <a:lstStyle/>
          <a:p>
            <a:pPr algn="r" rtl="1">
              <a:spcBef>
                <a:spcPct val="50000"/>
              </a:spcBef>
            </a:pPr>
            <a:r>
              <a:rPr lang="ar-SA" b="1" u="sng">
                <a:cs typeface="Times New Roman" pitchFamily="18" charset="0"/>
              </a:rPr>
              <a:t>ماهي أهداف البحث السببي؟</a:t>
            </a:r>
            <a:endParaRPr lang="en-US" u="sng"/>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150"/>
                                        </p:tgtEl>
                                        <p:attrNameLst>
                                          <p:attrName>style.visibility</p:attrName>
                                        </p:attrNameLst>
                                      </p:cBhvr>
                                      <p:to>
                                        <p:strVal val="visible"/>
                                      </p:to>
                                    </p:set>
                                    <p:animEffect transition="in" filter="dissolve">
                                      <p:cBhvr>
                                        <p:cTn id="7" dur="500"/>
                                        <p:tgtEl>
                                          <p:spTgt spid="615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147"/>
                                        </p:tgtEl>
                                        <p:attrNameLst>
                                          <p:attrName>style.visibility</p:attrName>
                                        </p:attrNameLst>
                                      </p:cBhvr>
                                      <p:to>
                                        <p:strVal val="visible"/>
                                      </p:to>
                                    </p:set>
                                    <p:animEffect transition="in" filter="dissolve">
                                      <p:cBhvr>
                                        <p:cTn id="12" dur="500"/>
                                        <p:tgtEl>
                                          <p:spTgt spid="614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148"/>
                                        </p:tgtEl>
                                        <p:attrNameLst>
                                          <p:attrName>style.visibility</p:attrName>
                                        </p:attrNameLst>
                                      </p:cBhvr>
                                      <p:to>
                                        <p:strVal val="visible"/>
                                      </p:to>
                                    </p:set>
                                    <p:animEffect transition="in" filter="dissolve">
                                      <p:cBhvr>
                                        <p:cTn id="17" dur="500"/>
                                        <p:tgtEl>
                                          <p:spTgt spid="6148"/>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149"/>
                                        </p:tgtEl>
                                        <p:attrNameLst>
                                          <p:attrName>style.visibility</p:attrName>
                                        </p:attrNameLst>
                                      </p:cBhvr>
                                      <p:to>
                                        <p:strVal val="visible"/>
                                      </p:to>
                                    </p:set>
                                    <p:animEffect transition="in" filter="dissolve">
                                      <p:cBhvr>
                                        <p:cTn id="22" dur="500"/>
                                        <p:tgtEl>
                                          <p:spTgt spid="61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autoUpdateAnimBg="0"/>
      <p:bldP spid="6148" grpId="0" autoUpdateAnimBg="0"/>
      <p:bldP spid="6149" grpId="0" autoUpdateAnimBg="0"/>
      <p:bldP spid="6150"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9"/>
          <p:cNvGrpSpPr>
            <a:grpSpLocks/>
          </p:cNvGrpSpPr>
          <p:nvPr/>
        </p:nvGrpSpPr>
        <p:grpSpPr bwMode="auto">
          <a:xfrm>
            <a:off x="2916238" y="2276475"/>
            <a:ext cx="3241675" cy="935038"/>
            <a:chOff x="1837" y="1434"/>
            <a:chExt cx="2041" cy="589"/>
          </a:xfrm>
        </p:grpSpPr>
        <p:grpSp>
          <p:nvGrpSpPr>
            <p:cNvPr id="3" name="Group 8"/>
            <p:cNvGrpSpPr>
              <a:grpSpLocks/>
            </p:cNvGrpSpPr>
            <p:nvPr/>
          </p:nvGrpSpPr>
          <p:grpSpPr bwMode="auto">
            <a:xfrm>
              <a:off x="2290" y="1434"/>
              <a:ext cx="1588" cy="589"/>
              <a:chOff x="2245" y="1434"/>
              <a:chExt cx="1418" cy="589"/>
            </a:xfrm>
          </p:grpSpPr>
          <p:sp>
            <p:nvSpPr>
              <p:cNvPr id="23604" name="Rectangle 9"/>
              <p:cNvSpPr>
                <a:spLocks noChangeArrowheads="1"/>
              </p:cNvSpPr>
              <p:nvPr/>
            </p:nvSpPr>
            <p:spPr bwMode="auto">
              <a:xfrm>
                <a:off x="2245" y="1434"/>
                <a:ext cx="1418" cy="589"/>
              </a:xfrm>
              <a:prstGeom prst="rect">
                <a:avLst/>
              </a:prstGeom>
              <a:solidFill>
                <a:schemeClr val="hlink"/>
              </a:solidFill>
              <a:ln w="9525">
                <a:noFill/>
                <a:miter lim="800000"/>
                <a:headEnd/>
                <a:tailEnd/>
              </a:ln>
            </p:spPr>
            <p:txBody>
              <a:bodyPr wrap="none" anchor="ctr"/>
              <a:lstStyle/>
              <a:p>
                <a:pPr algn="l"/>
                <a:endParaRPr lang="en-US"/>
              </a:p>
            </p:txBody>
          </p:sp>
          <p:sp>
            <p:nvSpPr>
              <p:cNvPr id="23605" name="Rectangle 10"/>
              <p:cNvSpPr>
                <a:spLocks noChangeArrowheads="1"/>
              </p:cNvSpPr>
              <p:nvPr/>
            </p:nvSpPr>
            <p:spPr bwMode="auto">
              <a:xfrm>
                <a:off x="2290" y="1616"/>
                <a:ext cx="1369" cy="250"/>
              </a:xfrm>
              <a:prstGeom prst="rect">
                <a:avLst/>
              </a:prstGeom>
              <a:solidFill>
                <a:schemeClr val="hlink"/>
              </a:solidFill>
              <a:ln w="9525">
                <a:noFill/>
                <a:miter lim="800000"/>
                <a:headEnd/>
                <a:tailEnd/>
              </a:ln>
            </p:spPr>
            <p:txBody>
              <a:bodyPr lIns="92075" tIns="46038" rIns="92075" bIns="46038">
                <a:spAutoFit/>
              </a:bodyPr>
              <a:lstStyle/>
              <a:p>
                <a:pPr eaLnBrk="0" hangingPunct="0">
                  <a:spcBef>
                    <a:spcPct val="50000"/>
                  </a:spcBef>
                </a:pPr>
                <a:r>
                  <a:rPr lang="ar-SA" sz="2000" b="1">
                    <a:cs typeface="Times New Roman" pitchFamily="18" charset="0"/>
                  </a:rPr>
                  <a:t>بحث سببي (تجربة)</a:t>
                </a:r>
                <a:endParaRPr lang="en-US" sz="2000" b="1">
                  <a:cs typeface="Times New Roman" pitchFamily="18" charset="0"/>
                </a:endParaRPr>
              </a:p>
            </p:txBody>
          </p:sp>
        </p:grpSp>
        <p:sp>
          <p:nvSpPr>
            <p:cNvPr id="23602" name="AutoShape 12"/>
            <p:cNvSpPr>
              <a:spLocks noChangeArrowheads="1"/>
            </p:cNvSpPr>
            <p:nvPr/>
          </p:nvSpPr>
          <p:spPr bwMode="auto">
            <a:xfrm>
              <a:off x="1883" y="1856"/>
              <a:ext cx="363" cy="91"/>
            </a:xfrm>
            <a:prstGeom prst="rightArrow">
              <a:avLst>
                <a:gd name="adj1" fmla="val 50000"/>
                <a:gd name="adj2" fmla="val 99725"/>
              </a:avLst>
            </a:prstGeom>
            <a:solidFill>
              <a:schemeClr val="tx1"/>
            </a:solidFill>
            <a:ln w="12700">
              <a:solidFill>
                <a:schemeClr val="tx1"/>
              </a:solidFill>
              <a:miter lim="800000"/>
              <a:headEnd type="none" w="sm" len="sm"/>
              <a:tailEnd type="none" w="sm" len="sm"/>
            </a:ln>
          </p:spPr>
          <p:txBody>
            <a:bodyPr wrap="none" anchor="ctr"/>
            <a:lstStyle/>
            <a:p>
              <a:endParaRPr lang="en-CA" sz="2000" b="1"/>
            </a:p>
          </p:txBody>
        </p:sp>
        <p:sp>
          <p:nvSpPr>
            <p:cNvPr id="23603" name="Rectangle 13"/>
            <p:cNvSpPr>
              <a:spLocks noChangeArrowheads="1"/>
            </p:cNvSpPr>
            <p:nvPr/>
          </p:nvSpPr>
          <p:spPr bwMode="auto">
            <a:xfrm>
              <a:off x="1837" y="1570"/>
              <a:ext cx="275" cy="250"/>
            </a:xfrm>
            <a:prstGeom prst="rect">
              <a:avLst/>
            </a:prstGeom>
            <a:noFill/>
            <a:ln w="12700">
              <a:noFill/>
              <a:miter lim="800000"/>
              <a:headEnd type="none" w="sm" len="sm"/>
              <a:tailEnd type="none" w="sm" len="sm"/>
            </a:ln>
          </p:spPr>
          <p:txBody>
            <a:bodyPr wrap="none">
              <a:spAutoFit/>
            </a:bodyPr>
            <a:lstStyle/>
            <a:p>
              <a:pPr algn="l"/>
              <a:r>
                <a:rPr lang="ar-SA" sz="2000" b="1">
                  <a:cs typeface="Times New Roman" pitchFamily="18" charset="0"/>
                </a:rPr>
                <a:t>نعم</a:t>
              </a:r>
              <a:endParaRPr lang="en-US" sz="2000" b="1">
                <a:cs typeface="Times New Roman" pitchFamily="18" charset="0"/>
              </a:endParaRPr>
            </a:p>
          </p:txBody>
        </p:sp>
      </p:grpSp>
      <p:grpSp>
        <p:nvGrpSpPr>
          <p:cNvPr id="4" name="Group 54"/>
          <p:cNvGrpSpPr>
            <a:grpSpLocks/>
          </p:cNvGrpSpPr>
          <p:nvPr/>
        </p:nvGrpSpPr>
        <p:grpSpPr bwMode="auto">
          <a:xfrm>
            <a:off x="755650" y="1700213"/>
            <a:ext cx="2089150" cy="1584325"/>
            <a:chOff x="476" y="1071"/>
            <a:chExt cx="1316" cy="998"/>
          </a:xfrm>
        </p:grpSpPr>
        <p:grpSp>
          <p:nvGrpSpPr>
            <p:cNvPr id="5" name="Group 5"/>
            <p:cNvGrpSpPr>
              <a:grpSpLocks/>
            </p:cNvGrpSpPr>
            <p:nvPr/>
          </p:nvGrpSpPr>
          <p:grpSpPr bwMode="auto">
            <a:xfrm>
              <a:off x="476" y="1434"/>
              <a:ext cx="1316" cy="635"/>
              <a:chOff x="253" y="1825"/>
              <a:chExt cx="1418" cy="861"/>
            </a:xfrm>
          </p:grpSpPr>
          <p:sp>
            <p:nvSpPr>
              <p:cNvPr id="7174" name="Rectangle 6"/>
              <p:cNvSpPr>
                <a:spLocks noChangeArrowheads="1"/>
              </p:cNvSpPr>
              <p:nvPr/>
            </p:nvSpPr>
            <p:spPr bwMode="auto">
              <a:xfrm>
                <a:off x="253" y="1825"/>
                <a:ext cx="1418" cy="861"/>
              </a:xfrm>
              <a:prstGeom prst="rect">
                <a:avLst/>
              </a:prstGeom>
              <a:gradFill rotWithShape="0">
                <a:gsLst>
                  <a:gs pos="0">
                    <a:schemeClr val="accent1">
                      <a:gamma/>
                      <a:shade val="49804"/>
                      <a:invGamma/>
                    </a:schemeClr>
                  </a:gs>
                  <a:gs pos="50000">
                    <a:schemeClr val="accent1"/>
                  </a:gs>
                  <a:gs pos="100000">
                    <a:schemeClr val="accent1">
                      <a:gamma/>
                      <a:shade val="49804"/>
                      <a:invGamma/>
                    </a:schemeClr>
                  </a:gs>
                </a:gsLst>
                <a:lin ang="5400000" scaled="1"/>
              </a:gradFill>
              <a:ln w="9525">
                <a:noFill/>
                <a:miter lim="800000"/>
                <a:headEnd/>
                <a:tailEnd/>
              </a:ln>
              <a:effectLst/>
            </p:spPr>
            <p:txBody>
              <a:bodyPr wrap="none" anchor="ctr"/>
              <a:lstStyle/>
              <a:p>
                <a:pPr algn="l">
                  <a:defRPr/>
                </a:pPr>
                <a:endParaRPr lang="en-US"/>
              </a:p>
            </p:txBody>
          </p:sp>
          <p:sp>
            <p:nvSpPr>
              <p:cNvPr id="23600" name="Rectangle 7"/>
              <p:cNvSpPr>
                <a:spLocks noChangeArrowheads="1"/>
              </p:cNvSpPr>
              <p:nvPr/>
            </p:nvSpPr>
            <p:spPr bwMode="auto">
              <a:xfrm>
                <a:off x="253" y="1959"/>
                <a:ext cx="1371" cy="600"/>
              </a:xfrm>
              <a:prstGeom prst="rect">
                <a:avLst/>
              </a:prstGeom>
              <a:noFill/>
              <a:ln w="9525">
                <a:noFill/>
                <a:miter lim="800000"/>
                <a:headEnd/>
                <a:tailEnd/>
              </a:ln>
            </p:spPr>
            <p:txBody>
              <a:bodyPr lIns="92075" tIns="46038" rIns="92075" bIns="46038">
                <a:spAutoFit/>
              </a:bodyPr>
              <a:lstStyle/>
              <a:p>
                <a:pPr eaLnBrk="0" hangingPunct="0">
                  <a:spcBef>
                    <a:spcPct val="50000"/>
                  </a:spcBef>
                </a:pPr>
                <a:r>
                  <a:rPr lang="ar-SA" sz="2000" b="1">
                    <a:cs typeface="Times New Roman" pitchFamily="18" charset="0"/>
                  </a:rPr>
                  <a:t>هل يحتاج لتحديد الأسباب؟</a:t>
                </a:r>
                <a:endParaRPr lang="en-US" sz="2000" b="1"/>
              </a:p>
            </p:txBody>
          </p:sp>
        </p:grpSp>
        <p:sp>
          <p:nvSpPr>
            <p:cNvPr id="23597" name="Freeform 11"/>
            <p:cNvSpPr>
              <a:spLocks/>
            </p:cNvSpPr>
            <p:nvPr/>
          </p:nvSpPr>
          <p:spPr bwMode="auto">
            <a:xfrm>
              <a:off x="1021" y="1071"/>
              <a:ext cx="271" cy="363"/>
            </a:xfrm>
            <a:custGeom>
              <a:avLst/>
              <a:gdLst>
                <a:gd name="T0" fmla="*/ 0 w 1"/>
                <a:gd name="T1" fmla="*/ 0 h 447"/>
                <a:gd name="T2" fmla="*/ 0 w 1"/>
                <a:gd name="T3" fmla="*/ 446 h 447"/>
                <a:gd name="T4" fmla="*/ 0 60000 65536"/>
                <a:gd name="T5" fmla="*/ 0 60000 65536"/>
                <a:gd name="T6" fmla="*/ 0 w 1"/>
                <a:gd name="T7" fmla="*/ 0 h 447"/>
                <a:gd name="T8" fmla="*/ 1 w 1"/>
                <a:gd name="T9" fmla="*/ 447 h 447"/>
              </a:gdLst>
              <a:ahLst/>
              <a:cxnLst>
                <a:cxn ang="T4">
                  <a:pos x="T0" y="T1"/>
                </a:cxn>
                <a:cxn ang="T5">
                  <a:pos x="T2" y="T3"/>
                </a:cxn>
              </a:cxnLst>
              <a:rect l="T6" t="T7" r="T8" b="T9"/>
              <a:pathLst>
                <a:path w="1" h="447">
                  <a:moveTo>
                    <a:pt x="0" y="0"/>
                  </a:moveTo>
                  <a:lnTo>
                    <a:pt x="0" y="446"/>
                  </a:lnTo>
                </a:path>
              </a:pathLst>
            </a:custGeom>
            <a:noFill/>
            <a:ln w="50800" cap="rnd">
              <a:solidFill>
                <a:schemeClr val="tx1"/>
              </a:solidFill>
              <a:round/>
              <a:headEnd type="none" w="sm" len="sm"/>
              <a:tailEnd type="stealth" w="med" len="med"/>
            </a:ln>
          </p:spPr>
          <p:txBody>
            <a:bodyPr/>
            <a:lstStyle/>
            <a:p>
              <a:pPr algn="l"/>
              <a:endParaRPr lang="en-US"/>
            </a:p>
          </p:txBody>
        </p:sp>
        <p:sp>
          <p:nvSpPr>
            <p:cNvPr id="23598" name="Rectangle 27"/>
            <p:cNvSpPr>
              <a:spLocks noChangeArrowheads="1"/>
            </p:cNvSpPr>
            <p:nvPr/>
          </p:nvSpPr>
          <p:spPr bwMode="auto">
            <a:xfrm>
              <a:off x="1067" y="1071"/>
              <a:ext cx="298" cy="250"/>
            </a:xfrm>
            <a:prstGeom prst="rect">
              <a:avLst/>
            </a:prstGeom>
            <a:noFill/>
            <a:ln w="12700">
              <a:noFill/>
              <a:miter lim="800000"/>
              <a:headEnd type="none" w="sm" len="sm"/>
              <a:tailEnd type="none" w="sm" len="sm"/>
            </a:ln>
          </p:spPr>
          <p:txBody>
            <a:bodyPr wrap="none">
              <a:spAutoFit/>
            </a:bodyPr>
            <a:lstStyle/>
            <a:p>
              <a:pPr algn="l"/>
              <a:r>
                <a:rPr lang="ar-SA" sz="2000" b="1">
                  <a:cs typeface="Times New Roman" pitchFamily="18" charset="0"/>
                </a:rPr>
                <a:t>جيد</a:t>
              </a:r>
              <a:endParaRPr lang="en-US" sz="2000" b="1">
                <a:cs typeface="Times New Roman" pitchFamily="18" charset="0"/>
              </a:endParaRPr>
            </a:p>
          </p:txBody>
        </p:sp>
      </p:grpSp>
      <p:grpSp>
        <p:nvGrpSpPr>
          <p:cNvPr id="6" name="Group 30"/>
          <p:cNvGrpSpPr>
            <a:grpSpLocks/>
          </p:cNvGrpSpPr>
          <p:nvPr/>
        </p:nvGrpSpPr>
        <p:grpSpPr bwMode="auto">
          <a:xfrm>
            <a:off x="755650" y="620713"/>
            <a:ext cx="2108200" cy="1079500"/>
            <a:chOff x="476" y="391"/>
            <a:chExt cx="1328" cy="680"/>
          </a:xfrm>
        </p:grpSpPr>
        <p:sp>
          <p:nvSpPr>
            <p:cNvPr id="23592" name="Rectangle 31"/>
            <p:cNvSpPr>
              <a:spLocks noChangeArrowheads="1"/>
            </p:cNvSpPr>
            <p:nvPr/>
          </p:nvSpPr>
          <p:spPr bwMode="auto">
            <a:xfrm>
              <a:off x="476" y="527"/>
              <a:ext cx="1271" cy="442"/>
            </a:xfrm>
            <a:prstGeom prst="rect">
              <a:avLst/>
            </a:prstGeom>
            <a:noFill/>
            <a:ln w="12700">
              <a:noFill/>
              <a:miter lim="800000"/>
              <a:headEnd type="none" w="sm" len="sm"/>
              <a:tailEnd type="none" w="sm" len="sm"/>
            </a:ln>
          </p:spPr>
          <p:txBody>
            <a:bodyPr>
              <a:spAutoFit/>
            </a:bodyPr>
            <a:lstStyle/>
            <a:p>
              <a:r>
                <a:rPr lang="en-US" sz="2000" b="1"/>
                <a:t>Understanding of problem?</a:t>
              </a:r>
            </a:p>
          </p:txBody>
        </p:sp>
        <p:grpSp>
          <p:nvGrpSpPr>
            <p:cNvPr id="7" name="Group 32"/>
            <p:cNvGrpSpPr>
              <a:grpSpLocks/>
            </p:cNvGrpSpPr>
            <p:nvPr/>
          </p:nvGrpSpPr>
          <p:grpSpPr bwMode="auto">
            <a:xfrm>
              <a:off x="476" y="391"/>
              <a:ext cx="1328" cy="680"/>
              <a:chOff x="476" y="391"/>
              <a:chExt cx="1328" cy="680"/>
            </a:xfrm>
          </p:grpSpPr>
          <p:sp>
            <p:nvSpPr>
              <p:cNvPr id="7201" name="Rectangle 33"/>
              <p:cNvSpPr>
                <a:spLocks noChangeArrowheads="1"/>
              </p:cNvSpPr>
              <p:nvPr/>
            </p:nvSpPr>
            <p:spPr bwMode="auto">
              <a:xfrm>
                <a:off x="476" y="391"/>
                <a:ext cx="1328" cy="680"/>
              </a:xfrm>
              <a:prstGeom prst="rect">
                <a:avLst/>
              </a:prstGeom>
              <a:gradFill rotWithShape="0">
                <a:gsLst>
                  <a:gs pos="0">
                    <a:schemeClr val="accent1">
                      <a:gamma/>
                      <a:shade val="49804"/>
                      <a:invGamma/>
                    </a:schemeClr>
                  </a:gs>
                  <a:gs pos="50000">
                    <a:schemeClr val="accent1"/>
                  </a:gs>
                  <a:gs pos="100000">
                    <a:schemeClr val="accent1">
                      <a:gamma/>
                      <a:shade val="49804"/>
                      <a:invGamma/>
                    </a:schemeClr>
                  </a:gs>
                </a:gsLst>
                <a:lin ang="5400000" scaled="1"/>
              </a:gradFill>
              <a:ln w="9525">
                <a:noFill/>
                <a:miter lim="800000"/>
                <a:headEnd/>
                <a:tailEnd/>
              </a:ln>
              <a:effectLst/>
            </p:spPr>
            <p:txBody>
              <a:bodyPr wrap="none" anchor="ctr"/>
              <a:lstStyle/>
              <a:p>
                <a:pPr algn="l">
                  <a:defRPr/>
                </a:pPr>
                <a:endParaRPr lang="en-US"/>
              </a:p>
            </p:txBody>
          </p:sp>
          <p:sp>
            <p:nvSpPr>
              <p:cNvPr id="23595" name="Rectangle 34"/>
              <p:cNvSpPr>
                <a:spLocks noChangeArrowheads="1"/>
              </p:cNvSpPr>
              <p:nvPr/>
            </p:nvSpPr>
            <p:spPr bwMode="auto">
              <a:xfrm>
                <a:off x="476" y="497"/>
                <a:ext cx="1283" cy="250"/>
              </a:xfrm>
              <a:prstGeom prst="rect">
                <a:avLst/>
              </a:prstGeom>
              <a:noFill/>
              <a:ln w="9525">
                <a:noFill/>
                <a:miter lim="800000"/>
                <a:headEnd/>
                <a:tailEnd/>
              </a:ln>
            </p:spPr>
            <p:txBody>
              <a:bodyPr lIns="92075" tIns="46038" rIns="92075" bIns="46038">
                <a:spAutoFit/>
              </a:bodyPr>
              <a:lstStyle/>
              <a:p>
                <a:pPr eaLnBrk="0" hangingPunct="0">
                  <a:spcBef>
                    <a:spcPct val="50000"/>
                  </a:spcBef>
                </a:pPr>
                <a:r>
                  <a:rPr lang="ar-SA" sz="2000" b="1">
                    <a:cs typeface="Times New Roman" pitchFamily="18" charset="0"/>
                  </a:rPr>
                  <a:t>فهم المشكلة؟</a:t>
                </a:r>
                <a:endParaRPr lang="en-US" sz="2000" b="1">
                  <a:cs typeface="Times New Roman" pitchFamily="18" charset="0"/>
                </a:endParaRPr>
              </a:p>
            </p:txBody>
          </p:sp>
        </p:grpSp>
      </p:grpSp>
      <p:grpSp>
        <p:nvGrpSpPr>
          <p:cNvPr id="8" name="Group 56"/>
          <p:cNvGrpSpPr>
            <a:grpSpLocks/>
          </p:cNvGrpSpPr>
          <p:nvPr/>
        </p:nvGrpSpPr>
        <p:grpSpPr bwMode="auto">
          <a:xfrm>
            <a:off x="2916238" y="620713"/>
            <a:ext cx="3292475" cy="1079500"/>
            <a:chOff x="1837" y="391"/>
            <a:chExt cx="2074" cy="680"/>
          </a:xfrm>
        </p:grpSpPr>
        <p:grpSp>
          <p:nvGrpSpPr>
            <p:cNvPr id="9" name="Group 48"/>
            <p:cNvGrpSpPr>
              <a:grpSpLocks/>
            </p:cNvGrpSpPr>
            <p:nvPr/>
          </p:nvGrpSpPr>
          <p:grpSpPr bwMode="auto">
            <a:xfrm>
              <a:off x="1837" y="527"/>
              <a:ext cx="461" cy="363"/>
              <a:chOff x="1837" y="527"/>
              <a:chExt cx="461" cy="363"/>
            </a:xfrm>
          </p:grpSpPr>
          <p:sp>
            <p:nvSpPr>
              <p:cNvPr id="23590" name="Rectangle 28"/>
              <p:cNvSpPr>
                <a:spLocks noChangeArrowheads="1"/>
              </p:cNvSpPr>
              <p:nvPr/>
            </p:nvSpPr>
            <p:spPr bwMode="auto">
              <a:xfrm>
                <a:off x="1837" y="527"/>
                <a:ext cx="461" cy="250"/>
              </a:xfrm>
              <a:prstGeom prst="rect">
                <a:avLst/>
              </a:prstGeom>
              <a:noFill/>
              <a:ln w="12700">
                <a:noFill/>
                <a:miter lim="800000"/>
                <a:headEnd type="none" w="sm" len="sm"/>
                <a:tailEnd type="none" w="sm" len="sm"/>
              </a:ln>
            </p:spPr>
            <p:txBody>
              <a:bodyPr wrap="none">
                <a:spAutoFit/>
              </a:bodyPr>
              <a:lstStyle/>
              <a:p>
                <a:pPr algn="l"/>
                <a:r>
                  <a:rPr lang="ar-SA" sz="2000" b="1">
                    <a:cs typeface="Times New Roman" pitchFamily="18" charset="0"/>
                  </a:rPr>
                  <a:t>ضعيف</a:t>
                </a:r>
                <a:endParaRPr lang="en-US" sz="2000" b="1">
                  <a:cs typeface="Times New Roman" pitchFamily="18" charset="0"/>
                </a:endParaRPr>
              </a:p>
            </p:txBody>
          </p:sp>
          <p:sp>
            <p:nvSpPr>
              <p:cNvPr id="23591" name="AutoShape 29"/>
              <p:cNvSpPr>
                <a:spLocks noChangeArrowheads="1"/>
              </p:cNvSpPr>
              <p:nvPr/>
            </p:nvSpPr>
            <p:spPr bwMode="auto">
              <a:xfrm>
                <a:off x="1882" y="799"/>
                <a:ext cx="363" cy="91"/>
              </a:xfrm>
              <a:prstGeom prst="rightArrow">
                <a:avLst>
                  <a:gd name="adj1" fmla="val 50000"/>
                  <a:gd name="adj2" fmla="val 99725"/>
                </a:avLst>
              </a:prstGeom>
              <a:solidFill>
                <a:schemeClr val="tx1"/>
              </a:solidFill>
              <a:ln w="12700">
                <a:solidFill>
                  <a:schemeClr val="tx1"/>
                </a:solidFill>
                <a:miter lim="800000"/>
                <a:headEnd type="none" w="sm" len="sm"/>
                <a:tailEnd type="none" w="sm" len="sm"/>
              </a:ln>
            </p:spPr>
            <p:txBody>
              <a:bodyPr wrap="none" anchor="ctr"/>
              <a:lstStyle/>
              <a:p>
                <a:endParaRPr lang="en-CA" sz="2000" b="1"/>
              </a:p>
            </p:txBody>
          </p:sp>
        </p:grpSp>
        <p:grpSp>
          <p:nvGrpSpPr>
            <p:cNvPr id="10" name="Group 35"/>
            <p:cNvGrpSpPr>
              <a:grpSpLocks/>
            </p:cNvGrpSpPr>
            <p:nvPr/>
          </p:nvGrpSpPr>
          <p:grpSpPr bwMode="auto">
            <a:xfrm>
              <a:off x="2290" y="391"/>
              <a:ext cx="1621" cy="680"/>
              <a:chOff x="2290" y="482"/>
              <a:chExt cx="1621" cy="680"/>
            </a:xfrm>
          </p:grpSpPr>
          <p:sp>
            <p:nvSpPr>
              <p:cNvPr id="23588" name="Rectangle 36"/>
              <p:cNvSpPr>
                <a:spLocks noChangeArrowheads="1"/>
              </p:cNvSpPr>
              <p:nvPr/>
            </p:nvSpPr>
            <p:spPr bwMode="auto">
              <a:xfrm>
                <a:off x="2291" y="482"/>
                <a:ext cx="1587" cy="680"/>
              </a:xfrm>
              <a:prstGeom prst="rect">
                <a:avLst/>
              </a:prstGeom>
              <a:solidFill>
                <a:schemeClr val="hlink"/>
              </a:solidFill>
              <a:ln w="9525">
                <a:noFill/>
                <a:miter lim="800000"/>
                <a:headEnd/>
                <a:tailEnd/>
              </a:ln>
            </p:spPr>
            <p:txBody>
              <a:bodyPr wrap="none" anchor="ctr"/>
              <a:lstStyle/>
              <a:p>
                <a:pPr algn="l"/>
                <a:endParaRPr lang="en-US"/>
              </a:p>
            </p:txBody>
          </p:sp>
          <p:sp>
            <p:nvSpPr>
              <p:cNvPr id="23589" name="Rectangle 37"/>
              <p:cNvSpPr>
                <a:spLocks noChangeArrowheads="1"/>
              </p:cNvSpPr>
              <p:nvPr/>
            </p:nvSpPr>
            <p:spPr bwMode="auto">
              <a:xfrm>
                <a:off x="2290" y="527"/>
                <a:ext cx="1621" cy="442"/>
              </a:xfrm>
              <a:prstGeom prst="rect">
                <a:avLst/>
              </a:prstGeom>
              <a:solidFill>
                <a:schemeClr val="hlink"/>
              </a:solidFill>
              <a:ln w="9525">
                <a:noFill/>
                <a:miter lim="800000"/>
                <a:headEnd/>
                <a:tailEnd/>
              </a:ln>
            </p:spPr>
            <p:txBody>
              <a:bodyPr lIns="92075" tIns="46038" rIns="92075" bIns="46038">
                <a:spAutoFit/>
              </a:bodyPr>
              <a:lstStyle/>
              <a:p>
                <a:pPr eaLnBrk="0" hangingPunct="0">
                  <a:spcBef>
                    <a:spcPct val="50000"/>
                  </a:spcBef>
                </a:pPr>
                <a:r>
                  <a:rPr lang="ar-SA" sz="2000" b="1">
                    <a:cs typeface="Times New Roman" pitchFamily="18" charset="0"/>
                  </a:rPr>
                  <a:t>بحث استكشافي, معلومات ثانوية</a:t>
                </a:r>
                <a:endParaRPr lang="en-US" sz="2000" b="1">
                  <a:solidFill>
                    <a:schemeClr val="accent1"/>
                  </a:solidFill>
                  <a:cs typeface="Times New Roman" pitchFamily="18" charset="0"/>
                </a:endParaRPr>
              </a:p>
            </p:txBody>
          </p:sp>
        </p:grpSp>
      </p:grpSp>
      <p:grpSp>
        <p:nvGrpSpPr>
          <p:cNvPr id="11" name="Group 55"/>
          <p:cNvGrpSpPr>
            <a:grpSpLocks/>
          </p:cNvGrpSpPr>
          <p:nvPr/>
        </p:nvGrpSpPr>
        <p:grpSpPr bwMode="auto">
          <a:xfrm>
            <a:off x="684213" y="3284538"/>
            <a:ext cx="2089150" cy="1657350"/>
            <a:chOff x="431" y="2069"/>
            <a:chExt cx="1315" cy="1044"/>
          </a:xfrm>
        </p:grpSpPr>
        <p:grpSp>
          <p:nvGrpSpPr>
            <p:cNvPr id="12" name="Group 15"/>
            <p:cNvGrpSpPr>
              <a:grpSpLocks/>
            </p:cNvGrpSpPr>
            <p:nvPr/>
          </p:nvGrpSpPr>
          <p:grpSpPr bwMode="auto">
            <a:xfrm>
              <a:off x="431" y="2387"/>
              <a:ext cx="1315" cy="726"/>
              <a:chOff x="431" y="2387"/>
              <a:chExt cx="1315" cy="726"/>
            </a:xfrm>
          </p:grpSpPr>
          <p:grpSp>
            <p:nvGrpSpPr>
              <p:cNvPr id="13" name="Group 16"/>
              <p:cNvGrpSpPr>
                <a:grpSpLocks/>
              </p:cNvGrpSpPr>
              <p:nvPr/>
            </p:nvGrpSpPr>
            <p:grpSpPr bwMode="auto">
              <a:xfrm>
                <a:off x="476" y="2387"/>
                <a:ext cx="1270" cy="726"/>
                <a:chOff x="253" y="518"/>
                <a:chExt cx="1418" cy="861"/>
              </a:xfrm>
            </p:grpSpPr>
            <p:sp>
              <p:nvSpPr>
                <p:cNvPr id="7185" name="Rectangle 17"/>
                <p:cNvSpPr>
                  <a:spLocks noChangeArrowheads="1"/>
                </p:cNvSpPr>
                <p:nvPr/>
              </p:nvSpPr>
              <p:spPr bwMode="auto">
                <a:xfrm>
                  <a:off x="253" y="518"/>
                  <a:ext cx="1418" cy="861"/>
                </a:xfrm>
                <a:prstGeom prst="rect">
                  <a:avLst/>
                </a:prstGeom>
                <a:gradFill rotWithShape="0">
                  <a:gsLst>
                    <a:gs pos="0">
                      <a:schemeClr val="accent1">
                        <a:gamma/>
                        <a:shade val="49804"/>
                        <a:invGamma/>
                      </a:schemeClr>
                    </a:gs>
                    <a:gs pos="50000">
                      <a:schemeClr val="accent1"/>
                    </a:gs>
                    <a:gs pos="100000">
                      <a:schemeClr val="accent1">
                        <a:gamma/>
                        <a:shade val="49804"/>
                        <a:invGamma/>
                      </a:schemeClr>
                    </a:gs>
                  </a:gsLst>
                  <a:lin ang="5400000" scaled="1"/>
                </a:gradFill>
                <a:ln w="9525">
                  <a:noFill/>
                  <a:miter lim="800000"/>
                  <a:headEnd/>
                  <a:tailEnd/>
                </a:ln>
                <a:effectLst/>
              </p:spPr>
              <p:txBody>
                <a:bodyPr wrap="none" anchor="ctr"/>
                <a:lstStyle/>
                <a:p>
                  <a:pPr algn="l">
                    <a:defRPr/>
                  </a:pPr>
                  <a:endParaRPr lang="en-US"/>
                </a:p>
              </p:txBody>
            </p:sp>
            <p:sp>
              <p:nvSpPr>
                <p:cNvPr id="23585" name="Rectangle 18"/>
                <p:cNvSpPr>
                  <a:spLocks noChangeArrowheads="1"/>
                </p:cNvSpPr>
                <p:nvPr/>
              </p:nvSpPr>
              <p:spPr bwMode="auto">
                <a:xfrm>
                  <a:off x="253" y="518"/>
                  <a:ext cx="1370" cy="296"/>
                </a:xfrm>
                <a:prstGeom prst="rect">
                  <a:avLst/>
                </a:prstGeom>
                <a:noFill/>
                <a:ln w="9525">
                  <a:noFill/>
                  <a:miter lim="800000"/>
                  <a:headEnd/>
                  <a:tailEnd/>
                </a:ln>
              </p:spPr>
              <p:txBody>
                <a:bodyPr lIns="92075" tIns="46038" rIns="92075" bIns="46038">
                  <a:spAutoFit/>
                </a:bodyPr>
                <a:lstStyle/>
                <a:p>
                  <a:pPr eaLnBrk="0" hangingPunct="0">
                    <a:spcBef>
                      <a:spcPct val="50000"/>
                    </a:spcBef>
                  </a:pPr>
                  <a:endParaRPr lang="en-CA" sz="2000" b="1"/>
                </a:p>
              </p:txBody>
            </p:sp>
          </p:grpSp>
          <p:sp>
            <p:nvSpPr>
              <p:cNvPr id="23583" name="Rectangle 19"/>
              <p:cNvSpPr>
                <a:spLocks noChangeArrowheads="1"/>
              </p:cNvSpPr>
              <p:nvPr/>
            </p:nvSpPr>
            <p:spPr bwMode="auto">
              <a:xfrm>
                <a:off x="431" y="2432"/>
                <a:ext cx="1270" cy="442"/>
              </a:xfrm>
              <a:prstGeom prst="rect">
                <a:avLst/>
              </a:prstGeom>
              <a:noFill/>
              <a:ln w="12700">
                <a:noFill/>
                <a:miter lim="800000"/>
                <a:headEnd type="none" w="sm" len="sm"/>
                <a:tailEnd type="none" w="sm" len="sm"/>
              </a:ln>
            </p:spPr>
            <p:txBody>
              <a:bodyPr>
                <a:spAutoFit/>
              </a:bodyPr>
              <a:lstStyle/>
              <a:p>
                <a:r>
                  <a:rPr lang="ar-SA" sz="2000" b="1">
                    <a:cs typeface="Times New Roman" pitchFamily="18" charset="0"/>
                  </a:rPr>
                  <a:t>اجابات موضوعية عن طريق السؤال</a:t>
                </a:r>
                <a:endParaRPr lang="en-US" sz="2000" b="1">
                  <a:cs typeface="Times New Roman" pitchFamily="18" charset="0"/>
                </a:endParaRPr>
              </a:p>
            </p:txBody>
          </p:sp>
        </p:grpSp>
        <p:sp>
          <p:nvSpPr>
            <p:cNvPr id="23580" name="Freeform 38"/>
            <p:cNvSpPr>
              <a:spLocks/>
            </p:cNvSpPr>
            <p:nvPr/>
          </p:nvSpPr>
          <p:spPr bwMode="auto">
            <a:xfrm>
              <a:off x="975" y="2115"/>
              <a:ext cx="273" cy="181"/>
            </a:xfrm>
            <a:custGeom>
              <a:avLst/>
              <a:gdLst>
                <a:gd name="T0" fmla="*/ 0 w 1"/>
                <a:gd name="T1" fmla="*/ 0 h 447"/>
                <a:gd name="T2" fmla="*/ 0 w 1"/>
                <a:gd name="T3" fmla="*/ 446 h 447"/>
                <a:gd name="T4" fmla="*/ 0 60000 65536"/>
                <a:gd name="T5" fmla="*/ 0 60000 65536"/>
                <a:gd name="T6" fmla="*/ 0 w 1"/>
                <a:gd name="T7" fmla="*/ 0 h 447"/>
                <a:gd name="T8" fmla="*/ 1 w 1"/>
                <a:gd name="T9" fmla="*/ 447 h 447"/>
              </a:gdLst>
              <a:ahLst/>
              <a:cxnLst>
                <a:cxn ang="T4">
                  <a:pos x="T0" y="T1"/>
                </a:cxn>
                <a:cxn ang="T5">
                  <a:pos x="T2" y="T3"/>
                </a:cxn>
              </a:cxnLst>
              <a:rect l="T6" t="T7" r="T8" b="T9"/>
              <a:pathLst>
                <a:path w="1" h="447">
                  <a:moveTo>
                    <a:pt x="0" y="0"/>
                  </a:moveTo>
                  <a:lnTo>
                    <a:pt x="0" y="446"/>
                  </a:lnTo>
                </a:path>
              </a:pathLst>
            </a:custGeom>
            <a:noFill/>
            <a:ln w="50800" cap="rnd">
              <a:solidFill>
                <a:schemeClr val="tx1"/>
              </a:solidFill>
              <a:round/>
              <a:headEnd type="none" w="sm" len="sm"/>
              <a:tailEnd type="stealth" w="med" len="med"/>
            </a:ln>
          </p:spPr>
          <p:txBody>
            <a:bodyPr/>
            <a:lstStyle/>
            <a:p>
              <a:pPr algn="l"/>
              <a:endParaRPr lang="en-US"/>
            </a:p>
          </p:txBody>
        </p:sp>
        <p:sp>
          <p:nvSpPr>
            <p:cNvPr id="23581" name="Rectangle 39"/>
            <p:cNvSpPr>
              <a:spLocks noChangeArrowheads="1"/>
            </p:cNvSpPr>
            <p:nvPr/>
          </p:nvSpPr>
          <p:spPr bwMode="auto">
            <a:xfrm>
              <a:off x="1067" y="2069"/>
              <a:ext cx="193" cy="250"/>
            </a:xfrm>
            <a:prstGeom prst="rect">
              <a:avLst/>
            </a:prstGeom>
            <a:noFill/>
            <a:ln w="12700">
              <a:noFill/>
              <a:miter lim="800000"/>
              <a:headEnd type="none" w="sm" len="sm"/>
              <a:tailEnd type="none" w="sm" len="sm"/>
            </a:ln>
          </p:spPr>
          <p:txBody>
            <a:bodyPr wrap="none">
              <a:spAutoFit/>
            </a:bodyPr>
            <a:lstStyle/>
            <a:p>
              <a:pPr algn="l"/>
              <a:r>
                <a:rPr lang="ar-SA" sz="2000" b="1">
                  <a:cs typeface="Times New Roman" pitchFamily="18" charset="0"/>
                </a:rPr>
                <a:t>لا</a:t>
              </a:r>
              <a:endParaRPr lang="en-US" sz="2000" b="1">
                <a:cs typeface="Times New Roman" pitchFamily="18" charset="0"/>
              </a:endParaRPr>
            </a:p>
          </p:txBody>
        </p:sp>
      </p:grpSp>
      <p:grpSp>
        <p:nvGrpSpPr>
          <p:cNvPr id="14" name="Group 51"/>
          <p:cNvGrpSpPr>
            <a:grpSpLocks/>
          </p:cNvGrpSpPr>
          <p:nvPr/>
        </p:nvGrpSpPr>
        <p:grpSpPr bwMode="auto">
          <a:xfrm>
            <a:off x="614363" y="5013325"/>
            <a:ext cx="2249487" cy="1223963"/>
            <a:chOff x="386" y="3158"/>
            <a:chExt cx="1418" cy="771"/>
          </a:xfrm>
        </p:grpSpPr>
        <p:sp>
          <p:nvSpPr>
            <p:cNvPr id="23576" name="Rectangle 20"/>
            <p:cNvSpPr>
              <a:spLocks noChangeArrowheads="1"/>
            </p:cNvSpPr>
            <p:nvPr/>
          </p:nvSpPr>
          <p:spPr bwMode="auto">
            <a:xfrm>
              <a:off x="976" y="3158"/>
              <a:ext cx="210" cy="288"/>
            </a:xfrm>
            <a:prstGeom prst="rect">
              <a:avLst/>
            </a:prstGeom>
            <a:noFill/>
            <a:ln w="12700">
              <a:noFill/>
              <a:miter lim="800000"/>
              <a:headEnd type="none" w="sm" len="sm"/>
              <a:tailEnd type="none" w="sm" len="sm"/>
            </a:ln>
          </p:spPr>
          <p:txBody>
            <a:bodyPr wrap="none">
              <a:spAutoFit/>
            </a:bodyPr>
            <a:lstStyle/>
            <a:p>
              <a:pPr algn="l"/>
              <a:r>
                <a:rPr lang="ar-SA" b="1">
                  <a:cs typeface="Times New Roman" pitchFamily="18" charset="0"/>
                </a:rPr>
                <a:t>لا</a:t>
              </a:r>
              <a:endParaRPr lang="en-US" b="1">
                <a:cs typeface="Times New Roman" pitchFamily="18" charset="0"/>
              </a:endParaRPr>
            </a:p>
          </p:txBody>
        </p:sp>
        <p:sp>
          <p:nvSpPr>
            <p:cNvPr id="23577" name="Freeform 40"/>
            <p:cNvSpPr>
              <a:spLocks/>
            </p:cNvSpPr>
            <p:nvPr/>
          </p:nvSpPr>
          <p:spPr bwMode="auto">
            <a:xfrm>
              <a:off x="794" y="3158"/>
              <a:ext cx="273" cy="227"/>
            </a:xfrm>
            <a:custGeom>
              <a:avLst/>
              <a:gdLst>
                <a:gd name="T0" fmla="*/ 0 w 1"/>
                <a:gd name="T1" fmla="*/ 0 h 447"/>
                <a:gd name="T2" fmla="*/ 0 w 1"/>
                <a:gd name="T3" fmla="*/ 446 h 447"/>
                <a:gd name="T4" fmla="*/ 0 60000 65536"/>
                <a:gd name="T5" fmla="*/ 0 60000 65536"/>
                <a:gd name="T6" fmla="*/ 0 w 1"/>
                <a:gd name="T7" fmla="*/ 0 h 447"/>
                <a:gd name="T8" fmla="*/ 1 w 1"/>
                <a:gd name="T9" fmla="*/ 447 h 447"/>
              </a:gdLst>
              <a:ahLst/>
              <a:cxnLst>
                <a:cxn ang="T4">
                  <a:pos x="T0" y="T1"/>
                </a:cxn>
                <a:cxn ang="T5">
                  <a:pos x="T2" y="T3"/>
                </a:cxn>
              </a:cxnLst>
              <a:rect l="T6" t="T7" r="T8" b="T9"/>
              <a:pathLst>
                <a:path w="1" h="447">
                  <a:moveTo>
                    <a:pt x="0" y="0"/>
                  </a:moveTo>
                  <a:lnTo>
                    <a:pt x="0" y="446"/>
                  </a:lnTo>
                </a:path>
              </a:pathLst>
            </a:custGeom>
            <a:noFill/>
            <a:ln w="50800" cap="rnd">
              <a:solidFill>
                <a:schemeClr val="tx1"/>
              </a:solidFill>
              <a:round/>
              <a:headEnd type="none" w="sm" len="sm"/>
              <a:tailEnd type="stealth" w="med" len="med"/>
            </a:ln>
          </p:spPr>
          <p:txBody>
            <a:bodyPr/>
            <a:lstStyle/>
            <a:p>
              <a:pPr algn="l"/>
              <a:endParaRPr lang="en-US"/>
            </a:p>
          </p:txBody>
        </p:sp>
        <p:sp>
          <p:nvSpPr>
            <p:cNvPr id="23578" name="Rectangle 41"/>
            <p:cNvSpPr>
              <a:spLocks noChangeArrowheads="1"/>
            </p:cNvSpPr>
            <p:nvPr/>
          </p:nvSpPr>
          <p:spPr bwMode="auto">
            <a:xfrm>
              <a:off x="386" y="3475"/>
              <a:ext cx="1418" cy="454"/>
            </a:xfrm>
            <a:prstGeom prst="rect">
              <a:avLst/>
            </a:prstGeom>
            <a:solidFill>
              <a:schemeClr val="hlink"/>
            </a:solidFill>
            <a:ln w="9525">
              <a:noFill/>
              <a:miter lim="800000"/>
              <a:headEnd/>
              <a:tailEnd/>
            </a:ln>
          </p:spPr>
          <p:txBody>
            <a:bodyPr wrap="none" anchor="ctr"/>
            <a:lstStyle/>
            <a:p>
              <a:r>
                <a:rPr lang="ar-SA" sz="2000" b="1">
                  <a:cs typeface="Times New Roman" pitchFamily="18" charset="0"/>
                </a:rPr>
                <a:t>ملاحظة</a:t>
              </a:r>
              <a:endParaRPr lang="en-US" sz="2000" b="1">
                <a:cs typeface="Times New Roman" pitchFamily="18" charset="0"/>
              </a:endParaRPr>
            </a:p>
          </p:txBody>
        </p:sp>
      </p:grpSp>
      <p:grpSp>
        <p:nvGrpSpPr>
          <p:cNvPr id="15" name="Group 52"/>
          <p:cNvGrpSpPr>
            <a:grpSpLocks/>
          </p:cNvGrpSpPr>
          <p:nvPr/>
        </p:nvGrpSpPr>
        <p:grpSpPr bwMode="auto">
          <a:xfrm>
            <a:off x="3563938" y="4868863"/>
            <a:ext cx="2519362" cy="1439862"/>
            <a:chOff x="2245" y="3067"/>
            <a:chExt cx="1587" cy="907"/>
          </a:xfrm>
        </p:grpSpPr>
        <p:sp>
          <p:nvSpPr>
            <p:cNvPr id="23573" name="Rectangle 42"/>
            <p:cNvSpPr>
              <a:spLocks noChangeArrowheads="1"/>
            </p:cNvSpPr>
            <p:nvPr/>
          </p:nvSpPr>
          <p:spPr bwMode="auto">
            <a:xfrm>
              <a:off x="2245" y="3385"/>
              <a:ext cx="1587" cy="589"/>
            </a:xfrm>
            <a:prstGeom prst="rect">
              <a:avLst/>
            </a:prstGeom>
            <a:solidFill>
              <a:schemeClr val="hlink"/>
            </a:solidFill>
            <a:ln w="9525">
              <a:noFill/>
              <a:miter lim="800000"/>
              <a:headEnd/>
              <a:tailEnd/>
            </a:ln>
          </p:spPr>
          <p:txBody>
            <a:bodyPr wrap="none" anchor="ctr"/>
            <a:lstStyle/>
            <a:p>
              <a:r>
                <a:rPr lang="ar-SA" sz="2000" b="1">
                  <a:cs typeface="Times New Roman" pitchFamily="18" charset="0"/>
                </a:rPr>
                <a:t>جماعات التركيز</a:t>
              </a:r>
              <a:endParaRPr lang="en-US" sz="2000" b="1">
                <a:cs typeface="Times New Roman" pitchFamily="18" charset="0"/>
              </a:endParaRPr>
            </a:p>
          </p:txBody>
        </p:sp>
        <p:sp>
          <p:nvSpPr>
            <p:cNvPr id="23574" name="Rectangle 43"/>
            <p:cNvSpPr>
              <a:spLocks noChangeArrowheads="1"/>
            </p:cNvSpPr>
            <p:nvPr/>
          </p:nvSpPr>
          <p:spPr bwMode="auto">
            <a:xfrm>
              <a:off x="2744" y="3067"/>
              <a:ext cx="209" cy="288"/>
            </a:xfrm>
            <a:prstGeom prst="rect">
              <a:avLst/>
            </a:prstGeom>
            <a:noFill/>
            <a:ln w="12700">
              <a:noFill/>
              <a:miter lim="800000"/>
              <a:headEnd type="none" w="sm" len="sm"/>
              <a:tailEnd type="none" w="sm" len="sm"/>
            </a:ln>
          </p:spPr>
          <p:txBody>
            <a:bodyPr wrap="none">
              <a:spAutoFit/>
            </a:bodyPr>
            <a:lstStyle/>
            <a:p>
              <a:pPr algn="l"/>
              <a:r>
                <a:rPr lang="ar-SA" b="1">
                  <a:cs typeface="Times New Roman" pitchFamily="18" charset="0"/>
                </a:rPr>
                <a:t>لا</a:t>
              </a:r>
              <a:endParaRPr lang="en-US" b="1">
                <a:cs typeface="Times New Roman" pitchFamily="18" charset="0"/>
              </a:endParaRPr>
            </a:p>
          </p:txBody>
        </p:sp>
        <p:sp>
          <p:nvSpPr>
            <p:cNvPr id="23575" name="Freeform 44"/>
            <p:cNvSpPr>
              <a:spLocks/>
            </p:cNvSpPr>
            <p:nvPr/>
          </p:nvSpPr>
          <p:spPr bwMode="auto">
            <a:xfrm>
              <a:off x="2653" y="3113"/>
              <a:ext cx="273" cy="181"/>
            </a:xfrm>
            <a:custGeom>
              <a:avLst/>
              <a:gdLst>
                <a:gd name="T0" fmla="*/ 0 w 1"/>
                <a:gd name="T1" fmla="*/ 0 h 447"/>
                <a:gd name="T2" fmla="*/ 0 w 1"/>
                <a:gd name="T3" fmla="*/ 446 h 447"/>
                <a:gd name="T4" fmla="*/ 0 60000 65536"/>
                <a:gd name="T5" fmla="*/ 0 60000 65536"/>
                <a:gd name="T6" fmla="*/ 0 w 1"/>
                <a:gd name="T7" fmla="*/ 0 h 447"/>
                <a:gd name="T8" fmla="*/ 1 w 1"/>
                <a:gd name="T9" fmla="*/ 447 h 447"/>
              </a:gdLst>
              <a:ahLst/>
              <a:cxnLst>
                <a:cxn ang="T4">
                  <a:pos x="T0" y="T1"/>
                </a:cxn>
                <a:cxn ang="T5">
                  <a:pos x="T2" y="T3"/>
                </a:cxn>
              </a:cxnLst>
              <a:rect l="T6" t="T7" r="T8" b="T9"/>
              <a:pathLst>
                <a:path w="1" h="447">
                  <a:moveTo>
                    <a:pt x="0" y="0"/>
                  </a:moveTo>
                  <a:lnTo>
                    <a:pt x="0" y="446"/>
                  </a:lnTo>
                </a:path>
              </a:pathLst>
            </a:custGeom>
            <a:noFill/>
            <a:ln w="50800" cap="rnd">
              <a:solidFill>
                <a:schemeClr val="tx1"/>
              </a:solidFill>
              <a:round/>
              <a:headEnd type="none" w="sm" len="sm"/>
              <a:tailEnd type="stealth" w="med" len="med"/>
            </a:ln>
          </p:spPr>
          <p:txBody>
            <a:bodyPr/>
            <a:lstStyle/>
            <a:p>
              <a:pPr algn="l"/>
              <a:endParaRPr lang="en-US"/>
            </a:p>
          </p:txBody>
        </p:sp>
      </p:grpSp>
      <p:grpSp>
        <p:nvGrpSpPr>
          <p:cNvPr id="16" name="Group 53"/>
          <p:cNvGrpSpPr>
            <a:grpSpLocks/>
          </p:cNvGrpSpPr>
          <p:nvPr/>
        </p:nvGrpSpPr>
        <p:grpSpPr bwMode="auto">
          <a:xfrm>
            <a:off x="6400800" y="3733800"/>
            <a:ext cx="2514600" cy="990600"/>
            <a:chOff x="4032" y="2352"/>
            <a:chExt cx="1584" cy="624"/>
          </a:xfrm>
        </p:grpSpPr>
        <p:sp>
          <p:nvSpPr>
            <p:cNvPr id="23569" name="AutoShape 22"/>
            <p:cNvSpPr>
              <a:spLocks noChangeArrowheads="1"/>
            </p:cNvSpPr>
            <p:nvPr/>
          </p:nvSpPr>
          <p:spPr bwMode="auto">
            <a:xfrm>
              <a:off x="4080" y="2688"/>
              <a:ext cx="363" cy="91"/>
            </a:xfrm>
            <a:prstGeom prst="rightArrow">
              <a:avLst>
                <a:gd name="adj1" fmla="val 50000"/>
                <a:gd name="adj2" fmla="val 99725"/>
              </a:avLst>
            </a:prstGeom>
            <a:solidFill>
              <a:schemeClr val="tx1"/>
            </a:solidFill>
            <a:ln w="12700">
              <a:solidFill>
                <a:schemeClr val="tx1"/>
              </a:solidFill>
              <a:miter lim="800000"/>
              <a:headEnd type="none" w="sm" len="sm"/>
              <a:tailEnd type="none" w="sm" len="sm"/>
            </a:ln>
          </p:spPr>
          <p:txBody>
            <a:bodyPr wrap="none" anchor="ctr"/>
            <a:lstStyle/>
            <a:p>
              <a:pPr algn="l"/>
              <a:endParaRPr lang="en-US"/>
            </a:p>
          </p:txBody>
        </p:sp>
        <p:sp>
          <p:nvSpPr>
            <p:cNvPr id="23570" name="Rectangle 23"/>
            <p:cNvSpPr>
              <a:spLocks noChangeArrowheads="1"/>
            </p:cNvSpPr>
            <p:nvPr/>
          </p:nvSpPr>
          <p:spPr bwMode="auto">
            <a:xfrm>
              <a:off x="4032" y="2400"/>
              <a:ext cx="275" cy="250"/>
            </a:xfrm>
            <a:prstGeom prst="rect">
              <a:avLst/>
            </a:prstGeom>
            <a:noFill/>
            <a:ln w="12700">
              <a:noFill/>
              <a:miter lim="800000"/>
              <a:headEnd type="none" w="sm" len="sm"/>
              <a:tailEnd type="none" w="sm" len="sm"/>
            </a:ln>
          </p:spPr>
          <p:txBody>
            <a:bodyPr wrap="none">
              <a:spAutoFit/>
            </a:bodyPr>
            <a:lstStyle/>
            <a:p>
              <a:pPr algn="l"/>
              <a:r>
                <a:rPr lang="ar-SA" sz="2000" b="1">
                  <a:cs typeface="Times New Roman" pitchFamily="18" charset="0"/>
                </a:rPr>
                <a:t>نعم</a:t>
              </a:r>
              <a:endParaRPr lang="en-US" sz="2000" b="1">
                <a:cs typeface="Times New Roman" pitchFamily="18" charset="0"/>
              </a:endParaRPr>
            </a:p>
          </p:txBody>
        </p:sp>
        <p:sp>
          <p:nvSpPr>
            <p:cNvPr id="23571" name="Rectangle 45"/>
            <p:cNvSpPr>
              <a:spLocks noChangeArrowheads="1"/>
            </p:cNvSpPr>
            <p:nvPr/>
          </p:nvSpPr>
          <p:spPr bwMode="auto">
            <a:xfrm>
              <a:off x="4512" y="2352"/>
              <a:ext cx="1104" cy="624"/>
            </a:xfrm>
            <a:prstGeom prst="rect">
              <a:avLst/>
            </a:prstGeom>
            <a:solidFill>
              <a:schemeClr val="hlink"/>
            </a:solidFill>
            <a:ln w="9525">
              <a:noFill/>
              <a:miter lim="800000"/>
              <a:headEnd/>
              <a:tailEnd/>
            </a:ln>
          </p:spPr>
          <p:txBody>
            <a:bodyPr wrap="none" anchor="ctr"/>
            <a:lstStyle/>
            <a:p>
              <a:pPr algn="l"/>
              <a:endParaRPr lang="en-US"/>
            </a:p>
          </p:txBody>
        </p:sp>
        <p:sp>
          <p:nvSpPr>
            <p:cNvPr id="23572" name="Text Box 46"/>
            <p:cNvSpPr txBox="1">
              <a:spLocks noChangeArrowheads="1"/>
            </p:cNvSpPr>
            <p:nvPr/>
          </p:nvSpPr>
          <p:spPr bwMode="auto">
            <a:xfrm>
              <a:off x="4704" y="2496"/>
              <a:ext cx="768" cy="288"/>
            </a:xfrm>
            <a:prstGeom prst="rect">
              <a:avLst/>
            </a:prstGeom>
            <a:noFill/>
            <a:ln w="9525">
              <a:noFill/>
              <a:miter lim="800000"/>
              <a:headEnd/>
              <a:tailEnd/>
            </a:ln>
          </p:spPr>
          <p:txBody>
            <a:bodyPr>
              <a:spAutoFit/>
            </a:bodyPr>
            <a:lstStyle/>
            <a:p>
              <a:pPr algn="l">
                <a:spcBef>
                  <a:spcPct val="50000"/>
                </a:spcBef>
              </a:pPr>
              <a:r>
                <a:rPr lang="ar-SA" b="1">
                  <a:cs typeface="Times New Roman" pitchFamily="18" charset="0"/>
                </a:rPr>
                <a:t>استقصاء</a:t>
              </a:r>
              <a:endParaRPr lang="en-US" b="1">
                <a:cs typeface="Times New Roman" pitchFamily="18" charset="0"/>
              </a:endParaRPr>
            </a:p>
          </p:txBody>
        </p:sp>
      </p:grpSp>
      <p:grpSp>
        <p:nvGrpSpPr>
          <p:cNvPr id="17" name="Group 50"/>
          <p:cNvGrpSpPr>
            <a:grpSpLocks/>
          </p:cNvGrpSpPr>
          <p:nvPr/>
        </p:nvGrpSpPr>
        <p:grpSpPr bwMode="auto">
          <a:xfrm>
            <a:off x="2844800" y="3657600"/>
            <a:ext cx="3327400" cy="1139825"/>
            <a:chOff x="1792" y="2304"/>
            <a:chExt cx="2096" cy="718"/>
          </a:xfrm>
        </p:grpSpPr>
        <p:grpSp>
          <p:nvGrpSpPr>
            <p:cNvPr id="18" name="Group 2"/>
            <p:cNvGrpSpPr>
              <a:grpSpLocks/>
            </p:cNvGrpSpPr>
            <p:nvPr/>
          </p:nvGrpSpPr>
          <p:grpSpPr bwMode="auto">
            <a:xfrm>
              <a:off x="2290" y="2304"/>
              <a:ext cx="1598" cy="718"/>
              <a:chOff x="2109" y="2341"/>
              <a:chExt cx="1418" cy="681"/>
            </a:xfrm>
          </p:grpSpPr>
          <p:sp>
            <p:nvSpPr>
              <p:cNvPr id="23567" name="Rectangle 3"/>
              <p:cNvSpPr>
                <a:spLocks noChangeArrowheads="1"/>
              </p:cNvSpPr>
              <p:nvPr/>
            </p:nvSpPr>
            <p:spPr bwMode="auto">
              <a:xfrm>
                <a:off x="2109" y="2341"/>
                <a:ext cx="1418" cy="681"/>
              </a:xfrm>
              <a:prstGeom prst="rect">
                <a:avLst/>
              </a:prstGeom>
              <a:solidFill>
                <a:schemeClr val="hlink"/>
              </a:solidFill>
              <a:ln w="9525">
                <a:noFill/>
                <a:miter lim="800000"/>
                <a:headEnd/>
                <a:tailEnd/>
              </a:ln>
            </p:spPr>
            <p:txBody>
              <a:bodyPr wrap="none" anchor="ctr"/>
              <a:lstStyle/>
              <a:p>
                <a:r>
                  <a:rPr lang="en-CA" sz="2000" b="1"/>
                  <a:t>Need estimates</a:t>
                </a:r>
              </a:p>
              <a:p>
                <a:r>
                  <a:rPr lang="en-CA" sz="2000" b="1"/>
                  <a:t> of prevalence?</a:t>
                </a:r>
                <a:endParaRPr lang="en-US" sz="2000" b="1"/>
              </a:p>
            </p:txBody>
          </p:sp>
          <p:sp>
            <p:nvSpPr>
              <p:cNvPr id="23568" name="Rectangle 4"/>
              <p:cNvSpPr>
                <a:spLocks noChangeArrowheads="1"/>
              </p:cNvSpPr>
              <p:nvPr/>
            </p:nvSpPr>
            <p:spPr bwMode="auto">
              <a:xfrm>
                <a:off x="2109" y="2387"/>
                <a:ext cx="1369" cy="510"/>
              </a:xfrm>
              <a:prstGeom prst="rect">
                <a:avLst/>
              </a:prstGeom>
              <a:solidFill>
                <a:schemeClr val="hlink"/>
              </a:solidFill>
              <a:ln w="9525">
                <a:noFill/>
                <a:miter lim="800000"/>
                <a:headEnd/>
                <a:tailEnd/>
              </a:ln>
            </p:spPr>
            <p:txBody>
              <a:bodyPr lIns="92075" tIns="46038" rIns="92075" bIns="46038">
                <a:spAutoFit/>
              </a:bodyPr>
              <a:lstStyle/>
              <a:p>
                <a:pPr eaLnBrk="0" hangingPunct="0">
                  <a:spcBef>
                    <a:spcPct val="50000"/>
                  </a:spcBef>
                </a:pPr>
                <a:endParaRPr lang="en-US" sz="2000" b="1"/>
              </a:p>
              <a:p>
                <a:pPr eaLnBrk="0" hangingPunct="0">
                  <a:spcBef>
                    <a:spcPct val="50000"/>
                  </a:spcBef>
                </a:pPr>
                <a:endParaRPr lang="en-US" sz="2000" b="1">
                  <a:solidFill>
                    <a:schemeClr val="accent1"/>
                  </a:solidFill>
                </a:endParaRPr>
              </a:p>
            </p:txBody>
          </p:sp>
        </p:grpSp>
        <p:sp>
          <p:nvSpPr>
            <p:cNvPr id="23564" name="AutoShape 14"/>
            <p:cNvSpPr>
              <a:spLocks noChangeArrowheads="1"/>
            </p:cNvSpPr>
            <p:nvPr/>
          </p:nvSpPr>
          <p:spPr bwMode="auto">
            <a:xfrm>
              <a:off x="1837" y="2704"/>
              <a:ext cx="363" cy="91"/>
            </a:xfrm>
            <a:prstGeom prst="rightArrow">
              <a:avLst>
                <a:gd name="adj1" fmla="val 50000"/>
                <a:gd name="adj2" fmla="val 99725"/>
              </a:avLst>
            </a:prstGeom>
            <a:solidFill>
              <a:schemeClr val="tx1"/>
            </a:solidFill>
            <a:ln w="12700">
              <a:solidFill>
                <a:schemeClr val="tx1"/>
              </a:solidFill>
              <a:miter lim="800000"/>
              <a:headEnd type="none" w="sm" len="sm"/>
              <a:tailEnd type="none" w="sm" len="sm"/>
            </a:ln>
          </p:spPr>
          <p:txBody>
            <a:bodyPr wrap="none" anchor="ctr"/>
            <a:lstStyle/>
            <a:p>
              <a:pPr algn="l"/>
              <a:endParaRPr lang="en-US"/>
            </a:p>
          </p:txBody>
        </p:sp>
        <p:sp>
          <p:nvSpPr>
            <p:cNvPr id="23565" name="Rectangle 21"/>
            <p:cNvSpPr>
              <a:spLocks noChangeArrowheads="1"/>
            </p:cNvSpPr>
            <p:nvPr/>
          </p:nvSpPr>
          <p:spPr bwMode="auto">
            <a:xfrm>
              <a:off x="1792" y="2432"/>
              <a:ext cx="365" cy="250"/>
            </a:xfrm>
            <a:prstGeom prst="rect">
              <a:avLst/>
            </a:prstGeom>
            <a:noFill/>
            <a:ln w="12700">
              <a:noFill/>
              <a:miter lim="800000"/>
              <a:headEnd type="none" w="sm" len="sm"/>
              <a:tailEnd type="none" w="sm" len="sm"/>
            </a:ln>
          </p:spPr>
          <p:txBody>
            <a:bodyPr>
              <a:spAutoFit/>
            </a:bodyPr>
            <a:lstStyle/>
            <a:p>
              <a:pPr algn="l"/>
              <a:r>
                <a:rPr lang="ar-SA" sz="2000" b="1">
                  <a:cs typeface="Times New Roman" pitchFamily="18" charset="0"/>
                </a:rPr>
                <a:t>نعم</a:t>
              </a:r>
              <a:endParaRPr lang="en-US" sz="2000" b="1">
                <a:cs typeface="Times New Roman" pitchFamily="18" charset="0"/>
              </a:endParaRPr>
            </a:p>
          </p:txBody>
        </p:sp>
        <p:sp>
          <p:nvSpPr>
            <p:cNvPr id="23566" name="Text Box 47"/>
            <p:cNvSpPr txBox="1">
              <a:spLocks noChangeArrowheads="1"/>
            </p:cNvSpPr>
            <p:nvPr/>
          </p:nvSpPr>
          <p:spPr bwMode="auto">
            <a:xfrm>
              <a:off x="2352" y="2448"/>
              <a:ext cx="1488" cy="518"/>
            </a:xfrm>
            <a:prstGeom prst="rect">
              <a:avLst/>
            </a:prstGeom>
            <a:noFill/>
            <a:ln w="9525">
              <a:noFill/>
              <a:miter lim="800000"/>
              <a:headEnd/>
              <a:tailEnd/>
            </a:ln>
          </p:spPr>
          <p:txBody>
            <a:bodyPr>
              <a:spAutoFit/>
            </a:bodyPr>
            <a:lstStyle/>
            <a:p>
              <a:pPr algn="l">
                <a:spcBef>
                  <a:spcPct val="50000"/>
                </a:spcBef>
              </a:pPr>
              <a:r>
                <a:rPr lang="ar-SA" b="1">
                  <a:cs typeface="Times New Roman" pitchFamily="18" charset="0"/>
                </a:rPr>
                <a:t>يحتاج إلى تقدير أو توضيح</a:t>
              </a:r>
              <a:endParaRPr lang="en-US" b="1">
                <a:cs typeface="Times New Roman" pitchFamily="18" charset="0"/>
              </a:endParaRPr>
            </a:p>
          </p:txBody>
        </p:sp>
      </p:gr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dissolve">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dissolv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dissolve">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dissolve">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dissolve">
                                      <p:cBhvr>
                                        <p:cTn id="37" dur="500"/>
                                        <p:tgtEl>
                                          <p:spTgt spid="15"/>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dissolve">
                                      <p:cBhvr>
                                        <p:cTn id="4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ar-AE" dirty="0" smtClean="0"/>
              <a:t>منهجية البحث وإجراءاته</a:t>
            </a:r>
            <a:endParaRPr lang="en-US" dirty="0"/>
          </a:p>
        </p:txBody>
      </p:sp>
      <p:sp>
        <p:nvSpPr>
          <p:cNvPr id="3" name="מציין מיקום תוכן 2"/>
          <p:cNvSpPr>
            <a:spLocks noGrp="1"/>
          </p:cNvSpPr>
          <p:nvPr>
            <p:ph idx="1"/>
          </p:nvPr>
        </p:nvSpPr>
        <p:spPr/>
        <p:txBody>
          <a:bodyPr/>
          <a:lstStyle/>
          <a:p>
            <a:pPr>
              <a:buNone/>
            </a:pPr>
            <a:r>
              <a:rPr lang="ar-AE" b="1" dirty="0" smtClean="0"/>
              <a:t>ينقسم إلى:</a:t>
            </a:r>
          </a:p>
          <a:p>
            <a:pPr marL="514350" indent="-514350">
              <a:buAutoNum type="arabic1Minus"/>
            </a:pPr>
            <a:r>
              <a:rPr lang="ar-AE" dirty="0" smtClean="0"/>
              <a:t>نوع المنهج:</a:t>
            </a:r>
          </a:p>
          <a:p>
            <a:pPr marL="514350" indent="-514350">
              <a:buNone/>
            </a:pPr>
            <a:r>
              <a:rPr lang="ar-AE" b="1" dirty="0" smtClean="0"/>
              <a:t>      ويمكن تعريف منهج البحث: </a:t>
            </a:r>
            <a:r>
              <a:rPr lang="ar-AE" dirty="0" smtClean="0"/>
              <a:t>بأنه الطريق المؤدي إلى الكشف عن الحقيقة في العلوم بواسطة طائفة من القواعد العامة.تهيمن على سير العقل وتحدد عملياته حتى يصل إلى نتيجة معلومة.</a:t>
            </a:r>
          </a:p>
          <a:p>
            <a:pPr marL="514350" indent="-514350">
              <a:buNone/>
            </a:pPr>
            <a:endParaRPr lang="ar-AE" dirty="0" smtClean="0"/>
          </a:p>
          <a:p>
            <a:pPr marL="514350" indent="-514350">
              <a:buNone/>
            </a:pPr>
            <a:endParaRPr lang="en-US" dirty="0"/>
          </a:p>
        </p:txBody>
      </p:sp>
    </p:spTree>
  </p:cSld>
  <p:clrMapOvr>
    <a:masterClrMapping/>
  </p:clrMapOvr>
  <p:transition>
    <p:wedg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ar-AE" dirty="0" smtClean="0"/>
              <a:t>ب- مجتمع البحث:</a:t>
            </a:r>
            <a:endParaRPr lang="en-US" dirty="0"/>
          </a:p>
        </p:txBody>
      </p:sp>
      <p:sp>
        <p:nvSpPr>
          <p:cNvPr id="3" name="מציין מיקום תוכן 2"/>
          <p:cNvSpPr>
            <a:spLocks noGrp="1"/>
          </p:cNvSpPr>
          <p:nvPr>
            <p:ph idx="1"/>
          </p:nvPr>
        </p:nvSpPr>
        <p:spPr/>
        <p:txBody>
          <a:bodyPr/>
          <a:lstStyle/>
          <a:p>
            <a:pPr>
              <a:buNone/>
            </a:pPr>
            <a:r>
              <a:rPr lang="ar-AE" dirty="0" smtClean="0"/>
              <a:t>   مجتمع البحث: مصطلح علمي منهجي يراد به كل من يمكن أن تعمم عليه نتائج البحث سواء أكان مجموعة أفراد أو كتب أو مباني مدرسية.....الخ.</a:t>
            </a:r>
          </a:p>
          <a:p>
            <a:pPr>
              <a:buNone/>
            </a:pPr>
            <a:r>
              <a:rPr lang="ar-AE" dirty="0" smtClean="0"/>
              <a:t>   وحصر مجتمع البحث يعد ضروريا للأسباب التالية:</a:t>
            </a:r>
          </a:p>
          <a:p>
            <a:r>
              <a:rPr lang="ar-AE" dirty="0" smtClean="0"/>
              <a:t>تبرير الاقتصار على العينة بدلا من تطبيق البحث على مجتمعه وخاصة عندما يكون العدد كبير.</a:t>
            </a:r>
          </a:p>
          <a:p>
            <a:r>
              <a:rPr lang="ar-AE" dirty="0" smtClean="0"/>
              <a:t>معرفة مدى قابلية نتائج البحث للتعميم.</a:t>
            </a:r>
          </a:p>
          <a:p>
            <a:r>
              <a:rPr lang="ar-AE" dirty="0" smtClean="0"/>
              <a:t>تأكيد تمثيل العينة لمجتمع البحث.</a:t>
            </a:r>
          </a:p>
          <a:p>
            <a:pPr>
              <a:buNone/>
            </a:pPr>
            <a:endParaRPr lang="en-US" dirty="0"/>
          </a:p>
        </p:txBody>
      </p:sp>
    </p:spTree>
  </p:cSld>
  <p:clrMapOvr>
    <a:masterClrMapping/>
  </p:clrMapOvr>
  <p:transition>
    <p:wedg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ar-AE" dirty="0" smtClean="0"/>
              <a:t>ج- عينة البحث</a:t>
            </a:r>
            <a:endParaRPr lang="en-US" dirty="0"/>
          </a:p>
        </p:txBody>
      </p:sp>
      <p:sp>
        <p:nvSpPr>
          <p:cNvPr id="3" name="מציין מיקום תוכן 2"/>
          <p:cNvSpPr>
            <a:spLocks noGrp="1"/>
          </p:cNvSpPr>
          <p:nvPr>
            <p:ph idx="1"/>
          </p:nvPr>
        </p:nvSpPr>
        <p:spPr/>
        <p:txBody>
          <a:bodyPr/>
          <a:lstStyle/>
          <a:p>
            <a:pPr>
              <a:buNone/>
            </a:pPr>
            <a:r>
              <a:rPr lang="ar-AE" dirty="0" smtClean="0"/>
              <a:t>شروط عينة البحث:</a:t>
            </a:r>
          </a:p>
          <a:p>
            <a:r>
              <a:rPr lang="ar-AE" dirty="0" smtClean="0"/>
              <a:t>تجانس الصفات والخصائص بين أفراد العينة وأفراد المجتمع.</a:t>
            </a:r>
          </a:p>
          <a:p>
            <a:r>
              <a:rPr lang="ar-AE" dirty="0" smtClean="0"/>
              <a:t>طريقة اختيارها ومواصفاتها مناسبة سواء عشوائي أم عمدي.</a:t>
            </a:r>
          </a:p>
          <a:p>
            <a:r>
              <a:rPr lang="ar-AE" dirty="0" smtClean="0"/>
              <a:t>ممثلة بناءا على المتغيرات.</a:t>
            </a:r>
          </a:p>
          <a:p>
            <a:r>
              <a:rPr lang="ar-AE" dirty="0" smtClean="0"/>
              <a:t>درجة الاختيار فيها دقيقة وغير محتجزة.</a:t>
            </a:r>
          </a:p>
          <a:p>
            <a:r>
              <a:rPr lang="ar-AE" dirty="0" smtClean="0"/>
              <a:t>نسبة العينة لأفراد مجتمع البحث واضحة وكافية.</a:t>
            </a:r>
          </a:p>
          <a:p>
            <a:endParaRPr lang="en-US" dirty="0"/>
          </a:p>
        </p:txBody>
      </p:sp>
    </p:spTree>
  </p:cSld>
  <p:clrMapOvr>
    <a:masterClrMapping/>
  </p:clrMapOvr>
  <p:transition>
    <p:wedg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ar-AE" dirty="0" smtClean="0"/>
              <a:t>د- أداة البحث</a:t>
            </a:r>
            <a:endParaRPr lang="en-US" dirty="0"/>
          </a:p>
        </p:txBody>
      </p:sp>
      <p:sp>
        <p:nvSpPr>
          <p:cNvPr id="3" name="מציין מיקום תוכן 2"/>
          <p:cNvSpPr>
            <a:spLocks noGrp="1"/>
          </p:cNvSpPr>
          <p:nvPr>
            <p:ph idx="1"/>
          </p:nvPr>
        </p:nvSpPr>
        <p:spPr/>
        <p:txBody>
          <a:bodyPr/>
          <a:lstStyle/>
          <a:p>
            <a:pPr>
              <a:buNone/>
            </a:pPr>
            <a:r>
              <a:rPr lang="ar-AE" b="1" u="sng" dirty="0" smtClean="0"/>
              <a:t>ومصطلح أداة البحث:</a:t>
            </a:r>
            <a:r>
              <a:rPr lang="ar-AE" dirty="0" smtClean="0"/>
              <a:t> مصطلح منهجي يعني الوسيلة التي ستجمع بها المعلومات اللازمة لإجابة أسئلة البحث أو لاختبار الفروض.</a:t>
            </a:r>
            <a:r>
              <a:rPr lang="ar-AE" b="1" u="sng" dirty="0" smtClean="0"/>
              <a:t> </a:t>
            </a:r>
          </a:p>
          <a:p>
            <a:pPr>
              <a:buNone/>
            </a:pPr>
            <a:endParaRPr lang="ar-AE" b="1" u="sng" dirty="0" smtClean="0"/>
          </a:p>
          <a:p>
            <a:pPr>
              <a:buNone/>
            </a:pPr>
            <a:r>
              <a:rPr lang="ar-AE" b="1" u="sng" dirty="0" smtClean="0"/>
              <a:t>وتجمع </a:t>
            </a:r>
            <a:r>
              <a:rPr lang="ar-AE" b="1" u="sng" dirty="0" err="1" smtClean="0"/>
              <a:t>المعلوماتبواسطة</a:t>
            </a:r>
            <a:r>
              <a:rPr lang="ar-AE" b="1" u="sng" dirty="0" smtClean="0"/>
              <a:t> واحدة أو </a:t>
            </a:r>
            <a:r>
              <a:rPr lang="ar-AE" b="1" u="sng" dirty="0" err="1" smtClean="0"/>
              <a:t>اكثر</a:t>
            </a:r>
            <a:r>
              <a:rPr lang="ar-AE" b="1" u="sng" dirty="0" smtClean="0"/>
              <a:t> من </a:t>
            </a:r>
            <a:r>
              <a:rPr lang="ar-AE" b="1" u="sng" dirty="0" err="1" smtClean="0"/>
              <a:t>الادوات</a:t>
            </a:r>
            <a:r>
              <a:rPr lang="ar-AE" b="1" u="sng" dirty="0" smtClean="0"/>
              <a:t> التالية:</a:t>
            </a:r>
          </a:p>
          <a:p>
            <a:r>
              <a:rPr lang="ar-AE" dirty="0" smtClean="0"/>
              <a:t>الاستبانة.</a:t>
            </a:r>
          </a:p>
          <a:p>
            <a:r>
              <a:rPr lang="ar-AE" dirty="0" smtClean="0"/>
              <a:t>المقابلة.</a:t>
            </a:r>
          </a:p>
          <a:p>
            <a:r>
              <a:rPr lang="ar-AE" dirty="0" smtClean="0"/>
              <a:t>الملاحظة.</a:t>
            </a:r>
          </a:p>
          <a:p>
            <a:r>
              <a:rPr lang="ar-AE" dirty="0" smtClean="0"/>
              <a:t>الاختبارات المقننة.</a:t>
            </a:r>
            <a:endParaRPr lang="en-US" dirty="0"/>
          </a:p>
        </p:txBody>
      </p:sp>
    </p:spTree>
  </p:cSld>
  <p:clrMapOvr>
    <a:masterClrMapping/>
  </p:clrMapOvr>
  <p:transition>
    <p:wedg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ar-AE" dirty="0" smtClean="0"/>
              <a:t>شروط أداة البحث</a:t>
            </a:r>
            <a:endParaRPr lang="en-US" dirty="0"/>
          </a:p>
        </p:txBody>
      </p:sp>
      <p:sp>
        <p:nvSpPr>
          <p:cNvPr id="3" name="מציין מיקום תוכן 2"/>
          <p:cNvSpPr>
            <a:spLocks noGrp="1"/>
          </p:cNvSpPr>
          <p:nvPr>
            <p:ph idx="1"/>
          </p:nvPr>
        </p:nvSpPr>
        <p:spPr/>
        <p:txBody>
          <a:bodyPr/>
          <a:lstStyle/>
          <a:p>
            <a:r>
              <a:rPr lang="ar-AE" dirty="0" smtClean="0"/>
              <a:t>تكون مناسبة لطبيعة الدراسة.</a:t>
            </a:r>
          </a:p>
          <a:p>
            <a:r>
              <a:rPr lang="ar-AE" dirty="0" smtClean="0"/>
              <a:t>تحقق الهدف من الدراسة وهو الوصول إلى حل المشكلة.</a:t>
            </a:r>
          </a:p>
          <a:p>
            <a:r>
              <a:rPr lang="ar-AE" dirty="0" smtClean="0"/>
              <a:t>تغطي جميع جوانب التساؤلات التي ستؤدي إلى الحلول.</a:t>
            </a:r>
          </a:p>
          <a:p>
            <a:r>
              <a:rPr lang="ar-AE" dirty="0" smtClean="0"/>
              <a:t>يبرر سبب استخدامها.</a:t>
            </a:r>
          </a:p>
          <a:p>
            <a:r>
              <a:rPr lang="ar-AE" dirty="0" smtClean="0"/>
              <a:t>لا يكون هناك تكرار فيما تحققه الأدوات المستخدمة إذا كانت أكثر من أداة.</a:t>
            </a:r>
          </a:p>
          <a:p>
            <a:r>
              <a:rPr lang="ar-AE" dirty="0" smtClean="0"/>
              <a:t>يوضح كيفية بنائها.</a:t>
            </a:r>
          </a:p>
          <a:p>
            <a:r>
              <a:rPr lang="ar-AE" dirty="0" smtClean="0"/>
              <a:t>تصاغ عباراتها بشكل سلوكي وواضحة ولا تسبب لبسا.</a:t>
            </a:r>
          </a:p>
          <a:p>
            <a:endParaRPr lang="en-US" dirty="0"/>
          </a:p>
        </p:txBody>
      </p:sp>
    </p:spTree>
  </p:cSld>
  <p:clrMapOvr>
    <a:masterClrMapping/>
  </p:clrMapOvr>
  <p:transition>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2"/>
          <p:cNvSpPr>
            <a:spLocks noGrp="1"/>
          </p:cNvSpPr>
          <p:nvPr>
            <p:ph idx="1"/>
          </p:nvPr>
        </p:nvSpPr>
        <p:spPr>
          <a:xfrm>
            <a:off x="457200" y="1481328"/>
            <a:ext cx="8229600" cy="4525963"/>
          </a:xfrm>
        </p:spPr>
        <p:txBody>
          <a:bodyPr/>
          <a:lstStyle/>
          <a:p>
            <a:pPr algn="r">
              <a:buNone/>
            </a:pPr>
            <a:endParaRPr lang="ar-SA" dirty="0" smtClean="0"/>
          </a:p>
          <a:p>
            <a:pPr algn="r">
              <a:buNone/>
            </a:pPr>
            <a:r>
              <a:rPr lang="ar-SA" b="1" i="1" u="sng" dirty="0" smtClean="0">
                <a:solidFill>
                  <a:srgbClr val="002060"/>
                </a:solidFill>
                <a:latin typeface="David" pitchFamily="34" charset="-79"/>
              </a:rPr>
              <a:t>العلم </a:t>
            </a:r>
            <a:r>
              <a:rPr lang="ar-SA" b="1" i="1" u="sng" dirty="0">
                <a:solidFill>
                  <a:srgbClr val="002060"/>
                </a:solidFill>
                <a:latin typeface="David" pitchFamily="34" charset="-79"/>
              </a:rPr>
              <a:t>هو :</a:t>
            </a:r>
            <a:r>
              <a:rPr lang="ar-SA" dirty="0"/>
              <a:t> نشاط إنساني ديناميكي </a:t>
            </a:r>
            <a:r>
              <a:rPr lang="ar-SA" u="sng" dirty="0">
                <a:solidFill>
                  <a:schemeClr val="accent2"/>
                </a:solidFill>
              </a:rPr>
              <a:t>يشكل أحد فروع </a:t>
            </a:r>
            <a:r>
              <a:rPr lang="ar-SA" u="sng" dirty="0" smtClean="0">
                <a:solidFill>
                  <a:schemeClr val="accent2"/>
                </a:solidFill>
              </a:rPr>
              <a:t>المعرفة</a:t>
            </a:r>
            <a:r>
              <a:rPr lang="ar-SA" dirty="0" smtClean="0"/>
              <a:t>، </a:t>
            </a:r>
            <a:r>
              <a:rPr lang="ar-SA" dirty="0"/>
              <a:t>وهو عبارة عن تلك المعارف </a:t>
            </a:r>
            <a:r>
              <a:rPr lang="ar-SA" dirty="0" smtClean="0"/>
              <a:t>التي نحصل </a:t>
            </a:r>
            <a:r>
              <a:rPr lang="ar-SA" dirty="0"/>
              <a:t>عليها عن طريق المعرفة </a:t>
            </a:r>
            <a:r>
              <a:rPr lang="ar-SA" dirty="0" smtClean="0"/>
              <a:t>المنسقة والتي تعتبر المنهج </a:t>
            </a:r>
            <a:r>
              <a:rPr lang="ar-SA" dirty="0"/>
              <a:t>العلمي في البحث والتفكير </a:t>
            </a:r>
            <a:r>
              <a:rPr lang="ar-SA" dirty="0" smtClean="0"/>
              <a:t>أساساً </a:t>
            </a:r>
            <a:r>
              <a:rPr lang="ar-SA" dirty="0"/>
              <a:t>لها. </a:t>
            </a:r>
            <a:r>
              <a:rPr lang="ar-SA" dirty="0" smtClean="0"/>
              <a:t>هو </a:t>
            </a:r>
            <a:r>
              <a:rPr lang="ar-SA" dirty="0"/>
              <a:t>المعرفة المنسقة التي </a:t>
            </a:r>
            <a:r>
              <a:rPr lang="ar-SA" dirty="0" smtClean="0"/>
              <a:t>تنشأ عن </a:t>
            </a:r>
            <a:r>
              <a:rPr lang="ar-SA" dirty="0"/>
              <a:t>طريق الملاحظة والتجريب والتي تتم </a:t>
            </a:r>
            <a:r>
              <a:rPr lang="ar-SA" dirty="0" smtClean="0"/>
              <a:t>بهدف </a:t>
            </a:r>
            <a:r>
              <a:rPr lang="ar-SA" dirty="0"/>
              <a:t>تحديد طبيعة وأسس وأصول ما يتم دراسته.</a:t>
            </a:r>
            <a:endParaRPr lang="en-US" dirty="0"/>
          </a:p>
          <a:p>
            <a:endParaRPr lang="en-US" dirty="0"/>
          </a:p>
        </p:txBody>
      </p:sp>
      <p:sp>
        <p:nvSpPr>
          <p:cNvPr id="5" name="כותרת 1"/>
          <p:cNvSpPr>
            <a:spLocks noGrp="1"/>
          </p:cNvSpPr>
          <p:nvPr>
            <p:ph type="title"/>
          </p:nvPr>
        </p:nvSpPr>
        <p:spPr>
          <a:xfrm>
            <a:off x="457200" y="274638"/>
            <a:ext cx="8229600" cy="1143000"/>
          </a:xfrm>
        </p:spPr>
        <p:txBody>
          <a:bodyPr/>
          <a:lstStyle/>
          <a:p>
            <a:pPr algn="ctr"/>
            <a:r>
              <a:rPr lang="ar-SA" sz="4800" b="1" dirty="0" smtClean="0"/>
              <a:t>العلم</a:t>
            </a:r>
            <a:endParaRPr lang="en-US" dirty="0"/>
          </a:p>
        </p:txBody>
      </p:sp>
    </p:spTree>
  </p:cSld>
  <p:clrMapOvr>
    <a:masterClrMapping/>
  </p:clrMapOvr>
  <p:transition>
    <p:wedg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ar-AE" dirty="0" smtClean="0"/>
              <a:t>ه- ثبات الأداة </a:t>
            </a:r>
            <a:r>
              <a:rPr lang="en-US" dirty="0" smtClean="0"/>
              <a:t>Reliability</a:t>
            </a:r>
            <a:endParaRPr lang="en-US" dirty="0"/>
          </a:p>
        </p:txBody>
      </p:sp>
      <p:sp>
        <p:nvSpPr>
          <p:cNvPr id="3" name="מציין מיקום תוכן 2"/>
          <p:cNvSpPr>
            <a:spLocks noGrp="1"/>
          </p:cNvSpPr>
          <p:nvPr>
            <p:ph idx="1"/>
          </p:nvPr>
        </p:nvSpPr>
        <p:spPr/>
        <p:txBody>
          <a:bodyPr>
            <a:normAutofit/>
          </a:bodyPr>
          <a:lstStyle/>
          <a:p>
            <a:r>
              <a:rPr lang="ar-AE" sz="3200" dirty="0" smtClean="0"/>
              <a:t>يعني ضمان الحصول على نفس المعلومات تقريبا إذا أعيد تطبيقها على نفس المجموعة من الأفراد, بمعنى قلة تأثرها بعوامل الصدفة أو العشوائية.</a:t>
            </a:r>
            <a:endParaRPr lang="en-US" sz="3200" dirty="0"/>
          </a:p>
        </p:txBody>
      </p:sp>
    </p:spTree>
  </p:cSld>
  <p:clrMapOvr>
    <a:masterClrMapping/>
  </p:clrMapOvr>
  <p:transition>
    <p:wedg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ar-AE" dirty="0" smtClean="0"/>
              <a:t>و- صدق الأداة </a:t>
            </a:r>
            <a:r>
              <a:rPr lang="en-US" dirty="0" smtClean="0"/>
              <a:t>Validity</a:t>
            </a:r>
            <a:endParaRPr lang="en-US" dirty="0"/>
          </a:p>
        </p:txBody>
      </p:sp>
      <p:sp>
        <p:nvSpPr>
          <p:cNvPr id="3" name="מציין מיקום תוכן 2"/>
          <p:cNvSpPr>
            <a:spLocks noGrp="1"/>
          </p:cNvSpPr>
          <p:nvPr>
            <p:ph idx="1"/>
          </p:nvPr>
        </p:nvSpPr>
        <p:spPr/>
        <p:txBody>
          <a:bodyPr>
            <a:normAutofit/>
          </a:bodyPr>
          <a:lstStyle/>
          <a:p>
            <a:r>
              <a:rPr lang="ar-AE" sz="2800" dirty="0" smtClean="0"/>
              <a:t>الصدق هو درجة دقة الأداة في تحديد ما وضعت فعلا لجمعه, والصدق أهم خاصية للأداة التي لا تعطي المعلومة التي وضعت من أجلها لا تفيد البحث وقد تعمل على تغيير نتائجه وعدم صحتها.</a:t>
            </a:r>
          </a:p>
          <a:p>
            <a:r>
              <a:rPr lang="ar-AE" sz="2800" dirty="0" smtClean="0"/>
              <a:t> ويمكن قياس الصدق من خلال قياس ارتباط الفقرة بالدرجة الكلية للأداة أو بدرجة البعد الذي تنتمي إليه, وكذلك باستخدام التحليل ألعاملي.</a:t>
            </a:r>
            <a:endParaRPr lang="en-US" sz="2800" dirty="0"/>
          </a:p>
        </p:txBody>
      </p:sp>
    </p:spTree>
  </p:cSld>
  <p:clrMapOvr>
    <a:masterClrMapping/>
  </p:clrMapOvr>
  <p:transition>
    <p:wedg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ar-AE" dirty="0" smtClean="0"/>
              <a:t>ز- المعالجة الإحصائية</a:t>
            </a:r>
            <a:endParaRPr lang="en-US" dirty="0"/>
          </a:p>
        </p:txBody>
      </p:sp>
      <p:sp>
        <p:nvSpPr>
          <p:cNvPr id="3" name="מציין מיקום תוכן 2"/>
          <p:cNvSpPr>
            <a:spLocks noGrp="1"/>
          </p:cNvSpPr>
          <p:nvPr>
            <p:ph idx="1"/>
          </p:nvPr>
        </p:nvSpPr>
        <p:spPr/>
        <p:txBody>
          <a:bodyPr/>
          <a:lstStyle/>
          <a:p>
            <a:r>
              <a:rPr lang="ar-AE" sz="2800" dirty="0" smtClean="0"/>
              <a:t>يجب أن تكون مناسبة لطبيعة البحث.</a:t>
            </a:r>
          </a:p>
          <a:p>
            <a:r>
              <a:rPr lang="ar-AE" sz="2800" dirty="0" smtClean="0"/>
              <a:t>ولا بد أن يذكر الباحث نوع المنهج الذي على أساسه تم اختيار الأساليب الإحصائية</a:t>
            </a:r>
            <a:r>
              <a:rPr lang="ar-AE" dirty="0" smtClean="0"/>
              <a:t>.</a:t>
            </a:r>
          </a:p>
          <a:p>
            <a:endParaRPr lang="en-US" dirty="0"/>
          </a:p>
        </p:txBody>
      </p:sp>
    </p:spTree>
  </p:cSld>
  <p:clrMapOvr>
    <a:masterClrMapping/>
  </p:clrMapOvr>
  <p:transition>
    <p:wedg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ar-AE" dirty="0" smtClean="0"/>
              <a:t>نتائج البحث :</a:t>
            </a:r>
            <a:endParaRPr lang="en-US" dirty="0"/>
          </a:p>
        </p:txBody>
      </p:sp>
      <p:sp>
        <p:nvSpPr>
          <p:cNvPr id="3" name="מציין מיקום תוכן 2"/>
          <p:cNvSpPr>
            <a:spLocks noGrp="1"/>
          </p:cNvSpPr>
          <p:nvPr>
            <p:ph idx="1"/>
          </p:nvPr>
        </p:nvSpPr>
        <p:spPr/>
        <p:txBody>
          <a:bodyPr/>
          <a:lstStyle/>
          <a:p>
            <a:pPr>
              <a:buNone/>
            </a:pPr>
            <a:r>
              <a:rPr lang="ar-AE" b="1" u="sng" dirty="0" smtClean="0"/>
              <a:t>شروطها:</a:t>
            </a:r>
          </a:p>
          <a:p>
            <a:r>
              <a:rPr lang="ar-AE" dirty="0" smtClean="0"/>
              <a:t> المنطقية والوضوح والدقة.</a:t>
            </a:r>
          </a:p>
          <a:p>
            <a:r>
              <a:rPr lang="ar-AE" dirty="0" smtClean="0"/>
              <a:t>ارتباطها بالفروض وبأسئلة الدراسة فيعرض السؤال ثم يتلوه بعرض نتائجه الخاصة بالسؤال.</a:t>
            </a:r>
          </a:p>
          <a:p>
            <a:r>
              <a:rPr lang="ar-AE" dirty="0" smtClean="0"/>
              <a:t>أن تكون بررت النتائج التي عكست الفروض ايجابيا.</a:t>
            </a:r>
          </a:p>
          <a:p>
            <a:r>
              <a:rPr lang="ar-AE" dirty="0" smtClean="0"/>
              <a:t>أن تكون الأدلة الموجودة كافية للوصول إلى النتائج.</a:t>
            </a:r>
          </a:p>
          <a:p>
            <a:r>
              <a:rPr lang="ar-AE" dirty="0" smtClean="0"/>
              <a:t>أن تكون عرضت على شكل جداول ورسومات بيانية.</a:t>
            </a:r>
          </a:p>
          <a:p>
            <a:r>
              <a:rPr lang="ar-AE" dirty="0" smtClean="0"/>
              <a:t>أن يتم تحليلها بشكل موضوعي.</a:t>
            </a:r>
          </a:p>
          <a:p>
            <a:endParaRPr lang="en-US" dirty="0"/>
          </a:p>
        </p:txBody>
      </p:sp>
    </p:spTree>
  </p:cSld>
  <p:clrMapOvr>
    <a:masterClrMapping/>
  </p:clrMapOvr>
  <p:transition>
    <p:wedg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a:r>
              <a:rPr lang="ar-EG" sz="5400" dirty="0" smtClean="0"/>
              <a:t>المنهج:</a:t>
            </a:r>
            <a:endParaRPr lang="en-US" dirty="0"/>
          </a:p>
        </p:txBody>
      </p:sp>
      <p:sp>
        <p:nvSpPr>
          <p:cNvPr id="3" name="מציין מיקום תוכן 2"/>
          <p:cNvSpPr>
            <a:spLocks noGrp="1"/>
          </p:cNvSpPr>
          <p:nvPr>
            <p:ph idx="1"/>
          </p:nvPr>
        </p:nvSpPr>
        <p:spPr/>
        <p:txBody>
          <a:bodyPr/>
          <a:lstStyle/>
          <a:p>
            <a:pPr algn="just">
              <a:lnSpc>
                <a:spcPct val="80000"/>
              </a:lnSpc>
            </a:pPr>
            <a:r>
              <a:rPr lang="ar-EG" sz="2400" dirty="0" smtClean="0"/>
              <a:t>يقدم صورة حية ودقيقة للكيفية التي أجريت بها التجربة ويتضمن </a:t>
            </a:r>
          </a:p>
          <a:p>
            <a:pPr algn="just">
              <a:lnSpc>
                <a:spcPct val="80000"/>
              </a:lnSpc>
            </a:pPr>
            <a:r>
              <a:rPr lang="ar-EG" sz="2400" dirty="0" smtClean="0"/>
              <a:t>أ- التصميم التجريبي وفيه نصف نوع التصميم التجريبي وطريقة تقسيم المفحوصين لمجموعات</a:t>
            </a:r>
          </a:p>
          <a:p>
            <a:pPr algn="just">
              <a:lnSpc>
                <a:spcPct val="80000"/>
              </a:lnSpc>
            </a:pPr>
            <a:r>
              <a:rPr lang="ar-EG" sz="2400" dirty="0" smtClean="0"/>
              <a:t>ب- المشاركون </a:t>
            </a:r>
            <a:r>
              <a:rPr lang="ar-EG" sz="2400" dirty="0" err="1" smtClean="0"/>
              <a:t>او</a:t>
            </a:r>
            <a:r>
              <a:rPr lang="ar-EG" sz="2400" dirty="0" smtClean="0"/>
              <a:t> المفحوصون </a:t>
            </a:r>
            <a:r>
              <a:rPr lang="ar-EG" sz="2400" dirty="0" err="1" smtClean="0"/>
              <a:t>وبه</a:t>
            </a:r>
            <a:r>
              <a:rPr lang="ar-EG" sz="2400" dirty="0" smtClean="0"/>
              <a:t> وصف دقيق للمشاركين واختيارهم من الجمهور الأصلي وخصالهم وعدد وطبيعة الظروف التجريبية التي سيتعرضون لها </a:t>
            </a:r>
          </a:p>
          <a:p>
            <a:pPr algn="just">
              <a:lnSpc>
                <a:spcPct val="80000"/>
              </a:lnSpc>
            </a:pPr>
            <a:r>
              <a:rPr lang="ar-EG" sz="2400" dirty="0" smtClean="0"/>
              <a:t>ج- الأجهزة والاختبارات وبها وصف دقيق للأجهزة والأدوات خاصة إذا كانت جديدة </a:t>
            </a:r>
            <a:r>
              <a:rPr lang="ar-EG" sz="2400" dirty="0" err="1" smtClean="0"/>
              <a:t>اما</a:t>
            </a:r>
            <a:r>
              <a:rPr lang="ar-EG" sz="2400" dirty="0" smtClean="0"/>
              <a:t> القديمة فيذكر اسمها فقط واسم المرجع الواصف لها من قبل ورسم للجهاز</a:t>
            </a:r>
          </a:p>
          <a:p>
            <a:pPr algn="just">
              <a:lnSpc>
                <a:spcPct val="80000"/>
              </a:lnSpc>
            </a:pPr>
            <a:r>
              <a:rPr lang="ar-EG" sz="2400" dirty="0" smtClean="0"/>
              <a:t>د- الإجراءات ويوضح بها طرق جمع البيانات تفصيلا وملخص التعليمات وطرق استعداد المفحوصين للتجربة وطرق تقديم المتغير المستقل وتسجيل التابع ووصف الجلسات فردي </a:t>
            </a:r>
            <a:r>
              <a:rPr lang="ar-EG" sz="2400" dirty="0" err="1" smtClean="0"/>
              <a:t>ام</a:t>
            </a:r>
            <a:r>
              <a:rPr lang="ar-EG" sz="2400" dirty="0" smtClean="0"/>
              <a:t> جمعي </a:t>
            </a:r>
          </a:p>
          <a:p>
            <a:pPr algn="just">
              <a:lnSpc>
                <a:spcPct val="80000"/>
              </a:lnSpc>
            </a:pPr>
            <a:r>
              <a:rPr lang="ar-EG" sz="2400" dirty="0" smtClean="0"/>
              <a:t>هـ-  أساليب التحليل الإحصائي : ويعرض الأساليب التي لجأ لها الباحث </a:t>
            </a:r>
          </a:p>
          <a:p>
            <a:endParaRPr lang="en-US" dirty="0"/>
          </a:p>
        </p:txBody>
      </p:sp>
    </p:spTree>
  </p:cSld>
  <p:clrMapOvr>
    <a:masterClrMapping/>
  </p:clrMapOvr>
  <p:transition>
    <p:wedg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SA" sz="5400" b="1" dirty="0" smtClean="0"/>
              <a:t>تصنيف المناهج إلى :</a:t>
            </a:r>
            <a:r>
              <a:rPr lang="ar-SA" dirty="0" smtClean="0"/>
              <a:t/>
            </a:r>
            <a:br>
              <a:rPr lang="ar-SA" dirty="0" smtClean="0"/>
            </a:br>
            <a:endParaRPr lang="ar-SA" dirty="0"/>
          </a:p>
        </p:txBody>
      </p:sp>
      <p:sp>
        <p:nvSpPr>
          <p:cNvPr id="3" name="Content Placeholder 2"/>
          <p:cNvSpPr>
            <a:spLocks noGrp="1"/>
          </p:cNvSpPr>
          <p:nvPr>
            <p:ph idx="1"/>
          </p:nvPr>
        </p:nvSpPr>
        <p:spPr/>
        <p:txBody>
          <a:bodyPr/>
          <a:lstStyle/>
          <a:p>
            <a:r>
              <a:rPr lang="ar-SA" sz="2800" dirty="0" smtClean="0"/>
              <a:t>تجريبي وشبه تجريبي. </a:t>
            </a:r>
          </a:p>
          <a:p>
            <a:r>
              <a:rPr lang="ar-SA" sz="2800" dirty="0" smtClean="0"/>
              <a:t>حقلي. </a:t>
            </a:r>
          </a:p>
          <a:p>
            <a:r>
              <a:rPr lang="ar-SA" sz="2800" dirty="0" smtClean="0"/>
              <a:t>مسحي. </a:t>
            </a:r>
          </a:p>
          <a:p>
            <a:r>
              <a:rPr lang="ar-SA" sz="2800" dirty="0" smtClean="0"/>
              <a:t>تاريخي. </a:t>
            </a:r>
            <a:endParaRPr lang="en-US" sz="2800" dirty="0" smtClean="0"/>
          </a:p>
          <a:p>
            <a:endParaRPr lang="ar-SA" dirty="0"/>
          </a:p>
        </p:txBody>
      </p:sp>
    </p:spTree>
  </p:cSld>
  <p:clrMapOvr>
    <a:masterClrMapping/>
  </p:clrMapOvr>
  <p:transition>
    <p:wedg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z="5400" b="1" dirty="0" smtClean="0"/>
              <a:t>أولاً: المنهج التجريبي وشبة التجريبي</a:t>
            </a:r>
            <a:endParaRPr lang="ar-SA" dirty="0"/>
          </a:p>
        </p:txBody>
      </p:sp>
      <p:sp>
        <p:nvSpPr>
          <p:cNvPr id="3" name="Content Placeholder 2"/>
          <p:cNvSpPr>
            <a:spLocks noGrp="1"/>
          </p:cNvSpPr>
          <p:nvPr>
            <p:ph idx="1"/>
          </p:nvPr>
        </p:nvSpPr>
        <p:spPr/>
        <p:txBody>
          <a:bodyPr/>
          <a:lstStyle/>
          <a:p>
            <a:pPr>
              <a:buFontTx/>
              <a:buNone/>
            </a:pPr>
            <a:r>
              <a:rPr lang="ar-SA" dirty="0" smtClean="0"/>
              <a:t>استخدمت التجارب من فترة طويلة ولها أنواع منها: </a:t>
            </a:r>
          </a:p>
          <a:p>
            <a:pPr lvl="1"/>
            <a:r>
              <a:rPr lang="ar-SA" dirty="0" smtClean="0"/>
              <a:t>التجارب المعملية. </a:t>
            </a:r>
          </a:p>
          <a:p>
            <a:pPr lvl="1"/>
            <a:r>
              <a:rPr lang="ar-SA" dirty="0" smtClean="0"/>
              <a:t>التجارب الحقلية. </a:t>
            </a:r>
          </a:p>
          <a:p>
            <a:pPr lvl="1"/>
            <a:r>
              <a:rPr lang="ar-SA" dirty="0" smtClean="0"/>
              <a:t>التجارب الوصفية. </a:t>
            </a:r>
          </a:p>
          <a:p>
            <a:pPr lvl="1">
              <a:buFontTx/>
              <a:buNone/>
            </a:pPr>
            <a:r>
              <a:rPr lang="ar-SA" sz="3200" b="1" dirty="0" smtClean="0"/>
              <a:t>تصميم التجربة ، يجب </a:t>
            </a:r>
            <a:r>
              <a:rPr lang="ar-SA" sz="3200" b="1" dirty="0" err="1" smtClean="0"/>
              <a:t>اتباع</a:t>
            </a:r>
            <a:r>
              <a:rPr lang="ar-SA" sz="3200" b="1" dirty="0" smtClean="0"/>
              <a:t> ما يلي: </a:t>
            </a:r>
          </a:p>
          <a:p>
            <a:pPr lvl="1"/>
            <a:r>
              <a:rPr lang="ar-SA" dirty="0" smtClean="0"/>
              <a:t>اختيار التصميم. </a:t>
            </a:r>
          </a:p>
          <a:p>
            <a:pPr lvl="1"/>
            <a:r>
              <a:rPr lang="ar-SA" dirty="0" smtClean="0"/>
              <a:t>تحديد الحاجة إلى مجموعة ضابطة.</a:t>
            </a:r>
          </a:p>
          <a:p>
            <a:pPr lvl="1"/>
            <a:r>
              <a:rPr lang="ar-SA" dirty="0" smtClean="0"/>
              <a:t>هل سيتم اختيار وسحب </a:t>
            </a:r>
            <a:r>
              <a:rPr lang="ar-SA" dirty="0" err="1" smtClean="0"/>
              <a:t>الاعضاء</a:t>
            </a:r>
            <a:r>
              <a:rPr lang="ar-SA" dirty="0" smtClean="0"/>
              <a:t> عشوائياً. </a:t>
            </a:r>
          </a:p>
          <a:p>
            <a:pPr lvl="1"/>
            <a:r>
              <a:rPr lang="ar-SA" dirty="0" smtClean="0"/>
              <a:t>كيفية تحليل البيانات.  </a:t>
            </a:r>
            <a:endParaRPr lang="en-US" dirty="0" smtClean="0"/>
          </a:p>
          <a:p>
            <a:endParaRPr lang="ar-SA" dirty="0"/>
          </a:p>
        </p:txBody>
      </p:sp>
    </p:spTree>
  </p:cSld>
  <p:clrMapOvr>
    <a:masterClrMapping/>
  </p:clrMapOvr>
  <p:transition>
    <p:wedg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sz="5400" b="1" dirty="0" smtClean="0"/>
              <a:t>عند استخدام المنهج التجريبي وشبه التجريبي يجب القيام بما يلي </a:t>
            </a:r>
            <a:endParaRPr lang="ar-SA" dirty="0"/>
          </a:p>
        </p:txBody>
      </p:sp>
      <p:sp>
        <p:nvSpPr>
          <p:cNvPr id="3" name="Content Placeholder 2"/>
          <p:cNvSpPr>
            <a:spLocks noGrp="1"/>
          </p:cNvSpPr>
          <p:nvPr>
            <p:ph idx="1"/>
          </p:nvPr>
        </p:nvSpPr>
        <p:spPr/>
        <p:txBody>
          <a:bodyPr/>
          <a:lstStyle/>
          <a:p>
            <a:r>
              <a:rPr lang="ar-SA" dirty="0" smtClean="0"/>
              <a:t>تحديد التصميمات الممكن استخدامها في الدراسة. </a:t>
            </a:r>
          </a:p>
          <a:p>
            <a:r>
              <a:rPr lang="ar-SA" dirty="0" smtClean="0"/>
              <a:t>تحديد المحددات التي يمكن أن تحكم الدراسة. </a:t>
            </a:r>
          </a:p>
          <a:p>
            <a:r>
              <a:rPr lang="ar-SA" dirty="0" smtClean="0"/>
              <a:t>اختيار </a:t>
            </a:r>
            <a:r>
              <a:rPr lang="ar-SA" dirty="0" err="1" smtClean="0"/>
              <a:t>اكثر</a:t>
            </a:r>
            <a:r>
              <a:rPr lang="ar-SA" dirty="0" smtClean="0"/>
              <a:t> التصميمات المناسبة للمشكلة. </a:t>
            </a:r>
          </a:p>
          <a:p>
            <a:pPr lvl="1"/>
            <a:r>
              <a:rPr lang="ar-SA" dirty="0" err="1" smtClean="0"/>
              <a:t>انوع</a:t>
            </a:r>
            <a:r>
              <a:rPr lang="ar-SA" dirty="0" smtClean="0"/>
              <a:t> التصميمات: </a:t>
            </a:r>
          </a:p>
          <a:p>
            <a:pPr lvl="2"/>
            <a:r>
              <a:rPr lang="ar-SA" dirty="0" smtClean="0"/>
              <a:t>تصميم المتغير الواحد. </a:t>
            </a:r>
            <a:r>
              <a:rPr lang="en-US" dirty="0" smtClean="0"/>
              <a:t>X-----x</a:t>
            </a:r>
            <a:r>
              <a:rPr lang="ar-SA" dirty="0" smtClean="0"/>
              <a:t>.</a:t>
            </a:r>
          </a:p>
          <a:p>
            <a:pPr lvl="2"/>
            <a:r>
              <a:rPr lang="ar-SA" dirty="0" smtClean="0"/>
              <a:t>تصميم المتغيرات المتعددة </a:t>
            </a:r>
            <a:r>
              <a:rPr lang="en-US" dirty="0" smtClean="0"/>
              <a:t>x-----x</a:t>
            </a:r>
          </a:p>
          <a:p>
            <a:pPr lvl="2">
              <a:buFontTx/>
              <a:buNone/>
            </a:pPr>
            <a:r>
              <a:rPr lang="en-US" dirty="0" smtClean="0"/>
              <a:t>				 x-----x</a:t>
            </a:r>
            <a:endParaRPr lang="ar-SA" dirty="0" smtClean="0"/>
          </a:p>
          <a:p>
            <a:pPr lvl="2">
              <a:buFontTx/>
              <a:buNone/>
            </a:pPr>
            <a:r>
              <a:rPr lang="ar-SA" dirty="0" smtClean="0"/>
              <a:t>				 </a:t>
            </a:r>
            <a:r>
              <a:rPr lang="en-US" dirty="0" smtClean="0"/>
              <a:t>x-----x</a:t>
            </a:r>
            <a:endParaRPr lang="ar-SA" dirty="0" smtClean="0"/>
          </a:p>
          <a:p>
            <a:endParaRPr lang="ar-SA" dirty="0"/>
          </a:p>
        </p:txBody>
      </p:sp>
    </p:spTree>
  </p:cSld>
  <p:clrMapOvr>
    <a:masterClrMapping/>
  </p:clrMapOvr>
  <p:transition>
    <p:wedg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err="1" smtClean="0"/>
              <a:t>ادوات</a:t>
            </a:r>
            <a:r>
              <a:rPr lang="ar-SA" dirty="0" smtClean="0"/>
              <a:t> البحث العلمي </a:t>
            </a:r>
            <a:endParaRPr lang="he-IL" dirty="0"/>
          </a:p>
        </p:txBody>
      </p:sp>
      <p:sp>
        <p:nvSpPr>
          <p:cNvPr id="3" name="Content Placeholder 2"/>
          <p:cNvSpPr>
            <a:spLocks noGrp="1"/>
          </p:cNvSpPr>
          <p:nvPr>
            <p:ph idx="1"/>
          </p:nvPr>
        </p:nvSpPr>
        <p:spPr/>
        <p:txBody>
          <a:bodyPr>
            <a:normAutofit/>
          </a:bodyPr>
          <a:lstStyle/>
          <a:p>
            <a:pPr algn="ctr"/>
            <a:r>
              <a:rPr lang="ar-SA" sz="4000" b="1" dirty="0" smtClean="0"/>
              <a:t>1- </a:t>
            </a:r>
            <a:r>
              <a:rPr lang="ar-SA" sz="4000" b="1" dirty="0" err="1" smtClean="0"/>
              <a:t>الاستبانة</a:t>
            </a:r>
            <a:r>
              <a:rPr lang="ar-SA" sz="4000" b="1" dirty="0" smtClean="0"/>
              <a:t> </a:t>
            </a:r>
          </a:p>
          <a:p>
            <a:pPr algn="ctr"/>
            <a:r>
              <a:rPr lang="ar-SA" sz="4000" b="1" dirty="0" smtClean="0"/>
              <a:t>2-</a:t>
            </a:r>
            <a:r>
              <a:rPr lang="ar-SA" sz="4000" b="1" dirty="0" err="1" smtClean="0"/>
              <a:t>المقابله</a:t>
            </a:r>
            <a:endParaRPr lang="ar-SA" sz="4000" b="1" dirty="0" smtClean="0"/>
          </a:p>
          <a:p>
            <a:pPr algn="ctr"/>
            <a:r>
              <a:rPr lang="ar-SA" sz="4000" b="1" dirty="0" smtClean="0"/>
              <a:t>3-</a:t>
            </a:r>
            <a:r>
              <a:rPr lang="ar-SA" sz="4000" b="1" dirty="0" err="1" smtClean="0"/>
              <a:t>الملاحظه</a:t>
            </a:r>
            <a:endParaRPr lang="ar-SA" sz="4000" b="1" dirty="0" smtClean="0"/>
          </a:p>
          <a:p>
            <a:pPr algn="ctr"/>
            <a:r>
              <a:rPr lang="ar-SA" sz="4000" b="1" dirty="0" smtClean="0"/>
              <a:t>4-الاختبارات</a:t>
            </a:r>
            <a:endParaRPr lang="he-IL" sz="4000" b="1" dirty="0"/>
          </a:p>
        </p:txBody>
      </p:sp>
    </p:spTree>
  </p:cSld>
  <p:clrMapOvr>
    <a:masterClrMapping/>
  </p:clrMapOvr>
  <p:transition>
    <p:wedg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err="1" smtClean="0"/>
              <a:t>الاستبانة</a:t>
            </a:r>
            <a:endParaRPr lang="he-IL" dirty="0"/>
          </a:p>
        </p:txBody>
      </p:sp>
      <p:sp>
        <p:nvSpPr>
          <p:cNvPr id="3" name="Content Placeholder 2"/>
          <p:cNvSpPr>
            <a:spLocks noGrp="1"/>
          </p:cNvSpPr>
          <p:nvPr>
            <p:ph idx="1"/>
          </p:nvPr>
        </p:nvSpPr>
        <p:spPr/>
        <p:txBody>
          <a:bodyPr>
            <a:normAutofit/>
          </a:bodyPr>
          <a:lstStyle/>
          <a:p>
            <a:pPr algn="ctr"/>
            <a:r>
              <a:rPr lang="ar-SA" sz="4000" b="1" dirty="0" smtClean="0"/>
              <a:t>مجموعة من </a:t>
            </a:r>
            <a:r>
              <a:rPr lang="ar-SA" sz="4000" b="1" dirty="0" err="1" smtClean="0"/>
              <a:t>الاسئله</a:t>
            </a:r>
            <a:r>
              <a:rPr lang="ar-SA" sz="4000" b="1" dirty="0" smtClean="0"/>
              <a:t> المكتوبة التي يقوم المجيب بالا جابه عليها</a:t>
            </a:r>
            <a:endParaRPr lang="he-IL" sz="4000" b="1" dirty="0"/>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2"/>
          <p:cNvSpPr>
            <a:spLocks noGrp="1"/>
          </p:cNvSpPr>
          <p:nvPr>
            <p:ph idx="1"/>
          </p:nvPr>
        </p:nvSpPr>
        <p:spPr>
          <a:xfrm>
            <a:off x="457200" y="1481328"/>
            <a:ext cx="8229600" cy="4525963"/>
          </a:xfrm>
        </p:spPr>
        <p:txBody>
          <a:bodyPr/>
          <a:lstStyle/>
          <a:p>
            <a:pPr algn="r">
              <a:lnSpc>
                <a:spcPct val="90000"/>
              </a:lnSpc>
              <a:buNone/>
            </a:pPr>
            <a:endParaRPr lang="ar-SA" b="1" dirty="0" smtClean="0"/>
          </a:p>
          <a:p>
            <a:pPr algn="r">
              <a:lnSpc>
                <a:spcPct val="90000"/>
              </a:lnSpc>
              <a:buNone/>
            </a:pPr>
            <a:r>
              <a:rPr lang="ar-SA" b="1" i="1" u="sng" dirty="0" smtClean="0">
                <a:solidFill>
                  <a:schemeClr val="accent2"/>
                </a:solidFill>
              </a:rPr>
              <a:t>البحث العلمي: </a:t>
            </a:r>
            <a:r>
              <a:rPr lang="ar-SA" dirty="0" smtClean="0"/>
              <a:t>هو أسلوب </a:t>
            </a:r>
            <a:r>
              <a:rPr lang="ar-SA" u="sng" dirty="0" smtClean="0"/>
              <a:t>تفكير</a:t>
            </a:r>
            <a:r>
              <a:rPr lang="ar-SA" dirty="0" smtClean="0"/>
              <a:t> واع ومنظم يهدف </a:t>
            </a:r>
            <a:r>
              <a:rPr lang="ar-SA" u="sng" dirty="0" smtClean="0"/>
              <a:t>لبحث الظواهر والمشاكل </a:t>
            </a:r>
            <a:r>
              <a:rPr lang="ar-SA" dirty="0" smtClean="0"/>
              <a:t>والتعرف على </a:t>
            </a:r>
            <a:r>
              <a:rPr lang="ar-SA" u="sng" dirty="0" smtClean="0"/>
              <a:t>أسبابها</a:t>
            </a:r>
            <a:r>
              <a:rPr lang="ar-SA" dirty="0" smtClean="0"/>
              <a:t> وجوانبها، واختبار </a:t>
            </a:r>
            <a:r>
              <a:rPr lang="ar-SA" u="sng" dirty="0" smtClean="0"/>
              <a:t>العلاقات</a:t>
            </a:r>
            <a:r>
              <a:rPr lang="ar-SA" dirty="0" smtClean="0"/>
              <a:t> الموجودة بينها، والكشف عن </a:t>
            </a:r>
            <a:r>
              <a:rPr lang="ar-SA" u="sng" dirty="0" smtClean="0"/>
              <a:t>حقائق علمية</a:t>
            </a:r>
            <a:r>
              <a:rPr lang="ar-SA" dirty="0" smtClean="0"/>
              <a:t> محددة يتم طرحها على شكل </a:t>
            </a:r>
            <a:r>
              <a:rPr lang="ar-SA" u="sng" dirty="0" smtClean="0"/>
              <a:t>فرضيات </a:t>
            </a:r>
            <a:r>
              <a:rPr lang="ar-SA" dirty="0" smtClean="0"/>
              <a:t>أو تساؤلات.</a:t>
            </a:r>
          </a:p>
          <a:p>
            <a:pPr>
              <a:lnSpc>
                <a:spcPct val="90000"/>
              </a:lnSpc>
            </a:pPr>
            <a:endParaRPr lang="ar-SA" b="1" dirty="0" smtClean="0"/>
          </a:p>
          <a:p>
            <a:pPr>
              <a:lnSpc>
                <a:spcPct val="90000"/>
              </a:lnSpc>
              <a:buNone/>
            </a:pPr>
            <a:r>
              <a:rPr lang="ar-SA" dirty="0" smtClean="0"/>
              <a:t>منهج البحث العلمي: هو طريقة منظمة في البحث تعتمد على الفرضيات وعلى مجموعة من القواعد والقوانين التي تهيمن على سير البحث وتفرض على القائم بالبحث التقيد </a:t>
            </a:r>
            <a:r>
              <a:rPr lang="ar-SA" dirty="0" err="1" smtClean="0"/>
              <a:t>بها</a:t>
            </a:r>
            <a:r>
              <a:rPr lang="ar-SA" dirty="0" smtClean="0"/>
              <a:t>.</a:t>
            </a:r>
            <a:r>
              <a:rPr lang="ar-SA" sz="2800" dirty="0" smtClean="0"/>
              <a:t> (هو الطريقة التي يتبعها الباحث في إجراء دراسته، وهو الإجراءات والأساليب والكيفية التي يتم </a:t>
            </a:r>
            <a:r>
              <a:rPr lang="ar-SA" sz="2800" dirty="0" err="1" smtClean="0"/>
              <a:t>بها</a:t>
            </a:r>
            <a:r>
              <a:rPr lang="ar-SA" sz="2800" dirty="0" smtClean="0"/>
              <a:t> البحث). </a:t>
            </a:r>
            <a:endParaRPr lang="en-US" dirty="0" smtClean="0"/>
          </a:p>
          <a:p>
            <a:endParaRPr lang="en-US" dirty="0"/>
          </a:p>
        </p:txBody>
      </p:sp>
      <p:sp>
        <p:nvSpPr>
          <p:cNvPr id="5" name="כותרת 1"/>
          <p:cNvSpPr>
            <a:spLocks noGrp="1"/>
          </p:cNvSpPr>
          <p:nvPr>
            <p:ph type="title"/>
          </p:nvPr>
        </p:nvSpPr>
        <p:spPr>
          <a:xfrm>
            <a:off x="457200" y="274638"/>
            <a:ext cx="8229600" cy="1143000"/>
          </a:xfrm>
        </p:spPr>
        <p:txBody>
          <a:bodyPr/>
          <a:lstStyle/>
          <a:p>
            <a:pPr algn="ctr"/>
            <a:r>
              <a:rPr lang="ar-SA" b="1" dirty="0" smtClean="0"/>
              <a:t>البحث العلمي</a:t>
            </a:r>
            <a:endParaRPr lang="en-US" dirty="0"/>
          </a:p>
        </p:txBody>
      </p:sp>
    </p:spTree>
  </p:cSld>
  <p:clrMapOvr>
    <a:masterClrMapping/>
  </p:clrMapOvr>
  <p:transition>
    <p:wedg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714356"/>
            <a:ext cx="8229600" cy="1132732"/>
          </a:xfrm>
        </p:spPr>
        <p:txBody>
          <a:bodyPr>
            <a:normAutofit fontScale="90000"/>
          </a:bodyPr>
          <a:lstStyle/>
          <a:p>
            <a:pPr algn="r"/>
            <a:r>
              <a:rPr lang="ar-SA" sz="5400" dirty="0" smtClean="0">
                <a:cs typeface="DecoType Naskh" pitchFamily="10" charset="-78"/>
              </a:rPr>
              <a:t>مميزات </a:t>
            </a:r>
            <a:r>
              <a:rPr lang="ar-SA" sz="5400" dirty="0" err="1" smtClean="0">
                <a:cs typeface="DecoType Naskh" pitchFamily="10" charset="-78"/>
              </a:rPr>
              <a:t>الاستبانة</a:t>
            </a:r>
            <a:r>
              <a:rPr lang="ar-SA" sz="5400" dirty="0" smtClean="0">
                <a:cs typeface="DecoType Naskh" pitchFamily="10" charset="-78"/>
              </a:rPr>
              <a:t>:-</a:t>
            </a:r>
            <a:br>
              <a:rPr lang="ar-SA" sz="5400" dirty="0" smtClean="0">
                <a:cs typeface="DecoType Naskh" pitchFamily="10" charset="-78"/>
              </a:rPr>
            </a:br>
            <a:endParaRPr lang="en-US" dirty="0"/>
          </a:p>
        </p:txBody>
      </p:sp>
      <p:sp>
        <p:nvSpPr>
          <p:cNvPr id="4" name="Rectangle 3"/>
          <p:cNvSpPr>
            <a:spLocks noGrp="1" noChangeArrowheads="1"/>
          </p:cNvSpPr>
          <p:nvPr>
            <p:ph idx="1"/>
          </p:nvPr>
        </p:nvSpPr>
        <p:spPr/>
        <p:txBody>
          <a:bodyPr/>
          <a:lstStyle/>
          <a:p>
            <a:r>
              <a:rPr lang="ar-SA" dirty="0" smtClean="0"/>
              <a:t>1- </a:t>
            </a:r>
            <a:r>
              <a:rPr lang="ar-SA" dirty="0"/>
              <a:t>من خلالها يمكن جمع معلومات من عدد كبير من </a:t>
            </a:r>
            <a:r>
              <a:rPr lang="ar-SA" dirty="0" smtClean="0"/>
              <a:t>الأشخاص </a:t>
            </a:r>
            <a:r>
              <a:rPr lang="ar-SA" dirty="0"/>
              <a:t>في وقت وجهد قليل.</a:t>
            </a:r>
          </a:p>
          <a:p>
            <a:r>
              <a:rPr lang="ar-SA" dirty="0"/>
              <a:t>2- تصلح في البحوث التي تتطلب الحصول على بيانات سرية.</a:t>
            </a:r>
          </a:p>
          <a:p>
            <a:r>
              <a:rPr lang="ar-SA" dirty="0"/>
              <a:t>3- يمكن من خلالها جمع البيانات من المستفيدين بطريقة فردية </a:t>
            </a:r>
            <a:r>
              <a:rPr lang="ar-SA" dirty="0" smtClean="0"/>
              <a:t>أو </a:t>
            </a:r>
            <a:r>
              <a:rPr lang="ar-SA" dirty="0"/>
              <a:t>جماعية.</a:t>
            </a:r>
          </a:p>
          <a:p>
            <a:r>
              <a:rPr lang="ar-SA" dirty="0"/>
              <a:t>4- استخدامها قد لا يجعل الباحث عرضة لتحيز بعض جامعي البيانات.</a:t>
            </a:r>
            <a:endParaRPr lang="en-US" dirty="0"/>
          </a:p>
        </p:txBody>
      </p:sp>
    </p:spTree>
  </p:cSld>
  <p:clrMapOvr>
    <a:masterClrMapping/>
  </p:clrMapOvr>
  <p:transition>
    <p:wedg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42910" y="-357214"/>
            <a:ext cx="8501090" cy="2204302"/>
          </a:xfrm>
        </p:spPr>
        <p:txBody>
          <a:bodyPr>
            <a:normAutofit fontScale="90000"/>
          </a:bodyPr>
          <a:lstStyle/>
          <a:p>
            <a:pPr algn="ctr"/>
            <a:r>
              <a:rPr lang="ar-AE" sz="5400" dirty="0" smtClean="0">
                <a:cs typeface="DecoType Naskh" pitchFamily="10" charset="-78"/>
              </a:rPr>
              <a:t/>
            </a:r>
            <a:br>
              <a:rPr lang="ar-AE" sz="5400" dirty="0" smtClean="0">
                <a:cs typeface="DecoType Naskh" pitchFamily="10" charset="-78"/>
              </a:rPr>
            </a:br>
            <a:r>
              <a:rPr lang="ar-AE" sz="5400" dirty="0" smtClean="0">
                <a:cs typeface="DecoType Naskh" pitchFamily="10" charset="-78"/>
              </a:rPr>
              <a:t/>
            </a:r>
            <a:br>
              <a:rPr lang="ar-AE" sz="5400" dirty="0" smtClean="0">
                <a:cs typeface="DecoType Naskh" pitchFamily="10" charset="-78"/>
              </a:rPr>
            </a:br>
            <a:r>
              <a:rPr lang="ar-AE" sz="5400" dirty="0" smtClean="0">
                <a:cs typeface="DecoType Naskh" pitchFamily="10" charset="-78"/>
              </a:rPr>
              <a:t/>
            </a:r>
            <a:br>
              <a:rPr lang="ar-AE" sz="5400" dirty="0" smtClean="0">
                <a:cs typeface="DecoType Naskh" pitchFamily="10" charset="-78"/>
              </a:rPr>
            </a:br>
            <a:r>
              <a:rPr lang="ar-AE" sz="5400" dirty="0" smtClean="0">
                <a:cs typeface="DecoType Naskh" pitchFamily="10" charset="-78"/>
              </a:rPr>
              <a:t/>
            </a:r>
            <a:br>
              <a:rPr lang="ar-AE" sz="5400" dirty="0" smtClean="0">
                <a:cs typeface="DecoType Naskh" pitchFamily="10" charset="-78"/>
              </a:rPr>
            </a:br>
            <a:r>
              <a:rPr lang="ar-AE" sz="5400" dirty="0" smtClean="0">
                <a:cs typeface="DecoType Naskh" pitchFamily="10" charset="-78"/>
              </a:rPr>
              <a:t/>
            </a:r>
            <a:br>
              <a:rPr lang="ar-AE" sz="5400" dirty="0" smtClean="0">
                <a:cs typeface="DecoType Naskh" pitchFamily="10" charset="-78"/>
              </a:rPr>
            </a:br>
            <a:r>
              <a:rPr lang="ar-AE" sz="5400" dirty="0" smtClean="0">
                <a:cs typeface="DecoType Naskh" pitchFamily="10" charset="-78"/>
              </a:rPr>
              <a:t/>
            </a:r>
            <a:br>
              <a:rPr lang="ar-AE" sz="5400" dirty="0" smtClean="0">
                <a:cs typeface="DecoType Naskh" pitchFamily="10" charset="-78"/>
              </a:rPr>
            </a:br>
            <a:r>
              <a:rPr lang="ar-AE" sz="5400" dirty="0" smtClean="0">
                <a:cs typeface="DecoType Naskh" pitchFamily="10" charset="-78"/>
              </a:rPr>
              <a:t/>
            </a:r>
            <a:br>
              <a:rPr lang="ar-AE" sz="5400" dirty="0" smtClean="0">
                <a:cs typeface="DecoType Naskh" pitchFamily="10" charset="-78"/>
              </a:rPr>
            </a:br>
            <a:r>
              <a:rPr lang="ar-AE" sz="5400" dirty="0" smtClean="0">
                <a:cs typeface="DecoType Naskh" pitchFamily="10" charset="-78"/>
              </a:rPr>
              <a:t/>
            </a:r>
            <a:br>
              <a:rPr lang="ar-AE" sz="5400" dirty="0" smtClean="0">
                <a:cs typeface="DecoType Naskh" pitchFamily="10" charset="-78"/>
              </a:rPr>
            </a:br>
            <a:r>
              <a:rPr lang="ar-AE" sz="5400" dirty="0" smtClean="0">
                <a:cs typeface="DecoType Naskh" pitchFamily="10" charset="-78"/>
              </a:rPr>
              <a:t/>
            </a:r>
            <a:br>
              <a:rPr lang="ar-AE" sz="5400" dirty="0" smtClean="0">
                <a:cs typeface="DecoType Naskh" pitchFamily="10" charset="-78"/>
              </a:rPr>
            </a:br>
            <a:r>
              <a:rPr lang="ar-AE" sz="5400" dirty="0" smtClean="0">
                <a:cs typeface="DecoType Naskh" pitchFamily="10" charset="-78"/>
              </a:rPr>
              <a:t/>
            </a:r>
            <a:br>
              <a:rPr lang="ar-AE" sz="5400" dirty="0" smtClean="0">
                <a:cs typeface="DecoType Naskh" pitchFamily="10" charset="-78"/>
              </a:rPr>
            </a:br>
            <a:r>
              <a:rPr lang="ar-AE" sz="5400" dirty="0" smtClean="0">
                <a:cs typeface="DecoType Naskh" pitchFamily="10" charset="-78"/>
              </a:rPr>
              <a:t/>
            </a:r>
            <a:br>
              <a:rPr lang="ar-AE" sz="5400" dirty="0" smtClean="0">
                <a:cs typeface="DecoType Naskh" pitchFamily="10" charset="-78"/>
              </a:rPr>
            </a:br>
            <a:r>
              <a:rPr lang="ar-AE" sz="5400" dirty="0" smtClean="0">
                <a:cs typeface="DecoType Naskh" pitchFamily="10" charset="-78"/>
              </a:rPr>
              <a:t/>
            </a:r>
            <a:br>
              <a:rPr lang="ar-AE" sz="5400" dirty="0" smtClean="0">
                <a:cs typeface="DecoType Naskh" pitchFamily="10" charset="-78"/>
              </a:rPr>
            </a:br>
            <a:r>
              <a:rPr lang="ar-AE" sz="5400" dirty="0" smtClean="0">
                <a:cs typeface="DecoType Naskh" pitchFamily="10" charset="-78"/>
              </a:rPr>
              <a:t/>
            </a:r>
            <a:br>
              <a:rPr lang="ar-AE" sz="5400" dirty="0" smtClean="0">
                <a:cs typeface="DecoType Naskh" pitchFamily="10" charset="-78"/>
              </a:rPr>
            </a:br>
            <a:r>
              <a:rPr lang="ar-AE" sz="5400" dirty="0" smtClean="0">
                <a:cs typeface="DecoType Naskh" pitchFamily="10" charset="-78"/>
              </a:rPr>
              <a:t/>
            </a:r>
            <a:br>
              <a:rPr lang="ar-AE" sz="5400" dirty="0" smtClean="0">
                <a:cs typeface="DecoType Naskh" pitchFamily="10" charset="-78"/>
              </a:rPr>
            </a:br>
            <a:r>
              <a:rPr lang="ar-AE" sz="5400" dirty="0" smtClean="0">
                <a:cs typeface="DecoType Naskh" pitchFamily="10" charset="-78"/>
              </a:rPr>
              <a:t/>
            </a:r>
            <a:br>
              <a:rPr lang="ar-AE" sz="5400" dirty="0" smtClean="0">
                <a:cs typeface="DecoType Naskh" pitchFamily="10" charset="-78"/>
              </a:rPr>
            </a:br>
            <a:r>
              <a:rPr lang="ar-AE" sz="5400" dirty="0" smtClean="0">
                <a:cs typeface="DecoType Naskh" pitchFamily="10" charset="-78"/>
              </a:rPr>
              <a:t/>
            </a:r>
            <a:br>
              <a:rPr lang="ar-AE" sz="5400" dirty="0" smtClean="0">
                <a:cs typeface="DecoType Naskh" pitchFamily="10" charset="-78"/>
              </a:rPr>
            </a:br>
            <a:r>
              <a:rPr lang="ar-AE" sz="5400" dirty="0" smtClean="0">
                <a:cs typeface="DecoType Naskh" pitchFamily="10" charset="-78"/>
              </a:rPr>
              <a:t/>
            </a:r>
            <a:br>
              <a:rPr lang="ar-AE" sz="5400" dirty="0" smtClean="0">
                <a:cs typeface="DecoType Naskh" pitchFamily="10" charset="-78"/>
              </a:rPr>
            </a:br>
            <a:r>
              <a:rPr lang="ar-AE" sz="5400" dirty="0" smtClean="0">
                <a:cs typeface="DecoType Naskh" pitchFamily="10" charset="-78"/>
              </a:rPr>
              <a:t/>
            </a:r>
            <a:br>
              <a:rPr lang="ar-AE" sz="5400" dirty="0" smtClean="0">
                <a:cs typeface="DecoType Naskh" pitchFamily="10" charset="-78"/>
              </a:rPr>
            </a:br>
            <a:r>
              <a:rPr lang="ar-AE" sz="5400" dirty="0" smtClean="0">
                <a:cs typeface="DecoType Naskh" pitchFamily="10" charset="-78"/>
              </a:rPr>
              <a:t/>
            </a:r>
            <a:br>
              <a:rPr lang="ar-AE" sz="5400" dirty="0" smtClean="0">
                <a:cs typeface="DecoType Naskh" pitchFamily="10" charset="-78"/>
              </a:rPr>
            </a:br>
            <a:r>
              <a:rPr lang="ar-AE" sz="5400" dirty="0" smtClean="0">
                <a:cs typeface="DecoType Naskh" pitchFamily="10" charset="-78"/>
              </a:rPr>
              <a:t/>
            </a:r>
            <a:br>
              <a:rPr lang="ar-AE" sz="5400" dirty="0" smtClean="0">
                <a:cs typeface="DecoType Naskh" pitchFamily="10" charset="-78"/>
              </a:rPr>
            </a:br>
            <a:r>
              <a:rPr lang="ar-AE" sz="5400" dirty="0" smtClean="0">
                <a:cs typeface="DecoType Naskh" pitchFamily="10" charset="-78"/>
              </a:rPr>
              <a:t/>
            </a:r>
            <a:br>
              <a:rPr lang="ar-AE" sz="5400" dirty="0" smtClean="0">
                <a:cs typeface="DecoType Naskh" pitchFamily="10" charset="-78"/>
              </a:rPr>
            </a:br>
            <a:r>
              <a:rPr lang="ar-AE" sz="5400" dirty="0" smtClean="0">
                <a:cs typeface="DecoType Naskh" pitchFamily="10" charset="-78"/>
              </a:rPr>
              <a:t/>
            </a:r>
            <a:br>
              <a:rPr lang="ar-AE" sz="5400" dirty="0" smtClean="0">
                <a:cs typeface="DecoType Naskh" pitchFamily="10" charset="-78"/>
              </a:rPr>
            </a:br>
            <a:r>
              <a:rPr lang="ar-AE" sz="5400" dirty="0" smtClean="0">
                <a:cs typeface="DecoType Naskh" pitchFamily="10" charset="-78"/>
              </a:rPr>
              <a:t/>
            </a:r>
            <a:br>
              <a:rPr lang="ar-AE" sz="5400" dirty="0" smtClean="0">
                <a:cs typeface="DecoType Naskh" pitchFamily="10" charset="-78"/>
              </a:rPr>
            </a:br>
            <a:r>
              <a:rPr lang="ar-AE" sz="5400" dirty="0" smtClean="0">
                <a:cs typeface="DecoType Naskh" pitchFamily="10" charset="-78"/>
              </a:rPr>
              <a:t/>
            </a:r>
            <a:br>
              <a:rPr lang="ar-AE" sz="5400" dirty="0" smtClean="0">
                <a:cs typeface="DecoType Naskh" pitchFamily="10" charset="-78"/>
              </a:rPr>
            </a:br>
            <a:r>
              <a:rPr lang="ar-AE" sz="5400" dirty="0" smtClean="0">
                <a:cs typeface="DecoType Naskh" pitchFamily="10" charset="-78"/>
              </a:rPr>
              <a:t/>
            </a:r>
            <a:br>
              <a:rPr lang="ar-AE" sz="5400" dirty="0" smtClean="0">
                <a:cs typeface="DecoType Naskh" pitchFamily="10" charset="-78"/>
              </a:rPr>
            </a:br>
            <a:r>
              <a:rPr lang="ar-AE" sz="5400" dirty="0" smtClean="0">
                <a:cs typeface="DecoType Naskh" pitchFamily="10" charset="-78"/>
              </a:rPr>
              <a:t/>
            </a:r>
            <a:br>
              <a:rPr lang="ar-AE" sz="5400" dirty="0" smtClean="0">
                <a:cs typeface="DecoType Naskh" pitchFamily="10" charset="-78"/>
              </a:rPr>
            </a:br>
            <a:r>
              <a:rPr lang="ar-AE" sz="5400" dirty="0" smtClean="0">
                <a:cs typeface="DecoType Naskh" pitchFamily="10" charset="-78"/>
              </a:rPr>
              <a:t/>
            </a:r>
            <a:br>
              <a:rPr lang="ar-AE" sz="5400" dirty="0" smtClean="0">
                <a:cs typeface="DecoType Naskh" pitchFamily="10" charset="-78"/>
              </a:rPr>
            </a:br>
            <a:r>
              <a:rPr lang="ar-AE" sz="5400" dirty="0" smtClean="0">
                <a:cs typeface="DecoType Naskh" pitchFamily="10" charset="-78"/>
              </a:rPr>
              <a:t/>
            </a:r>
            <a:br>
              <a:rPr lang="ar-AE" sz="5400" dirty="0" smtClean="0">
                <a:cs typeface="DecoType Naskh" pitchFamily="10" charset="-78"/>
              </a:rPr>
            </a:br>
            <a:r>
              <a:rPr lang="ar-AE" sz="5400" dirty="0" smtClean="0">
                <a:cs typeface="DecoType Naskh" pitchFamily="10" charset="-78"/>
              </a:rPr>
              <a:t/>
            </a:r>
            <a:br>
              <a:rPr lang="ar-AE" sz="5400" dirty="0" smtClean="0">
                <a:cs typeface="DecoType Naskh" pitchFamily="10" charset="-78"/>
              </a:rPr>
            </a:br>
            <a:r>
              <a:rPr lang="ar-AE" sz="5400" dirty="0" smtClean="0">
                <a:cs typeface="DecoType Naskh" pitchFamily="10" charset="-78"/>
              </a:rPr>
              <a:t/>
            </a:r>
            <a:br>
              <a:rPr lang="ar-AE" sz="5400" dirty="0" smtClean="0">
                <a:cs typeface="DecoType Naskh" pitchFamily="10" charset="-78"/>
              </a:rPr>
            </a:br>
            <a:r>
              <a:rPr lang="ar-AE" sz="5400" dirty="0" smtClean="0">
                <a:cs typeface="DecoType Naskh" pitchFamily="10" charset="-78"/>
              </a:rPr>
              <a:t/>
            </a:r>
            <a:br>
              <a:rPr lang="ar-AE" sz="5400" dirty="0" smtClean="0">
                <a:cs typeface="DecoType Naskh" pitchFamily="10" charset="-78"/>
              </a:rPr>
            </a:br>
            <a:r>
              <a:rPr lang="ar-AE" sz="5400" dirty="0" smtClean="0">
                <a:cs typeface="DecoType Naskh" pitchFamily="10" charset="-78"/>
              </a:rPr>
              <a:t/>
            </a:r>
            <a:br>
              <a:rPr lang="ar-AE" sz="5400" dirty="0" smtClean="0">
                <a:cs typeface="DecoType Naskh" pitchFamily="10" charset="-78"/>
              </a:rPr>
            </a:br>
            <a:r>
              <a:rPr lang="ar-AE" sz="5400" dirty="0" smtClean="0">
                <a:cs typeface="DecoType Naskh" pitchFamily="10" charset="-78"/>
              </a:rPr>
              <a:t/>
            </a:r>
            <a:br>
              <a:rPr lang="ar-AE" sz="5400" dirty="0" smtClean="0">
                <a:cs typeface="DecoType Naskh" pitchFamily="10" charset="-78"/>
              </a:rPr>
            </a:br>
            <a:r>
              <a:rPr lang="ar-AE" sz="5400" dirty="0" smtClean="0">
                <a:cs typeface="DecoType Naskh" pitchFamily="10" charset="-78"/>
              </a:rPr>
              <a:t/>
            </a:r>
            <a:br>
              <a:rPr lang="ar-AE" sz="5400" dirty="0" smtClean="0">
                <a:cs typeface="DecoType Naskh" pitchFamily="10" charset="-78"/>
              </a:rPr>
            </a:br>
            <a:r>
              <a:rPr lang="ar-AE" sz="5400" dirty="0" smtClean="0">
                <a:cs typeface="DecoType Naskh" pitchFamily="10" charset="-78"/>
              </a:rPr>
              <a:t/>
            </a:r>
            <a:br>
              <a:rPr lang="ar-AE" sz="5400" dirty="0" smtClean="0">
                <a:cs typeface="DecoType Naskh" pitchFamily="10" charset="-78"/>
              </a:rPr>
            </a:br>
            <a:r>
              <a:rPr lang="ar-AE" sz="5400" dirty="0" smtClean="0">
                <a:cs typeface="DecoType Naskh" pitchFamily="10" charset="-78"/>
              </a:rPr>
              <a:t/>
            </a:r>
            <a:br>
              <a:rPr lang="ar-AE" sz="5400" dirty="0" smtClean="0">
                <a:cs typeface="DecoType Naskh" pitchFamily="10" charset="-78"/>
              </a:rPr>
            </a:br>
            <a:r>
              <a:rPr lang="ar-AE" sz="5400" dirty="0" smtClean="0">
                <a:cs typeface="DecoType Naskh" pitchFamily="10" charset="-78"/>
              </a:rPr>
              <a:t/>
            </a:r>
            <a:br>
              <a:rPr lang="ar-AE" sz="5400" dirty="0" smtClean="0">
                <a:cs typeface="DecoType Naskh" pitchFamily="10" charset="-78"/>
              </a:rPr>
            </a:br>
            <a:r>
              <a:rPr lang="ar-AE" sz="5400" dirty="0" smtClean="0">
                <a:cs typeface="DecoType Naskh" pitchFamily="10" charset="-78"/>
              </a:rPr>
              <a:t/>
            </a:r>
            <a:br>
              <a:rPr lang="ar-AE" sz="5400" dirty="0" smtClean="0">
                <a:cs typeface="DecoType Naskh" pitchFamily="10" charset="-78"/>
              </a:rPr>
            </a:br>
            <a:r>
              <a:rPr lang="ar-AE" sz="5400" dirty="0" smtClean="0">
                <a:cs typeface="DecoType Naskh" pitchFamily="10" charset="-78"/>
              </a:rPr>
              <a:t/>
            </a:r>
            <a:br>
              <a:rPr lang="ar-AE" sz="5400" dirty="0" smtClean="0">
                <a:cs typeface="DecoType Naskh" pitchFamily="10" charset="-78"/>
              </a:rPr>
            </a:br>
            <a:r>
              <a:rPr lang="ar-AE" sz="5400" dirty="0" smtClean="0">
                <a:cs typeface="DecoType Naskh" pitchFamily="10" charset="-78"/>
              </a:rPr>
              <a:t/>
            </a:r>
            <a:br>
              <a:rPr lang="ar-AE" sz="5400" dirty="0" smtClean="0">
                <a:cs typeface="DecoType Naskh" pitchFamily="10" charset="-78"/>
              </a:rPr>
            </a:br>
            <a:r>
              <a:rPr lang="ar-AE" sz="5400" dirty="0" smtClean="0">
                <a:cs typeface="DecoType Naskh" pitchFamily="10" charset="-78"/>
              </a:rPr>
              <a:t/>
            </a:r>
            <a:br>
              <a:rPr lang="ar-AE" sz="5400" dirty="0" smtClean="0">
                <a:cs typeface="DecoType Naskh" pitchFamily="10" charset="-78"/>
              </a:rPr>
            </a:br>
            <a:r>
              <a:rPr lang="ar-AE" sz="5400" dirty="0" smtClean="0">
                <a:cs typeface="DecoType Naskh" pitchFamily="10" charset="-78"/>
              </a:rPr>
              <a:t/>
            </a:r>
            <a:br>
              <a:rPr lang="ar-AE" sz="5400" dirty="0" smtClean="0">
                <a:cs typeface="DecoType Naskh" pitchFamily="10" charset="-78"/>
              </a:rPr>
            </a:br>
            <a:r>
              <a:rPr lang="ar-AE" sz="5400" dirty="0" smtClean="0">
                <a:cs typeface="DecoType Naskh" pitchFamily="10" charset="-78"/>
              </a:rPr>
              <a:t/>
            </a:r>
            <a:br>
              <a:rPr lang="ar-AE" sz="5400" dirty="0" smtClean="0">
                <a:cs typeface="DecoType Naskh" pitchFamily="10" charset="-78"/>
              </a:rPr>
            </a:br>
            <a:r>
              <a:rPr lang="ar-AE" sz="5400" dirty="0" smtClean="0">
                <a:cs typeface="DecoType Naskh" pitchFamily="10" charset="-78"/>
              </a:rPr>
              <a:t/>
            </a:r>
            <a:br>
              <a:rPr lang="ar-AE" sz="5400" dirty="0" smtClean="0">
                <a:cs typeface="DecoType Naskh" pitchFamily="10" charset="-78"/>
              </a:rPr>
            </a:br>
            <a:r>
              <a:rPr lang="ar-SA" sz="5400" dirty="0" smtClean="0">
                <a:cs typeface="DecoType Naskh" pitchFamily="10" charset="-78"/>
              </a:rPr>
              <a:t>من شروط </a:t>
            </a:r>
            <a:r>
              <a:rPr lang="ar-SA" sz="5400" dirty="0" err="1" smtClean="0">
                <a:cs typeface="DecoType Naskh" pitchFamily="10" charset="-78"/>
              </a:rPr>
              <a:t>الاستبانة</a:t>
            </a:r>
            <a:r>
              <a:rPr lang="ar-SA" sz="5400" dirty="0" smtClean="0">
                <a:cs typeface="DecoType Naskh" pitchFamily="10" charset="-78"/>
              </a:rPr>
              <a:t> الجيدة احتوائها على ما يلي:-</a:t>
            </a:r>
            <a:br>
              <a:rPr lang="ar-SA" sz="5400" dirty="0" smtClean="0">
                <a:cs typeface="DecoType Naskh" pitchFamily="10" charset="-78"/>
              </a:rPr>
            </a:br>
            <a:endParaRPr lang="en-US" dirty="0"/>
          </a:p>
        </p:txBody>
      </p:sp>
      <p:sp>
        <p:nvSpPr>
          <p:cNvPr id="3" name="מציין מיקום תוכן 2"/>
          <p:cNvSpPr>
            <a:spLocks noGrp="1"/>
          </p:cNvSpPr>
          <p:nvPr>
            <p:ph idx="1"/>
          </p:nvPr>
        </p:nvSpPr>
        <p:spPr/>
        <p:txBody>
          <a:bodyPr/>
          <a:lstStyle/>
          <a:p>
            <a:r>
              <a:rPr lang="ar-SA" dirty="0" smtClean="0"/>
              <a:t>1- العنوان واسم الباحث والجهة المشرفة</a:t>
            </a:r>
          </a:p>
          <a:p>
            <a:r>
              <a:rPr lang="ar-SA" dirty="0" smtClean="0"/>
              <a:t>2- الغرض من الدراسة</a:t>
            </a:r>
          </a:p>
          <a:p>
            <a:r>
              <a:rPr lang="ar-SA" dirty="0" smtClean="0"/>
              <a:t>3- الرسالة التطبيعية وتعطى للقارئ لشكره على المساعدة </a:t>
            </a:r>
            <a:r>
              <a:rPr lang="ar-SA" dirty="0" err="1" smtClean="0"/>
              <a:t>وتطمينه</a:t>
            </a:r>
            <a:r>
              <a:rPr lang="ar-SA" dirty="0" smtClean="0"/>
              <a:t> بسرية المعلومات.</a:t>
            </a:r>
          </a:p>
          <a:p>
            <a:r>
              <a:rPr lang="ar-SA" dirty="0" smtClean="0"/>
              <a:t>4- المعلومات الشخصية عن المستجيب.</a:t>
            </a:r>
          </a:p>
          <a:p>
            <a:r>
              <a:rPr lang="ar-SA" dirty="0" smtClean="0"/>
              <a:t>5- تعليمات الإجابة.</a:t>
            </a:r>
          </a:p>
          <a:p>
            <a:endParaRPr lang="en-US" dirty="0"/>
          </a:p>
        </p:txBody>
      </p:sp>
    </p:spTree>
  </p:cSld>
  <p:clrMapOvr>
    <a:masterClrMapping/>
  </p:clrMapOvr>
  <p:transition>
    <p:wedg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SA" sz="8800" dirty="0" smtClean="0"/>
              <a:t>المقابلة</a:t>
            </a:r>
            <a:endParaRPr lang="he-IL" sz="8800" dirty="0"/>
          </a:p>
        </p:txBody>
      </p:sp>
      <p:sp>
        <p:nvSpPr>
          <p:cNvPr id="3" name="Content Placeholder 2"/>
          <p:cNvSpPr>
            <a:spLocks noGrp="1"/>
          </p:cNvSpPr>
          <p:nvPr>
            <p:ph idx="1"/>
          </p:nvPr>
        </p:nvSpPr>
        <p:spPr/>
        <p:txBody>
          <a:bodyPr>
            <a:normAutofit/>
          </a:bodyPr>
          <a:lstStyle/>
          <a:p>
            <a:pPr algn="ctr"/>
            <a:r>
              <a:rPr lang="ar-SA" sz="4000" b="1" dirty="0" smtClean="0"/>
              <a:t>هي محادثة بين شخصين يبدأها الشخص الذي يجري المقابلة لأهداف معينه </a:t>
            </a:r>
            <a:endParaRPr lang="he-IL" sz="4000" b="1" dirty="0"/>
          </a:p>
        </p:txBody>
      </p:sp>
    </p:spTree>
  </p:cSld>
  <p:clrMapOvr>
    <a:masterClrMapping/>
  </p:clrMapOvr>
  <p:transition>
    <p:wedg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r"/>
            <a:r>
              <a:rPr lang="ar-SA" sz="5400" dirty="0" smtClean="0">
                <a:cs typeface="DecoType Naskh" pitchFamily="10" charset="-78"/>
              </a:rPr>
              <a:t>مميزات المقابلة:-</a:t>
            </a:r>
            <a:br>
              <a:rPr lang="ar-SA" sz="5400" dirty="0" smtClean="0">
                <a:cs typeface="DecoType Naskh" pitchFamily="10" charset="-78"/>
              </a:rPr>
            </a:br>
            <a:endParaRPr lang="en-US" dirty="0"/>
          </a:p>
        </p:txBody>
      </p:sp>
      <p:sp>
        <p:nvSpPr>
          <p:cNvPr id="3" name="מציין מיקום תוכן 2"/>
          <p:cNvSpPr>
            <a:spLocks noGrp="1"/>
          </p:cNvSpPr>
          <p:nvPr>
            <p:ph idx="1"/>
          </p:nvPr>
        </p:nvSpPr>
        <p:spPr/>
        <p:txBody>
          <a:bodyPr/>
          <a:lstStyle/>
          <a:p>
            <a:pPr>
              <a:lnSpc>
                <a:spcPct val="90000"/>
              </a:lnSpc>
            </a:pPr>
            <a:r>
              <a:rPr lang="ar-SA" sz="2400" dirty="0" smtClean="0"/>
              <a:t>1- تتيح الفرصة لجمع معلومات كثيرة وشاملة.</a:t>
            </a:r>
          </a:p>
          <a:p>
            <a:pPr>
              <a:lnSpc>
                <a:spcPct val="90000"/>
              </a:lnSpc>
            </a:pPr>
            <a:r>
              <a:rPr lang="ar-SA" sz="2400" dirty="0" smtClean="0"/>
              <a:t>2- من خلالها تجمع معلومات حقيقية وصادقة.</a:t>
            </a:r>
          </a:p>
          <a:p>
            <a:pPr>
              <a:lnSpc>
                <a:spcPct val="90000"/>
              </a:lnSpc>
            </a:pPr>
            <a:r>
              <a:rPr lang="ar-SA" sz="2400" dirty="0" smtClean="0"/>
              <a:t>3- تصلح </a:t>
            </a:r>
            <a:r>
              <a:rPr lang="ar-SA" sz="2400" dirty="0" err="1" smtClean="0"/>
              <a:t>للاوساط</a:t>
            </a:r>
            <a:r>
              <a:rPr lang="ar-SA" sz="2400" dirty="0" smtClean="0"/>
              <a:t> التي تنتشر فيها </a:t>
            </a:r>
            <a:r>
              <a:rPr lang="ar-SA" sz="2400" dirty="0" err="1" smtClean="0"/>
              <a:t>الامية</a:t>
            </a:r>
            <a:r>
              <a:rPr lang="ar-SA" sz="2400" dirty="0" smtClean="0"/>
              <a:t>.</a:t>
            </a:r>
          </a:p>
          <a:p>
            <a:pPr>
              <a:lnSpc>
                <a:spcPct val="90000"/>
              </a:lnSpc>
            </a:pPr>
            <a:r>
              <a:rPr lang="ar-SA" sz="2400" dirty="0" smtClean="0"/>
              <a:t>4- تضمن </a:t>
            </a:r>
            <a:r>
              <a:rPr lang="ar-SA" sz="2400" dirty="0" err="1" smtClean="0"/>
              <a:t>الاجابة</a:t>
            </a:r>
            <a:r>
              <a:rPr lang="ar-SA" sz="2400" dirty="0" smtClean="0"/>
              <a:t> على كل </a:t>
            </a:r>
            <a:r>
              <a:rPr lang="ar-SA" sz="2400" dirty="0" err="1" smtClean="0"/>
              <a:t>الاسئلة</a:t>
            </a:r>
            <a:r>
              <a:rPr lang="ar-SA" sz="2400" dirty="0" smtClean="0"/>
              <a:t>.</a:t>
            </a:r>
          </a:p>
          <a:p>
            <a:pPr>
              <a:lnSpc>
                <a:spcPct val="90000"/>
              </a:lnSpc>
            </a:pPr>
            <a:r>
              <a:rPr lang="ar-SA" sz="2400" dirty="0" smtClean="0"/>
              <a:t>5- تتيح للمستجيب الفرصة للاستفسار عن بعض </a:t>
            </a:r>
            <a:r>
              <a:rPr lang="ar-SA" sz="2400" dirty="0" err="1" smtClean="0"/>
              <a:t>الامور</a:t>
            </a:r>
            <a:r>
              <a:rPr lang="ar-SA" sz="2400" dirty="0" smtClean="0"/>
              <a:t> المتعلقة بالمقابلة.</a:t>
            </a:r>
          </a:p>
          <a:p>
            <a:pPr>
              <a:lnSpc>
                <a:spcPct val="90000"/>
              </a:lnSpc>
            </a:pPr>
            <a:r>
              <a:rPr lang="ar-SA" sz="2400" dirty="0" smtClean="0"/>
              <a:t>6- تشعر المستجيب </a:t>
            </a:r>
            <a:r>
              <a:rPr lang="ar-SA" sz="2400" dirty="0" err="1" smtClean="0"/>
              <a:t>باهميته</a:t>
            </a:r>
            <a:r>
              <a:rPr lang="ar-SA" sz="2400" dirty="0" smtClean="0"/>
              <a:t> الاجتماعية</a:t>
            </a:r>
            <a:endParaRPr lang="en-US" dirty="0"/>
          </a:p>
        </p:txBody>
      </p:sp>
    </p:spTree>
  </p:cSld>
  <p:clrMapOvr>
    <a:masterClrMapping/>
  </p:clrMapOvr>
  <p:transition>
    <p:wedg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الملاحظة</a:t>
            </a:r>
            <a:endParaRPr lang="he-IL" dirty="0"/>
          </a:p>
        </p:txBody>
      </p:sp>
      <p:sp>
        <p:nvSpPr>
          <p:cNvPr id="3" name="Content Placeholder 2"/>
          <p:cNvSpPr>
            <a:spLocks noGrp="1"/>
          </p:cNvSpPr>
          <p:nvPr>
            <p:ph idx="1"/>
          </p:nvPr>
        </p:nvSpPr>
        <p:spPr/>
        <p:txBody>
          <a:bodyPr>
            <a:normAutofit/>
          </a:bodyPr>
          <a:lstStyle/>
          <a:p>
            <a:pPr algn="ctr"/>
            <a:r>
              <a:rPr lang="ar-SA" sz="4000" b="1" dirty="0" smtClean="0"/>
              <a:t>هي مشاهده مقصوده ,دقيقه ,منظمه وعميقه لظاهره ما </a:t>
            </a:r>
            <a:endParaRPr lang="he-IL" sz="4000" b="1" dirty="0"/>
          </a:p>
        </p:txBody>
      </p:sp>
    </p:spTree>
  </p:cSld>
  <p:clrMapOvr>
    <a:masterClrMapping/>
  </p:clrMapOvr>
  <p:transition>
    <p:wedg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r"/>
            <a:r>
              <a:rPr lang="ar-SA" sz="5400" dirty="0" err="1" smtClean="0">
                <a:cs typeface="DecoType Naskh" pitchFamily="10" charset="-78"/>
              </a:rPr>
              <a:t>الامور</a:t>
            </a:r>
            <a:r>
              <a:rPr lang="ar-SA" sz="5400" dirty="0" smtClean="0">
                <a:cs typeface="DecoType Naskh" pitchFamily="10" charset="-78"/>
              </a:rPr>
              <a:t> التي تجب مراعاتها </a:t>
            </a:r>
            <a:r>
              <a:rPr lang="ar-SA" sz="5400" dirty="0" err="1" smtClean="0">
                <a:cs typeface="DecoType Naskh" pitchFamily="10" charset="-78"/>
              </a:rPr>
              <a:t>لانجاح</a:t>
            </a:r>
            <a:r>
              <a:rPr lang="ar-SA" sz="5400" dirty="0" smtClean="0">
                <a:cs typeface="DecoType Naskh" pitchFamily="10" charset="-78"/>
              </a:rPr>
              <a:t> عملية الملاحظة:-</a:t>
            </a:r>
            <a:br>
              <a:rPr lang="ar-SA" sz="5400" dirty="0" smtClean="0">
                <a:cs typeface="DecoType Naskh" pitchFamily="10" charset="-78"/>
              </a:rPr>
            </a:br>
            <a:endParaRPr lang="en-US" dirty="0"/>
          </a:p>
        </p:txBody>
      </p:sp>
      <p:sp>
        <p:nvSpPr>
          <p:cNvPr id="3" name="מציין מיקום תוכן 2"/>
          <p:cNvSpPr>
            <a:spLocks noGrp="1"/>
          </p:cNvSpPr>
          <p:nvPr>
            <p:ph idx="1"/>
          </p:nvPr>
        </p:nvSpPr>
        <p:spPr/>
        <p:txBody>
          <a:bodyPr/>
          <a:lstStyle/>
          <a:p>
            <a:r>
              <a:rPr lang="ar-SA" dirty="0" smtClean="0"/>
              <a:t>1- أن يحدد موضوع الملاحظة وأهدافها مسبقاً.</a:t>
            </a:r>
          </a:p>
          <a:p>
            <a:r>
              <a:rPr lang="ar-SA" dirty="0" smtClean="0"/>
              <a:t>2- أن يشترك أكثر من فرد في عملية الملاحظة.</a:t>
            </a:r>
          </a:p>
          <a:p>
            <a:r>
              <a:rPr lang="ar-SA" dirty="0" smtClean="0"/>
              <a:t>3- أن تسجل الملاحظات عقب حدوثها مباشرة.</a:t>
            </a:r>
          </a:p>
          <a:p>
            <a:r>
              <a:rPr lang="ar-SA" dirty="0" smtClean="0"/>
              <a:t>4- أن يؤجل تفسير الملاحظات والتعليق عليها إلى ما بعد جمع البيانات.</a:t>
            </a:r>
          </a:p>
          <a:p>
            <a:r>
              <a:rPr lang="ar-SA" dirty="0" smtClean="0"/>
              <a:t>5- أن تكون أداة الملاحظة معدة مسبقاً ومحكمة بعناية</a:t>
            </a:r>
            <a:endParaRPr lang="en-US" dirty="0"/>
          </a:p>
        </p:txBody>
      </p:sp>
    </p:spTree>
  </p:cSld>
  <p:clrMapOvr>
    <a:masterClrMapping/>
  </p:clrMapOvr>
  <p:transition>
    <p:wedg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6000" b="1" dirty="0" smtClean="0"/>
              <a:t>الاختبار</a:t>
            </a:r>
            <a:endParaRPr lang="he-IL" sz="6000" b="1" dirty="0"/>
          </a:p>
        </p:txBody>
      </p:sp>
      <p:sp>
        <p:nvSpPr>
          <p:cNvPr id="3" name="Content Placeholder 2"/>
          <p:cNvSpPr>
            <a:spLocks noGrp="1"/>
          </p:cNvSpPr>
          <p:nvPr>
            <p:ph idx="1"/>
          </p:nvPr>
        </p:nvSpPr>
        <p:spPr/>
        <p:txBody>
          <a:bodyPr>
            <a:normAutofit/>
          </a:bodyPr>
          <a:lstStyle/>
          <a:p>
            <a:pPr algn="ctr"/>
            <a:r>
              <a:rPr lang="ar-SA" sz="4000" b="1" dirty="0" smtClean="0"/>
              <a:t>هي مجموعه من المثيرات تقدم للمستجيب لاستثاره استجاباته ,يعطى عليها درجه عدديه تعتبر مؤشرا للقدره التي يمتلكها من الخاصيه التي يقيسها الاختبار</a:t>
            </a:r>
            <a:endParaRPr lang="he-IL" sz="4000" b="1" dirty="0"/>
          </a:p>
        </p:txBody>
      </p:sp>
    </p:spTree>
  </p:cSld>
  <p:clrMapOvr>
    <a:masterClrMapping/>
  </p:clrMapOvr>
  <p:transition>
    <p:wedg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ctr"/>
            <a:r>
              <a:rPr lang="ar-SA" sz="5400" dirty="0" smtClean="0">
                <a:cs typeface="DecoType Naskh" pitchFamily="10" charset="-78"/>
              </a:rPr>
              <a:t>أنواع الاختبارات:-</a:t>
            </a:r>
            <a:br>
              <a:rPr lang="ar-SA" sz="5400" dirty="0" smtClean="0">
                <a:cs typeface="DecoType Naskh" pitchFamily="10" charset="-78"/>
              </a:rPr>
            </a:br>
            <a:endParaRPr lang="en-US" dirty="0"/>
          </a:p>
        </p:txBody>
      </p:sp>
      <p:sp>
        <p:nvSpPr>
          <p:cNvPr id="3" name="מציין מיקום תוכן 2"/>
          <p:cNvSpPr>
            <a:spLocks noGrp="1"/>
          </p:cNvSpPr>
          <p:nvPr>
            <p:ph idx="1"/>
          </p:nvPr>
        </p:nvSpPr>
        <p:spPr/>
        <p:txBody>
          <a:bodyPr/>
          <a:lstStyle/>
          <a:p>
            <a:pPr>
              <a:lnSpc>
                <a:spcPct val="90000"/>
              </a:lnSpc>
            </a:pPr>
            <a:r>
              <a:rPr lang="ar-SA" dirty="0" smtClean="0"/>
              <a:t>1- الاختبارات التحصيلية.</a:t>
            </a:r>
          </a:p>
          <a:p>
            <a:pPr>
              <a:lnSpc>
                <a:spcPct val="90000"/>
              </a:lnSpc>
            </a:pPr>
            <a:r>
              <a:rPr lang="ar-SA" dirty="0" smtClean="0"/>
              <a:t>2- اختبارات الأداء.</a:t>
            </a:r>
          </a:p>
          <a:p>
            <a:pPr>
              <a:lnSpc>
                <a:spcPct val="90000"/>
              </a:lnSpc>
            </a:pPr>
            <a:r>
              <a:rPr lang="ar-SA" dirty="0" smtClean="0"/>
              <a:t>3- اختبار الاستعداد العقلي.</a:t>
            </a:r>
          </a:p>
          <a:p>
            <a:pPr>
              <a:lnSpc>
                <a:spcPct val="90000"/>
              </a:lnSpc>
            </a:pPr>
            <a:r>
              <a:rPr lang="ar-SA" dirty="0" smtClean="0"/>
              <a:t>4- اختبارات الميول.</a:t>
            </a:r>
          </a:p>
          <a:p>
            <a:pPr>
              <a:lnSpc>
                <a:spcPct val="90000"/>
              </a:lnSpc>
            </a:pPr>
            <a:r>
              <a:rPr lang="ar-SA" dirty="0" smtClean="0"/>
              <a:t>5- اختبارات الشخصية.</a:t>
            </a:r>
            <a:endParaRPr lang="en-US" dirty="0" smtClean="0"/>
          </a:p>
          <a:p>
            <a:endParaRPr lang="en-US" dirty="0"/>
          </a:p>
        </p:txBody>
      </p:sp>
    </p:spTree>
  </p:cSld>
  <p:clrMapOvr>
    <a:masterClrMapping/>
  </p:clrMapOvr>
  <p:transition>
    <p:wedg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smtClean="0"/>
              <a:t>الشروط اللازم توفرها في أداة جمع البيانات </a:t>
            </a:r>
            <a:endParaRPr lang="he-IL" b="1" dirty="0"/>
          </a:p>
        </p:txBody>
      </p:sp>
      <p:sp>
        <p:nvSpPr>
          <p:cNvPr id="3" name="Content Placeholder 2"/>
          <p:cNvSpPr>
            <a:spLocks noGrp="1"/>
          </p:cNvSpPr>
          <p:nvPr>
            <p:ph idx="1"/>
          </p:nvPr>
        </p:nvSpPr>
        <p:spPr/>
        <p:txBody>
          <a:bodyPr/>
          <a:lstStyle/>
          <a:p>
            <a:pPr algn="ctr"/>
            <a:r>
              <a:rPr lang="ar-SA" b="1" dirty="0" smtClean="0"/>
              <a:t>1.الموضوعية </a:t>
            </a:r>
            <a:r>
              <a:rPr lang="he-IL" b="1" dirty="0" smtClean="0"/>
              <a:t>:</a:t>
            </a:r>
            <a:r>
              <a:rPr lang="ar-SA" b="1" dirty="0" smtClean="0"/>
              <a:t>أي عدم تأثر أداة القياس باختلاف المصححين</a:t>
            </a:r>
          </a:p>
          <a:p>
            <a:pPr algn="ctr"/>
            <a:r>
              <a:rPr lang="ar-SA" b="1" dirty="0" smtClean="0"/>
              <a:t>2.الثبات</a:t>
            </a:r>
            <a:r>
              <a:rPr lang="he-IL" b="1" dirty="0" smtClean="0"/>
              <a:t>:</a:t>
            </a:r>
            <a:r>
              <a:rPr lang="ar-SA" b="1" dirty="0" smtClean="0"/>
              <a:t> أن تعطي نتائج واحده إذا ما أعيد تطبيقها على نفس ألعينه في ظروف واحده</a:t>
            </a:r>
          </a:p>
          <a:p>
            <a:pPr algn="ctr"/>
            <a:r>
              <a:rPr lang="ar-SA" b="1" dirty="0" smtClean="0"/>
              <a:t>3.الصدق أن تقيس </a:t>
            </a:r>
            <a:r>
              <a:rPr lang="ar-SA" b="1" dirty="0" err="1" smtClean="0"/>
              <a:t>الاداه</a:t>
            </a:r>
            <a:r>
              <a:rPr lang="ar-SA" b="1" dirty="0" smtClean="0"/>
              <a:t> ما أعدت لقياسه</a:t>
            </a:r>
            <a:endParaRPr lang="he-IL" b="1" dirty="0"/>
          </a:p>
        </p:txBody>
      </p:sp>
    </p:spTree>
  </p:cSld>
  <p:clrMapOvr>
    <a:masterClrMapping/>
  </p:clrMapOvr>
  <p:transition>
    <p:wedg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6000" b="1" dirty="0" smtClean="0"/>
              <a:t>العينة</a:t>
            </a:r>
            <a:endParaRPr lang="he-IL" sz="6000" b="1" dirty="0"/>
          </a:p>
        </p:txBody>
      </p:sp>
      <p:sp>
        <p:nvSpPr>
          <p:cNvPr id="3" name="Content Placeholder 2"/>
          <p:cNvSpPr>
            <a:spLocks noGrp="1"/>
          </p:cNvSpPr>
          <p:nvPr>
            <p:ph idx="1"/>
          </p:nvPr>
        </p:nvSpPr>
        <p:spPr/>
        <p:txBody>
          <a:bodyPr>
            <a:normAutofit/>
          </a:bodyPr>
          <a:lstStyle/>
          <a:p>
            <a:r>
              <a:rPr lang="ar-SA" sz="4000" b="1" dirty="0" smtClean="0"/>
              <a:t>هو ذالك المجتمع الذي يسعى الباحث إلى إجراء الدراسة عليه بمعنى أن كل فرد أو وحده أو عنصر يقع ضمن ذالك المجتمع يعد ضمنا من مكونات ذالك المجتمع</a:t>
            </a:r>
            <a:endParaRPr lang="he-IL" sz="4000" b="1" dirty="0"/>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p:txBody>
          <a:bodyPr/>
          <a:lstStyle/>
          <a:p>
            <a:pPr>
              <a:lnSpc>
                <a:spcPct val="90000"/>
              </a:lnSpc>
            </a:pPr>
            <a:r>
              <a:rPr lang="he-IL" sz="2400" b="1" dirty="0" smtClean="0"/>
              <a:t>1-</a:t>
            </a:r>
            <a:r>
              <a:rPr lang="ar-SA" sz="3200" b="1" dirty="0" smtClean="0"/>
              <a:t>مشكلات تتعلق بموضوع البحث</a:t>
            </a:r>
          </a:p>
          <a:p>
            <a:pPr>
              <a:lnSpc>
                <a:spcPct val="90000"/>
              </a:lnSpc>
            </a:pPr>
            <a:r>
              <a:rPr lang="ar-SA" sz="3200" b="1" dirty="0" smtClean="0"/>
              <a:t>2- مشكلات تتعلق بالباحث</a:t>
            </a:r>
          </a:p>
          <a:p>
            <a:pPr>
              <a:lnSpc>
                <a:spcPct val="90000"/>
              </a:lnSpc>
            </a:pPr>
            <a:r>
              <a:rPr lang="ar-SA" sz="3200" b="1" dirty="0" smtClean="0"/>
              <a:t>3- مشكلات تتعلق بالمجتمع والعينة</a:t>
            </a:r>
          </a:p>
          <a:p>
            <a:pPr>
              <a:lnSpc>
                <a:spcPct val="90000"/>
              </a:lnSpc>
            </a:pPr>
            <a:r>
              <a:rPr lang="ar-SA" sz="3200" b="1" dirty="0" smtClean="0"/>
              <a:t>4- مشكلات تتعلق بتصميم البحث وأدوات جمع المعلومات</a:t>
            </a:r>
          </a:p>
          <a:p>
            <a:pPr>
              <a:lnSpc>
                <a:spcPct val="90000"/>
              </a:lnSpc>
            </a:pPr>
            <a:endParaRPr lang="en-US" sz="2400" dirty="0" smtClean="0"/>
          </a:p>
          <a:p>
            <a:endParaRPr lang="en-US" dirty="0"/>
          </a:p>
        </p:txBody>
      </p:sp>
      <p:sp>
        <p:nvSpPr>
          <p:cNvPr id="4" name="כותרת 3"/>
          <p:cNvSpPr>
            <a:spLocks noGrp="1"/>
          </p:cNvSpPr>
          <p:nvPr>
            <p:ph type="title"/>
          </p:nvPr>
        </p:nvSpPr>
        <p:spPr>
          <a:xfrm>
            <a:off x="785786" y="214290"/>
            <a:ext cx="7901014" cy="1357322"/>
          </a:xfrm>
        </p:spPr>
        <p:txBody>
          <a:bodyPr>
            <a:normAutofit fontScale="90000"/>
          </a:bodyPr>
          <a:lstStyle/>
          <a:p>
            <a:pPr algn="ctr"/>
            <a:r>
              <a:rPr lang="he-IL" sz="5400" b="1" dirty="0" smtClean="0"/>
              <a:t/>
            </a:r>
            <a:br>
              <a:rPr lang="he-IL" sz="5400" b="1" dirty="0" smtClean="0"/>
            </a:br>
            <a:r>
              <a:rPr lang="he-IL" sz="5400" b="1" dirty="0" smtClean="0"/>
              <a:t/>
            </a:r>
            <a:br>
              <a:rPr lang="he-IL" sz="5400" b="1" dirty="0" smtClean="0"/>
            </a:br>
            <a:r>
              <a:rPr lang="he-IL" sz="5400" b="1" dirty="0" smtClean="0"/>
              <a:t/>
            </a:r>
            <a:br>
              <a:rPr lang="he-IL" sz="5400" b="1" dirty="0" smtClean="0"/>
            </a:br>
            <a:r>
              <a:rPr lang="ar-SA" sz="5400" b="1" dirty="0" smtClean="0"/>
              <a:t>مشكلات وصعوبات البحث العلمي</a:t>
            </a:r>
            <a:r>
              <a:rPr lang="en-US" sz="4800" b="1" dirty="0" smtClean="0"/>
              <a:t/>
            </a:r>
            <a:br>
              <a:rPr lang="en-US" sz="4800" b="1" dirty="0" smtClean="0"/>
            </a:br>
            <a:endParaRPr lang="en-US" dirty="0"/>
          </a:p>
        </p:txBody>
      </p:sp>
    </p:spTree>
  </p:cSld>
  <p:clrMapOvr>
    <a:masterClrMapping/>
  </p:clrMapOvr>
  <p:transition>
    <p:wedg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1142984"/>
            <a:ext cx="8329642" cy="704104"/>
          </a:xfrm>
        </p:spPr>
        <p:txBody>
          <a:bodyPr>
            <a:normAutofit fontScale="90000"/>
          </a:bodyPr>
          <a:lstStyle/>
          <a:p>
            <a:r>
              <a:rPr lang="ar-SA" sz="5400" dirty="0" smtClean="0">
                <a:cs typeface="DecoType Naskh" pitchFamily="10" charset="-78"/>
              </a:rPr>
              <a:t>حجم العينة المقبول في الدراسات التربوية؟</a:t>
            </a:r>
            <a:endParaRPr lang="en-US" dirty="0"/>
          </a:p>
        </p:txBody>
      </p:sp>
      <p:sp>
        <p:nvSpPr>
          <p:cNvPr id="3" name="מציין מיקום תוכן 2"/>
          <p:cNvSpPr>
            <a:spLocks noGrp="1"/>
          </p:cNvSpPr>
          <p:nvPr>
            <p:ph idx="1"/>
          </p:nvPr>
        </p:nvSpPr>
        <p:spPr/>
        <p:txBody>
          <a:bodyPr/>
          <a:lstStyle/>
          <a:p>
            <a:r>
              <a:rPr lang="ar-SA" sz="4000" dirty="0" smtClean="0"/>
              <a:t>يعد حجم العينة من الأمور الأكثر جدلاً بين الباحثين ففي كثير من الدراسات تتراوح نسبة العينة بين 1- 10% ولا يستند تحديد هذه النسبة تماماً إلى منطق علمي وان كان هناك اتفاق على أن كبر حجم العينة يزيد في مصداقية البحث ويقلل من الخطأ.</a:t>
            </a:r>
            <a:endParaRPr lang="en-US" sz="4000" dirty="0" smtClean="0"/>
          </a:p>
          <a:p>
            <a:endParaRPr lang="en-US" dirty="0"/>
          </a:p>
        </p:txBody>
      </p:sp>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2"/>
          <p:cNvSpPr>
            <a:spLocks noGrp="1"/>
          </p:cNvSpPr>
          <p:nvPr>
            <p:ph idx="1"/>
          </p:nvPr>
        </p:nvSpPr>
        <p:spPr>
          <a:xfrm>
            <a:off x="457200" y="1481328"/>
            <a:ext cx="8229600" cy="4525963"/>
          </a:xfrm>
        </p:spPr>
        <p:txBody>
          <a:bodyPr>
            <a:normAutofit/>
          </a:bodyPr>
          <a:lstStyle/>
          <a:p>
            <a:pPr algn="r" rtl="1">
              <a:buNone/>
            </a:pPr>
            <a:r>
              <a:rPr lang="ar-SA" dirty="0" smtClean="0"/>
              <a:t>1 – تحديد المشكلة وصياغتها على شكل سؤال أو عبارة واضحة ومحددة وموضوعية </a:t>
            </a:r>
            <a:r>
              <a:rPr lang="ar-AE" dirty="0" smtClean="0"/>
              <a:t>.</a:t>
            </a:r>
            <a:endParaRPr lang="en-US" dirty="0" smtClean="0"/>
          </a:p>
          <a:p>
            <a:pPr algn="r" rtl="1">
              <a:buNone/>
            </a:pPr>
            <a:r>
              <a:rPr lang="ar-SA" dirty="0" smtClean="0"/>
              <a:t>2 – جمع المعلومات عن المشكلة، ومراجعة الدراسات السابقة.</a:t>
            </a:r>
            <a:endParaRPr lang="en-US" dirty="0" smtClean="0"/>
          </a:p>
          <a:p>
            <a:pPr algn="r" rtl="1">
              <a:buNone/>
            </a:pPr>
            <a:r>
              <a:rPr lang="ar-SA" dirty="0" smtClean="0"/>
              <a:t>3 – وضع الفرضيات التي تحاول أن تفسر المشكلة</a:t>
            </a:r>
            <a:r>
              <a:rPr lang="ar-AE" dirty="0" smtClean="0"/>
              <a:t>.</a:t>
            </a:r>
            <a:endParaRPr lang="en-US" dirty="0" smtClean="0"/>
          </a:p>
          <a:p>
            <a:pPr algn="r" rtl="1">
              <a:buNone/>
            </a:pPr>
            <a:r>
              <a:rPr lang="ar-SA" dirty="0" smtClean="0"/>
              <a:t>4 – اختبار صحة الفرضيات</a:t>
            </a:r>
            <a:r>
              <a:rPr lang="ar-AE" dirty="0" smtClean="0"/>
              <a:t>.</a:t>
            </a:r>
            <a:endParaRPr lang="en-US" dirty="0" smtClean="0"/>
          </a:p>
          <a:p>
            <a:pPr algn="r" rtl="1">
              <a:buNone/>
            </a:pPr>
            <a:r>
              <a:rPr lang="ar-SA" dirty="0" smtClean="0"/>
              <a:t>5 – الحصول على النتائج ومناقشتها</a:t>
            </a:r>
            <a:r>
              <a:rPr lang="ar-AE" dirty="0" smtClean="0"/>
              <a:t>.</a:t>
            </a:r>
            <a:endParaRPr lang="en-US" dirty="0" smtClean="0"/>
          </a:p>
          <a:p>
            <a:pPr algn="r" rtl="1">
              <a:buNone/>
            </a:pPr>
            <a:r>
              <a:rPr lang="ar-SA" dirty="0" smtClean="0"/>
              <a:t>يختار الباحث منهج البحث الذي سيتبعه : وفق مزايا المشكلة الخاصة، ومدى </a:t>
            </a:r>
            <a:r>
              <a:rPr lang="ar-SA" dirty="0" err="1" smtClean="0"/>
              <a:t>ملاءمته</a:t>
            </a:r>
            <a:r>
              <a:rPr lang="ar-SA" dirty="0" smtClean="0"/>
              <a:t> للمشكلة التي سيبحثها.</a:t>
            </a:r>
            <a:endParaRPr lang="en-US" dirty="0" smtClean="0"/>
          </a:p>
          <a:p>
            <a:pPr algn="r">
              <a:buNone/>
            </a:pPr>
            <a:endParaRPr lang="en-US" dirty="0" smtClean="0"/>
          </a:p>
          <a:p>
            <a:pPr>
              <a:buNone/>
            </a:pPr>
            <a:endParaRPr lang="en-US" dirty="0"/>
          </a:p>
        </p:txBody>
      </p:sp>
      <p:sp>
        <p:nvSpPr>
          <p:cNvPr id="5" name="כותרת 1"/>
          <p:cNvSpPr>
            <a:spLocks noGrp="1"/>
          </p:cNvSpPr>
          <p:nvPr>
            <p:ph type="title"/>
          </p:nvPr>
        </p:nvSpPr>
        <p:spPr>
          <a:xfrm>
            <a:off x="457200" y="274638"/>
            <a:ext cx="8229600" cy="1143000"/>
          </a:xfrm>
        </p:spPr>
        <p:txBody>
          <a:bodyPr>
            <a:normAutofit fontScale="90000"/>
          </a:bodyPr>
          <a:lstStyle/>
          <a:p>
            <a:pPr algn="r"/>
            <a:r>
              <a:rPr lang="ar-SA" dirty="0" smtClean="0"/>
              <a:t>خطوات البحث العلمي :</a:t>
            </a:r>
            <a:r>
              <a:rPr lang="en-US" dirty="0" smtClean="0"/>
              <a:t/>
            </a:r>
            <a:br>
              <a:rPr lang="en-US" dirty="0" smtClean="0"/>
            </a:br>
            <a:endParaRPr lang="en-US" dirty="0"/>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SA" dirty="0" smtClean="0"/>
              <a:t>سؤال البحث</a:t>
            </a:r>
            <a:r>
              <a:rPr lang="ar-SA" b="0" dirty="0" smtClean="0"/>
              <a:t/>
            </a:r>
            <a:br>
              <a:rPr lang="ar-SA" b="0" dirty="0" smtClean="0"/>
            </a:br>
            <a:endParaRPr lang="he-IL" b="0" dirty="0"/>
          </a:p>
        </p:txBody>
      </p:sp>
      <p:sp>
        <p:nvSpPr>
          <p:cNvPr id="3" name="Subtitle 2"/>
          <p:cNvSpPr>
            <a:spLocks noGrp="1"/>
          </p:cNvSpPr>
          <p:nvPr>
            <p:ph idx="1"/>
          </p:nvPr>
        </p:nvSpPr>
        <p:spPr/>
        <p:txBody>
          <a:bodyPr>
            <a:normAutofit fontScale="85000" lnSpcReduction="20000"/>
          </a:bodyPr>
          <a:lstStyle/>
          <a:p>
            <a:r>
              <a:rPr lang="ar-SA" dirty="0" smtClean="0"/>
              <a:t>يجب أن يكون مصاغا بصورة سؤال وأيضا يجب </a:t>
            </a:r>
            <a:r>
              <a:rPr lang="ar-SA" dirty="0" err="1" smtClean="0"/>
              <a:t>ان</a:t>
            </a:r>
            <a:r>
              <a:rPr lang="ar-SA" dirty="0" smtClean="0"/>
              <a:t> يكون سؤالا مفتوحا, أي أن السؤال لا يرمز بأي شكل إلى الجواب. </a:t>
            </a:r>
          </a:p>
          <a:p>
            <a:r>
              <a:rPr lang="ar-SA" dirty="0" smtClean="0"/>
              <a:t>هل توجد علاقة بين </a:t>
            </a:r>
            <a:r>
              <a:rPr lang="en-US" dirty="0" smtClean="0"/>
              <a:t>x</a:t>
            </a:r>
            <a:r>
              <a:rPr lang="ar-SA" dirty="0" smtClean="0"/>
              <a:t> و </a:t>
            </a:r>
            <a:r>
              <a:rPr lang="en-US" dirty="0" smtClean="0"/>
              <a:t>y</a:t>
            </a:r>
            <a:r>
              <a:rPr lang="ar-SA" dirty="0" smtClean="0"/>
              <a:t> (سؤال جيد للبحث)</a:t>
            </a:r>
          </a:p>
          <a:p>
            <a:r>
              <a:rPr lang="ar-SA" dirty="0" smtClean="0"/>
              <a:t>ما هي العلاقة بين </a:t>
            </a:r>
            <a:r>
              <a:rPr lang="en-US" dirty="0" smtClean="0"/>
              <a:t>x </a:t>
            </a:r>
            <a:r>
              <a:rPr lang="ar-SA" dirty="0" smtClean="0"/>
              <a:t> و </a:t>
            </a:r>
            <a:r>
              <a:rPr lang="en-US" dirty="0" smtClean="0"/>
              <a:t>y</a:t>
            </a:r>
            <a:r>
              <a:rPr lang="ar-SA" dirty="0" smtClean="0"/>
              <a:t> ( هذا سؤال بحث غير دقيق)</a:t>
            </a:r>
          </a:p>
          <a:p>
            <a:endParaRPr lang="ar-SA" dirty="0" smtClean="0"/>
          </a:p>
          <a:p>
            <a:r>
              <a:rPr lang="ar-SA" b="1" u="sng" dirty="0" smtClean="0"/>
              <a:t>قالب:</a:t>
            </a:r>
          </a:p>
          <a:p>
            <a:pPr marL="514350" indent="-514350">
              <a:buFont typeface="+mj-lt"/>
              <a:buAutoNum type="arabicPeriod"/>
            </a:pPr>
            <a:r>
              <a:rPr lang="ar-SA" dirty="0" smtClean="0"/>
              <a:t>هل توجد علاقة بين --------------- وبين -----------؟ (سؤال علاقة ,يكثر في البحث الكمي)ظ</a:t>
            </a:r>
          </a:p>
          <a:p>
            <a:pPr marL="514350" indent="-514350">
              <a:buFont typeface="+mj-lt"/>
              <a:buAutoNum type="arabicPeriod"/>
            </a:pPr>
            <a:r>
              <a:rPr lang="ar-SA" dirty="0" smtClean="0"/>
              <a:t>هل يوجد اختلاف بين ------------- وبين -----------؟ (سؤال مقارنة بين مجموعتين)</a:t>
            </a:r>
          </a:p>
          <a:p>
            <a:pPr marL="514350" indent="-514350"/>
            <a:endParaRPr lang="ar-SA" dirty="0" smtClean="0"/>
          </a:p>
          <a:p>
            <a:pPr marL="514350" indent="-514350"/>
            <a:r>
              <a:rPr lang="ar-SA" b="1" u="sng" dirty="0" smtClean="0"/>
              <a:t>مثال: </a:t>
            </a:r>
          </a:p>
          <a:p>
            <a:pPr marL="514350" indent="-514350"/>
            <a:r>
              <a:rPr lang="ar-SA" dirty="0" smtClean="0"/>
              <a:t>نساء من مجتمع مغلق واتصالات</a:t>
            </a:r>
          </a:p>
          <a:p>
            <a:endParaRPr lang="he-IL" dirty="0"/>
          </a:p>
        </p:txBody>
      </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2"/>
          <p:cNvSpPr>
            <a:spLocks noGrp="1"/>
          </p:cNvSpPr>
          <p:nvPr>
            <p:ph idx="1"/>
          </p:nvPr>
        </p:nvSpPr>
        <p:spPr>
          <a:xfrm>
            <a:off x="457200" y="1481328"/>
            <a:ext cx="8229600" cy="4525963"/>
          </a:xfrm>
        </p:spPr>
        <p:txBody>
          <a:bodyPr>
            <a:normAutofit/>
          </a:bodyPr>
          <a:lstStyle/>
          <a:p>
            <a:pPr algn="r">
              <a:buNone/>
            </a:pPr>
            <a:r>
              <a:rPr lang="ar-AE" dirty="0" smtClean="0"/>
              <a:t>هي عبارة عن تساؤل أ</a:t>
            </a:r>
            <a:r>
              <a:rPr lang="ar-SA" dirty="0" smtClean="0"/>
              <a:t>و </a:t>
            </a:r>
            <a:r>
              <a:rPr lang="ar-AE" dirty="0" smtClean="0"/>
              <a:t>تساؤلات غامضة قد تدور في ذهن الباحث حول موضوع الدراسة </a:t>
            </a:r>
            <a:r>
              <a:rPr lang="ar-AE" dirty="0" err="1" smtClean="0"/>
              <a:t>ال</a:t>
            </a:r>
            <a:r>
              <a:rPr lang="ar-SA" dirty="0" smtClean="0"/>
              <a:t>ذي</a:t>
            </a:r>
            <a:r>
              <a:rPr lang="ar-AE" dirty="0" smtClean="0"/>
              <a:t> اختاره وهي تساؤلات تحتاج إلى تفسير يسعى الباحث إلى إيجاد إجابات شافية ووافية لها.</a:t>
            </a:r>
            <a:br>
              <a:rPr lang="ar-AE" dirty="0" smtClean="0"/>
            </a:br>
            <a:r>
              <a:rPr lang="ar-AE" dirty="0" smtClean="0"/>
              <a:t>مثال: ماهي العلاقة بين استخدام الحاسب الآلي وتقد</a:t>
            </a:r>
            <a:r>
              <a:rPr lang="ar-SA" dirty="0" smtClean="0"/>
              <a:t>ي</a:t>
            </a:r>
            <a:r>
              <a:rPr lang="ar-AE" dirty="0" smtClean="0"/>
              <a:t>م أفضل الخدمات للمستفيدين في المكتبات ومراكز المعلومات؟</a:t>
            </a:r>
            <a:br>
              <a:rPr lang="ar-AE" dirty="0" smtClean="0"/>
            </a:br>
            <a:r>
              <a:rPr lang="ar-AE" dirty="0" smtClean="0"/>
              <a:t>قد تكون المشكلة البحثية عبارة عن موقف غامض يحتاج إلى تفسير وإيضاح.</a:t>
            </a:r>
            <a:br>
              <a:rPr lang="ar-AE" dirty="0" smtClean="0"/>
            </a:br>
            <a:r>
              <a:rPr lang="ar-AE" dirty="0" smtClean="0"/>
              <a:t>مثال: اختفاء سلعة معينة من السوق رغم وفرة إنتاجها واستيرادها</a:t>
            </a:r>
            <a:r>
              <a:rPr lang="ar-AE" b="1" dirty="0" smtClean="0"/>
              <a:t>.</a:t>
            </a:r>
            <a:br>
              <a:rPr lang="ar-AE" b="1" dirty="0" smtClean="0"/>
            </a:br>
            <a:endParaRPr lang="en-US" dirty="0"/>
          </a:p>
        </p:txBody>
      </p:sp>
      <p:sp>
        <p:nvSpPr>
          <p:cNvPr id="5" name="כותרת 1"/>
          <p:cNvSpPr>
            <a:spLocks noGrp="1"/>
          </p:cNvSpPr>
          <p:nvPr>
            <p:ph type="title"/>
          </p:nvPr>
        </p:nvSpPr>
        <p:spPr>
          <a:xfrm>
            <a:off x="457200" y="274638"/>
            <a:ext cx="8229600" cy="1143000"/>
          </a:xfrm>
        </p:spPr>
        <p:txBody>
          <a:bodyPr/>
          <a:lstStyle/>
          <a:p>
            <a:pPr algn="ctr"/>
            <a:r>
              <a:rPr lang="ar-AE" b="1" dirty="0" smtClean="0"/>
              <a:t>مشكلة البحث:</a:t>
            </a:r>
            <a:endParaRPr lang="en-US" dirty="0"/>
          </a:p>
        </p:txBody>
      </p:sp>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725</TotalTime>
  <Words>2593</Words>
  <Application>Microsoft Office PowerPoint</Application>
  <PresentationFormat>On-screen Show (4:3)</PresentationFormat>
  <Paragraphs>381</Paragraphs>
  <Slides>60</Slides>
  <Notes>6</Notes>
  <HiddenSlides>0</HiddenSlides>
  <MMClips>0</MMClips>
  <ScaleCrop>false</ScaleCrop>
  <HeadingPairs>
    <vt:vector size="4" baseType="variant">
      <vt:variant>
        <vt:lpstr>Theme</vt:lpstr>
      </vt:variant>
      <vt:variant>
        <vt:i4>1</vt:i4>
      </vt:variant>
      <vt:variant>
        <vt:lpstr>Slide Titles</vt:lpstr>
      </vt:variant>
      <vt:variant>
        <vt:i4>60</vt:i4>
      </vt:variant>
    </vt:vector>
  </HeadingPairs>
  <TitlesOfParts>
    <vt:vector size="61" baseType="lpstr">
      <vt:lpstr>Flow</vt:lpstr>
      <vt:lpstr>Slide 1</vt:lpstr>
      <vt:lpstr>Slide 2</vt:lpstr>
      <vt:lpstr>طرق الحصول على  المعرفة</vt:lpstr>
      <vt:lpstr>العلم</vt:lpstr>
      <vt:lpstr>البحث العلمي</vt:lpstr>
      <vt:lpstr>   مشكلات وصعوبات البحث العلمي </vt:lpstr>
      <vt:lpstr>خطوات البحث العلمي : </vt:lpstr>
      <vt:lpstr>سؤال البحث </vt:lpstr>
      <vt:lpstr>مشكلة البحث:</vt:lpstr>
      <vt:lpstr>مشكلة البحث</vt:lpstr>
      <vt:lpstr>مشكلة البحث</vt:lpstr>
      <vt:lpstr>       بعض الأخطاء عند تحديد مشكلة البحث </vt:lpstr>
      <vt:lpstr>الفرضية</vt:lpstr>
      <vt:lpstr>معايير الفرضية الجيدة </vt:lpstr>
      <vt:lpstr>متغيرات</vt:lpstr>
      <vt:lpstr>لكي يتم تعريف المتغير هنالك نوعان من التعريفات</vt:lpstr>
      <vt:lpstr>المتغيرات</vt:lpstr>
      <vt:lpstr>أنواع المتغيرات </vt:lpstr>
      <vt:lpstr> 1- المتغير المستقل : Independence variable يصنف الي</vt:lpstr>
      <vt:lpstr>المتغير التابع dependence variable</vt:lpstr>
      <vt:lpstr>أنواع البحث العلمي</vt:lpstr>
      <vt:lpstr>البحث النوعي qualitative research</vt:lpstr>
      <vt:lpstr>مقارنه</vt:lpstr>
      <vt:lpstr>تصميم البحث</vt:lpstr>
      <vt:lpstr>تصميم البحث</vt:lpstr>
      <vt:lpstr>تصميم البحوث:</vt:lpstr>
      <vt:lpstr>البحث الإستكشافي </vt:lpstr>
      <vt:lpstr>البحث الإستكشافي (يتبع) </vt:lpstr>
      <vt:lpstr>Slide 29</vt:lpstr>
      <vt:lpstr>Slide 30</vt:lpstr>
      <vt:lpstr>Slide 31</vt:lpstr>
      <vt:lpstr>Slide 32</vt:lpstr>
      <vt:lpstr>Slide 33</vt:lpstr>
      <vt:lpstr>Slide 34</vt:lpstr>
      <vt:lpstr>منهجية البحث وإجراءاته</vt:lpstr>
      <vt:lpstr>ب- مجتمع البحث:</vt:lpstr>
      <vt:lpstr>ج- عينة البحث</vt:lpstr>
      <vt:lpstr>د- أداة البحث</vt:lpstr>
      <vt:lpstr>شروط أداة البحث</vt:lpstr>
      <vt:lpstr>ه- ثبات الأداة Reliability</vt:lpstr>
      <vt:lpstr>و- صدق الأداة Validity</vt:lpstr>
      <vt:lpstr>ز- المعالجة الإحصائية</vt:lpstr>
      <vt:lpstr>نتائج البحث :</vt:lpstr>
      <vt:lpstr>المنهج:</vt:lpstr>
      <vt:lpstr>تصنيف المناهج إلى : </vt:lpstr>
      <vt:lpstr>أولاً: المنهج التجريبي وشبة التجريبي</vt:lpstr>
      <vt:lpstr>عند استخدام المنهج التجريبي وشبه التجريبي يجب القيام بما يلي </vt:lpstr>
      <vt:lpstr>ادوات البحث العلمي </vt:lpstr>
      <vt:lpstr>الاستبانة</vt:lpstr>
      <vt:lpstr>مميزات الاستبانة:- </vt:lpstr>
      <vt:lpstr>                                            من شروط الاستبانة الجيدة احتوائها على ما يلي:- </vt:lpstr>
      <vt:lpstr>المقابلة</vt:lpstr>
      <vt:lpstr>مميزات المقابلة:- </vt:lpstr>
      <vt:lpstr>الملاحظة</vt:lpstr>
      <vt:lpstr>الامور التي تجب مراعاتها لانجاح عملية الملاحظة:- </vt:lpstr>
      <vt:lpstr>الاختبار</vt:lpstr>
      <vt:lpstr>أنواع الاختبارات:- </vt:lpstr>
      <vt:lpstr>الشروط اللازم توفرها في أداة جمع البيانات </vt:lpstr>
      <vt:lpstr>العينة</vt:lpstr>
      <vt:lpstr>حجم العينة المقبول في الدراسات التربوية؟</vt:lpstr>
    </vt:vector>
  </TitlesOfParts>
  <Company>University of Haifa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سؤال البحث</dc:title>
  <dc:creator>libadm</dc:creator>
  <cp:lastModifiedBy>Administrator</cp:lastModifiedBy>
  <cp:revision>69</cp:revision>
  <dcterms:created xsi:type="dcterms:W3CDTF">2009-12-24T10:22:59Z</dcterms:created>
  <dcterms:modified xsi:type="dcterms:W3CDTF">2010-03-21T13:42:55Z</dcterms:modified>
</cp:coreProperties>
</file>