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notesMasterIdLst>
    <p:notesMasterId r:id="rId23"/>
  </p:notesMasterIdLst>
  <p:handoutMasterIdLst>
    <p:handoutMasterId r:id="rId24"/>
  </p:handoutMasterIdLst>
  <p:sldIdLst>
    <p:sldId id="272" r:id="rId2"/>
    <p:sldId id="409" r:id="rId3"/>
    <p:sldId id="406" r:id="rId4"/>
    <p:sldId id="407" r:id="rId5"/>
    <p:sldId id="410" r:id="rId6"/>
    <p:sldId id="411" r:id="rId7"/>
    <p:sldId id="412" r:id="rId8"/>
    <p:sldId id="398" r:id="rId9"/>
    <p:sldId id="400" r:id="rId10"/>
    <p:sldId id="401" r:id="rId11"/>
    <p:sldId id="402" r:id="rId12"/>
    <p:sldId id="403" r:id="rId13"/>
    <p:sldId id="399" r:id="rId14"/>
    <p:sldId id="404" r:id="rId15"/>
    <p:sldId id="283" r:id="rId16"/>
    <p:sldId id="284" r:id="rId17"/>
    <p:sldId id="276" r:id="rId18"/>
    <p:sldId id="278" r:id="rId19"/>
    <p:sldId id="279" r:id="rId20"/>
    <p:sldId id="281" r:id="rId21"/>
    <p:sldId id="298" r:id="rId2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191" autoAdjust="0"/>
    <p:restoredTop sz="94660"/>
  </p:normalViewPr>
  <p:slideViewPr>
    <p:cSldViewPr>
      <p:cViewPr varScale="1">
        <p:scale>
          <a:sx n="101" d="100"/>
          <a:sy n="101" d="100"/>
        </p:scale>
        <p:origin x="-2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C81576C8-7082-48B9-AD40-BE53F29EE4A4}" type="datetimeFigureOut">
              <a:rPr lang="ar-SA" smtClean="0"/>
              <a:pPr/>
              <a:t>12/04/1433</a:t>
            </a:fld>
            <a:endParaRPr lang="ar-SA"/>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402CAA5C-DC5F-4B33-A853-CCA77AAEE0C3}" type="slidenum">
              <a:rPr lang="ar-SA" smtClean="0"/>
              <a:pPr/>
              <a:t>‹#›</a:t>
            </a:fld>
            <a:endParaRPr lang="ar-S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871FBAC-49FE-433C-A206-7F7495E01686}" type="datetimeFigureOut">
              <a:rPr lang="ar-SA" smtClean="0"/>
              <a:pPr/>
              <a:t>12/04/1433</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D3F4FC8-5B97-45E6-9D78-9BAAEC3E48B4}"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4D3F4FC8-5B97-45E6-9D78-9BAAEC3E48B4}" type="slidenum">
              <a:rPr lang="ar-SA" smtClean="0"/>
              <a:pPr/>
              <a:t>1</a:t>
            </a:fld>
            <a:endParaRPr lang="ar-S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4D3F4FC8-5B97-45E6-9D78-9BAAEC3E48B4}" type="slidenum">
              <a:rPr lang="ar-SA" smtClean="0"/>
              <a:pPr/>
              <a:t>3</a:t>
            </a:fld>
            <a:endParaRPr lang="ar-S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4D3F4FC8-5B97-45E6-9D78-9BAAEC3E48B4}" type="slidenum">
              <a:rPr lang="ar-SA" smtClean="0"/>
              <a:pPr/>
              <a:t>4</a:t>
            </a:fld>
            <a:endParaRPr lang="ar-S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عنصر نائب لصورة الشريحة 1"/>
          <p:cNvSpPr>
            <a:spLocks noGrp="1" noRot="1" noChangeAspect="1" noTextEdit="1"/>
          </p:cNvSpPr>
          <p:nvPr>
            <p:ph type="sldImg"/>
          </p:nvPr>
        </p:nvSpPr>
        <p:spPr bwMode="auto">
          <a:noFill/>
          <a:ln>
            <a:solidFill>
              <a:srgbClr val="000000"/>
            </a:solidFill>
            <a:miter lim="800000"/>
            <a:headEnd/>
            <a:tailEnd/>
          </a:ln>
        </p:spPr>
      </p:sp>
      <p:sp>
        <p:nvSpPr>
          <p:cNvPr id="79875" name="عنصر نائب للملاحظات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ar-SA" smtClean="0"/>
          </a:p>
        </p:txBody>
      </p:sp>
      <p:sp>
        <p:nvSpPr>
          <p:cNvPr id="79876" name="عنصر نائب لرقم الشريحة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4DB7BA2-A15A-44E8-AB0C-0DE9BB39F633}" type="slidenum">
              <a:rPr lang="ar-SA" smtClean="0">
                <a:cs typeface="Arial" pitchFamily="34" charset="0"/>
              </a:rPr>
              <a:pPr/>
              <a:t>5</a:t>
            </a:fld>
            <a:endParaRPr lang="ar-SA" smtClean="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عنصر نائب لصورة الشريحة 1"/>
          <p:cNvSpPr>
            <a:spLocks noGrp="1" noRot="1" noChangeAspect="1" noTextEdit="1"/>
          </p:cNvSpPr>
          <p:nvPr>
            <p:ph type="sldImg"/>
          </p:nvPr>
        </p:nvSpPr>
        <p:spPr bwMode="auto">
          <a:noFill/>
          <a:ln>
            <a:solidFill>
              <a:srgbClr val="000000"/>
            </a:solidFill>
            <a:miter lim="800000"/>
            <a:headEnd/>
            <a:tailEnd/>
          </a:ln>
        </p:spPr>
      </p:sp>
      <p:sp>
        <p:nvSpPr>
          <p:cNvPr id="80899" name="عنصر نائب للملاحظات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ar-SA" smtClean="0"/>
          </a:p>
        </p:txBody>
      </p:sp>
      <p:sp>
        <p:nvSpPr>
          <p:cNvPr id="80900" name="عنصر نائب لرقم الشريحة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781D29B-6C59-478D-93F9-1CB33A2D52EA}" type="slidenum">
              <a:rPr lang="ar-SA" smtClean="0">
                <a:cs typeface="Arial" pitchFamily="34" charset="0"/>
              </a:rPr>
              <a:pPr/>
              <a:t>6</a:t>
            </a:fld>
            <a:endParaRPr lang="ar-SA" smtClean="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عنصر نائب لصورة الشريحة 1"/>
          <p:cNvSpPr>
            <a:spLocks noGrp="1" noRot="1" noChangeAspect="1" noTextEdit="1"/>
          </p:cNvSpPr>
          <p:nvPr>
            <p:ph type="sldImg"/>
          </p:nvPr>
        </p:nvSpPr>
        <p:spPr bwMode="auto">
          <a:noFill/>
          <a:ln>
            <a:solidFill>
              <a:srgbClr val="000000"/>
            </a:solidFill>
            <a:miter lim="800000"/>
            <a:headEnd/>
            <a:tailEnd/>
          </a:ln>
        </p:spPr>
      </p:sp>
      <p:sp>
        <p:nvSpPr>
          <p:cNvPr id="81923" name="عنصر نائب للملاحظات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ar-SA" smtClean="0"/>
          </a:p>
        </p:txBody>
      </p:sp>
      <p:sp>
        <p:nvSpPr>
          <p:cNvPr id="81924" name="عنصر نائب لرقم الشريحة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583942C-D3E5-4A55-9AF4-B6F9C081D8E4}" type="slidenum">
              <a:rPr lang="ar-SA" smtClean="0">
                <a:cs typeface="Arial" pitchFamily="34" charset="0"/>
              </a:rPr>
              <a:pPr/>
              <a:t>7</a:t>
            </a:fld>
            <a:endParaRPr lang="ar-SA" smtClean="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A137A53-EE7D-4FCE-A4FE-A8D4A63B49A5}" type="datetimeFigureOut">
              <a:rPr lang="ar-SA" smtClean="0"/>
              <a:pPr/>
              <a:t>12/04/1433</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ED53127-ECAF-493E-B1F7-E669586483A1}"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137A53-EE7D-4FCE-A4FE-A8D4A63B49A5}" type="datetimeFigureOut">
              <a:rPr lang="ar-SA" smtClean="0"/>
              <a:pPr/>
              <a:t>12/04/1433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ED53127-ECAF-493E-B1F7-E669586483A1}"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137A53-EE7D-4FCE-A4FE-A8D4A63B49A5}" type="datetimeFigureOut">
              <a:rPr lang="ar-SA" smtClean="0"/>
              <a:pPr/>
              <a:t>12/04/1433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ED53127-ECAF-493E-B1F7-E669586483A1}"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137A53-EE7D-4FCE-A4FE-A8D4A63B49A5}" type="datetimeFigureOut">
              <a:rPr lang="ar-SA" smtClean="0"/>
              <a:pPr/>
              <a:t>12/04/1433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ED53127-ECAF-493E-B1F7-E669586483A1}"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A137A53-EE7D-4FCE-A4FE-A8D4A63B49A5}" type="datetimeFigureOut">
              <a:rPr lang="ar-SA" smtClean="0"/>
              <a:pPr/>
              <a:t>12/04/1433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ED53127-ECAF-493E-B1F7-E669586483A1}"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A137A53-EE7D-4FCE-A4FE-A8D4A63B49A5}" type="datetimeFigureOut">
              <a:rPr lang="ar-SA" smtClean="0"/>
              <a:pPr/>
              <a:t>12/04/1433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ED53127-ECAF-493E-B1F7-E669586483A1}"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A137A53-EE7D-4FCE-A4FE-A8D4A63B49A5}" type="datetimeFigureOut">
              <a:rPr lang="ar-SA" smtClean="0"/>
              <a:pPr/>
              <a:t>12/04/1433</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ED53127-ECAF-493E-B1F7-E669586483A1}"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A137A53-EE7D-4FCE-A4FE-A8D4A63B49A5}" type="datetimeFigureOut">
              <a:rPr lang="ar-SA" smtClean="0"/>
              <a:pPr/>
              <a:t>12/04/1433</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ED53127-ECAF-493E-B1F7-E669586483A1}"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137A53-EE7D-4FCE-A4FE-A8D4A63B49A5}" type="datetimeFigureOut">
              <a:rPr lang="ar-SA" smtClean="0"/>
              <a:pPr/>
              <a:t>12/04/1433</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ED53127-ECAF-493E-B1F7-E669586483A1}"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A137A53-EE7D-4FCE-A4FE-A8D4A63B49A5}" type="datetimeFigureOut">
              <a:rPr lang="ar-SA" smtClean="0"/>
              <a:pPr/>
              <a:t>12/04/1433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ED53127-ECAF-493E-B1F7-E669586483A1}"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A137A53-EE7D-4FCE-A4FE-A8D4A63B49A5}" type="datetimeFigureOut">
              <a:rPr lang="ar-SA" smtClean="0"/>
              <a:pPr/>
              <a:t>12/04/1433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ED53127-ECAF-493E-B1F7-E669586483A1}" type="slidenum">
              <a:rPr lang="ar-SA" smtClean="0"/>
              <a:pPr/>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A137A53-EE7D-4FCE-A4FE-A8D4A63B49A5}" type="datetimeFigureOut">
              <a:rPr lang="ar-SA" smtClean="0"/>
              <a:pPr/>
              <a:t>12/04/1433</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ED53127-ECAF-493E-B1F7-E669586483A1}" type="slidenum">
              <a:rPr lang="ar-SA" smtClean="0"/>
              <a:pPr/>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p:txBody>
          <a:bodyPr>
            <a:normAutofit/>
          </a:bodyPr>
          <a:lstStyle/>
          <a:p>
            <a:pPr algn="ctr"/>
            <a:r>
              <a:rPr lang="ar-SA" dirty="0" smtClean="0"/>
              <a:t>طرق بحث كمي</a:t>
            </a:r>
            <a:br>
              <a:rPr lang="ar-SA" dirty="0" smtClean="0"/>
            </a:br>
            <a:endParaRPr lang="ar-SA" dirty="0"/>
          </a:p>
        </p:txBody>
      </p:sp>
      <p:sp>
        <p:nvSpPr>
          <p:cNvPr id="3" name="Subtitle 2"/>
          <p:cNvSpPr>
            <a:spLocks noGrp="1"/>
          </p:cNvSpPr>
          <p:nvPr>
            <p:ph type="subTitle" idx="1"/>
          </p:nvPr>
        </p:nvSpPr>
        <p:spPr/>
        <p:txBody>
          <a:bodyPr>
            <a:normAutofit/>
          </a:bodyPr>
          <a:lstStyle/>
          <a:p>
            <a:pPr algn="ctr"/>
            <a:r>
              <a:rPr lang="ar-SA" sz="4000" dirty="0" smtClean="0"/>
              <a:t>محمد سيد احمد</a:t>
            </a:r>
            <a:endParaRPr lang="ar-SA" sz="4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2"/>
          <p:cNvSpPr>
            <a:spLocks noGrp="1"/>
          </p:cNvSpPr>
          <p:nvPr>
            <p:ph idx="1"/>
          </p:nvPr>
        </p:nvSpPr>
        <p:spPr>
          <a:xfrm>
            <a:off x="457200" y="1481138"/>
            <a:ext cx="8229600" cy="4525962"/>
          </a:xfrm>
        </p:spPr>
        <p:txBody>
          <a:bodyPr/>
          <a:lstStyle/>
          <a:p>
            <a:pPr>
              <a:buFontTx/>
              <a:buNone/>
              <a:defRPr/>
            </a:pPr>
            <a:r>
              <a:rPr lang="ar-AE" dirty="0" smtClean="0"/>
              <a:t>لكي نحل مشكلة يجب </a:t>
            </a:r>
            <a:r>
              <a:rPr lang="ar-SA" dirty="0" smtClean="0"/>
              <a:t>الإحساس و</a:t>
            </a:r>
            <a:r>
              <a:rPr lang="ar-AE" dirty="0" smtClean="0"/>
              <a:t>الاعتراف بها </a:t>
            </a:r>
            <a:r>
              <a:rPr lang="ar-AE" dirty="0" err="1" smtClean="0"/>
              <a:t>و</a:t>
            </a:r>
            <a:r>
              <a:rPr lang="ar-SA" dirty="0" smtClean="0"/>
              <a:t>من ثم </a:t>
            </a:r>
            <a:r>
              <a:rPr lang="ar-AE" dirty="0" smtClean="0"/>
              <a:t>التعرف عليها .</a:t>
            </a:r>
          </a:p>
          <a:p>
            <a:pPr>
              <a:buFontTx/>
              <a:buNone/>
              <a:defRPr/>
            </a:pPr>
            <a:r>
              <a:rPr lang="ar-AE" dirty="0" smtClean="0"/>
              <a:t>في </a:t>
            </a:r>
            <a:r>
              <a:rPr lang="ar-SA" dirty="0" smtClean="0"/>
              <a:t>أ</a:t>
            </a:r>
            <a:r>
              <a:rPr lang="ar-AE" dirty="0" smtClean="0"/>
              <a:t>غلب الأحيان يقف الباحث أمام مشكلة عامة ومعقدة إلى حد ما</a:t>
            </a:r>
            <a:r>
              <a:rPr lang="ar-SA" dirty="0" smtClean="0"/>
              <a:t>، </a:t>
            </a:r>
            <a:r>
              <a:rPr lang="ar-AE" dirty="0" smtClean="0"/>
              <a:t>غريبة عليه تماما</a:t>
            </a:r>
            <a:r>
              <a:rPr lang="ar-SA" dirty="0" smtClean="0"/>
              <a:t>، </a:t>
            </a:r>
            <a:r>
              <a:rPr lang="ar-AE" dirty="0" smtClean="0"/>
              <a:t>لكي يستطيع بحثها عليه </a:t>
            </a:r>
            <a:r>
              <a:rPr lang="ar-SA" dirty="0" smtClean="0"/>
              <a:t>صياغتها </a:t>
            </a:r>
            <a:r>
              <a:rPr lang="ar-AE" dirty="0" smtClean="0"/>
              <a:t>و</a:t>
            </a:r>
            <a:r>
              <a:rPr lang="ar-SA" dirty="0" smtClean="0"/>
              <a:t>أ</a:t>
            </a:r>
            <a:r>
              <a:rPr lang="ar-AE" dirty="0" smtClean="0"/>
              <a:t>ن يوضح لنفسه جيدا ما هي المشكلة التي تشغله بالضبط</a:t>
            </a:r>
            <a:r>
              <a:rPr lang="ar-SA" dirty="0" smtClean="0"/>
              <a:t>. أفضل وسيلة لتوضيحها هي محاولة صياغتها كسؤال</a:t>
            </a:r>
            <a:r>
              <a:rPr lang="ar-AE" dirty="0" smtClean="0"/>
              <a:t>.</a:t>
            </a:r>
            <a:endParaRPr lang="en-US" dirty="0"/>
          </a:p>
        </p:txBody>
      </p:sp>
      <p:sp>
        <p:nvSpPr>
          <p:cNvPr id="5" name="כותרת 1"/>
          <p:cNvSpPr>
            <a:spLocks noGrp="1"/>
          </p:cNvSpPr>
          <p:nvPr>
            <p:ph type="title"/>
          </p:nvPr>
        </p:nvSpPr>
        <p:spPr>
          <a:xfrm>
            <a:off x="457200" y="274638"/>
            <a:ext cx="8229600" cy="1143000"/>
          </a:xfrm>
        </p:spPr>
        <p:txBody>
          <a:bodyPr/>
          <a:lstStyle/>
          <a:p>
            <a:pPr algn="ctr">
              <a:defRPr/>
            </a:pPr>
            <a:r>
              <a:rPr lang="ar-AE" dirty="0" smtClean="0"/>
              <a:t>مشكلة البحث</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מציין מיקום תוכן 2"/>
          <p:cNvSpPr>
            <a:spLocks noGrp="1"/>
          </p:cNvSpPr>
          <p:nvPr>
            <p:ph idx="1"/>
          </p:nvPr>
        </p:nvSpPr>
        <p:spPr>
          <a:xfrm>
            <a:off x="457200" y="1481138"/>
            <a:ext cx="8229600" cy="4525962"/>
          </a:xfrm>
        </p:spPr>
        <p:txBody>
          <a:bodyPr/>
          <a:lstStyle/>
          <a:p>
            <a:pPr>
              <a:buFontTx/>
              <a:buNone/>
              <a:defRPr/>
            </a:pPr>
            <a:r>
              <a:rPr lang="ar-AE" dirty="0" smtClean="0"/>
              <a:t>هناك ثلاثة عوامل </a:t>
            </a:r>
            <a:r>
              <a:rPr lang="ar-AE" dirty="0" err="1" smtClean="0"/>
              <a:t>ي</a:t>
            </a:r>
            <a:r>
              <a:rPr lang="ar-SA" dirty="0" smtClean="0"/>
              <a:t>نبغي</a:t>
            </a:r>
            <a:r>
              <a:rPr lang="ar-AE" dirty="0" smtClean="0"/>
              <a:t> أن تكون في كل مشكلة لكي نستطيع بحثها بطريقة علمية</a:t>
            </a:r>
            <a:r>
              <a:rPr lang="he-IL" dirty="0" smtClean="0"/>
              <a:t> (</a:t>
            </a:r>
            <a:r>
              <a:rPr lang="en-US" dirty="0" smtClean="0"/>
              <a:t>(Kerlinger, 1972</a:t>
            </a:r>
            <a:r>
              <a:rPr lang="ar-AE" dirty="0" smtClean="0"/>
              <a:t>:</a:t>
            </a:r>
          </a:p>
          <a:p>
            <a:pPr>
              <a:buFontTx/>
              <a:buNone/>
              <a:defRPr/>
            </a:pPr>
            <a:r>
              <a:rPr lang="ar-AE" dirty="0" smtClean="0"/>
              <a:t>1.</a:t>
            </a:r>
            <a:r>
              <a:rPr lang="ar-SA" dirty="0" smtClean="0"/>
              <a:t> </a:t>
            </a:r>
            <a:r>
              <a:rPr lang="ar-AE" dirty="0" smtClean="0"/>
              <a:t>يجب على المشكلة أن تشير إلى</a:t>
            </a:r>
            <a:r>
              <a:rPr lang="ar-SA" dirty="0" smtClean="0"/>
              <a:t> إمكانية وجود</a:t>
            </a:r>
            <a:r>
              <a:rPr lang="ar-AE" dirty="0" smtClean="0"/>
              <a:t> علاقة بين متغيرين أو أكثر </a:t>
            </a:r>
          </a:p>
          <a:p>
            <a:pPr>
              <a:buFontTx/>
              <a:buNone/>
              <a:defRPr/>
            </a:pPr>
            <a:r>
              <a:rPr lang="ar-AE" dirty="0" smtClean="0"/>
              <a:t>2.يجب على المشكلة أن تكون مصاغة بوضوح ”الطريقة الأكثر جودة هي ص</a:t>
            </a:r>
            <a:r>
              <a:rPr lang="ar-SA" dirty="0" smtClean="0"/>
              <a:t>ي</a:t>
            </a:r>
            <a:r>
              <a:rPr lang="ar-AE" dirty="0" smtClean="0"/>
              <a:t>اغة المشكلة على شكل سؤال”.</a:t>
            </a:r>
          </a:p>
          <a:p>
            <a:pPr>
              <a:buFontTx/>
              <a:buNone/>
              <a:defRPr/>
            </a:pPr>
            <a:r>
              <a:rPr lang="ar-AE" dirty="0" smtClean="0"/>
              <a:t>3.على المشكلة أن تكون قابلة للفحص ويمكن قياسها.</a:t>
            </a:r>
          </a:p>
          <a:p>
            <a:pPr>
              <a:buFontTx/>
              <a:buNone/>
              <a:defRPr/>
            </a:pPr>
            <a:endParaRPr lang="en-US" dirty="0"/>
          </a:p>
        </p:txBody>
      </p:sp>
      <p:sp>
        <p:nvSpPr>
          <p:cNvPr id="7" name="כותרת 1"/>
          <p:cNvSpPr>
            <a:spLocks noGrp="1"/>
          </p:cNvSpPr>
          <p:nvPr>
            <p:ph type="title"/>
          </p:nvPr>
        </p:nvSpPr>
        <p:spPr>
          <a:xfrm>
            <a:off x="457200" y="274638"/>
            <a:ext cx="8229600" cy="1143000"/>
          </a:xfrm>
        </p:spPr>
        <p:txBody>
          <a:bodyPr/>
          <a:lstStyle/>
          <a:p>
            <a:pPr algn="ctr">
              <a:defRPr/>
            </a:pPr>
            <a:r>
              <a:rPr lang="ar-AE" dirty="0" smtClean="0"/>
              <a:t>مشكلة البحث</a:t>
            </a:r>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0" y="214313"/>
            <a:ext cx="8229600" cy="1143000"/>
          </a:xfrm>
        </p:spPr>
        <p:txBody>
          <a:bodyPr>
            <a:normAutofit fontScale="90000"/>
          </a:bodyPr>
          <a:lstStyle/>
          <a:p>
            <a:pPr>
              <a:defRPr/>
            </a:pPr>
            <a:r>
              <a:rPr lang="ar-AE" sz="5400" b="1" dirty="0" smtClean="0"/>
              <a:t/>
            </a:r>
            <a:br>
              <a:rPr lang="ar-AE" sz="5400" b="1" dirty="0" smtClean="0"/>
            </a:br>
            <a:r>
              <a:rPr lang="ar-AE" sz="5400" b="1" dirty="0" smtClean="0"/>
              <a:t/>
            </a:r>
            <a:br>
              <a:rPr lang="ar-AE" sz="5400" b="1" dirty="0" smtClean="0"/>
            </a:br>
            <a:r>
              <a:rPr lang="ar-AE" sz="5400" b="1" dirty="0" smtClean="0"/>
              <a:t/>
            </a:r>
            <a:br>
              <a:rPr lang="ar-AE" sz="5400" b="1" dirty="0" smtClean="0"/>
            </a:br>
            <a:r>
              <a:rPr lang="ar-AE" sz="5400" b="1" dirty="0" smtClean="0"/>
              <a:t/>
            </a:r>
            <a:br>
              <a:rPr lang="ar-AE" sz="5400" b="1" dirty="0" smtClean="0"/>
            </a:br>
            <a:r>
              <a:rPr lang="ar-AE" sz="5400" b="1" dirty="0" smtClean="0"/>
              <a:t/>
            </a:r>
            <a:br>
              <a:rPr lang="ar-AE" sz="5400" b="1" dirty="0" smtClean="0"/>
            </a:br>
            <a:r>
              <a:rPr lang="ar-AE" sz="5400" b="1" dirty="0" smtClean="0"/>
              <a:t/>
            </a:r>
            <a:br>
              <a:rPr lang="ar-AE" sz="5400" b="1" dirty="0" smtClean="0"/>
            </a:br>
            <a:r>
              <a:rPr lang="ar-AE" sz="5400" b="1" dirty="0" smtClean="0"/>
              <a:t/>
            </a:r>
            <a:br>
              <a:rPr lang="ar-AE" sz="5400" b="1" dirty="0" smtClean="0"/>
            </a:br>
            <a:r>
              <a:rPr lang="en-US" sz="4800" b="1" dirty="0" smtClean="0"/>
              <a:t/>
            </a:r>
            <a:br>
              <a:rPr lang="en-US" sz="4800" b="1" dirty="0" smtClean="0"/>
            </a:br>
            <a:endParaRPr lang="en-US" dirty="0"/>
          </a:p>
        </p:txBody>
      </p:sp>
      <p:sp>
        <p:nvSpPr>
          <p:cNvPr id="3" name="מציין מיקום תוכן 2"/>
          <p:cNvSpPr>
            <a:spLocks noGrp="1"/>
          </p:cNvSpPr>
          <p:nvPr>
            <p:ph idx="1"/>
          </p:nvPr>
        </p:nvSpPr>
        <p:spPr>
          <a:xfrm>
            <a:off x="457200" y="1857375"/>
            <a:ext cx="8043863" cy="4268788"/>
          </a:xfrm>
        </p:spPr>
        <p:txBody>
          <a:bodyPr>
            <a:normAutofit/>
          </a:bodyPr>
          <a:lstStyle/>
          <a:p>
            <a:pPr>
              <a:lnSpc>
                <a:spcPct val="90000"/>
              </a:lnSpc>
              <a:defRPr/>
            </a:pPr>
            <a:r>
              <a:rPr lang="ar-SA" sz="3600" b="1" dirty="0" smtClean="0"/>
              <a:t>1- اختيار مشكلة واسعة النطاق</a:t>
            </a:r>
          </a:p>
          <a:p>
            <a:pPr>
              <a:lnSpc>
                <a:spcPct val="90000"/>
              </a:lnSpc>
              <a:defRPr/>
            </a:pPr>
            <a:r>
              <a:rPr lang="ar-SA" sz="3600" b="1" dirty="0" smtClean="0"/>
              <a:t>2- اختيار أول مشكلة تخطر بالبال</a:t>
            </a:r>
          </a:p>
          <a:p>
            <a:pPr>
              <a:lnSpc>
                <a:spcPct val="90000"/>
              </a:lnSpc>
              <a:defRPr/>
            </a:pPr>
            <a:r>
              <a:rPr lang="ar-SA" sz="3600" b="1" dirty="0" smtClean="0"/>
              <a:t>3- المثالية الزائدة عن المعقول</a:t>
            </a:r>
          </a:p>
          <a:p>
            <a:pPr>
              <a:lnSpc>
                <a:spcPct val="90000"/>
              </a:lnSpc>
              <a:defRPr/>
            </a:pPr>
            <a:r>
              <a:rPr lang="ar-SA" sz="3600" b="1" dirty="0" smtClean="0"/>
              <a:t>4- الركاكة وعدم الوضوح </a:t>
            </a:r>
          </a:p>
          <a:p>
            <a:pPr>
              <a:buNone/>
              <a:defRPr/>
            </a:pPr>
            <a:endParaRPr lang="en-US" sz="3600" dirty="0"/>
          </a:p>
        </p:txBody>
      </p:sp>
      <p:sp>
        <p:nvSpPr>
          <p:cNvPr id="9220" name="Rectangle 3"/>
          <p:cNvSpPr>
            <a:spLocks noChangeArrowheads="1"/>
          </p:cNvSpPr>
          <p:nvPr/>
        </p:nvSpPr>
        <p:spPr bwMode="auto">
          <a:xfrm>
            <a:off x="3052763" y="642938"/>
            <a:ext cx="3162300" cy="830262"/>
          </a:xfrm>
          <a:prstGeom prst="rect">
            <a:avLst/>
          </a:prstGeom>
          <a:noFill/>
          <a:ln w="9525">
            <a:noFill/>
            <a:miter lim="800000"/>
            <a:headEnd/>
            <a:tailEnd/>
          </a:ln>
        </p:spPr>
        <p:txBody>
          <a:bodyPr>
            <a:spAutoFit/>
          </a:bodyPr>
          <a:lstStyle/>
          <a:p>
            <a:r>
              <a:rPr lang="ar-SA" sz="2400" b="1"/>
              <a:t>بعض الأخطاء عند تحديد مشكلة البحث</a:t>
            </a:r>
            <a:endParaRPr lang="ar-SA" sz="240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defRPr/>
            </a:pPr>
            <a:r>
              <a:rPr lang="ar-SA" dirty="0" smtClean="0"/>
              <a:t>سؤال البحث</a:t>
            </a:r>
            <a:br>
              <a:rPr lang="ar-SA" dirty="0" smtClean="0"/>
            </a:br>
            <a:endParaRPr lang="he-IL" dirty="0"/>
          </a:p>
        </p:txBody>
      </p:sp>
      <p:sp>
        <p:nvSpPr>
          <p:cNvPr id="3" name="Subtitle 2"/>
          <p:cNvSpPr>
            <a:spLocks noGrp="1"/>
          </p:cNvSpPr>
          <p:nvPr>
            <p:ph idx="1"/>
          </p:nvPr>
        </p:nvSpPr>
        <p:spPr/>
        <p:txBody>
          <a:bodyPr>
            <a:normAutofit lnSpcReduction="10000"/>
          </a:bodyPr>
          <a:lstStyle/>
          <a:p>
            <a:pPr>
              <a:defRPr/>
            </a:pPr>
            <a:r>
              <a:rPr lang="ar-SA" dirty="0" smtClean="0"/>
              <a:t>يجب أن يكون مصاغا بصورة سؤال وأيضا يجب </a:t>
            </a:r>
            <a:r>
              <a:rPr lang="ar-SA" dirty="0" err="1" smtClean="0"/>
              <a:t>ان</a:t>
            </a:r>
            <a:r>
              <a:rPr lang="ar-SA" dirty="0" smtClean="0"/>
              <a:t> يكون سؤالا مفتوحا, أي أن السؤال لا يرمز بأي شكل إلى الجواب. </a:t>
            </a:r>
          </a:p>
          <a:p>
            <a:pPr>
              <a:defRPr/>
            </a:pPr>
            <a:r>
              <a:rPr lang="ar-SA" dirty="0" smtClean="0"/>
              <a:t>هل توجد علاقة بين </a:t>
            </a:r>
            <a:r>
              <a:rPr lang="en-US" dirty="0" smtClean="0"/>
              <a:t>x</a:t>
            </a:r>
            <a:r>
              <a:rPr lang="ar-SA" dirty="0" smtClean="0"/>
              <a:t> و </a:t>
            </a:r>
            <a:r>
              <a:rPr lang="en-US" dirty="0" smtClean="0"/>
              <a:t>y</a:t>
            </a:r>
            <a:r>
              <a:rPr lang="ar-SA" dirty="0" smtClean="0"/>
              <a:t> </a:t>
            </a:r>
            <a:r>
              <a:rPr lang="en-US" dirty="0" smtClean="0"/>
              <a:t>?</a:t>
            </a:r>
            <a:endParaRPr lang="ar-SA" dirty="0" smtClean="0"/>
          </a:p>
          <a:p>
            <a:pPr>
              <a:defRPr/>
            </a:pPr>
            <a:r>
              <a:rPr lang="ar-SA" dirty="0" smtClean="0"/>
              <a:t>ما هي العلاقة بين </a:t>
            </a:r>
            <a:r>
              <a:rPr lang="en-US" dirty="0" smtClean="0"/>
              <a:t>x </a:t>
            </a:r>
            <a:r>
              <a:rPr lang="ar-SA" dirty="0" smtClean="0"/>
              <a:t> و </a:t>
            </a:r>
            <a:r>
              <a:rPr lang="en-US" dirty="0" smtClean="0"/>
              <a:t>y</a:t>
            </a:r>
            <a:r>
              <a:rPr lang="ar-SA" dirty="0" smtClean="0"/>
              <a:t>؟</a:t>
            </a:r>
          </a:p>
          <a:p>
            <a:pPr>
              <a:defRPr/>
            </a:pPr>
            <a:endParaRPr lang="ar-SA" dirty="0" smtClean="0"/>
          </a:p>
          <a:p>
            <a:pPr>
              <a:defRPr/>
            </a:pPr>
            <a:r>
              <a:rPr lang="ar-SA" b="1" u="sng" dirty="0" smtClean="0"/>
              <a:t>قالب:</a:t>
            </a:r>
          </a:p>
          <a:p>
            <a:pPr marL="514350" indent="-514350">
              <a:buFont typeface="+mj-lt"/>
              <a:buAutoNum type="arabicPeriod"/>
              <a:defRPr/>
            </a:pPr>
            <a:r>
              <a:rPr lang="ar-SA" dirty="0" smtClean="0"/>
              <a:t>هل توجد علاقة بين --------------- وبين -----------؟ </a:t>
            </a:r>
          </a:p>
          <a:p>
            <a:pPr marL="514350" indent="-514350">
              <a:buFontTx/>
              <a:buNone/>
              <a:defRPr/>
            </a:pPr>
            <a:r>
              <a:rPr lang="ar-SA" dirty="0" smtClean="0"/>
              <a:t>             (سؤال علاقة ,يكثر في البحث الكمي)</a:t>
            </a:r>
          </a:p>
          <a:p>
            <a:pPr marL="514350" indent="-514350">
              <a:buFont typeface="+mj-lt"/>
              <a:buAutoNum type="arabicPeriod"/>
              <a:defRPr/>
            </a:pPr>
            <a:r>
              <a:rPr lang="ar-SA" dirty="0" smtClean="0"/>
              <a:t>هل يوجد اختلاف بين ------------- وبين -----------؟ </a:t>
            </a:r>
          </a:p>
          <a:p>
            <a:pPr marL="514350" indent="-514350">
              <a:buFontTx/>
              <a:buNone/>
              <a:defRPr/>
            </a:pPr>
            <a:r>
              <a:rPr lang="ar-SA" dirty="0" smtClean="0"/>
              <a:t>                (سؤال مقارنة بين مجموعتين)</a:t>
            </a:r>
          </a:p>
          <a:p>
            <a:pPr marL="514350" indent="-514350">
              <a:defRPr/>
            </a:pPr>
            <a:endParaRPr lang="ar-SA" dirty="0" smtClean="0"/>
          </a:p>
          <a:p>
            <a:pPr>
              <a:defRPr/>
            </a:pPr>
            <a:endParaRPr lang="he-IL"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ar-SA" dirty="0" smtClean="0"/>
              <a:t>الفرضية</a:t>
            </a:r>
            <a:endParaRPr lang="he-IL" dirty="0"/>
          </a:p>
        </p:txBody>
      </p:sp>
      <p:sp>
        <p:nvSpPr>
          <p:cNvPr id="3" name="Content Placeholder 2"/>
          <p:cNvSpPr>
            <a:spLocks noGrp="1"/>
          </p:cNvSpPr>
          <p:nvPr>
            <p:ph idx="1"/>
          </p:nvPr>
        </p:nvSpPr>
        <p:spPr/>
        <p:txBody>
          <a:bodyPr>
            <a:normAutofit/>
          </a:bodyPr>
          <a:lstStyle/>
          <a:p>
            <a:pPr lvl="1">
              <a:buFont typeface="Tahoma" pitchFamily="34" charset="0"/>
              <a:buNone/>
              <a:defRPr/>
            </a:pPr>
            <a:r>
              <a:rPr lang="ar-SA" dirty="0" smtClean="0"/>
              <a:t>هي تحديد تقريبي لمدى جودة العلاقة بين العوامل التي ذكرت في سؤال البحث.</a:t>
            </a:r>
          </a:p>
          <a:p>
            <a:pPr lvl="1">
              <a:buFont typeface="Tahoma" pitchFamily="34" charset="0"/>
              <a:buNone/>
              <a:defRPr/>
            </a:pPr>
            <a:r>
              <a:rPr lang="ar-SA" dirty="0" smtClean="0"/>
              <a:t>هي تحدد العلاقة بين المتغيرات في سؤال البحث ( كلما  يرتفع </a:t>
            </a:r>
            <a:r>
              <a:rPr lang="en-US" dirty="0" smtClean="0"/>
              <a:t>x</a:t>
            </a:r>
            <a:r>
              <a:rPr lang="ar-SA" dirty="0" smtClean="0"/>
              <a:t> يتم هبوط </a:t>
            </a:r>
            <a:r>
              <a:rPr lang="en-US" dirty="0" smtClean="0"/>
              <a:t>y</a:t>
            </a:r>
            <a:r>
              <a:rPr lang="ar-SA" dirty="0" smtClean="0"/>
              <a:t>).</a:t>
            </a:r>
          </a:p>
          <a:p>
            <a:pPr lvl="1">
              <a:buFont typeface="Tahoma" pitchFamily="34" charset="0"/>
              <a:buNone/>
              <a:defRPr/>
            </a:pPr>
            <a:r>
              <a:rPr lang="ar-SA" dirty="0" smtClean="0"/>
              <a:t>فرضية البحث هي من أهم مركبات البحث.</a:t>
            </a:r>
          </a:p>
          <a:p>
            <a:pPr lvl="1">
              <a:buFont typeface="Tahoma" pitchFamily="34" charset="0"/>
              <a:buNone/>
              <a:defRPr/>
            </a:pPr>
            <a:endParaRPr lang="ar-SA" dirty="0" smtClean="0"/>
          </a:p>
          <a:p>
            <a:pPr lvl="1">
              <a:buFont typeface="Tahoma" pitchFamily="34" charset="0"/>
              <a:buNone/>
              <a:defRPr/>
            </a:pPr>
            <a:r>
              <a:rPr lang="ar-SA" b="1" u="sng" dirty="0" smtClean="0"/>
              <a:t>قالب الفرضية:</a:t>
            </a:r>
          </a:p>
          <a:p>
            <a:pPr marL="850392" lvl="1" indent="-457200">
              <a:buFont typeface="+mj-lt"/>
              <a:buAutoNum type="arabicPeriod"/>
              <a:defRPr/>
            </a:pPr>
            <a:r>
              <a:rPr lang="ar-SA" dirty="0" smtClean="0"/>
              <a:t>كلما كان -------------- يتم ----------- ( علاقة فرضية).</a:t>
            </a:r>
          </a:p>
          <a:p>
            <a:pPr marL="850392" lvl="1" indent="-457200">
              <a:buFont typeface="+mj-lt"/>
              <a:buAutoNum type="arabicPeriod"/>
              <a:defRPr/>
            </a:pPr>
            <a:r>
              <a:rPr lang="ar-SA" dirty="0" smtClean="0"/>
              <a:t>توجد اختلافات بين ------------ وبين -------- (فرضية مقارنة).</a:t>
            </a:r>
          </a:p>
          <a:p>
            <a:pPr lvl="1">
              <a:buFont typeface="Tahoma" pitchFamily="34" charset="0"/>
              <a:buNone/>
              <a:defRPr/>
            </a:pPr>
            <a:endParaRPr lang="ar-SA" dirty="0" smtClean="0"/>
          </a:p>
          <a:p>
            <a:pPr lvl="1">
              <a:buFont typeface="Tahoma" pitchFamily="34" charset="0"/>
              <a:buNone/>
              <a:defRPr/>
            </a:pPr>
            <a:endParaRPr lang="ar-SA" dirty="0" smtClean="0"/>
          </a:p>
          <a:p>
            <a:pPr lvl="1">
              <a:buFont typeface="Tahoma" pitchFamily="34" charset="0"/>
              <a:buNone/>
              <a:defRPr/>
            </a:pPr>
            <a:endParaRPr lang="he-IL"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أنواع البحث العلمي</a:t>
            </a:r>
            <a:endParaRPr lang="he-IL" dirty="0"/>
          </a:p>
        </p:txBody>
      </p:sp>
      <p:sp>
        <p:nvSpPr>
          <p:cNvPr id="3" name="Content Placeholder 2"/>
          <p:cNvSpPr>
            <a:spLocks noGrp="1"/>
          </p:cNvSpPr>
          <p:nvPr>
            <p:ph idx="1"/>
          </p:nvPr>
        </p:nvSpPr>
        <p:spPr/>
        <p:txBody>
          <a:bodyPr/>
          <a:lstStyle/>
          <a:p>
            <a:r>
              <a:rPr lang="ar-SA" sz="2800" dirty="0" smtClean="0"/>
              <a:t>البحث الكمي: </a:t>
            </a:r>
            <a:r>
              <a:rPr lang="ar-SA" dirty="0" smtClean="0"/>
              <a:t>المعطيات التي تجمع هي معطيات التي بإمكاننا تكميمها, وكل معطى يأخذ قيمه رقمية مثال: استبيان آراءكم من المحاضرين . كل معطى في الاستبيان يأخذ رقما الذي يمكن تكميمه.هدفه هو فحص علاقة بين متغيرات وتأثير أو نفي فرضيات البحث.</a:t>
            </a:r>
          </a:p>
          <a:p>
            <a:pPr>
              <a:buNone/>
            </a:pPr>
            <a:endParaRPr lang="he-IL"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البحث النوعي </a:t>
            </a:r>
            <a:r>
              <a:rPr lang="en-US" b="1" dirty="0" smtClean="0"/>
              <a:t>qualitative research</a:t>
            </a:r>
            <a:endParaRPr lang="he-IL" dirty="0"/>
          </a:p>
        </p:txBody>
      </p:sp>
      <p:sp>
        <p:nvSpPr>
          <p:cNvPr id="3" name="Content Placeholder 2"/>
          <p:cNvSpPr>
            <a:spLocks noGrp="1"/>
          </p:cNvSpPr>
          <p:nvPr>
            <p:ph idx="1"/>
          </p:nvPr>
        </p:nvSpPr>
        <p:spPr/>
        <p:txBody>
          <a:bodyPr/>
          <a:lstStyle/>
          <a:p>
            <a:r>
              <a:rPr lang="ar-SA" b="1" dirty="0" smtClean="0"/>
              <a:t>منهجية في البحث في العلوم تركز على وصف الظواهر والفهم والأعمق لها، ويختلف عن البحث الكمي الذي يركز عادة على التجريب وعلى الكشف عن السبب أو النتيجة بالاعتماد على المعطيات العددية. فالسؤال المطروح في البحث النوعي سؤال مفتوح النهاية ويهتم بالعملية والمعنى أكثر من اهتمامه بالسبب والنتيجة</a:t>
            </a:r>
            <a:endParaRPr lang="he-IL"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متغيرات</a:t>
            </a:r>
            <a:endParaRPr lang="he-IL" dirty="0"/>
          </a:p>
        </p:txBody>
      </p:sp>
      <p:sp>
        <p:nvSpPr>
          <p:cNvPr id="3" name="Content Placeholder 2"/>
          <p:cNvSpPr>
            <a:spLocks noGrp="1"/>
          </p:cNvSpPr>
          <p:nvPr>
            <p:ph idx="1"/>
          </p:nvPr>
        </p:nvSpPr>
        <p:spPr>
          <a:xfrm>
            <a:off x="571472" y="1928802"/>
            <a:ext cx="8358246" cy="4500594"/>
          </a:xfrm>
        </p:spPr>
        <p:txBody>
          <a:bodyPr>
            <a:normAutofit fontScale="92500" lnSpcReduction="20000"/>
          </a:bodyPr>
          <a:lstStyle/>
          <a:p>
            <a:pPr>
              <a:buNone/>
            </a:pPr>
            <a:r>
              <a:rPr lang="ar-SA" b="1" u="sng" dirty="0" smtClean="0"/>
              <a:t>متغير:</a:t>
            </a:r>
          </a:p>
          <a:p>
            <a:pPr>
              <a:buNone/>
            </a:pPr>
            <a:r>
              <a:rPr lang="ar-SA" dirty="0" smtClean="0"/>
              <a:t>هو الذي تتغير قيمته أو كميته من حالة لأخرى ويجب عليه أن يحتوي على مركبين على الأقل.</a:t>
            </a:r>
          </a:p>
          <a:p>
            <a:pPr>
              <a:buNone/>
            </a:pPr>
            <a:r>
              <a:rPr lang="ar-SA" b="1" dirty="0" smtClean="0"/>
              <a:t>مثال:</a:t>
            </a:r>
          </a:p>
          <a:p>
            <a:pPr>
              <a:buNone/>
            </a:pPr>
            <a:r>
              <a:rPr lang="ar-SA" b="1" dirty="0" smtClean="0"/>
              <a:t>  </a:t>
            </a:r>
            <a:r>
              <a:rPr lang="ar-SA" dirty="0" smtClean="0"/>
              <a:t>” ادارة ” هو ليس متغير ولكن ” اسلوب الادارة ” هو متغير</a:t>
            </a:r>
          </a:p>
          <a:p>
            <a:pPr>
              <a:buNone/>
            </a:pPr>
            <a:r>
              <a:rPr lang="ar-SA" dirty="0" smtClean="0"/>
              <a:t>  ” كرسي ” هو ليس متغير ولكن ” لون الكرسي ”متغير</a:t>
            </a:r>
          </a:p>
          <a:p>
            <a:pPr>
              <a:buNone/>
            </a:pPr>
            <a:endParaRPr lang="ar-SA" dirty="0" smtClean="0"/>
          </a:p>
          <a:p>
            <a:pPr>
              <a:buNone/>
            </a:pPr>
            <a:r>
              <a:rPr lang="ar-SA" b="1" dirty="0" err="1" smtClean="0"/>
              <a:t>امثلة</a:t>
            </a:r>
            <a:r>
              <a:rPr lang="ar-SA" b="1" dirty="0" smtClean="0"/>
              <a:t>:</a:t>
            </a:r>
          </a:p>
          <a:p>
            <a:pPr>
              <a:buNone/>
            </a:pPr>
            <a:r>
              <a:rPr lang="ar-SA" dirty="0" smtClean="0"/>
              <a:t>الجنس</a:t>
            </a:r>
          </a:p>
          <a:p>
            <a:pPr>
              <a:buNone/>
            </a:pPr>
            <a:r>
              <a:rPr lang="ar-SA" dirty="0" smtClean="0"/>
              <a:t>الطول</a:t>
            </a:r>
          </a:p>
          <a:p>
            <a:pPr>
              <a:buNone/>
            </a:pPr>
            <a:r>
              <a:rPr lang="ar-SA" dirty="0" smtClean="0"/>
              <a:t>المستوى الاجتماعي</a:t>
            </a:r>
          </a:p>
          <a:p>
            <a:pPr>
              <a:buNone/>
            </a:pPr>
            <a:r>
              <a:rPr lang="ar-SA" dirty="0" smtClean="0"/>
              <a:t>درجة مهنية</a:t>
            </a:r>
          </a:p>
          <a:p>
            <a:pPr>
              <a:buNone/>
            </a:pPr>
            <a:endParaRPr lang="ar-SA" dirty="0" smtClean="0"/>
          </a:p>
          <a:p>
            <a:pPr>
              <a:buNone/>
            </a:pPr>
            <a:endParaRPr lang="ar-SA" dirty="0" smtClean="0"/>
          </a:p>
          <a:p>
            <a:pPr>
              <a:buNone/>
            </a:pPr>
            <a:endParaRPr lang="he-IL"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1143000"/>
          </a:xfrm>
        </p:spPr>
        <p:txBody>
          <a:bodyPr>
            <a:normAutofit/>
          </a:bodyPr>
          <a:lstStyle/>
          <a:p>
            <a:pPr algn="ctr"/>
            <a:r>
              <a:rPr lang="ar-SA" dirty="0" smtClean="0"/>
              <a:t>لكي يتم تعريف المتغير هنالك نوعان من التعريفات</a:t>
            </a:r>
            <a:endParaRPr lang="he-IL" dirty="0"/>
          </a:p>
        </p:txBody>
      </p:sp>
      <p:sp>
        <p:nvSpPr>
          <p:cNvPr id="3" name="Content Placeholder 2"/>
          <p:cNvSpPr>
            <a:spLocks noGrp="1"/>
          </p:cNvSpPr>
          <p:nvPr>
            <p:ph idx="1"/>
          </p:nvPr>
        </p:nvSpPr>
        <p:spPr>
          <a:xfrm>
            <a:off x="457200" y="1302806"/>
            <a:ext cx="8229600" cy="6208428"/>
          </a:xfrm>
        </p:spPr>
        <p:txBody>
          <a:bodyPr>
            <a:normAutofit/>
          </a:bodyPr>
          <a:lstStyle/>
          <a:p>
            <a:pPr>
              <a:buNone/>
            </a:pPr>
            <a:r>
              <a:rPr lang="ar-SA" b="1" u="sng" dirty="0" smtClean="0"/>
              <a:t>التعريف الاسمي </a:t>
            </a:r>
            <a:r>
              <a:rPr lang="ar-SA" dirty="0" smtClean="0"/>
              <a:t>: يعني كما هي في المعجم- معنى لمصطلح نظري, يتم وصفه بواسطة مصطلحات اخرى.</a:t>
            </a:r>
          </a:p>
          <a:p>
            <a:pPr>
              <a:buNone/>
            </a:pPr>
            <a:r>
              <a:rPr lang="ar-SA" dirty="0" smtClean="0"/>
              <a:t>أمثلة:</a:t>
            </a:r>
          </a:p>
          <a:p>
            <a:pPr marL="514350" indent="-514350">
              <a:buFont typeface="+mj-lt"/>
              <a:buAutoNum type="arabicPeriod"/>
            </a:pPr>
            <a:r>
              <a:rPr lang="ar-SA" dirty="0" smtClean="0"/>
              <a:t>مستوى الذكاء: القدرة على حل مسائل والتفكير بشكل مبسط</a:t>
            </a:r>
          </a:p>
          <a:p>
            <a:pPr marL="514350" indent="-514350">
              <a:buFont typeface="+mj-lt"/>
              <a:buAutoNum type="arabicPeriod"/>
            </a:pPr>
            <a:r>
              <a:rPr lang="ar-SA" dirty="0" smtClean="0"/>
              <a:t>المستوى الاجتماعي: يتعلق بكل الناس في المجتمع الذين يمتلكون مكانة اجتماعية مطابقة</a:t>
            </a:r>
          </a:p>
          <a:p>
            <a:pPr marL="514350" indent="-514350">
              <a:buNone/>
            </a:pPr>
            <a:r>
              <a:rPr lang="ar-SA" b="1" u="sng" dirty="0" smtClean="0"/>
              <a:t>التعريف الفعلي</a:t>
            </a:r>
            <a:r>
              <a:rPr lang="ar-SA" dirty="0" smtClean="0"/>
              <a:t>: هو الذي يعرف المتغير بواسطة وصف الأعمال المطلوبة لكي نعترف بوجود الظاهرة التي يصفها هذا المتغير وباستطاعتنا قياسها وهو وصف لأداة البحث ( امتحان, استمارة).</a:t>
            </a:r>
          </a:p>
          <a:p>
            <a:pPr marL="514350" indent="-514350">
              <a:buNone/>
            </a:pPr>
            <a:r>
              <a:rPr lang="ar-SA" dirty="0" smtClean="0"/>
              <a:t>أمثلة:</a:t>
            </a:r>
          </a:p>
          <a:p>
            <a:pPr marL="514350" indent="-514350">
              <a:buFont typeface="Wingdings" pitchFamily="2" charset="2"/>
              <a:buChar char="v"/>
            </a:pPr>
            <a:r>
              <a:rPr lang="ar-SA" dirty="0" smtClean="0"/>
              <a:t>مستوى اجتماعي – نوع العمل</a:t>
            </a:r>
          </a:p>
          <a:p>
            <a:pPr marL="514350" indent="-514350">
              <a:buFont typeface="Wingdings" pitchFamily="2" charset="2"/>
              <a:buChar char="v"/>
            </a:pPr>
            <a:r>
              <a:rPr lang="ar-SA" dirty="0" smtClean="0"/>
              <a:t>مستوى الذكاء – اختبار لقياس القدرة التفكيرية</a:t>
            </a:r>
          </a:p>
          <a:p>
            <a:pPr marL="514350" indent="-514350">
              <a:buNone/>
            </a:pPr>
            <a:endParaRPr lang="he-IL"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المتغيرات</a:t>
            </a:r>
            <a:endParaRPr lang="he-IL" dirty="0"/>
          </a:p>
        </p:txBody>
      </p:sp>
      <p:sp>
        <p:nvSpPr>
          <p:cNvPr id="3" name="Content Placeholder 2"/>
          <p:cNvSpPr>
            <a:spLocks noGrp="1"/>
          </p:cNvSpPr>
          <p:nvPr>
            <p:ph idx="1"/>
          </p:nvPr>
        </p:nvSpPr>
        <p:spPr/>
        <p:txBody>
          <a:bodyPr>
            <a:normAutofit fontScale="92500" lnSpcReduction="20000"/>
          </a:bodyPr>
          <a:lstStyle/>
          <a:p>
            <a:pPr>
              <a:buNone/>
            </a:pPr>
            <a:r>
              <a:rPr lang="ar-SA" dirty="0" smtClean="0"/>
              <a:t>المتغير الكمي: هو المتغير الذي باستطاعتنا تدريج مركباته </a:t>
            </a:r>
          </a:p>
          <a:p>
            <a:pPr>
              <a:buFont typeface="Wingdings" pitchFamily="2" charset="2"/>
              <a:buChar char="ü"/>
            </a:pPr>
            <a:r>
              <a:rPr lang="ar-SA" dirty="0" smtClean="0"/>
              <a:t> الوزن</a:t>
            </a:r>
          </a:p>
          <a:p>
            <a:pPr>
              <a:buFont typeface="Wingdings" pitchFamily="2" charset="2"/>
              <a:buChar char="ü"/>
            </a:pPr>
            <a:r>
              <a:rPr lang="ar-SA" dirty="0" smtClean="0"/>
              <a:t>مستوى الدخل</a:t>
            </a:r>
          </a:p>
          <a:p>
            <a:pPr>
              <a:buFont typeface="Wingdings" pitchFamily="2" charset="2"/>
              <a:buChar char="ü"/>
            </a:pPr>
            <a:r>
              <a:rPr lang="ar-SA" dirty="0" smtClean="0"/>
              <a:t>الطول</a:t>
            </a:r>
          </a:p>
          <a:p>
            <a:pPr>
              <a:buFont typeface="Wingdings" pitchFamily="2" charset="2"/>
              <a:buChar char="ü"/>
            </a:pPr>
            <a:r>
              <a:rPr lang="ar-SA" dirty="0" smtClean="0"/>
              <a:t>الكثافة</a:t>
            </a:r>
          </a:p>
          <a:p>
            <a:pPr>
              <a:buNone/>
            </a:pPr>
            <a:endParaRPr lang="ar-SA" dirty="0" smtClean="0"/>
          </a:p>
          <a:p>
            <a:pPr>
              <a:buNone/>
            </a:pPr>
            <a:r>
              <a:rPr lang="ar-SA" dirty="0" smtClean="0"/>
              <a:t>المتغير النوعي: هو المتغير الذي لا نستطيع تدريج مركباته</a:t>
            </a:r>
          </a:p>
          <a:p>
            <a:pPr>
              <a:buFont typeface="Wingdings" pitchFamily="2" charset="2"/>
              <a:buChar char="ü"/>
            </a:pPr>
            <a:r>
              <a:rPr lang="ar-SA" dirty="0" smtClean="0"/>
              <a:t>ت</a:t>
            </a:r>
            <a:r>
              <a:rPr lang="ar-AE" dirty="0" smtClean="0"/>
              <a:t>ص</a:t>
            </a:r>
            <a:r>
              <a:rPr lang="ar-SA" dirty="0" smtClean="0"/>
              <a:t>رف</a:t>
            </a:r>
          </a:p>
          <a:p>
            <a:pPr>
              <a:buFont typeface="Wingdings" pitchFamily="2" charset="2"/>
              <a:buChar char="ü"/>
            </a:pPr>
            <a:r>
              <a:rPr lang="ar-SA" dirty="0" smtClean="0"/>
              <a:t>آراء</a:t>
            </a:r>
          </a:p>
          <a:p>
            <a:pPr>
              <a:buFont typeface="Wingdings" pitchFamily="2" charset="2"/>
              <a:buChar char="ü"/>
            </a:pPr>
            <a:r>
              <a:rPr lang="ar-SA" dirty="0" smtClean="0"/>
              <a:t>مدى رضاكم</a:t>
            </a:r>
          </a:p>
          <a:p>
            <a:pPr>
              <a:buFont typeface="Wingdings" pitchFamily="2" charset="2"/>
              <a:buChar char="ü"/>
            </a:pPr>
            <a:r>
              <a:rPr lang="ar-SA" dirty="0" smtClean="0"/>
              <a:t>محبة</a:t>
            </a:r>
            <a:endParaRPr lang="he-IL"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370013" y="301625"/>
            <a:ext cx="7313612" cy="895350"/>
          </a:xfrm>
        </p:spPr>
        <p:txBody>
          <a:bodyPr>
            <a:normAutofit fontScale="90000"/>
          </a:bodyPr>
          <a:lstStyle/>
          <a:p>
            <a:pPr algn="ctr" eaLnBrk="1" hangingPunct="1"/>
            <a:r>
              <a:rPr lang="he-IL" b="1" u="sng" smtClean="0">
                <a:solidFill>
                  <a:srgbClr val="006666"/>
                </a:solidFill>
              </a:rPr>
              <a:t>השלבים העיקריים בתהליך מחקרי</a:t>
            </a:r>
            <a:endParaRPr lang="en-US" b="1" u="sng" smtClean="0">
              <a:solidFill>
                <a:srgbClr val="006666"/>
              </a:solidFill>
            </a:endParaRPr>
          </a:p>
        </p:txBody>
      </p:sp>
      <p:sp>
        <p:nvSpPr>
          <p:cNvPr id="11267" name="Text Box 3"/>
          <p:cNvSpPr txBox="1">
            <a:spLocks noChangeArrowheads="1"/>
          </p:cNvSpPr>
          <p:nvPr/>
        </p:nvSpPr>
        <p:spPr bwMode="auto">
          <a:xfrm>
            <a:off x="4267200" y="1447800"/>
            <a:ext cx="1524000" cy="588963"/>
          </a:xfrm>
          <a:prstGeom prst="rect">
            <a:avLst/>
          </a:prstGeom>
          <a:noFill/>
          <a:ln w="9525">
            <a:solidFill>
              <a:schemeClr val="tx1"/>
            </a:solidFill>
            <a:miter lim="800000"/>
            <a:headEnd/>
            <a:tailEnd/>
          </a:ln>
        </p:spPr>
        <p:txBody>
          <a:bodyPr>
            <a:spAutoFit/>
          </a:bodyPr>
          <a:lstStyle/>
          <a:p>
            <a:pPr algn="ctr">
              <a:spcBef>
                <a:spcPct val="50000"/>
              </a:spcBef>
            </a:pPr>
            <a:r>
              <a:rPr lang="he-IL" sz="3200" b="1" u="sng">
                <a:latin typeface="Arial" pitchFamily="34" charset="0"/>
              </a:rPr>
              <a:t>בעיה</a:t>
            </a:r>
            <a:endParaRPr lang="en-US" sz="3200" b="1" u="sng">
              <a:latin typeface="Arial" pitchFamily="34" charset="0"/>
            </a:endParaRPr>
          </a:p>
        </p:txBody>
      </p:sp>
      <p:sp>
        <p:nvSpPr>
          <p:cNvPr id="11268" name="Rectangle 4"/>
          <p:cNvSpPr>
            <a:spLocks noChangeArrowheads="1"/>
          </p:cNvSpPr>
          <p:nvPr/>
        </p:nvSpPr>
        <p:spPr bwMode="auto">
          <a:xfrm>
            <a:off x="6697663" y="2209800"/>
            <a:ext cx="1550987" cy="588963"/>
          </a:xfrm>
          <a:prstGeom prst="rect">
            <a:avLst/>
          </a:prstGeom>
          <a:noFill/>
          <a:ln w="9525">
            <a:solidFill>
              <a:schemeClr val="tx1"/>
            </a:solidFill>
            <a:miter lim="800000"/>
            <a:headEnd/>
            <a:tailEnd/>
          </a:ln>
        </p:spPr>
        <p:txBody>
          <a:bodyPr wrap="none">
            <a:spAutoFit/>
          </a:bodyPr>
          <a:lstStyle/>
          <a:p>
            <a:pPr algn="ctr">
              <a:spcBef>
                <a:spcPct val="50000"/>
              </a:spcBef>
            </a:pPr>
            <a:r>
              <a:rPr lang="he-IL" sz="3200" b="1" u="sng">
                <a:latin typeface="Arial" pitchFamily="34" charset="0"/>
              </a:rPr>
              <a:t>השערות</a:t>
            </a:r>
            <a:endParaRPr lang="en-US" sz="3200" b="1" u="sng">
              <a:latin typeface="Arial" pitchFamily="34" charset="0"/>
            </a:endParaRPr>
          </a:p>
        </p:txBody>
      </p:sp>
      <p:sp>
        <p:nvSpPr>
          <p:cNvPr id="11269" name="Rectangle 5"/>
          <p:cNvSpPr>
            <a:spLocks noChangeArrowheads="1"/>
          </p:cNvSpPr>
          <p:nvPr/>
        </p:nvSpPr>
        <p:spPr bwMode="auto">
          <a:xfrm>
            <a:off x="7113588" y="3657600"/>
            <a:ext cx="2160587" cy="588963"/>
          </a:xfrm>
          <a:prstGeom prst="rect">
            <a:avLst/>
          </a:prstGeom>
          <a:noFill/>
          <a:ln w="9525">
            <a:solidFill>
              <a:schemeClr val="tx1"/>
            </a:solidFill>
            <a:miter lim="800000"/>
            <a:headEnd/>
            <a:tailEnd/>
          </a:ln>
        </p:spPr>
        <p:txBody>
          <a:bodyPr wrap="none">
            <a:spAutoFit/>
          </a:bodyPr>
          <a:lstStyle/>
          <a:p>
            <a:pPr algn="ctr">
              <a:spcBef>
                <a:spcPct val="50000"/>
              </a:spcBef>
            </a:pPr>
            <a:r>
              <a:rPr lang="he-IL" sz="3200" b="1" u="sng">
                <a:latin typeface="Arial" pitchFamily="34" charset="0"/>
              </a:rPr>
              <a:t>מערך</a:t>
            </a:r>
            <a:r>
              <a:rPr lang="he-IL" sz="3200" b="1" u="sng">
                <a:solidFill>
                  <a:srgbClr val="FFFF00"/>
                </a:solidFill>
                <a:latin typeface="Arial" pitchFamily="34" charset="0"/>
              </a:rPr>
              <a:t> </a:t>
            </a:r>
            <a:r>
              <a:rPr lang="he-IL" sz="3200" b="1" u="sng">
                <a:latin typeface="Arial" pitchFamily="34" charset="0"/>
              </a:rPr>
              <a:t>מחקר</a:t>
            </a:r>
            <a:endParaRPr lang="en-US" sz="3200" b="1" u="sng">
              <a:latin typeface="Arial" pitchFamily="34" charset="0"/>
            </a:endParaRPr>
          </a:p>
        </p:txBody>
      </p:sp>
      <p:sp>
        <p:nvSpPr>
          <p:cNvPr id="11270" name="Rectangle 6"/>
          <p:cNvSpPr>
            <a:spLocks noChangeArrowheads="1"/>
          </p:cNvSpPr>
          <p:nvPr/>
        </p:nvSpPr>
        <p:spPr bwMode="auto">
          <a:xfrm>
            <a:off x="6083300" y="5562600"/>
            <a:ext cx="1257300" cy="588963"/>
          </a:xfrm>
          <a:prstGeom prst="rect">
            <a:avLst/>
          </a:prstGeom>
          <a:noFill/>
          <a:ln w="9525">
            <a:solidFill>
              <a:schemeClr val="tx1"/>
            </a:solidFill>
            <a:miter lim="800000"/>
            <a:headEnd/>
            <a:tailEnd/>
          </a:ln>
        </p:spPr>
        <p:txBody>
          <a:bodyPr wrap="none">
            <a:spAutoFit/>
          </a:bodyPr>
          <a:lstStyle/>
          <a:p>
            <a:pPr algn="ctr">
              <a:spcBef>
                <a:spcPct val="50000"/>
              </a:spcBef>
            </a:pPr>
            <a:r>
              <a:rPr lang="he-IL" sz="3200" b="1" u="sng">
                <a:latin typeface="Arial" pitchFamily="34" charset="0"/>
              </a:rPr>
              <a:t>מדידה</a:t>
            </a:r>
            <a:endParaRPr lang="en-US" sz="3200" b="1" u="sng">
              <a:latin typeface="Arial" pitchFamily="34" charset="0"/>
            </a:endParaRPr>
          </a:p>
        </p:txBody>
      </p:sp>
      <p:sp>
        <p:nvSpPr>
          <p:cNvPr id="11271" name="Rectangle 7"/>
          <p:cNvSpPr>
            <a:spLocks noChangeArrowheads="1"/>
          </p:cNvSpPr>
          <p:nvPr/>
        </p:nvSpPr>
        <p:spPr bwMode="auto">
          <a:xfrm>
            <a:off x="2362200" y="5486400"/>
            <a:ext cx="2011363" cy="882650"/>
          </a:xfrm>
          <a:prstGeom prst="rect">
            <a:avLst/>
          </a:prstGeom>
          <a:noFill/>
          <a:ln w="9525">
            <a:solidFill>
              <a:schemeClr val="tx1"/>
            </a:solidFill>
            <a:miter lim="800000"/>
            <a:headEnd/>
            <a:tailEnd/>
          </a:ln>
        </p:spPr>
        <p:txBody>
          <a:bodyPr>
            <a:spAutoFit/>
          </a:bodyPr>
          <a:lstStyle/>
          <a:p>
            <a:pPr algn="ctr">
              <a:lnSpc>
                <a:spcPct val="80000"/>
              </a:lnSpc>
              <a:spcBef>
                <a:spcPct val="50000"/>
              </a:spcBef>
            </a:pPr>
            <a:r>
              <a:rPr lang="he-IL" sz="3200" b="1" u="sng">
                <a:latin typeface="Arial" pitchFamily="34" charset="0"/>
              </a:rPr>
              <a:t>איסוף נתונים</a:t>
            </a:r>
          </a:p>
        </p:txBody>
      </p:sp>
      <p:sp>
        <p:nvSpPr>
          <p:cNvPr id="11272" name="Rectangle 8"/>
          <p:cNvSpPr>
            <a:spLocks noChangeArrowheads="1"/>
          </p:cNvSpPr>
          <p:nvPr/>
        </p:nvSpPr>
        <p:spPr bwMode="auto">
          <a:xfrm>
            <a:off x="855663" y="3886200"/>
            <a:ext cx="2266950" cy="588963"/>
          </a:xfrm>
          <a:prstGeom prst="rect">
            <a:avLst/>
          </a:prstGeom>
          <a:noFill/>
          <a:ln w="9525">
            <a:solidFill>
              <a:schemeClr val="tx1"/>
            </a:solidFill>
            <a:miter lim="800000"/>
            <a:headEnd/>
            <a:tailEnd/>
          </a:ln>
        </p:spPr>
        <p:txBody>
          <a:bodyPr wrap="none">
            <a:spAutoFit/>
          </a:bodyPr>
          <a:lstStyle/>
          <a:p>
            <a:pPr algn="ctr">
              <a:spcBef>
                <a:spcPct val="50000"/>
              </a:spcBef>
            </a:pPr>
            <a:r>
              <a:rPr lang="he-IL" sz="3200" b="1" u="sng">
                <a:latin typeface="Arial" pitchFamily="34" charset="0"/>
              </a:rPr>
              <a:t>ניתוח נתונים</a:t>
            </a:r>
            <a:endParaRPr lang="en-US" sz="3200" b="1" u="sng">
              <a:latin typeface="Arial" pitchFamily="34" charset="0"/>
            </a:endParaRPr>
          </a:p>
        </p:txBody>
      </p:sp>
      <p:sp>
        <p:nvSpPr>
          <p:cNvPr id="11273" name="Rectangle 9"/>
          <p:cNvSpPr>
            <a:spLocks noChangeArrowheads="1"/>
          </p:cNvSpPr>
          <p:nvPr/>
        </p:nvSpPr>
        <p:spPr bwMode="auto">
          <a:xfrm>
            <a:off x="741363" y="2209800"/>
            <a:ext cx="2495550" cy="588963"/>
          </a:xfrm>
          <a:prstGeom prst="rect">
            <a:avLst/>
          </a:prstGeom>
          <a:noFill/>
          <a:ln w="9525">
            <a:solidFill>
              <a:schemeClr val="tx1"/>
            </a:solidFill>
            <a:miter lim="800000"/>
            <a:headEnd/>
            <a:tailEnd/>
          </a:ln>
        </p:spPr>
        <p:txBody>
          <a:bodyPr wrap="none">
            <a:spAutoFit/>
          </a:bodyPr>
          <a:lstStyle/>
          <a:p>
            <a:pPr algn="ctr">
              <a:spcBef>
                <a:spcPct val="50000"/>
              </a:spcBef>
            </a:pPr>
            <a:r>
              <a:rPr lang="he-IL" sz="3200" b="1" u="sng">
                <a:latin typeface="Arial" pitchFamily="34" charset="0"/>
              </a:rPr>
              <a:t>הכללת הבעיה</a:t>
            </a:r>
            <a:endParaRPr lang="en-US" sz="3200" b="1" u="sng">
              <a:latin typeface="Arial" pitchFamily="34" charset="0"/>
            </a:endParaRPr>
          </a:p>
        </p:txBody>
      </p:sp>
      <p:sp>
        <p:nvSpPr>
          <p:cNvPr id="11274" name="Rectangle 10"/>
          <p:cNvSpPr>
            <a:spLocks noChangeArrowheads="1"/>
          </p:cNvSpPr>
          <p:nvPr/>
        </p:nvSpPr>
        <p:spPr bwMode="auto">
          <a:xfrm>
            <a:off x="3825875" y="3140075"/>
            <a:ext cx="1498600" cy="588963"/>
          </a:xfrm>
          <a:prstGeom prst="rect">
            <a:avLst/>
          </a:prstGeom>
          <a:noFill/>
          <a:ln w="9525">
            <a:solidFill>
              <a:schemeClr val="tx1"/>
            </a:solidFill>
            <a:miter lim="800000"/>
            <a:headEnd/>
            <a:tailEnd/>
          </a:ln>
        </p:spPr>
        <p:txBody>
          <a:bodyPr wrap="none">
            <a:spAutoFit/>
          </a:bodyPr>
          <a:lstStyle/>
          <a:p>
            <a:pPr algn="ctr">
              <a:spcBef>
                <a:spcPct val="50000"/>
              </a:spcBef>
            </a:pPr>
            <a:r>
              <a:rPr lang="he-IL" sz="3200" b="1" u="sng">
                <a:latin typeface="Arial" pitchFamily="34" charset="0"/>
              </a:rPr>
              <a:t>תיאוריה</a:t>
            </a:r>
            <a:endParaRPr lang="en-US" sz="3200" b="1" u="sng">
              <a:latin typeface="Arial" pitchFamily="34" charset="0"/>
            </a:endParaRPr>
          </a:p>
        </p:txBody>
      </p:sp>
      <p:sp>
        <p:nvSpPr>
          <p:cNvPr id="11275" name="Line 11"/>
          <p:cNvSpPr>
            <a:spLocks noChangeShapeType="1"/>
          </p:cNvSpPr>
          <p:nvPr/>
        </p:nvSpPr>
        <p:spPr bwMode="auto">
          <a:xfrm>
            <a:off x="5867400" y="1752600"/>
            <a:ext cx="914400" cy="457200"/>
          </a:xfrm>
          <a:prstGeom prst="line">
            <a:avLst/>
          </a:prstGeom>
          <a:noFill/>
          <a:ln w="76200">
            <a:solidFill>
              <a:schemeClr val="bg1"/>
            </a:solidFill>
            <a:round/>
            <a:headEnd/>
            <a:tailEnd type="triangle" w="med" len="med"/>
          </a:ln>
        </p:spPr>
        <p:txBody>
          <a:bodyPr anchor="ctr"/>
          <a:lstStyle/>
          <a:p>
            <a:endParaRPr lang="ar-SA"/>
          </a:p>
        </p:txBody>
      </p:sp>
      <p:sp>
        <p:nvSpPr>
          <p:cNvPr id="11276" name="Line 12"/>
          <p:cNvSpPr>
            <a:spLocks noChangeShapeType="1"/>
          </p:cNvSpPr>
          <p:nvPr/>
        </p:nvSpPr>
        <p:spPr bwMode="auto">
          <a:xfrm>
            <a:off x="8229600" y="2895600"/>
            <a:ext cx="304800" cy="762000"/>
          </a:xfrm>
          <a:prstGeom prst="line">
            <a:avLst/>
          </a:prstGeom>
          <a:noFill/>
          <a:ln w="76200">
            <a:solidFill>
              <a:schemeClr val="bg1"/>
            </a:solidFill>
            <a:round/>
            <a:headEnd/>
            <a:tailEnd type="triangle" w="med" len="med"/>
          </a:ln>
        </p:spPr>
        <p:txBody>
          <a:bodyPr anchor="ctr"/>
          <a:lstStyle/>
          <a:p>
            <a:endParaRPr lang="ar-SA"/>
          </a:p>
        </p:txBody>
      </p:sp>
      <p:sp>
        <p:nvSpPr>
          <p:cNvPr id="11277" name="Line 13"/>
          <p:cNvSpPr>
            <a:spLocks noChangeShapeType="1"/>
          </p:cNvSpPr>
          <p:nvPr/>
        </p:nvSpPr>
        <p:spPr bwMode="auto">
          <a:xfrm flipH="1">
            <a:off x="7315200" y="4267200"/>
            <a:ext cx="1066800" cy="1600200"/>
          </a:xfrm>
          <a:prstGeom prst="line">
            <a:avLst/>
          </a:prstGeom>
          <a:noFill/>
          <a:ln w="76200">
            <a:solidFill>
              <a:schemeClr val="bg1"/>
            </a:solidFill>
            <a:round/>
            <a:headEnd/>
            <a:tailEnd type="triangle" w="med" len="med"/>
          </a:ln>
        </p:spPr>
        <p:txBody>
          <a:bodyPr anchor="ctr"/>
          <a:lstStyle/>
          <a:p>
            <a:endParaRPr lang="ar-SA"/>
          </a:p>
        </p:txBody>
      </p:sp>
      <p:sp>
        <p:nvSpPr>
          <p:cNvPr id="11278" name="Line 14"/>
          <p:cNvSpPr>
            <a:spLocks noChangeShapeType="1"/>
          </p:cNvSpPr>
          <p:nvPr/>
        </p:nvSpPr>
        <p:spPr bwMode="auto">
          <a:xfrm flipH="1">
            <a:off x="4419600" y="5943600"/>
            <a:ext cx="1676400" cy="0"/>
          </a:xfrm>
          <a:prstGeom prst="line">
            <a:avLst/>
          </a:prstGeom>
          <a:noFill/>
          <a:ln w="76200">
            <a:solidFill>
              <a:schemeClr val="bg1"/>
            </a:solidFill>
            <a:round/>
            <a:headEnd/>
            <a:tailEnd type="triangle" w="med" len="med"/>
          </a:ln>
        </p:spPr>
        <p:txBody>
          <a:bodyPr anchor="ctr"/>
          <a:lstStyle/>
          <a:p>
            <a:endParaRPr lang="ar-SA"/>
          </a:p>
        </p:txBody>
      </p:sp>
      <p:sp>
        <p:nvSpPr>
          <p:cNvPr id="11279" name="Line 15"/>
          <p:cNvSpPr>
            <a:spLocks noChangeShapeType="1"/>
          </p:cNvSpPr>
          <p:nvPr/>
        </p:nvSpPr>
        <p:spPr bwMode="auto">
          <a:xfrm flipH="1" flipV="1">
            <a:off x="2590800" y="4495800"/>
            <a:ext cx="541338" cy="949325"/>
          </a:xfrm>
          <a:prstGeom prst="line">
            <a:avLst/>
          </a:prstGeom>
          <a:noFill/>
          <a:ln w="76200">
            <a:solidFill>
              <a:schemeClr val="bg1"/>
            </a:solidFill>
            <a:round/>
            <a:headEnd/>
            <a:tailEnd type="triangle" w="med" len="med"/>
          </a:ln>
        </p:spPr>
        <p:txBody>
          <a:bodyPr anchor="ctr"/>
          <a:lstStyle/>
          <a:p>
            <a:endParaRPr lang="ar-SA"/>
          </a:p>
        </p:txBody>
      </p:sp>
      <p:sp>
        <p:nvSpPr>
          <p:cNvPr id="11280" name="Line 16"/>
          <p:cNvSpPr>
            <a:spLocks noChangeShapeType="1"/>
          </p:cNvSpPr>
          <p:nvPr/>
        </p:nvSpPr>
        <p:spPr bwMode="auto">
          <a:xfrm flipV="1">
            <a:off x="1981200" y="2819400"/>
            <a:ext cx="76200" cy="990600"/>
          </a:xfrm>
          <a:prstGeom prst="line">
            <a:avLst/>
          </a:prstGeom>
          <a:noFill/>
          <a:ln w="76200">
            <a:solidFill>
              <a:schemeClr val="bg1"/>
            </a:solidFill>
            <a:round/>
            <a:headEnd/>
            <a:tailEnd type="triangle" w="med" len="med"/>
          </a:ln>
        </p:spPr>
        <p:txBody>
          <a:bodyPr anchor="ctr"/>
          <a:lstStyle/>
          <a:p>
            <a:endParaRPr lang="ar-SA"/>
          </a:p>
        </p:txBody>
      </p:sp>
      <p:sp>
        <p:nvSpPr>
          <p:cNvPr id="11281" name="Line 17"/>
          <p:cNvSpPr>
            <a:spLocks noChangeShapeType="1"/>
          </p:cNvSpPr>
          <p:nvPr/>
        </p:nvSpPr>
        <p:spPr bwMode="auto">
          <a:xfrm flipV="1">
            <a:off x="2362200" y="1600200"/>
            <a:ext cx="1828800" cy="533400"/>
          </a:xfrm>
          <a:prstGeom prst="line">
            <a:avLst/>
          </a:prstGeom>
          <a:noFill/>
          <a:ln w="76200">
            <a:solidFill>
              <a:schemeClr val="bg1"/>
            </a:solidFill>
            <a:round/>
            <a:headEnd/>
            <a:tailEnd type="triangle" w="med" len="med"/>
          </a:ln>
        </p:spPr>
        <p:txBody>
          <a:bodyPr anchor="ctr"/>
          <a:lstStyle/>
          <a:p>
            <a:endParaRPr lang="ar-SA"/>
          </a:p>
        </p:txBody>
      </p:sp>
      <p:sp>
        <p:nvSpPr>
          <p:cNvPr id="11282" name="Line 18"/>
          <p:cNvSpPr>
            <a:spLocks noChangeShapeType="1"/>
          </p:cNvSpPr>
          <p:nvPr/>
        </p:nvSpPr>
        <p:spPr bwMode="auto">
          <a:xfrm flipV="1">
            <a:off x="5181600" y="2667000"/>
            <a:ext cx="1524000" cy="762000"/>
          </a:xfrm>
          <a:prstGeom prst="line">
            <a:avLst/>
          </a:prstGeom>
          <a:noFill/>
          <a:ln w="9525">
            <a:solidFill>
              <a:schemeClr val="bg1"/>
            </a:solidFill>
            <a:round/>
            <a:headEnd/>
            <a:tailEnd/>
          </a:ln>
        </p:spPr>
        <p:txBody>
          <a:bodyPr anchor="ctr"/>
          <a:lstStyle/>
          <a:p>
            <a:endParaRPr lang="ar-SA"/>
          </a:p>
        </p:txBody>
      </p:sp>
      <p:sp>
        <p:nvSpPr>
          <p:cNvPr id="11283" name="Line 19"/>
          <p:cNvSpPr>
            <a:spLocks noChangeShapeType="1"/>
          </p:cNvSpPr>
          <p:nvPr/>
        </p:nvSpPr>
        <p:spPr bwMode="auto">
          <a:xfrm>
            <a:off x="5257800" y="3581400"/>
            <a:ext cx="1981200" cy="381000"/>
          </a:xfrm>
          <a:prstGeom prst="line">
            <a:avLst/>
          </a:prstGeom>
          <a:noFill/>
          <a:ln w="9525">
            <a:solidFill>
              <a:schemeClr val="bg1"/>
            </a:solidFill>
            <a:round/>
            <a:headEnd/>
            <a:tailEnd/>
          </a:ln>
        </p:spPr>
        <p:txBody>
          <a:bodyPr anchor="ctr"/>
          <a:lstStyle/>
          <a:p>
            <a:endParaRPr lang="ar-SA"/>
          </a:p>
        </p:txBody>
      </p:sp>
      <p:sp>
        <p:nvSpPr>
          <p:cNvPr id="11284" name="Line 20"/>
          <p:cNvSpPr>
            <a:spLocks noChangeShapeType="1"/>
          </p:cNvSpPr>
          <p:nvPr/>
        </p:nvSpPr>
        <p:spPr bwMode="auto">
          <a:xfrm>
            <a:off x="5029200" y="3733800"/>
            <a:ext cx="1295400" cy="1828800"/>
          </a:xfrm>
          <a:prstGeom prst="line">
            <a:avLst/>
          </a:prstGeom>
          <a:noFill/>
          <a:ln w="9525">
            <a:solidFill>
              <a:schemeClr val="bg1"/>
            </a:solidFill>
            <a:round/>
            <a:headEnd/>
            <a:tailEnd/>
          </a:ln>
        </p:spPr>
        <p:txBody>
          <a:bodyPr anchor="ctr"/>
          <a:lstStyle/>
          <a:p>
            <a:endParaRPr lang="ar-SA"/>
          </a:p>
        </p:txBody>
      </p:sp>
      <p:sp>
        <p:nvSpPr>
          <p:cNvPr id="11285" name="Line 21"/>
          <p:cNvSpPr>
            <a:spLocks noChangeShapeType="1"/>
          </p:cNvSpPr>
          <p:nvPr/>
        </p:nvSpPr>
        <p:spPr bwMode="auto">
          <a:xfrm flipH="1">
            <a:off x="4114800" y="3733800"/>
            <a:ext cx="381000" cy="1676400"/>
          </a:xfrm>
          <a:prstGeom prst="line">
            <a:avLst/>
          </a:prstGeom>
          <a:noFill/>
          <a:ln w="9525">
            <a:solidFill>
              <a:schemeClr val="bg1"/>
            </a:solidFill>
            <a:round/>
            <a:headEnd/>
            <a:tailEnd/>
          </a:ln>
        </p:spPr>
        <p:txBody>
          <a:bodyPr anchor="ctr"/>
          <a:lstStyle/>
          <a:p>
            <a:endParaRPr lang="ar-SA"/>
          </a:p>
        </p:txBody>
      </p:sp>
      <p:sp>
        <p:nvSpPr>
          <p:cNvPr id="11286" name="Line 22"/>
          <p:cNvSpPr>
            <a:spLocks noChangeShapeType="1"/>
          </p:cNvSpPr>
          <p:nvPr/>
        </p:nvSpPr>
        <p:spPr bwMode="auto">
          <a:xfrm flipH="1">
            <a:off x="2971800" y="3429000"/>
            <a:ext cx="990600" cy="762000"/>
          </a:xfrm>
          <a:prstGeom prst="line">
            <a:avLst/>
          </a:prstGeom>
          <a:noFill/>
          <a:ln w="9525">
            <a:solidFill>
              <a:schemeClr val="bg1"/>
            </a:solidFill>
            <a:round/>
            <a:headEnd/>
            <a:tailEnd/>
          </a:ln>
        </p:spPr>
        <p:txBody>
          <a:bodyPr anchor="ctr"/>
          <a:lstStyle/>
          <a:p>
            <a:endParaRPr lang="ar-SA"/>
          </a:p>
        </p:txBody>
      </p:sp>
      <p:sp>
        <p:nvSpPr>
          <p:cNvPr id="11287" name="Line 23"/>
          <p:cNvSpPr>
            <a:spLocks noChangeShapeType="1"/>
          </p:cNvSpPr>
          <p:nvPr/>
        </p:nvSpPr>
        <p:spPr bwMode="auto">
          <a:xfrm flipH="1" flipV="1">
            <a:off x="2971800" y="2514600"/>
            <a:ext cx="990600" cy="990600"/>
          </a:xfrm>
          <a:prstGeom prst="line">
            <a:avLst/>
          </a:prstGeom>
          <a:noFill/>
          <a:ln w="9525">
            <a:solidFill>
              <a:schemeClr val="bg1"/>
            </a:solidFill>
            <a:round/>
            <a:headEnd/>
            <a:tailEnd/>
          </a:ln>
        </p:spPr>
        <p:txBody>
          <a:bodyPr anchor="ctr"/>
          <a:lstStyle/>
          <a:p>
            <a:endParaRPr lang="ar-SA"/>
          </a:p>
        </p:txBody>
      </p:sp>
      <p:sp>
        <p:nvSpPr>
          <p:cNvPr id="11288" name="Line 24"/>
          <p:cNvSpPr>
            <a:spLocks noChangeShapeType="1"/>
          </p:cNvSpPr>
          <p:nvPr/>
        </p:nvSpPr>
        <p:spPr bwMode="auto">
          <a:xfrm flipV="1">
            <a:off x="4648200" y="2057400"/>
            <a:ext cx="76200" cy="1066800"/>
          </a:xfrm>
          <a:prstGeom prst="line">
            <a:avLst/>
          </a:prstGeom>
          <a:noFill/>
          <a:ln w="9525">
            <a:solidFill>
              <a:schemeClr val="bg1"/>
            </a:solidFill>
            <a:round/>
            <a:headEnd/>
            <a:tailEnd/>
          </a:ln>
        </p:spPr>
        <p:txBody>
          <a:bodyPr anchor="ctr"/>
          <a:lstStyle/>
          <a:p>
            <a:endParaRPr lang="ar-SA"/>
          </a:p>
        </p:txBody>
      </p:sp>
      <p:sp>
        <p:nvSpPr>
          <p:cNvPr id="11289" name="Line 26"/>
          <p:cNvSpPr>
            <a:spLocks noChangeShapeType="1"/>
          </p:cNvSpPr>
          <p:nvPr/>
        </p:nvSpPr>
        <p:spPr bwMode="auto">
          <a:xfrm>
            <a:off x="5795963" y="1700213"/>
            <a:ext cx="1655762" cy="504825"/>
          </a:xfrm>
          <a:prstGeom prst="line">
            <a:avLst/>
          </a:prstGeom>
          <a:noFill/>
          <a:ln w="38100">
            <a:solidFill>
              <a:schemeClr val="tx1"/>
            </a:solidFill>
            <a:round/>
            <a:headEnd/>
            <a:tailEnd type="triangle" w="med" len="med"/>
          </a:ln>
        </p:spPr>
        <p:txBody>
          <a:bodyPr/>
          <a:lstStyle/>
          <a:p>
            <a:endParaRPr lang="ar-SA"/>
          </a:p>
        </p:txBody>
      </p:sp>
      <p:sp>
        <p:nvSpPr>
          <p:cNvPr id="11290" name="Line 27"/>
          <p:cNvSpPr>
            <a:spLocks noChangeShapeType="1"/>
          </p:cNvSpPr>
          <p:nvPr/>
        </p:nvSpPr>
        <p:spPr bwMode="auto">
          <a:xfrm>
            <a:off x="7956550" y="2852738"/>
            <a:ext cx="71438" cy="792162"/>
          </a:xfrm>
          <a:prstGeom prst="line">
            <a:avLst/>
          </a:prstGeom>
          <a:noFill/>
          <a:ln w="38100">
            <a:solidFill>
              <a:schemeClr val="tx1"/>
            </a:solidFill>
            <a:round/>
            <a:headEnd/>
            <a:tailEnd type="triangle" w="med" len="med"/>
          </a:ln>
        </p:spPr>
        <p:txBody>
          <a:bodyPr/>
          <a:lstStyle/>
          <a:p>
            <a:endParaRPr lang="ar-SA"/>
          </a:p>
        </p:txBody>
      </p:sp>
      <p:sp>
        <p:nvSpPr>
          <p:cNvPr id="11291" name="Line 28"/>
          <p:cNvSpPr>
            <a:spLocks noChangeShapeType="1"/>
          </p:cNvSpPr>
          <p:nvPr/>
        </p:nvSpPr>
        <p:spPr bwMode="auto">
          <a:xfrm flipH="1">
            <a:off x="7308850" y="4292600"/>
            <a:ext cx="863600" cy="1584325"/>
          </a:xfrm>
          <a:prstGeom prst="line">
            <a:avLst/>
          </a:prstGeom>
          <a:noFill/>
          <a:ln w="38100">
            <a:solidFill>
              <a:schemeClr val="tx1"/>
            </a:solidFill>
            <a:round/>
            <a:headEnd/>
            <a:tailEnd type="triangle" w="med" len="med"/>
          </a:ln>
        </p:spPr>
        <p:txBody>
          <a:bodyPr/>
          <a:lstStyle/>
          <a:p>
            <a:endParaRPr lang="ar-SA"/>
          </a:p>
        </p:txBody>
      </p:sp>
      <p:sp>
        <p:nvSpPr>
          <p:cNvPr id="11292" name="Line 29"/>
          <p:cNvSpPr>
            <a:spLocks noChangeShapeType="1"/>
          </p:cNvSpPr>
          <p:nvPr/>
        </p:nvSpPr>
        <p:spPr bwMode="auto">
          <a:xfrm flipH="1">
            <a:off x="4356100" y="5805488"/>
            <a:ext cx="1728788" cy="0"/>
          </a:xfrm>
          <a:prstGeom prst="line">
            <a:avLst/>
          </a:prstGeom>
          <a:noFill/>
          <a:ln w="38100">
            <a:solidFill>
              <a:schemeClr val="tx1"/>
            </a:solidFill>
            <a:round/>
            <a:headEnd/>
            <a:tailEnd type="triangle" w="med" len="med"/>
          </a:ln>
        </p:spPr>
        <p:txBody>
          <a:bodyPr/>
          <a:lstStyle/>
          <a:p>
            <a:endParaRPr lang="ar-SA"/>
          </a:p>
        </p:txBody>
      </p:sp>
      <p:sp>
        <p:nvSpPr>
          <p:cNvPr id="11293" name="Line 30"/>
          <p:cNvSpPr>
            <a:spLocks noChangeShapeType="1"/>
          </p:cNvSpPr>
          <p:nvPr/>
        </p:nvSpPr>
        <p:spPr bwMode="auto">
          <a:xfrm flipH="1" flipV="1">
            <a:off x="1187450" y="4508500"/>
            <a:ext cx="1152525" cy="1441450"/>
          </a:xfrm>
          <a:prstGeom prst="line">
            <a:avLst/>
          </a:prstGeom>
          <a:noFill/>
          <a:ln w="38100">
            <a:solidFill>
              <a:schemeClr val="tx1"/>
            </a:solidFill>
            <a:round/>
            <a:headEnd/>
            <a:tailEnd type="triangle" w="med" len="med"/>
          </a:ln>
        </p:spPr>
        <p:txBody>
          <a:bodyPr/>
          <a:lstStyle/>
          <a:p>
            <a:endParaRPr lang="ar-SA"/>
          </a:p>
        </p:txBody>
      </p:sp>
      <p:sp>
        <p:nvSpPr>
          <p:cNvPr id="11294" name="Line 31"/>
          <p:cNvSpPr>
            <a:spLocks noChangeShapeType="1"/>
          </p:cNvSpPr>
          <p:nvPr/>
        </p:nvSpPr>
        <p:spPr bwMode="auto">
          <a:xfrm flipH="1" flipV="1">
            <a:off x="900113" y="2781300"/>
            <a:ext cx="71437" cy="1079500"/>
          </a:xfrm>
          <a:prstGeom prst="line">
            <a:avLst/>
          </a:prstGeom>
          <a:noFill/>
          <a:ln w="38100">
            <a:solidFill>
              <a:schemeClr val="tx1"/>
            </a:solidFill>
            <a:round/>
            <a:headEnd/>
            <a:tailEnd type="triangle" w="med" len="med"/>
          </a:ln>
        </p:spPr>
        <p:txBody>
          <a:bodyPr/>
          <a:lstStyle/>
          <a:p>
            <a:endParaRPr lang="ar-SA"/>
          </a:p>
        </p:txBody>
      </p:sp>
      <p:sp>
        <p:nvSpPr>
          <p:cNvPr id="11295" name="Line 32"/>
          <p:cNvSpPr>
            <a:spLocks noChangeShapeType="1"/>
          </p:cNvSpPr>
          <p:nvPr/>
        </p:nvSpPr>
        <p:spPr bwMode="auto">
          <a:xfrm flipV="1">
            <a:off x="1042988" y="1628775"/>
            <a:ext cx="3241675" cy="576263"/>
          </a:xfrm>
          <a:prstGeom prst="line">
            <a:avLst/>
          </a:prstGeom>
          <a:noFill/>
          <a:ln w="38100">
            <a:solidFill>
              <a:schemeClr val="tx1"/>
            </a:solidFill>
            <a:round/>
            <a:headEnd/>
            <a:tailEnd type="triangle" w="med" len="med"/>
          </a:ln>
        </p:spPr>
        <p:txBody>
          <a:bodyPr/>
          <a:lstStyle/>
          <a:p>
            <a:endParaRPr lang="ar-SA"/>
          </a:p>
        </p:txBody>
      </p:sp>
      <p:sp>
        <p:nvSpPr>
          <p:cNvPr id="11296" name="Line 33"/>
          <p:cNvSpPr>
            <a:spLocks noChangeShapeType="1"/>
          </p:cNvSpPr>
          <p:nvPr/>
        </p:nvSpPr>
        <p:spPr bwMode="auto">
          <a:xfrm>
            <a:off x="5292725" y="3429000"/>
            <a:ext cx="1800225" cy="504825"/>
          </a:xfrm>
          <a:prstGeom prst="line">
            <a:avLst/>
          </a:prstGeom>
          <a:noFill/>
          <a:ln w="9525">
            <a:solidFill>
              <a:schemeClr val="tx1"/>
            </a:solidFill>
            <a:round/>
            <a:headEnd/>
            <a:tailEnd/>
          </a:ln>
        </p:spPr>
        <p:txBody>
          <a:bodyPr/>
          <a:lstStyle/>
          <a:p>
            <a:endParaRPr lang="ar-SA"/>
          </a:p>
        </p:txBody>
      </p:sp>
      <p:sp>
        <p:nvSpPr>
          <p:cNvPr id="11297" name="Line 34"/>
          <p:cNvSpPr>
            <a:spLocks noChangeShapeType="1"/>
          </p:cNvSpPr>
          <p:nvPr/>
        </p:nvSpPr>
        <p:spPr bwMode="auto">
          <a:xfrm flipV="1">
            <a:off x="5364163" y="2420938"/>
            <a:ext cx="1295400" cy="936625"/>
          </a:xfrm>
          <a:prstGeom prst="line">
            <a:avLst/>
          </a:prstGeom>
          <a:noFill/>
          <a:ln w="9525">
            <a:solidFill>
              <a:schemeClr val="tx1"/>
            </a:solidFill>
            <a:round/>
            <a:headEnd/>
            <a:tailEnd/>
          </a:ln>
        </p:spPr>
        <p:txBody>
          <a:bodyPr/>
          <a:lstStyle/>
          <a:p>
            <a:endParaRPr lang="ar-SA"/>
          </a:p>
        </p:txBody>
      </p:sp>
      <p:sp>
        <p:nvSpPr>
          <p:cNvPr id="11298" name="Line 35"/>
          <p:cNvSpPr>
            <a:spLocks noChangeShapeType="1"/>
          </p:cNvSpPr>
          <p:nvPr/>
        </p:nvSpPr>
        <p:spPr bwMode="auto">
          <a:xfrm flipV="1">
            <a:off x="4643438" y="2060575"/>
            <a:ext cx="0" cy="1081088"/>
          </a:xfrm>
          <a:prstGeom prst="line">
            <a:avLst/>
          </a:prstGeom>
          <a:noFill/>
          <a:ln w="9525">
            <a:solidFill>
              <a:schemeClr val="tx1"/>
            </a:solidFill>
            <a:round/>
            <a:headEnd/>
            <a:tailEnd/>
          </a:ln>
        </p:spPr>
        <p:txBody>
          <a:bodyPr/>
          <a:lstStyle/>
          <a:p>
            <a:endParaRPr lang="ar-SA"/>
          </a:p>
        </p:txBody>
      </p:sp>
      <p:sp>
        <p:nvSpPr>
          <p:cNvPr id="11299" name="Line 36"/>
          <p:cNvSpPr>
            <a:spLocks noChangeShapeType="1"/>
          </p:cNvSpPr>
          <p:nvPr/>
        </p:nvSpPr>
        <p:spPr bwMode="auto">
          <a:xfrm flipH="1" flipV="1">
            <a:off x="3203575" y="2781300"/>
            <a:ext cx="576263" cy="647700"/>
          </a:xfrm>
          <a:prstGeom prst="line">
            <a:avLst/>
          </a:prstGeom>
          <a:noFill/>
          <a:ln w="9525">
            <a:solidFill>
              <a:schemeClr val="tx1"/>
            </a:solidFill>
            <a:round/>
            <a:headEnd/>
            <a:tailEnd/>
          </a:ln>
        </p:spPr>
        <p:txBody>
          <a:bodyPr/>
          <a:lstStyle/>
          <a:p>
            <a:endParaRPr lang="ar-SA"/>
          </a:p>
        </p:txBody>
      </p:sp>
      <p:sp>
        <p:nvSpPr>
          <p:cNvPr id="11300" name="Line 37"/>
          <p:cNvSpPr>
            <a:spLocks noChangeShapeType="1"/>
          </p:cNvSpPr>
          <p:nvPr/>
        </p:nvSpPr>
        <p:spPr bwMode="auto">
          <a:xfrm flipH="1">
            <a:off x="3132138" y="3789363"/>
            <a:ext cx="863600" cy="431800"/>
          </a:xfrm>
          <a:prstGeom prst="line">
            <a:avLst/>
          </a:prstGeom>
          <a:noFill/>
          <a:ln w="9525">
            <a:solidFill>
              <a:schemeClr val="tx1"/>
            </a:solidFill>
            <a:round/>
            <a:headEnd/>
            <a:tailEnd/>
          </a:ln>
        </p:spPr>
        <p:txBody>
          <a:bodyPr/>
          <a:lstStyle/>
          <a:p>
            <a:endParaRPr lang="ar-SA"/>
          </a:p>
        </p:txBody>
      </p:sp>
      <p:sp>
        <p:nvSpPr>
          <p:cNvPr id="11301" name="Line 38"/>
          <p:cNvSpPr>
            <a:spLocks noChangeShapeType="1"/>
          </p:cNvSpPr>
          <p:nvPr/>
        </p:nvSpPr>
        <p:spPr bwMode="auto">
          <a:xfrm flipH="1">
            <a:off x="3708400" y="3716338"/>
            <a:ext cx="792163" cy="1800225"/>
          </a:xfrm>
          <a:prstGeom prst="line">
            <a:avLst/>
          </a:prstGeom>
          <a:noFill/>
          <a:ln w="9525">
            <a:solidFill>
              <a:schemeClr val="tx1"/>
            </a:solidFill>
            <a:round/>
            <a:headEnd/>
            <a:tailEnd/>
          </a:ln>
        </p:spPr>
        <p:txBody>
          <a:bodyPr/>
          <a:lstStyle/>
          <a:p>
            <a:endParaRPr lang="ar-SA"/>
          </a:p>
        </p:txBody>
      </p:sp>
      <p:sp>
        <p:nvSpPr>
          <p:cNvPr id="11302" name="Line 39"/>
          <p:cNvSpPr>
            <a:spLocks noChangeShapeType="1"/>
          </p:cNvSpPr>
          <p:nvPr/>
        </p:nvSpPr>
        <p:spPr bwMode="auto">
          <a:xfrm>
            <a:off x="5003800" y="3789363"/>
            <a:ext cx="1584325" cy="1727200"/>
          </a:xfrm>
          <a:prstGeom prst="line">
            <a:avLst/>
          </a:prstGeom>
          <a:noFill/>
          <a:ln w="9525">
            <a:solidFill>
              <a:schemeClr val="tx1"/>
            </a:solidFill>
            <a:round/>
            <a:headEnd/>
            <a:tailEnd/>
          </a:ln>
        </p:spPr>
        <p:txBody>
          <a:bodyPr/>
          <a:lstStyle/>
          <a:p>
            <a:endParaRPr lang="ar-SA"/>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أنواع المتغيرات </a:t>
            </a:r>
            <a:endParaRPr lang="he-IL" dirty="0"/>
          </a:p>
        </p:txBody>
      </p:sp>
      <p:sp>
        <p:nvSpPr>
          <p:cNvPr id="3" name="Content Placeholder 2"/>
          <p:cNvSpPr>
            <a:spLocks noGrp="1"/>
          </p:cNvSpPr>
          <p:nvPr>
            <p:ph idx="1"/>
          </p:nvPr>
        </p:nvSpPr>
        <p:spPr/>
        <p:txBody>
          <a:bodyPr/>
          <a:lstStyle/>
          <a:p>
            <a:r>
              <a:rPr lang="ar-SA" b="1" u="sng" dirty="0" smtClean="0"/>
              <a:t>المتغير المستقل (السبب)</a:t>
            </a:r>
            <a:r>
              <a:rPr lang="ar-SA" dirty="0" smtClean="0"/>
              <a:t>: هو المتغير </a:t>
            </a:r>
            <a:r>
              <a:rPr lang="en-US" dirty="0" smtClean="0"/>
              <a:t>Active</a:t>
            </a:r>
            <a:r>
              <a:rPr lang="ar-SA" dirty="0" smtClean="0"/>
              <a:t> النشط في البحث, هو المؤثر, المسبب الذي يفسر – معروفا مسبقا. بالإضافة لذلك فهو العامل الذي نريد أن نقيس مدى تأثيره على الموقف.</a:t>
            </a:r>
          </a:p>
          <a:p>
            <a:r>
              <a:rPr lang="ar-SA" b="1" dirty="0" smtClean="0"/>
              <a:t>المتغير التابع(</a:t>
            </a:r>
            <a:r>
              <a:rPr lang="ar-SA" b="1" dirty="0" err="1" smtClean="0"/>
              <a:t>النتيجه</a:t>
            </a:r>
            <a:r>
              <a:rPr lang="ar-SA" b="1" dirty="0" smtClean="0"/>
              <a:t>) </a:t>
            </a:r>
            <a:r>
              <a:rPr lang="ar-SA" dirty="0" smtClean="0"/>
              <a:t>: هو المتغير ال </a:t>
            </a:r>
            <a:r>
              <a:rPr lang="en-US" dirty="0" smtClean="0"/>
              <a:t>Passive</a:t>
            </a:r>
            <a:r>
              <a:rPr lang="ar-SA" dirty="0" smtClean="0"/>
              <a:t> في البحث- متأثر من , مفسر, يحدث بسبب, ( هو الذي يفحصه الباحث). بالإضافة لذلك فهو العامل الذي ينتج عن تأثير العامل المستقل.</a:t>
            </a:r>
          </a:p>
          <a:p>
            <a:r>
              <a:rPr lang="ar-SA" b="1" u="sng" dirty="0" smtClean="0"/>
              <a:t>المتغير الدخيل : العوامل الاخرى التي تؤثر في المتغير التابع</a:t>
            </a:r>
          </a:p>
          <a:p>
            <a:pPr>
              <a:buNone/>
            </a:pPr>
            <a:endParaRPr lang="ar-SA" dirty="0" smtClean="0"/>
          </a:p>
          <a:p>
            <a:pPr algn="ctr">
              <a:buNone/>
            </a:pPr>
            <a:r>
              <a:rPr lang="ar-SA" b="1" dirty="0" smtClean="0"/>
              <a:t>هنالك علاقة بين جيل القارئ وبين نوع الجريدة</a:t>
            </a:r>
            <a:endParaRPr lang="he-IL" b="1"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normAutofit/>
          </a:bodyPr>
          <a:lstStyle/>
          <a:p>
            <a:pPr algn="ctr" eaLnBrk="1" hangingPunct="1">
              <a:defRPr/>
            </a:pPr>
            <a:r>
              <a:rPr lang="ar-SA" dirty="0" smtClean="0">
                <a:solidFill>
                  <a:schemeClr val="tx1"/>
                </a:solidFill>
              </a:rPr>
              <a:t>مخطط مراحل وخطوات البحث العلمي</a:t>
            </a:r>
            <a:r>
              <a:rPr lang="en-US" dirty="0" smtClean="0">
                <a:solidFill>
                  <a:srgbClr val="9900CC"/>
                </a:solidFill>
              </a:rPr>
              <a:t> </a:t>
            </a:r>
          </a:p>
        </p:txBody>
      </p:sp>
      <p:sp>
        <p:nvSpPr>
          <p:cNvPr id="17412" name="Rectangle 3"/>
          <p:cNvSpPr>
            <a:spLocks noGrp="1" noChangeArrowheads="1"/>
          </p:cNvSpPr>
          <p:nvPr>
            <p:ph idx="1"/>
          </p:nvPr>
        </p:nvSpPr>
        <p:spPr/>
        <p:txBody>
          <a:bodyPr/>
          <a:lstStyle/>
          <a:p>
            <a:pPr algn="r" rtl="1" eaLnBrk="1" hangingPunct="1">
              <a:lnSpc>
                <a:spcPct val="80000"/>
              </a:lnSpc>
            </a:pPr>
            <a:r>
              <a:rPr lang="ar-SA" sz="2400" b="1" dirty="0" smtClean="0">
                <a:solidFill>
                  <a:srgbClr val="0000FF"/>
                </a:solidFill>
              </a:rPr>
              <a:t>أولا :مرحلة إعداد الخطة</a:t>
            </a:r>
          </a:p>
          <a:p>
            <a:pPr algn="r" rtl="1" eaLnBrk="1" hangingPunct="1">
              <a:lnSpc>
                <a:spcPct val="80000"/>
              </a:lnSpc>
              <a:buFontTx/>
              <a:buNone/>
            </a:pPr>
            <a:r>
              <a:rPr lang="ar-SA" sz="2000" dirty="0" smtClean="0"/>
              <a:t/>
            </a:r>
            <a:br>
              <a:rPr lang="ar-SA" sz="2000" dirty="0" smtClean="0"/>
            </a:br>
            <a:r>
              <a:rPr lang="ar-SA" sz="2000" dirty="0" smtClean="0"/>
              <a:t>1- </a:t>
            </a:r>
            <a:r>
              <a:rPr lang="ar-SA" sz="2000" dirty="0" smtClean="0">
                <a:solidFill>
                  <a:srgbClr val="000000"/>
                </a:solidFill>
              </a:rPr>
              <a:t>الشعور بالمشكلة</a:t>
            </a:r>
            <a:br>
              <a:rPr lang="ar-SA" sz="2000" dirty="0" smtClean="0">
                <a:solidFill>
                  <a:srgbClr val="000000"/>
                </a:solidFill>
              </a:rPr>
            </a:br>
            <a:r>
              <a:rPr lang="ar-SA" sz="2000" dirty="0" smtClean="0">
                <a:solidFill>
                  <a:srgbClr val="000000"/>
                </a:solidFill>
              </a:rPr>
              <a:t>مصادر اختيار المشكلة، عنوان الدراسة.</a:t>
            </a:r>
          </a:p>
          <a:p>
            <a:pPr algn="r" rtl="1" eaLnBrk="1" hangingPunct="1">
              <a:lnSpc>
                <a:spcPct val="80000"/>
              </a:lnSpc>
              <a:buFontTx/>
              <a:buNone/>
            </a:pPr>
            <a:r>
              <a:rPr lang="ar-SA" sz="2000" dirty="0" smtClean="0">
                <a:solidFill>
                  <a:srgbClr val="000000"/>
                </a:solidFill>
              </a:rPr>
              <a:t/>
            </a:r>
            <a:br>
              <a:rPr lang="ar-SA" sz="2000" dirty="0" smtClean="0">
                <a:solidFill>
                  <a:srgbClr val="000000"/>
                </a:solidFill>
              </a:rPr>
            </a:br>
            <a:r>
              <a:rPr lang="ar-SA" sz="2000" dirty="0" smtClean="0">
                <a:solidFill>
                  <a:srgbClr val="000000"/>
                </a:solidFill>
              </a:rPr>
              <a:t>2- تحديد المشكلة وتحديد أهميتها وأهدافها</a:t>
            </a:r>
            <a:br>
              <a:rPr lang="ar-SA" sz="2000" dirty="0" smtClean="0">
                <a:solidFill>
                  <a:srgbClr val="000000"/>
                </a:solidFill>
              </a:rPr>
            </a:br>
            <a:r>
              <a:rPr lang="ar-SA" sz="2000" dirty="0" smtClean="0">
                <a:solidFill>
                  <a:srgbClr val="000000"/>
                </a:solidFill>
              </a:rPr>
              <a:t>إطار المشكلة، الأهمية( التطبيقية والنظرية)، تحديد الأهداف</a:t>
            </a:r>
          </a:p>
          <a:p>
            <a:pPr algn="r" rtl="1" eaLnBrk="1" hangingPunct="1">
              <a:lnSpc>
                <a:spcPct val="80000"/>
              </a:lnSpc>
              <a:buFontTx/>
              <a:buNone/>
            </a:pPr>
            <a:r>
              <a:rPr lang="ar-SA" sz="2000" dirty="0" smtClean="0">
                <a:solidFill>
                  <a:srgbClr val="000000"/>
                </a:solidFill>
              </a:rPr>
              <a:t/>
            </a:r>
            <a:br>
              <a:rPr lang="ar-SA" sz="2000" dirty="0" smtClean="0">
                <a:solidFill>
                  <a:srgbClr val="000000"/>
                </a:solidFill>
              </a:rPr>
            </a:br>
            <a:r>
              <a:rPr lang="ar-SA" sz="2000" dirty="0" smtClean="0">
                <a:solidFill>
                  <a:srgbClr val="000000"/>
                </a:solidFill>
              </a:rPr>
              <a:t>3- استطلاع الإطار النظري والدراسات السابقة</a:t>
            </a:r>
            <a:br>
              <a:rPr lang="ar-SA" sz="2000" dirty="0" smtClean="0">
                <a:solidFill>
                  <a:srgbClr val="000000"/>
                </a:solidFill>
              </a:rPr>
            </a:br>
            <a:r>
              <a:rPr lang="ar-SA" sz="2000" dirty="0" smtClean="0">
                <a:solidFill>
                  <a:srgbClr val="000000"/>
                </a:solidFill>
              </a:rPr>
              <a:t>النظريات ، الكتابات، الدراسات السابقة</a:t>
            </a:r>
            <a:br>
              <a:rPr lang="ar-SA" sz="2000" dirty="0" smtClean="0">
                <a:solidFill>
                  <a:srgbClr val="000000"/>
                </a:solidFill>
              </a:rPr>
            </a:br>
            <a:endParaRPr lang="ar-SA" sz="2000" dirty="0" smtClean="0">
              <a:solidFill>
                <a:srgbClr val="000000"/>
              </a:solidFill>
            </a:endParaRPr>
          </a:p>
          <a:p>
            <a:pPr algn="r" rtl="1" eaLnBrk="1" hangingPunct="1">
              <a:lnSpc>
                <a:spcPct val="80000"/>
              </a:lnSpc>
              <a:buFontTx/>
              <a:buNone/>
            </a:pPr>
            <a:r>
              <a:rPr lang="ar-SA" sz="2000" dirty="0" smtClean="0">
                <a:solidFill>
                  <a:srgbClr val="000000"/>
                </a:solidFill>
              </a:rPr>
              <a:t>     4- صياغة الفروض أو التساؤلات.</a:t>
            </a:r>
          </a:p>
          <a:p>
            <a:pPr algn="r" rtl="1" eaLnBrk="1" hangingPunct="1">
              <a:lnSpc>
                <a:spcPct val="80000"/>
              </a:lnSpc>
              <a:buFontTx/>
              <a:buNone/>
            </a:pPr>
            <a:endParaRPr lang="ar-SA" sz="2000" dirty="0" smtClean="0">
              <a:solidFill>
                <a:srgbClr val="000000"/>
              </a:solidFill>
            </a:endParaRPr>
          </a:p>
          <a:p>
            <a:pPr algn="r" rtl="1" eaLnBrk="1" hangingPunct="1">
              <a:lnSpc>
                <a:spcPct val="80000"/>
              </a:lnSpc>
              <a:buFontTx/>
              <a:buNone/>
            </a:pPr>
            <a:r>
              <a:rPr lang="ar-SA" sz="2000" dirty="0" smtClean="0">
                <a:solidFill>
                  <a:srgbClr val="000000"/>
                </a:solidFill>
              </a:rPr>
              <a:t>     5- تحديد الإجراءات المنهجية</a:t>
            </a:r>
            <a:br>
              <a:rPr lang="ar-SA" sz="2000" dirty="0" smtClean="0">
                <a:solidFill>
                  <a:srgbClr val="000000"/>
                </a:solidFill>
              </a:rPr>
            </a:br>
            <a:r>
              <a:rPr lang="ar-SA" sz="2000" dirty="0" smtClean="0">
                <a:solidFill>
                  <a:srgbClr val="000000"/>
                </a:solidFill>
              </a:rPr>
              <a:t>المنهج، المجتمع، الحدود، المتغيرات، الأدوات، أساليب الإحصاء</a:t>
            </a:r>
            <a:r>
              <a:rPr lang="ar-SA" sz="2000" dirty="0" smtClean="0"/>
              <a:t/>
            </a:r>
            <a:br>
              <a:rPr lang="ar-SA" sz="2000" dirty="0" smtClean="0"/>
            </a:br>
            <a:r>
              <a:rPr lang="ar-SA" sz="1800" dirty="0" smtClean="0"/>
              <a:t> </a:t>
            </a:r>
            <a:endParaRPr lang="en-US" sz="1800" dirty="0" smtClean="0"/>
          </a:p>
        </p:txBody>
      </p:sp>
      <p:sp>
        <p:nvSpPr>
          <p:cNvPr id="17410" name="Slide Number Placeholder 5"/>
          <p:cNvSpPr>
            <a:spLocks noGrp="1"/>
          </p:cNvSpPr>
          <p:nvPr>
            <p:ph type="sldNum" sz="quarter" idx="12"/>
          </p:nvPr>
        </p:nvSpPr>
        <p:spPr>
          <a:noFill/>
        </p:spPr>
        <p:txBody>
          <a:bodyPr/>
          <a:lstStyle/>
          <a:p>
            <a:fld id="{491CDF58-7D5E-41A8-B2FF-17A280FD4E02}" type="slidenum">
              <a:rPr lang="en-US"/>
              <a:pPr/>
              <a:t>21</a:t>
            </a:fld>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571472" y="-357214"/>
            <a:ext cx="8229600" cy="3204434"/>
          </a:xfrm>
        </p:spPr>
        <p:txBody>
          <a:bodyPr>
            <a:noAutofit/>
          </a:bodyPr>
          <a:lstStyle/>
          <a:p>
            <a:pPr marL="685800" indent="-685800" algn="r" eaLnBrk="1" hangingPunct="1">
              <a:buClr>
                <a:srgbClr val="006600"/>
              </a:buClr>
              <a:defRPr/>
            </a:pPr>
            <a:r>
              <a:rPr lang="ar-SA" sz="7200" dirty="0" smtClean="0">
                <a:solidFill>
                  <a:srgbClr val="9900CC"/>
                </a:solidFill>
                <a:cs typeface="PT Bold Heading" pitchFamily="2" charset="-78"/>
              </a:rPr>
              <a:t>        </a:t>
            </a:r>
            <a:br>
              <a:rPr lang="ar-SA" sz="7200" dirty="0" smtClean="0">
                <a:solidFill>
                  <a:srgbClr val="9900CC"/>
                </a:solidFill>
                <a:cs typeface="PT Bold Heading" pitchFamily="2" charset="-78"/>
              </a:rPr>
            </a:br>
            <a:r>
              <a:rPr lang="ar-SA" sz="7200" dirty="0" smtClean="0">
                <a:solidFill>
                  <a:srgbClr val="9900CC"/>
                </a:solidFill>
                <a:cs typeface="PT Bold Heading" pitchFamily="2" charset="-78"/>
              </a:rPr>
              <a:t/>
            </a:r>
            <a:br>
              <a:rPr lang="ar-SA" sz="7200" dirty="0" smtClean="0">
                <a:solidFill>
                  <a:srgbClr val="9900CC"/>
                </a:solidFill>
                <a:cs typeface="PT Bold Heading" pitchFamily="2" charset="-78"/>
              </a:rPr>
            </a:br>
            <a:r>
              <a:rPr lang="ar-SA" sz="7200" dirty="0" smtClean="0">
                <a:solidFill>
                  <a:srgbClr val="9900CC"/>
                </a:solidFill>
                <a:cs typeface="PT Bold Heading" pitchFamily="2" charset="-78"/>
              </a:rPr>
              <a:t/>
            </a:r>
            <a:br>
              <a:rPr lang="ar-SA" sz="7200" dirty="0" smtClean="0">
                <a:solidFill>
                  <a:srgbClr val="9900CC"/>
                </a:solidFill>
                <a:cs typeface="PT Bold Heading" pitchFamily="2" charset="-78"/>
              </a:rPr>
            </a:br>
            <a:r>
              <a:rPr lang="ar-SA" sz="7200" dirty="0" smtClean="0">
                <a:solidFill>
                  <a:srgbClr val="9900CC"/>
                </a:solidFill>
                <a:cs typeface="PT Bold Heading" pitchFamily="2" charset="-78"/>
              </a:rPr>
              <a:t/>
            </a:r>
            <a:br>
              <a:rPr lang="ar-SA" sz="7200" dirty="0" smtClean="0">
                <a:solidFill>
                  <a:srgbClr val="9900CC"/>
                </a:solidFill>
                <a:cs typeface="PT Bold Heading" pitchFamily="2" charset="-78"/>
              </a:rPr>
            </a:br>
            <a:r>
              <a:rPr lang="ar-SA" sz="7200" dirty="0" smtClean="0">
                <a:solidFill>
                  <a:srgbClr val="9900CC"/>
                </a:solidFill>
                <a:cs typeface="PT Bold Heading" pitchFamily="2" charset="-78"/>
              </a:rPr>
              <a:t/>
            </a:r>
            <a:br>
              <a:rPr lang="ar-SA" sz="7200" dirty="0" smtClean="0">
                <a:solidFill>
                  <a:srgbClr val="9900CC"/>
                </a:solidFill>
                <a:cs typeface="PT Bold Heading" pitchFamily="2" charset="-78"/>
              </a:rPr>
            </a:br>
            <a:r>
              <a:rPr lang="ar-SA" sz="7200" dirty="0" smtClean="0">
                <a:solidFill>
                  <a:srgbClr val="9900CC"/>
                </a:solidFill>
                <a:cs typeface="PT Bold Heading" pitchFamily="2" charset="-78"/>
              </a:rPr>
              <a:t/>
            </a:r>
            <a:br>
              <a:rPr lang="ar-SA" sz="7200" dirty="0" smtClean="0">
                <a:solidFill>
                  <a:srgbClr val="9900CC"/>
                </a:solidFill>
                <a:cs typeface="PT Bold Heading" pitchFamily="2" charset="-78"/>
              </a:rPr>
            </a:br>
            <a:r>
              <a:rPr lang="ar-SA" sz="7200" dirty="0" smtClean="0">
                <a:solidFill>
                  <a:srgbClr val="9900CC"/>
                </a:solidFill>
                <a:cs typeface="PT Bold Heading" pitchFamily="2" charset="-78"/>
              </a:rPr>
              <a:t> </a:t>
            </a:r>
            <a:r>
              <a:rPr lang="ar-SA" sz="6600" dirty="0" smtClean="0">
                <a:solidFill>
                  <a:schemeClr val="accent4"/>
                </a:solidFill>
                <a:cs typeface="PT Bold Heading" pitchFamily="2" charset="-78"/>
              </a:rPr>
              <a:t>تعريف البحث العلمي</a:t>
            </a:r>
            <a:r>
              <a:rPr lang="ar-SA" sz="7200" b="1" dirty="0" smtClean="0">
                <a:solidFill>
                  <a:schemeClr val="accent4"/>
                </a:solidFill>
              </a:rPr>
              <a:t/>
            </a:r>
            <a:br>
              <a:rPr lang="ar-SA" sz="7200" b="1" dirty="0" smtClean="0">
                <a:solidFill>
                  <a:schemeClr val="accent4"/>
                </a:solidFill>
              </a:rPr>
            </a:br>
            <a:endParaRPr lang="en-US" sz="7200" b="1" dirty="0" smtClean="0">
              <a:solidFill>
                <a:schemeClr val="accent4"/>
              </a:solidFill>
            </a:endParaRPr>
          </a:p>
        </p:txBody>
      </p:sp>
      <p:sp>
        <p:nvSpPr>
          <p:cNvPr id="5123" name="Rectangle 3"/>
          <p:cNvSpPr>
            <a:spLocks noGrp="1" noChangeArrowheads="1"/>
          </p:cNvSpPr>
          <p:nvPr>
            <p:ph idx="1"/>
          </p:nvPr>
        </p:nvSpPr>
        <p:spPr>
          <a:xfrm>
            <a:off x="428596" y="1500174"/>
            <a:ext cx="8715404" cy="4214842"/>
          </a:xfrm>
        </p:spPr>
        <p:txBody>
          <a:bodyPr>
            <a:normAutofit/>
          </a:bodyPr>
          <a:lstStyle/>
          <a:p>
            <a:pPr marL="533400" indent="-533400" algn="r" rtl="1">
              <a:spcBef>
                <a:spcPct val="0"/>
              </a:spcBef>
              <a:buClr>
                <a:srgbClr val="336600"/>
              </a:buClr>
              <a:buFontTx/>
              <a:buNone/>
              <a:defRPr/>
            </a:pPr>
            <a:endParaRPr lang="ar-SA" sz="2800" b="1" dirty="0" smtClean="0">
              <a:effectLst>
                <a:outerShdw blurRad="38100" dist="38100" dir="2700000" algn="tl">
                  <a:srgbClr val="C0C0C0"/>
                </a:outerShdw>
              </a:effectLst>
            </a:endParaRPr>
          </a:p>
          <a:p>
            <a:pPr marL="533400" indent="-533400" algn="r" rtl="1">
              <a:spcBef>
                <a:spcPct val="0"/>
              </a:spcBef>
              <a:buClr>
                <a:srgbClr val="336600"/>
              </a:buClr>
              <a:buFontTx/>
              <a:buChar char="-"/>
              <a:defRPr/>
            </a:pPr>
            <a:r>
              <a:rPr lang="ar-SA" sz="3600" b="1" dirty="0" smtClean="0">
                <a:effectLst>
                  <a:outerShdw blurRad="38100" dist="38100" dir="2700000" algn="tl">
                    <a:srgbClr val="C0C0C0"/>
                  </a:outerShdw>
                </a:effectLst>
              </a:rPr>
              <a:t>البحث هو مجموعة من القواعد العامة المستخدمة من اجل الوصول الى الحقيقة فى العلم بواسطة طائفة من القواعد العامة التى تهيمن على سير العقل وتحدد عملياته حتى يصل الى نتيجة معلومة</a:t>
            </a:r>
          </a:p>
          <a:p>
            <a:pPr marL="533400" indent="-533400" algn="r" rtl="1">
              <a:spcBef>
                <a:spcPct val="0"/>
              </a:spcBef>
              <a:buClr>
                <a:srgbClr val="336600"/>
              </a:buClr>
              <a:buFontTx/>
              <a:buChar char="-"/>
              <a:defRPr/>
            </a:pPr>
            <a:endParaRPr lang="ar-SA" sz="2800" b="1" dirty="0" smtClean="0">
              <a:effectLst>
                <a:outerShdw blurRad="38100" dist="38100" dir="2700000" algn="tl">
                  <a:srgbClr val="C0C0C0"/>
                </a:outerShdw>
              </a:effectLst>
            </a:endParaRPr>
          </a:p>
        </p:txBody>
      </p:sp>
      <p:sp>
        <p:nvSpPr>
          <p:cNvPr id="5122" name="Slide Number Placeholder 5"/>
          <p:cNvSpPr>
            <a:spLocks noGrp="1"/>
          </p:cNvSpPr>
          <p:nvPr>
            <p:ph type="sldNum" sz="quarter" idx="12"/>
          </p:nvPr>
        </p:nvSpPr>
        <p:spPr>
          <a:noFill/>
        </p:spPr>
        <p:txBody>
          <a:bodyPr/>
          <a:lstStyle/>
          <a:p>
            <a:fld id="{F143459A-5B5B-4A05-BBDB-83C4213AB7C9}" type="slidenum">
              <a:rPr lang="en-US"/>
              <a:pPr/>
              <a:t>3</a:t>
            </a:fld>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990600" y="1676400"/>
            <a:ext cx="7924800" cy="533400"/>
          </a:xfrm>
        </p:spPr>
        <p:txBody>
          <a:bodyPr>
            <a:normAutofit fontScale="90000"/>
          </a:bodyPr>
          <a:lstStyle/>
          <a:p>
            <a:pPr marL="685800" indent="-685800" algn="r" eaLnBrk="1" hangingPunct="1">
              <a:buClr>
                <a:srgbClr val="336600"/>
              </a:buClr>
              <a:defRPr/>
            </a:pPr>
            <a:r>
              <a:rPr lang="ar-SA" dirty="0" smtClean="0">
                <a:solidFill>
                  <a:schemeClr val="accent4"/>
                </a:solidFill>
                <a:cs typeface="PT Bold Heading" pitchFamily="2" charset="-78"/>
              </a:rPr>
              <a:t>      أهمية و أهداف البحث العلمى</a:t>
            </a:r>
            <a:br>
              <a:rPr lang="ar-SA" dirty="0" smtClean="0">
                <a:solidFill>
                  <a:schemeClr val="accent4"/>
                </a:solidFill>
                <a:cs typeface="PT Bold Heading" pitchFamily="2" charset="-78"/>
              </a:rPr>
            </a:br>
            <a:r>
              <a:rPr lang="ar-SA" sz="4000" u="sng" dirty="0" smtClean="0">
                <a:solidFill>
                  <a:srgbClr val="FF0066"/>
                </a:solidFill>
                <a:cs typeface="PT Bold Heading" pitchFamily="2" charset="-78"/>
              </a:rPr>
              <a:t/>
            </a:r>
            <a:br>
              <a:rPr lang="ar-SA" sz="4000" u="sng" dirty="0" smtClean="0">
                <a:solidFill>
                  <a:srgbClr val="FF0066"/>
                </a:solidFill>
                <a:cs typeface="PT Bold Heading" pitchFamily="2" charset="-78"/>
              </a:rPr>
            </a:br>
            <a:endParaRPr lang="en-US" sz="4000" u="sng" dirty="0" smtClean="0">
              <a:solidFill>
                <a:srgbClr val="FF0066"/>
              </a:solidFill>
              <a:cs typeface="PT Bold Heading" pitchFamily="2" charset="-78"/>
            </a:endParaRPr>
          </a:p>
        </p:txBody>
      </p:sp>
      <p:sp>
        <p:nvSpPr>
          <p:cNvPr id="6147" name="Rectangle 3"/>
          <p:cNvSpPr>
            <a:spLocks noGrp="1" noChangeArrowheads="1"/>
          </p:cNvSpPr>
          <p:nvPr>
            <p:ph idx="1"/>
          </p:nvPr>
        </p:nvSpPr>
        <p:spPr>
          <a:xfrm>
            <a:off x="0" y="1219200"/>
            <a:ext cx="8686800" cy="3962400"/>
          </a:xfrm>
        </p:spPr>
        <p:txBody>
          <a:bodyPr>
            <a:normAutofit lnSpcReduction="10000"/>
          </a:bodyPr>
          <a:lstStyle/>
          <a:p>
            <a:pPr marL="381000" indent="-381000" algn="r" rtl="1" eaLnBrk="1" hangingPunct="1">
              <a:lnSpc>
                <a:spcPct val="80000"/>
              </a:lnSpc>
              <a:buClr>
                <a:srgbClr val="FF0000"/>
              </a:buClr>
              <a:buFont typeface="Wingdings" pitchFamily="2" charset="2"/>
              <a:buNone/>
              <a:defRPr/>
            </a:pPr>
            <a:endParaRPr lang="ar-SA" sz="2400" b="1" dirty="0" smtClean="0">
              <a:effectLst>
                <a:outerShdw blurRad="38100" dist="38100" dir="2700000" algn="tl">
                  <a:srgbClr val="C0C0C0"/>
                </a:outerShdw>
              </a:effectLst>
            </a:endParaRPr>
          </a:p>
          <a:p>
            <a:pPr marL="381000" indent="-381000" algn="r" rtl="1" eaLnBrk="1" hangingPunct="1">
              <a:lnSpc>
                <a:spcPct val="80000"/>
              </a:lnSpc>
              <a:buClr>
                <a:srgbClr val="FF0000"/>
              </a:buClr>
              <a:buNone/>
              <a:defRPr/>
            </a:pPr>
            <a:endParaRPr lang="ar-SA" sz="2400" b="1" dirty="0" smtClean="0">
              <a:effectLst>
                <a:outerShdw blurRad="38100" dist="38100" dir="2700000" algn="tl">
                  <a:srgbClr val="C0C0C0"/>
                </a:outerShdw>
              </a:effectLst>
              <a:cs typeface="PT Bold Heading" pitchFamily="2" charset="-78"/>
            </a:endParaRPr>
          </a:p>
          <a:p>
            <a:pPr marL="381000" indent="-381000" algn="r" rtl="1" eaLnBrk="1" hangingPunct="1">
              <a:lnSpc>
                <a:spcPct val="80000"/>
              </a:lnSpc>
              <a:buClr>
                <a:srgbClr val="FF0000"/>
              </a:buClr>
              <a:buNone/>
              <a:defRPr/>
            </a:pPr>
            <a:r>
              <a:rPr lang="ar-SA" sz="2800" b="1" dirty="0" smtClean="0">
                <a:effectLst>
                  <a:outerShdw blurRad="38100" dist="38100" dir="2700000" algn="tl">
                    <a:srgbClr val="C0C0C0"/>
                  </a:outerShdw>
                </a:effectLst>
                <a:cs typeface="PT Bold Heading" pitchFamily="2" charset="-78"/>
              </a:rPr>
              <a:t>الفهم : </a:t>
            </a:r>
            <a:r>
              <a:rPr lang="ar-SA" sz="2800" b="1" dirty="0" smtClean="0">
                <a:effectLst>
                  <a:outerShdw blurRad="38100" dist="38100" dir="2700000" algn="tl">
                    <a:srgbClr val="C0C0C0"/>
                  </a:outerShdw>
                </a:effectLst>
              </a:rPr>
              <a:t>فهم الظواهر المختلفة وتفسيرها  فى ضوء الظروف المحيطة بها والعوامل المؤثرة فيها وكذلك علاقة تلك الظواهر بالعوامل والظروف</a:t>
            </a:r>
          </a:p>
          <a:p>
            <a:pPr marL="381000" indent="-381000" algn="r" rtl="1" eaLnBrk="1" hangingPunct="1">
              <a:lnSpc>
                <a:spcPct val="80000"/>
              </a:lnSpc>
              <a:buClr>
                <a:srgbClr val="FF0000"/>
              </a:buClr>
              <a:buNone/>
              <a:defRPr/>
            </a:pPr>
            <a:endParaRPr lang="ar-SA" sz="2800" b="1" dirty="0" smtClean="0">
              <a:effectLst>
                <a:outerShdw blurRad="38100" dist="38100" dir="2700000" algn="tl">
                  <a:srgbClr val="C0C0C0"/>
                </a:outerShdw>
              </a:effectLst>
            </a:endParaRPr>
          </a:p>
          <a:p>
            <a:pPr marL="381000" indent="-381000">
              <a:lnSpc>
                <a:spcPct val="80000"/>
              </a:lnSpc>
              <a:buClr>
                <a:srgbClr val="FF0000"/>
              </a:buClr>
              <a:buNone/>
              <a:defRPr/>
            </a:pPr>
            <a:r>
              <a:rPr lang="ar-SA" sz="2800" b="1" dirty="0" smtClean="0">
                <a:effectLst>
                  <a:outerShdw blurRad="38100" dist="38100" dir="2700000" algn="tl">
                    <a:srgbClr val="C0C0C0"/>
                  </a:outerShdw>
                </a:effectLst>
                <a:cs typeface="PT Bold Heading" pitchFamily="2" charset="-78"/>
              </a:rPr>
              <a:t>التنبؤ : </a:t>
            </a:r>
            <a:r>
              <a:rPr lang="ar-SA" sz="2800" b="1" dirty="0" smtClean="0">
                <a:effectLst>
                  <a:outerShdw blurRad="38100" dist="38100" dir="2700000" algn="tl">
                    <a:srgbClr val="C0C0C0"/>
                  </a:outerShdw>
                </a:effectLst>
              </a:rPr>
              <a:t>أى الاستنتاج واثبات صحة ما توصل اليه الباحث بشكل تحليلى او تجريبى.(كلما كانت ثقافة الزوجين اعلى كلما كانت قلة في ظاهرة العنف)</a:t>
            </a:r>
          </a:p>
          <a:p>
            <a:pPr marL="381000" indent="-381000" algn="r" rtl="1" eaLnBrk="1" hangingPunct="1">
              <a:lnSpc>
                <a:spcPct val="80000"/>
              </a:lnSpc>
              <a:buClr>
                <a:srgbClr val="FF0000"/>
              </a:buClr>
              <a:buNone/>
              <a:defRPr/>
            </a:pPr>
            <a:endParaRPr lang="ar-SA" sz="2800" b="1" dirty="0" smtClean="0">
              <a:effectLst>
                <a:outerShdw blurRad="38100" dist="38100" dir="2700000" algn="tl">
                  <a:srgbClr val="C0C0C0"/>
                </a:outerShdw>
              </a:effectLst>
            </a:endParaRPr>
          </a:p>
          <a:p>
            <a:pPr marL="381000" indent="-381000" algn="r" rtl="1" eaLnBrk="1" hangingPunct="1">
              <a:lnSpc>
                <a:spcPct val="80000"/>
              </a:lnSpc>
              <a:buClr>
                <a:srgbClr val="FF0000"/>
              </a:buClr>
              <a:buNone/>
              <a:defRPr/>
            </a:pPr>
            <a:r>
              <a:rPr lang="ar-SA" sz="2800" b="1" dirty="0" smtClean="0">
                <a:effectLst>
                  <a:outerShdw blurRad="38100" dist="38100" dir="2700000" algn="tl">
                    <a:srgbClr val="C0C0C0"/>
                  </a:outerShdw>
                </a:effectLst>
                <a:cs typeface="PT Bold Heading" pitchFamily="2" charset="-78"/>
              </a:rPr>
              <a:t>الضبط والتحكم : </a:t>
            </a:r>
            <a:r>
              <a:rPr lang="ar-SA" sz="2800" b="1" dirty="0" smtClean="0">
                <a:effectLst>
                  <a:outerShdw blurRad="38100" dist="38100" dir="2700000" algn="tl">
                    <a:srgbClr val="C0C0C0"/>
                  </a:outerShdw>
                </a:effectLst>
              </a:rPr>
              <a:t>السيطرة على الظواهر المختلفة والتحكم فيها بغرض إنتاج ظواهر مرغوب بها</a:t>
            </a:r>
          </a:p>
          <a:p>
            <a:pPr marL="381000" indent="-381000" eaLnBrk="1" hangingPunct="1">
              <a:lnSpc>
                <a:spcPct val="80000"/>
              </a:lnSpc>
              <a:buNone/>
              <a:defRPr/>
            </a:pPr>
            <a:endParaRPr lang="en-US" sz="2400" b="1" dirty="0" smtClean="0">
              <a:solidFill>
                <a:srgbClr val="0033CC"/>
              </a:solidFill>
              <a:effectLst>
                <a:outerShdw blurRad="38100" dist="38100" dir="2700000" algn="tl">
                  <a:srgbClr val="C0C0C0"/>
                </a:outerShdw>
              </a:effectLst>
            </a:endParaRPr>
          </a:p>
          <a:p>
            <a:pPr marL="381000" indent="-381000" eaLnBrk="1" hangingPunct="1">
              <a:lnSpc>
                <a:spcPct val="80000"/>
              </a:lnSpc>
              <a:buNone/>
              <a:defRPr/>
            </a:pPr>
            <a:endParaRPr lang="en-US" sz="2400" b="1" dirty="0" smtClean="0">
              <a:solidFill>
                <a:srgbClr val="FF6600"/>
              </a:solidFill>
              <a:effectLst>
                <a:outerShdw blurRad="38100" dist="38100" dir="2700000" algn="tl">
                  <a:srgbClr val="C0C0C0"/>
                </a:outerShdw>
              </a:effectLst>
            </a:endParaRPr>
          </a:p>
        </p:txBody>
      </p:sp>
      <p:sp>
        <p:nvSpPr>
          <p:cNvPr id="6146" name="Slide Number Placeholder 5"/>
          <p:cNvSpPr>
            <a:spLocks noGrp="1"/>
          </p:cNvSpPr>
          <p:nvPr>
            <p:ph type="sldNum" sz="quarter" idx="12"/>
          </p:nvPr>
        </p:nvSpPr>
        <p:spPr>
          <a:noFill/>
        </p:spPr>
        <p:txBody>
          <a:bodyPr/>
          <a:lstStyle/>
          <a:p>
            <a:fld id="{42EEA1DD-6C96-407C-96DA-4CA0F97CDD36}" type="slidenum">
              <a:rPr lang="en-US"/>
              <a:pPr/>
              <a:t>4</a:t>
            </a:fld>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500089"/>
            <a:ext cx="8858280" cy="500090"/>
          </a:xfrm>
        </p:spPr>
        <p:txBody>
          <a:bodyPr>
            <a:normAutofit fontScale="90000"/>
          </a:bodyPr>
          <a:lstStyle/>
          <a:p>
            <a:pPr algn="ctr">
              <a:defRPr/>
            </a:pPr>
            <a:endParaRPr lang="ar-SA" dirty="0"/>
          </a:p>
        </p:txBody>
      </p:sp>
      <p:sp>
        <p:nvSpPr>
          <p:cNvPr id="3" name="عنصر نائب للمحتوى 2"/>
          <p:cNvSpPr>
            <a:spLocks noGrp="1"/>
          </p:cNvSpPr>
          <p:nvPr>
            <p:ph idx="1"/>
          </p:nvPr>
        </p:nvSpPr>
        <p:spPr>
          <a:xfrm>
            <a:off x="285720" y="1285860"/>
            <a:ext cx="9144000" cy="5786436"/>
          </a:xfrm>
        </p:spPr>
        <p:txBody>
          <a:bodyPr/>
          <a:lstStyle/>
          <a:p>
            <a:pPr algn="ctr">
              <a:defRPr/>
            </a:pPr>
            <a:r>
              <a:rPr lang="ar-SA" sz="3600" b="1" dirty="0" smtClean="0">
                <a:solidFill>
                  <a:srgbClr val="00FF00"/>
                </a:solidFill>
              </a:rPr>
              <a:t>تعريف النظرية</a:t>
            </a:r>
          </a:p>
          <a:p>
            <a:pPr algn="just">
              <a:defRPr/>
            </a:pPr>
            <a:r>
              <a:rPr lang="ar-SA" sz="2800" dirty="0" smtClean="0"/>
              <a:t>تعرف النظرية بأنها ” مجموعة من المفاهيم ذات العلاقات المتبادلة , والتعريفات , والقضايا , التى تطرح نظرة منهجية للظواهر , وذلك بتحديد العلاقات بين المتغيرات , بهدف تفسير الظواهر والتنبؤ بها ”</a:t>
            </a:r>
          </a:p>
          <a:p>
            <a:pPr algn="just">
              <a:defRPr/>
            </a:pPr>
            <a:endParaRPr lang="ar-SA" sz="2800"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796925"/>
          </a:xfrm>
        </p:spPr>
        <p:txBody>
          <a:bodyPr>
            <a:normAutofit fontScale="90000"/>
          </a:bodyPr>
          <a:lstStyle/>
          <a:p>
            <a:pPr>
              <a:defRPr/>
            </a:pPr>
            <a:endParaRPr lang="ar-SA" dirty="0"/>
          </a:p>
        </p:txBody>
      </p:sp>
      <p:sp>
        <p:nvSpPr>
          <p:cNvPr id="3" name="عنصر نائب للمحتوى 2"/>
          <p:cNvSpPr>
            <a:spLocks noGrp="1"/>
          </p:cNvSpPr>
          <p:nvPr>
            <p:ph idx="1"/>
          </p:nvPr>
        </p:nvSpPr>
        <p:spPr>
          <a:xfrm>
            <a:off x="0" y="857250"/>
            <a:ext cx="9144000" cy="6000750"/>
          </a:xfrm>
        </p:spPr>
        <p:txBody>
          <a:bodyPr/>
          <a:lstStyle/>
          <a:p>
            <a:pPr algn="ctr">
              <a:defRPr/>
            </a:pPr>
            <a:r>
              <a:rPr lang="ar-SA" sz="3600" dirty="0" smtClean="0"/>
              <a:t>أهداف النظريات </a:t>
            </a:r>
          </a:p>
          <a:p>
            <a:pPr>
              <a:defRPr/>
            </a:pPr>
            <a:r>
              <a:rPr lang="ar-SA" b="1" dirty="0" smtClean="0"/>
              <a:t>1- ترتب الاستنتاجات من بين الكثير من البحوث المتفرقة وتجمعها في إطار يقوم بتهيئة تفسيرات للظواهر .</a:t>
            </a:r>
          </a:p>
          <a:p>
            <a:pPr>
              <a:defRPr/>
            </a:pPr>
            <a:endParaRPr lang="ar-SA" b="1" dirty="0" smtClean="0"/>
          </a:p>
          <a:p>
            <a:pPr>
              <a:defRPr/>
            </a:pPr>
            <a:r>
              <a:rPr lang="ar-SA" b="1" dirty="0" smtClean="0"/>
              <a:t>2- يتمكن العلماء من المضي في التنبؤ والتحكم في نهاية الأمر, وذلك من الإطار التفسيري لأية نظرية .</a:t>
            </a:r>
          </a:p>
          <a:p>
            <a:pPr>
              <a:defRPr/>
            </a:pPr>
            <a:endParaRPr lang="ar-SA" b="1" dirty="0" smtClean="0"/>
          </a:p>
          <a:p>
            <a:pPr>
              <a:defRPr/>
            </a:pPr>
            <a:r>
              <a:rPr lang="ar-SA" b="1" dirty="0" smtClean="0"/>
              <a:t>3- تثير النظريات عملية تطور المعرفة .</a:t>
            </a:r>
          </a:p>
          <a:p>
            <a:pPr>
              <a:defRPr/>
            </a:pPr>
            <a:endParaRPr lang="ar-SA" b="1" dirty="0" smtClean="0"/>
          </a:p>
          <a:p>
            <a:pPr>
              <a:defRPr/>
            </a:pPr>
            <a:r>
              <a:rPr lang="ar-SA" b="1" dirty="0" smtClean="0"/>
              <a:t>4- اختبار الإستنتاجات من أي نظرية يؤكد النظرية ويطورها.</a:t>
            </a:r>
            <a:endParaRPr lang="ar-SA" b="1"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796925"/>
          </a:xfrm>
        </p:spPr>
        <p:txBody>
          <a:bodyPr>
            <a:normAutofit fontScale="90000"/>
          </a:bodyPr>
          <a:lstStyle/>
          <a:p>
            <a:pPr>
              <a:defRPr/>
            </a:pPr>
            <a:endParaRPr lang="ar-SA" dirty="0"/>
          </a:p>
        </p:txBody>
      </p:sp>
      <p:sp>
        <p:nvSpPr>
          <p:cNvPr id="3" name="عنصر نائب للمحتوى 2"/>
          <p:cNvSpPr>
            <a:spLocks noGrp="1"/>
          </p:cNvSpPr>
          <p:nvPr>
            <p:ph idx="1"/>
          </p:nvPr>
        </p:nvSpPr>
        <p:spPr>
          <a:xfrm>
            <a:off x="0" y="857250"/>
            <a:ext cx="9144000" cy="6000750"/>
          </a:xfrm>
        </p:spPr>
        <p:txBody>
          <a:bodyPr/>
          <a:lstStyle/>
          <a:p>
            <a:pPr algn="just">
              <a:defRPr/>
            </a:pPr>
            <a:r>
              <a:rPr lang="ar-SA" b="1" dirty="0" smtClean="0"/>
              <a:t>الخصائص المميزة للنظريات </a:t>
            </a:r>
          </a:p>
          <a:p>
            <a:pPr algn="just">
              <a:defRPr/>
            </a:pPr>
            <a:r>
              <a:rPr lang="ar-SA" sz="2800" b="1" dirty="0" smtClean="0"/>
              <a:t>1- يجب أن تكون النظرية قادرة على توضيح الحقائق الملحوظة ذات الصلة بمشكلة معينة , فيجب ان يكون بوسع النظرية اقتراح السبب المتعلق بالظاهرة ذات العلاقة .</a:t>
            </a:r>
          </a:p>
          <a:p>
            <a:pPr algn="just">
              <a:defRPr/>
            </a:pPr>
            <a:r>
              <a:rPr lang="ar-SA" sz="2800" b="1" dirty="0" smtClean="0"/>
              <a:t>2- يجب أن تنسجم النظرية مع الحقائق الملحوظة , ومع الكيان الراسخ للمعرفة السابقة , فنحن نبحث عن النظرية التى تقدم الطريقة الاكثر احتمالا او الاكفأ على الاطلاق فى تعليل الحقائق المتراكمة .</a:t>
            </a:r>
          </a:p>
          <a:p>
            <a:pPr algn="just">
              <a:defRPr/>
            </a:pPr>
            <a:r>
              <a:rPr lang="ar-SA" sz="2800" b="1" dirty="0" smtClean="0"/>
              <a:t>3- يجب على أي نظرية أن تثير اكتشافات جديدة , وان تشير , علاوة الى ذلك الى مجالات فى حاجة للاكتشاف .</a:t>
            </a:r>
            <a:endParaRPr lang="ar-SA" sz="2800" b="1"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2"/>
          <p:cNvSpPr>
            <a:spLocks noGrp="1"/>
          </p:cNvSpPr>
          <p:nvPr>
            <p:ph idx="1"/>
          </p:nvPr>
        </p:nvSpPr>
        <p:spPr>
          <a:xfrm>
            <a:off x="457200" y="1481138"/>
            <a:ext cx="8229600" cy="4525962"/>
          </a:xfrm>
        </p:spPr>
        <p:txBody>
          <a:bodyPr>
            <a:normAutofit/>
          </a:bodyPr>
          <a:lstStyle/>
          <a:p>
            <a:pPr>
              <a:buFontTx/>
              <a:buNone/>
              <a:defRPr/>
            </a:pPr>
            <a:endParaRPr lang="ar-SA" dirty="0" smtClean="0"/>
          </a:p>
          <a:p>
            <a:pPr>
              <a:buFontTx/>
              <a:buNone/>
              <a:defRPr/>
            </a:pPr>
            <a:r>
              <a:rPr lang="ar-SA" dirty="0" smtClean="0"/>
              <a:t>من اين نبدأ؟</a:t>
            </a:r>
          </a:p>
          <a:p>
            <a:pPr>
              <a:buFontTx/>
              <a:buNone/>
              <a:defRPr/>
            </a:pPr>
            <a:endParaRPr lang="ar-SA" dirty="0" smtClean="0"/>
          </a:p>
          <a:p>
            <a:pPr>
              <a:buFontTx/>
              <a:buNone/>
              <a:defRPr/>
            </a:pPr>
            <a:endParaRPr lang="ar-SA" dirty="0" smtClean="0"/>
          </a:p>
          <a:p>
            <a:pPr>
              <a:buFontTx/>
              <a:buNone/>
              <a:defRPr/>
            </a:pPr>
            <a:r>
              <a:rPr lang="ar-SA" dirty="0" smtClean="0"/>
              <a:t>يختار الباحث منهج البحث الذي سيتبعه : وفق مزايا المشكلة الخاصة، ومدى ملائمته للمشكلة التي سيبحثها.</a:t>
            </a:r>
            <a:endParaRPr lang="en-US" dirty="0" smtClean="0"/>
          </a:p>
          <a:p>
            <a:pPr>
              <a:buFontTx/>
              <a:buNone/>
              <a:defRPr/>
            </a:pPr>
            <a:endParaRPr lang="en-US" dirty="0" smtClean="0"/>
          </a:p>
          <a:p>
            <a:pPr>
              <a:buFontTx/>
              <a:buNone/>
              <a:defRPr/>
            </a:pPr>
            <a:endParaRPr lang="en-US" dirty="0"/>
          </a:p>
        </p:txBody>
      </p:sp>
      <p:sp>
        <p:nvSpPr>
          <p:cNvPr id="5" name="כותרת 1"/>
          <p:cNvSpPr>
            <a:spLocks noGrp="1"/>
          </p:cNvSpPr>
          <p:nvPr>
            <p:ph type="title"/>
          </p:nvPr>
        </p:nvSpPr>
        <p:spPr>
          <a:xfrm>
            <a:off x="457200" y="274638"/>
            <a:ext cx="8229600" cy="1143000"/>
          </a:xfrm>
        </p:spPr>
        <p:txBody>
          <a:bodyPr>
            <a:normAutofit fontScale="90000"/>
          </a:bodyPr>
          <a:lstStyle/>
          <a:p>
            <a:pPr algn="r">
              <a:defRPr/>
            </a:pPr>
            <a:r>
              <a:rPr lang="ar-SA" dirty="0" smtClean="0"/>
              <a:t>خطوات البحث العلمي :</a:t>
            </a:r>
            <a:r>
              <a:rPr lang="en-US" dirty="0" smtClean="0"/>
              <a:t/>
            </a:r>
            <a:br>
              <a:rPr lang="en-US" dirty="0" smtClean="0"/>
            </a:br>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2"/>
          <p:cNvSpPr>
            <a:spLocks noGrp="1"/>
          </p:cNvSpPr>
          <p:nvPr>
            <p:ph idx="1"/>
          </p:nvPr>
        </p:nvSpPr>
        <p:spPr>
          <a:xfrm>
            <a:off x="457200" y="1481138"/>
            <a:ext cx="8229600" cy="4525962"/>
          </a:xfrm>
        </p:spPr>
        <p:txBody>
          <a:bodyPr>
            <a:normAutofit/>
          </a:bodyPr>
          <a:lstStyle/>
          <a:p>
            <a:pPr>
              <a:buFontTx/>
              <a:buNone/>
              <a:defRPr/>
            </a:pPr>
            <a:r>
              <a:rPr lang="ar-AE" dirty="0" smtClean="0"/>
              <a:t>هي عبارة عن تساؤل أ</a:t>
            </a:r>
            <a:r>
              <a:rPr lang="ar-SA" dirty="0" smtClean="0"/>
              <a:t>و </a:t>
            </a:r>
            <a:r>
              <a:rPr lang="ar-AE" dirty="0" smtClean="0"/>
              <a:t>تساؤلات غامضة قد تدور في ذهن الباحث حول موضوع الدراسة </a:t>
            </a:r>
            <a:r>
              <a:rPr lang="ar-AE" dirty="0" err="1" smtClean="0"/>
              <a:t>ال</a:t>
            </a:r>
            <a:r>
              <a:rPr lang="ar-SA" dirty="0" smtClean="0"/>
              <a:t>ذي</a:t>
            </a:r>
            <a:r>
              <a:rPr lang="ar-AE" dirty="0" smtClean="0"/>
              <a:t> اختاره وهي تساؤلات تحتاج إلى تفسير يسعى الباحث إلى إيجاد إجابات شافية ووافية لها.</a:t>
            </a:r>
            <a:br>
              <a:rPr lang="ar-AE" dirty="0" smtClean="0"/>
            </a:br>
            <a:r>
              <a:rPr lang="ar-AE" dirty="0" smtClean="0"/>
              <a:t>مثال: ماهي العلاقة بين استخدام الحاسب الآلي وتقد</a:t>
            </a:r>
            <a:r>
              <a:rPr lang="ar-SA" dirty="0" smtClean="0"/>
              <a:t>ي</a:t>
            </a:r>
            <a:r>
              <a:rPr lang="ar-AE" dirty="0" smtClean="0"/>
              <a:t>م أفضل الخدمات للمستفيدين في المكتبات ومراكز المعلومات؟</a:t>
            </a:r>
            <a:br>
              <a:rPr lang="ar-AE" dirty="0" smtClean="0"/>
            </a:br>
            <a:r>
              <a:rPr lang="ar-AE" b="1" dirty="0" smtClean="0"/>
              <a:t/>
            </a:r>
            <a:br>
              <a:rPr lang="ar-AE" b="1" dirty="0" smtClean="0"/>
            </a:br>
            <a:endParaRPr lang="en-US" dirty="0"/>
          </a:p>
        </p:txBody>
      </p:sp>
      <p:sp>
        <p:nvSpPr>
          <p:cNvPr id="5" name="כותרת 1"/>
          <p:cNvSpPr>
            <a:spLocks noGrp="1"/>
          </p:cNvSpPr>
          <p:nvPr>
            <p:ph type="title"/>
          </p:nvPr>
        </p:nvSpPr>
        <p:spPr>
          <a:xfrm>
            <a:off x="457200" y="274638"/>
            <a:ext cx="8229600" cy="1143000"/>
          </a:xfrm>
        </p:spPr>
        <p:txBody>
          <a:bodyPr/>
          <a:lstStyle/>
          <a:p>
            <a:pPr algn="ctr">
              <a:defRPr/>
            </a:pPr>
            <a:r>
              <a:rPr lang="ar-AE" b="1" dirty="0" smtClean="0"/>
              <a:t>مشكلة البحث:</a:t>
            </a:r>
            <a:endParaRPr lang="en-US" dirty="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1056</TotalTime>
  <Words>1041</Words>
  <Application>Microsoft Office PowerPoint</Application>
  <PresentationFormat>On-screen Show (4:3)</PresentationFormat>
  <Paragraphs>138</Paragraphs>
  <Slides>21</Slides>
  <Notes>6</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طرق بحث كمي </vt:lpstr>
      <vt:lpstr>השלבים העיקריים בתהליך מחקרי</vt:lpstr>
      <vt:lpstr>               تعريف البحث العلمي </vt:lpstr>
      <vt:lpstr>      أهمية و أهداف البحث العلمى  </vt:lpstr>
      <vt:lpstr>Slide 5</vt:lpstr>
      <vt:lpstr>Slide 6</vt:lpstr>
      <vt:lpstr>Slide 7</vt:lpstr>
      <vt:lpstr>خطوات البحث العلمي : </vt:lpstr>
      <vt:lpstr>مشكلة البحث:</vt:lpstr>
      <vt:lpstr>مشكلة البحث</vt:lpstr>
      <vt:lpstr>مشكلة البحث</vt:lpstr>
      <vt:lpstr>        </vt:lpstr>
      <vt:lpstr>سؤال البحث </vt:lpstr>
      <vt:lpstr>الفرضية</vt:lpstr>
      <vt:lpstr>أنواع البحث العلمي</vt:lpstr>
      <vt:lpstr>البحث النوعي qualitative research</vt:lpstr>
      <vt:lpstr>متغيرات</vt:lpstr>
      <vt:lpstr>لكي يتم تعريف المتغير هنالك نوعان من التعريفات</vt:lpstr>
      <vt:lpstr>المتغيرات</vt:lpstr>
      <vt:lpstr>أنواع المتغيرات </vt:lpstr>
      <vt:lpstr>مخطط مراحل وخطوات البحث العلمي </vt:lpstr>
    </vt:vector>
  </TitlesOfParts>
  <Company>qsm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طرق بحث كمي</dc:title>
  <dc:creator>Administrator</dc:creator>
  <cp:lastModifiedBy>034802645</cp:lastModifiedBy>
  <cp:revision>89</cp:revision>
  <dcterms:created xsi:type="dcterms:W3CDTF">2010-03-11T16:59:55Z</dcterms:created>
  <dcterms:modified xsi:type="dcterms:W3CDTF">2012-03-05T09:13:42Z</dcterms:modified>
</cp:coreProperties>
</file>