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7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4C8A-E9C2-4BA0-BF38-E73C62E4B9EF}" type="datetimeFigureOut">
              <a:rPr lang="ar-SA" smtClean="0"/>
              <a:t>03/04/1431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29AB-B053-4016-85F9-B039A35FA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4C8A-E9C2-4BA0-BF38-E73C62E4B9EF}" type="datetimeFigureOut">
              <a:rPr lang="ar-SA" smtClean="0"/>
              <a:t>03/04/1431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29AB-B053-4016-85F9-B039A35FA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4C8A-E9C2-4BA0-BF38-E73C62E4B9EF}" type="datetimeFigureOut">
              <a:rPr lang="ar-SA" smtClean="0"/>
              <a:t>03/04/1431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29AB-B053-4016-85F9-B039A35FA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4C8A-E9C2-4BA0-BF38-E73C62E4B9EF}" type="datetimeFigureOut">
              <a:rPr lang="ar-SA" smtClean="0"/>
              <a:t>03/04/1431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29AB-B053-4016-85F9-B039A35FA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4C8A-E9C2-4BA0-BF38-E73C62E4B9EF}" type="datetimeFigureOut">
              <a:rPr lang="ar-SA" smtClean="0"/>
              <a:t>03/04/1431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29AB-B053-4016-85F9-B039A35FA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4C8A-E9C2-4BA0-BF38-E73C62E4B9EF}" type="datetimeFigureOut">
              <a:rPr lang="ar-SA" smtClean="0"/>
              <a:t>03/04/1431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29AB-B053-4016-85F9-B039A35FA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4C8A-E9C2-4BA0-BF38-E73C62E4B9EF}" type="datetimeFigureOut">
              <a:rPr lang="ar-SA" smtClean="0"/>
              <a:t>03/04/1431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29AB-B053-4016-85F9-B039A35FA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4C8A-E9C2-4BA0-BF38-E73C62E4B9EF}" type="datetimeFigureOut">
              <a:rPr lang="ar-SA" smtClean="0"/>
              <a:t>03/04/1431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29AB-B053-4016-85F9-B039A35FA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4C8A-E9C2-4BA0-BF38-E73C62E4B9EF}" type="datetimeFigureOut">
              <a:rPr lang="ar-SA" smtClean="0"/>
              <a:t>03/04/1431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29AB-B053-4016-85F9-B039A35FA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4C8A-E9C2-4BA0-BF38-E73C62E4B9EF}" type="datetimeFigureOut">
              <a:rPr lang="ar-SA" smtClean="0"/>
              <a:t>03/04/1431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29AB-B053-4016-85F9-B039A35FA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4C8A-E9C2-4BA0-BF38-E73C62E4B9EF}" type="datetimeFigureOut">
              <a:rPr lang="ar-SA" smtClean="0"/>
              <a:t>03/04/1431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29AB-B053-4016-85F9-B039A35FA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14C8A-E9C2-4BA0-BF38-E73C62E4B9EF}" type="datetimeFigureOut">
              <a:rPr lang="ar-SA" smtClean="0"/>
              <a:t>03/04/1431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29AB-B053-4016-85F9-B039A35FADEE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طريقة البحث العلمي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ar-SA" dirty="0" smtClean="0"/>
              <a:t>تتميز ب:</a:t>
            </a:r>
          </a:p>
          <a:p>
            <a:pPr algn="r"/>
            <a:r>
              <a:rPr lang="ar-SA" dirty="0"/>
              <a:t>ا</a:t>
            </a:r>
            <a:r>
              <a:rPr lang="ar-SA" dirty="0" smtClean="0"/>
              <a:t>)</a:t>
            </a:r>
            <a:r>
              <a:rPr lang="he-IL" dirty="0" smtClean="0"/>
              <a:t>אוביקטיביות</a:t>
            </a:r>
            <a:r>
              <a:rPr lang="ar-SA" dirty="0" smtClean="0"/>
              <a:t>(الموضوعية):البحث لا يتاثر من عوامل ذاتية عند الباحث وانما تخضع لاعتبارات ومنهجية واضحة ومحددة مسبقا بعيدة عن كل الاعتبارات الشخصية.</a:t>
            </a:r>
          </a:p>
          <a:p>
            <a:pPr algn="r"/>
            <a:r>
              <a:rPr lang="ar-SA" dirty="0" smtClean="0"/>
              <a:t>ب)العتماد على التجربة:أي ان البحث يكون معتمدا على تجربة ومعتمد على بحث قابل للقياس.</a:t>
            </a:r>
          </a:p>
          <a:p>
            <a:pPr algn="r"/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4) ملاحظة:الابحاث التي لا تهتم بطريقة العشوائية هي الابحاث التجريبية أي تاثير كذا على كذا (لا نهتم اذا كان العينة عشوائية ام لا).</a:t>
            </a: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>5) الطريقة العشوائية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هي العينات التي تتوفر بها ال3 شروط السابقة.</a:t>
            </a:r>
          </a:p>
          <a:p>
            <a:pPr>
              <a:buNone/>
            </a:pPr>
            <a:r>
              <a:rPr lang="ar-SA" dirty="0" smtClean="0"/>
              <a:t>1-طريقة العشوائية البسيطة (مجتمع قليل ومتجانس).</a:t>
            </a:r>
          </a:p>
          <a:p>
            <a:pPr>
              <a:buNone/>
            </a:pPr>
            <a:r>
              <a:rPr lang="ar-SA" dirty="0" smtClean="0"/>
              <a:t>تستخدم عندما يكون لدينا مجتمع دراسي متجانس الى حد ما.</a:t>
            </a:r>
          </a:p>
          <a:p>
            <a:pPr>
              <a:buNone/>
            </a:pPr>
            <a:r>
              <a:rPr lang="ar-SA" dirty="0" smtClean="0"/>
              <a:t>مثال:مدرسة ثانوية عدد طلابها 600 وجميعهم من نفس البلد اقوم باختيار بشكل عشوائي 150 طالب.</a:t>
            </a:r>
          </a:p>
          <a:p>
            <a:pPr>
              <a:buNone/>
            </a:pPr>
            <a:r>
              <a:rPr lang="ar-SA" dirty="0" smtClean="0"/>
              <a:t>المشكلة:المجتمع الدراسي قليل.</a:t>
            </a:r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6)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2-الطريقة الطبقية النسبية:(مجتمع كبير وغير متجانس).</a:t>
            </a:r>
          </a:p>
          <a:p>
            <a:pPr>
              <a:buNone/>
            </a:pPr>
            <a:r>
              <a:rPr lang="ar-SA" dirty="0" smtClean="0"/>
              <a:t>عادة تستخدم عندما يكون لدينا مجتمع دراسي كبير وغير متجانس.لذلك تعتمد هذه الطريقة على اختيار عينة يكون تمثيل نسبة لكل فئة من فئات هذا المجتمع.</a:t>
            </a:r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SA" dirty="0" smtClean="0"/>
              <a:t>7) مثال:اذا اراد باحث اجراء بحث على طلاب مرحلة ابتدائية في باقة عدد الطلاب في ال5 مدارس 4500-%10-450</a:t>
            </a:r>
          </a:p>
          <a:p>
            <a:pPr>
              <a:buNone/>
            </a:pPr>
            <a:r>
              <a:rPr lang="ar-SA" dirty="0" smtClean="0"/>
              <a:t>المتمع الدراسي:4500</a:t>
            </a:r>
          </a:p>
          <a:p>
            <a:pPr>
              <a:buNone/>
            </a:pPr>
            <a:r>
              <a:rPr lang="ar-SA" dirty="0" smtClean="0"/>
              <a:t>العينة:450</a:t>
            </a:r>
          </a:p>
          <a:p>
            <a:pPr>
              <a:buNone/>
            </a:pPr>
            <a:r>
              <a:rPr lang="ar-SA" dirty="0" smtClean="0"/>
              <a:t>المدرسة الولى:500 طالب-50</a:t>
            </a:r>
          </a:p>
          <a:p>
            <a:pPr>
              <a:buNone/>
            </a:pPr>
            <a:r>
              <a:rPr lang="ar-SA" dirty="0" smtClean="0"/>
              <a:t>المدرسة الثانية:500 طالب-50</a:t>
            </a:r>
          </a:p>
          <a:p>
            <a:pPr>
              <a:buNone/>
            </a:pPr>
            <a:r>
              <a:rPr lang="ar-SA" dirty="0" smtClean="0"/>
              <a:t>المدرسة الثالثة:1500 طالب-150</a:t>
            </a:r>
          </a:p>
          <a:p>
            <a:pPr>
              <a:buNone/>
            </a:pPr>
            <a:r>
              <a:rPr lang="ar-SA" dirty="0" smtClean="0"/>
              <a:t>المدرسة الرابعة:1500 طالب-150</a:t>
            </a:r>
          </a:p>
          <a:p>
            <a:pPr>
              <a:buNone/>
            </a:pPr>
            <a:r>
              <a:rPr lang="ar-SA" dirty="0" smtClean="0"/>
              <a:t>المدرسة الخامسة:500 طالب-50</a:t>
            </a:r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3)الطريقة العنقودية (مجتمع كبير وغير متجانس).تستخدم ايضا عندما يكون لدينا مجتمع دراسي كبير وغير متجانس.</a:t>
            </a:r>
          </a:p>
          <a:p>
            <a:pPr>
              <a:buNone/>
            </a:pPr>
            <a:r>
              <a:rPr lang="ar-SA" dirty="0" smtClean="0"/>
              <a:t>مثال:اراد باحث اجراء بحث في مدرسة ثانوية كثيرة العدد 2000 طالب.</a:t>
            </a:r>
          </a:p>
          <a:p>
            <a:pPr>
              <a:buNone/>
            </a:pPr>
            <a:r>
              <a:rPr lang="ar-SA" dirty="0" smtClean="0"/>
              <a:t>الطريقة العنقودية تعتمد على مبدا تقسيم المجتمع الى عناقيد (كتل معينة) حيث نحرص ان تكون العناقيد متجانسة قدلا الامكان وبعد ذلك نقوم باختيار عينة من هذة العناقيد.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بعد العنوان والخلفية النظرية ياتي:</a:t>
            </a:r>
          </a:p>
          <a:p>
            <a:pPr>
              <a:buNone/>
            </a:pPr>
            <a:r>
              <a:rPr lang="ar-SA" dirty="0" smtClean="0"/>
              <a:t>عيّنة/ادوات البحث/اجراءات البحث.</a:t>
            </a:r>
          </a:p>
          <a:p>
            <a:pPr>
              <a:buNone/>
            </a:pPr>
            <a:r>
              <a:rPr lang="ar-SA" dirty="0" smtClean="0"/>
              <a:t>أي تقصير او خطا في احد هذة المركبات قد يسيء او يؤثر على نتائج البحث.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ar-SA" u="sng" dirty="0" smtClean="0"/>
              <a:t>العينة</a:t>
            </a:r>
            <a:r>
              <a:rPr lang="ar-SA" dirty="0" smtClean="0"/>
              <a:t>:</a:t>
            </a:r>
          </a:p>
          <a:p>
            <a:pPr>
              <a:buNone/>
            </a:pPr>
            <a:r>
              <a:rPr lang="ar-SA" dirty="0" smtClean="0"/>
              <a:t>يتعامل مع وصف العينة والتي تشمل عدد افراد العينة خصائص العينة من حيث المتغيرات ذات العلاقة بموضوع البحث.</a:t>
            </a:r>
          </a:p>
          <a:p>
            <a:pPr>
              <a:buNone/>
            </a:pPr>
            <a:r>
              <a:rPr lang="ar-SA" u="sng" dirty="0" smtClean="0"/>
              <a:t>مثال</a:t>
            </a:r>
            <a:r>
              <a:rPr lang="ar-SA" dirty="0" smtClean="0"/>
              <a:t>:</a:t>
            </a:r>
          </a:p>
          <a:p>
            <a:pPr>
              <a:buNone/>
            </a:pPr>
            <a:r>
              <a:rPr lang="ar-SA" dirty="0" smtClean="0"/>
              <a:t>بلغت عينة البحث 210 معلمين من بينهم  (الجنس,الاعمار,الشهادات,الخبرة بالتعليم,مكان السكن,الحالة الاجتماعية والاقتصادية).</a:t>
            </a:r>
          </a:p>
          <a:p>
            <a:pPr>
              <a:buNone/>
            </a:pPr>
            <a:r>
              <a:rPr lang="ar-SA" dirty="0" smtClean="0"/>
              <a:t>هذه المتغيرات من ذات العلاقة بالموضوع.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u="sng" dirty="0" smtClean="0"/>
              <a:t>طريقة اختيار العينة</a:t>
            </a:r>
            <a:r>
              <a:rPr lang="ar-SA" dirty="0" smtClean="0"/>
              <a:t>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يجب التطرق لها,هل اختيارها يكون بشكل عشوائي او غير عشوائي وباي طريقة؟</a:t>
            </a:r>
          </a:p>
          <a:p>
            <a:pPr>
              <a:buNone/>
            </a:pPr>
            <a:r>
              <a:rPr lang="ar-SA" dirty="0" smtClean="0"/>
              <a:t>العينة:هي مجموعة من المجتمع الدراسي الت تقوم باختيارها على انها ممثلة للمجتمع الدراسي وتقوم باجراء البحث عليها وبالتالي تعميم نتائجها على المجتمع.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u="sng" dirty="0" smtClean="0"/>
              <a:t>طرق اختيار العينة</a:t>
            </a:r>
            <a:r>
              <a:rPr lang="ar-SA" dirty="0" smtClean="0"/>
              <a:t>:</a:t>
            </a:r>
            <a:endParaRPr lang="ar-SA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ا-الطريقة العشوائية.</a:t>
            </a:r>
          </a:p>
          <a:p>
            <a:pPr>
              <a:buNone/>
            </a:pPr>
            <a:r>
              <a:rPr lang="ar-SA" dirty="0" smtClean="0"/>
              <a:t>ب-الطريقة الغير عشوائية.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u="sng" dirty="0" smtClean="0"/>
              <a:t>الطريقة العشوائية</a:t>
            </a:r>
            <a:endParaRPr lang="ar-SA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عادة لا تكون ممثلة للمجتمع الدراسي وذلك لانها لم تحقق شروط العشوائية.</a:t>
            </a:r>
          </a:p>
          <a:p>
            <a:pPr>
              <a:buNone/>
            </a:pPr>
            <a:r>
              <a:rPr lang="ar-SA" dirty="0" smtClean="0"/>
              <a:t>شروط العشوائية:</a:t>
            </a:r>
          </a:p>
          <a:p>
            <a:pPr>
              <a:buNone/>
            </a:pPr>
            <a:r>
              <a:rPr lang="ar-SA" dirty="0" smtClean="0"/>
              <a:t>1-احتمالية متساوية لجميع افراد المجتمع لان يكونوا بالعينة.</a:t>
            </a:r>
          </a:p>
          <a:p>
            <a:pPr>
              <a:buNone/>
            </a:pPr>
            <a:r>
              <a:rPr lang="ar-SA" dirty="0" smtClean="0"/>
              <a:t>2-لا يوجد لاي افراد احتمالية مؤكدة لان يكونوا او لا يكونوا في العينة.</a:t>
            </a:r>
          </a:p>
          <a:p>
            <a:pPr>
              <a:buNone/>
            </a:pPr>
            <a:r>
              <a:rPr lang="ar-SA" dirty="0" smtClean="0"/>
              <a:t>3-ان يكون لجميع افراد المجتمع احتمالية واضحة ومحددة مسبقا.</a:t>
            </a: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>طرق العينة الغير عشوائية.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1)طريقة العينة المتوافرة / الميسرة(</a:t>
            </a:r>
            <a:r>
              <a:rPr lang="he-IL" dirty="0" smtClean="0"/>
              <a:t>נוחות).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يقوم الباحث باختيار عينة قريبة منه.</a:t>
            </a:r>
          </a:p>
          <a:p>
            <a:pPr>
              <a:buNone/>
            </a:pPr>
            <a:r>
              <a:rPr lang="ar-SA" dirty="0" smtClean="0"/>
              <a:t>مثلا:اراد باحث اجراء بحث حول التدريس العربي داخل اسرائيل فهو يلجا الى المدارس العربية(لمدرسة معينة) القريبة منه.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2)طريقة كرة الثلج:(تستخدم عندما يصعب الوصول لمجتمع الدراسي).</a:t>
            </a:r>
          </a:p>
          <a:p>
            <a:pPr>
              <a:buNone/>
            </a:pPr>
            <a:r>
              <a:rPr lang="ar-SA" dirty="0" smtClean="0"/>
              <a:t>نقوم بالتوجة لاشخاص معينين ومن خلال هؤلاء الاشخاص تحصل على العينة.مثلا:مدمنين على المخدرات.</a:t>
            </a:r>
          </a:p>
          <a:p>
            <a:pPr>
              <a:buNone/>
            </a:pPr>
            <a:r>
              <a:rPr lang="ar-SA" dirty="0" smtClean="0"/>
              <a:t>هذه الطريقة تعتبر غير عشوائية لان الشخص الذي اعطيناه الاسئلة وزعها على اناس بطريقة غير عشوائية.</a:t>
            </a:r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3)طريقة المتطوعين:</a:t>
            </a:r>
            <a:endParaRPr lang="ar-SA" dirty="0"/>
          </a:p>
          <a:p>
            <a:pPr>
              <a:buNone/>
            </a:pPr>
            <a:r>
              <a:rPr lang="ar-SA" dirty="0" smtClean="0"/>
              <a:t>اختيار العينة من الاشخاص الذين يوافقون على التطوع للمشاركة في البحث سواء كان ذلك مجانا او مقابل مبلغ معين.</a:t>
            </a:r>
          </a:p>
          <a:p>
            <a:pPr>
              <a:buNone/>
            </a:pPr>
            <a:r>
              <a:rPr lang="ar-SA" dirty="0" smtClean="0"/>
              <a:t>مثل:نريد اشخاص كعينة مقابل 30 شيكل للساعة.</a:t>
            </a: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544</Words>
  <Application>Microsoft Office PowerPoint</Application>
  <PresentationFormat>On-screen Show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طريقة البحث العلمي</vt:lpstr>
      <vt:lpstr>Slide 2</vt:lpstr>
      <vt:lpstr>Slide 3</vt:lpstr>
      <vt:lpstr>طريقة اختيار العينة:</vt:lpstr>
      <vt:lpstr>طرق اختيار العينة:</vt:lpstr>
      <vt:lpstr>الطريقة العشوائية</vt:lpstr>
      <vt:lpstr>طرق العينة الغير عشوائية. </vt:lpstr>
      <vt:lpstr>Slide 8</vt:lpstr>
      <vt:lpstr>Slide 9</vt:lpstr>
      <vt:lpstr>Slide 10</vt:lpstr>
      <vt:lpstr>5) الطريقة العشوائية </vt:lpstr>
      <vt:lpstr>6)</vt:lpstr>
      <vt:lpstr>Slide 13</vt:lpstr>
      <vt:lpstr>Slide 14</vt:lpstr>
    </vt:vector>
  </TitlesOfParts>
  <Company>qsm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طريقة البحث العلمي</dc:title>
  <dc:creator>Administrator</dc:creator>
  <cp:lastModifiedBy>Administrator</cp:lastModifiedBy>
  <cp:revision>14</cp:revision>
  <dcterms:created xsi:type="dcterms:W3CDTF">2010-03-18T16:00:46Z</dcterms:created>
  <dcterms:modified xsi:type="dcterms:W3CDTF">2010-03-18T18:33:30Z</dcterms:modified>
</cp:coreProperties>
</file>