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80" r:id="rId3"/>
    <p:sldId id="258" r:id="rId4"/>
    <p:sldId id="259" r:id="rId5"/>
    <p:sldId id="281" r:id="rId6"/>
    <p:sldId id="260" r:id="rId7"/>
    <p:sldId id="261" r:id="rId8"/>
    <p:sldId id="262" r:id="rId9"/>
    <p:sldId id="283" r:id="rId10"/>
    <p:sldId id="284" r:id="rId11"/>
    <p:sldId id="263" r:id="rId12"/>
    <p:sldId id="264" r:id="rId13"/>
    <p:sldId id="265" r:id="rId14"/>
    <p:sldId id="266" r:id="rId15"/>
    <p:sldId id="267" r:id="rId16"/>
    <p:sldId id="268" r:id="rId17"/>
    <p:sldId id="269" r:id="rId18"/>
    <p:sldId id="270" r:id="rId19"/>
    <p:sldId id="271" r:id="rId20"/>
    <p:sldId id="272" r:id="rId21"/>
    <p:sldId id="282" r:id="rId22"/>
    <p:sldId id="273" r:id="rId23"/>
    <p:sldId id="274" r:id="rId24"/>
    <p:sldId id="275" r:id="rId25"/>
    <p:sldId id="276" r:id="rId26"/>
    <p:sldId id="277" r:id="rId27"/>
    <p:sldId id="278" r:id="rId28"/>
    <p:sldId id="279"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2DDB8A8-7921-45F0-8D59-957C480FA709}" type="slidenum">
              <a:rPr lang="he-IL"/>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3FFB86-C67F-4E8D-8A0B-B801F4C7D0A9}" type="datetimeFigureOut">
              <a:rPr lang="ar-SA" smtClean="0"/>
              <a:pPr/>
              <a:t>09/06/1433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9C4858E-F523-43EC-B55D-EE3790379A78}"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83FFB86-C67F-4E8D-8A0B-B801F4C7D0A9}" type="datetimeFigureOut">
              <a:rPr lang="ar-SA" smtClean="0"/>
              <a:pPr/>
              <a:t>09/06/1433</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9C4858E-F523-43EC-B55D-EE3790379A78}"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www.animations.com/en/search/close-up.mc?&amp;oid=2886558&amp;s=421&amp;sc=424&amp;st=443&amp;category_id=B1&amp;spage=22&amp;hoid=e76ca388f3e86da11785a0bfe8eb0253"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www.animations.com/en/search/close-up.mc?&amp;oid=2906719&amp;s=1&amp;sc=5&amp;st=9&amp;category_id=B1&amp;spage=1&amp;hoid=0db0dce84d4fcf5591b0587773ba18a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38"/>
            <a:ext cx="8186738" cy="774700"/>
          </a:xfrm>
        </p:spPr>
        <p:txBody>
          <a:bodyPr>
            <a:normAutofit fontScale="90000"/>
          </a:bodyPr>
          <a:lstStyle/>
          <a:p>
            <a:pPr algn="r" eaLnBrk="1" fontAlgn="auto" hangingPunct="1">
              <a:spcAft>
                <a:spcPts val="0"/>
              </a:spcAft>
              <a:defRPr/>
            </a:pPr>
            <a:r>
              <a:rPr lang="ar-SA" dirty="0" smtClean="0">
                <a:solidFill>
                  <a:schemeClr val="tx2">
                    <a:satMod val="130000"/>
                  </a:schemeClr>
                </a:solidFill>
                <a:ea typeface="+mj-ea"/>
              </a:rPr>
              <a:t>بعد العنوان والخلفية النظرية ياتي:</a:t>
            </a:r>
            <a:br>
              <a:rPr lang="ar-SA" dirty="0" smtClean="0">
                <a:solidFill>
                  <a:schemeClr val="tx2">
                    <a:satMod val="130000"/>
                  </a:schemeClr>
                </a:solidFill>
                <a:ea typeface="+mj-ea"/>
              </a:rPr>
            </a:br>
            <a:endParaRPr lang="ar-SA" dirty="0">
              <a:solidFill>
                <a:schemeClr val="tx2">
                  <a:satMod val="130000"/>
                </a:schemeClr>
              </a:solidFill>
              <a:ea typeface="+mj-ea"/>
            </a:endParaRPr>
          </a:p>
        </p:txBody>
      </p:sp>
      <p:sp>
        <p:nvSpPr>
          <p:cNvPr id="38915" name="Content Placeholder 2"/>
          <p:cNvSpPr>
            <a:spLocks noGrp="1"/>
          </p:cNvSpPr>
          <p:nvPr>
            <p:ph idx="1"/>
          </p:nvPr>
        </p:nvSpPr>
        <p:spPr>
          <a:xfrm>
            <a:off x="428625" y="1571625"/>
            <a:ext cx="8229600" cy="4525963"/>
          </a:xfrm>
        </p:spPr>
        <p:txBody>
          <a:bodyPr/>
          <a:lstStyle/>
          <a:p>
            <a:pPr eaLnBrk="1" hangingPunct="1">
              <a:buFont typeface="Wingdings 2" pitchFamily="18" charset="2"/>
              <a:buNone/>
            </a:pPr>
            <a:r>
              <a:rPr lang="ar-SA" smtClean="0"/>
              <a:t>عيّنة/ادوات البحث/اجراءات البحث.</a:t>
            </a:r>
          </a:p>
          <a:p>
            <a:pPr eaLnBrk="1" hangingPunct="1">
              <a:buFont typeface="Wingdings 2" pitchFamily="18" charset="2"/>
              <a:buNone/>
            </a:pPr>
            <a:r>
              <a:rPr lang="ar-SA" smtClean="0"/>
              <a:t>أي تقصير او خطا في احد هذة المركبات قد يسيء او يؤثر على نتائج البحث.</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68313" y="333375"/>
            <a:ext cx="8229600" cy="1371600"/>
          </a:xfrm>
        </p:spPr>
        <p:txBody>
          <a:bodyPr/>
          <a:lstStyle/>
          <a:p>
            <a:pPr algn="ctr" eaLnBrk="1" hangingPunct="1"/>
            <a:r>
              <a:rPr lang="he-IL" smtClean="0">
                <a:solidFill>
                  <a:schemeClr val="hlink"/>
                </a:solidFill>
                <a:cs typeface="David" pitchFamily="2" charset="-79"/>
              </a:rPr>
              <a:t>כללי אצבע – </a:t>
            </a:r>
            <a:r>
              <a:rPr lang="en-US" smtClean="0">
                <a:solidFill>
                  <a:schemeClr val="hlink"/>
                </a:solidFill>
                <a:cs typeface="David" pitchFamily="2" charset="-79"/>
              </a:rPr>
              <a:t>Sekaran</a:t>
            </a:r>
            <a:r>
              <a:rPr lang="he-IL" smtClean="0">
                <a:solidFill>
                  <a:schemeClr val="hlink"/>
                </a:solidFill>
                <a:cs typeface="David" pitchFamily="2" charset="-79"/>
              </a:rPr>
              <a:t> (2003)</a:t>
            </a:r>
            <a:endParaRPr lang="en-US" smtClean="0">
              <a:solidFill>
                <a:schemeClr val="hlink"/>
              </a:solidFill>
              <a:cs typeface="David" pitchFamily="2" charset="-79"/>
            </a:endParaRPr>
          </a:p>
        </p:txBody>
      </p:sp>
      <p:sp>
        <p:nvSpPr>
          <p:cNvPr id="70659" name="Rectangle 3"/>
          <p:cNvSpPr>
            <a:spLocks noGrp="1" noChangeArrowheads="1"/>
          </p:cNvSpPr>
          <p:nvPr>
            <p:ph type="body" idx="1"/>
          </p:nvPr>
        </p:nvSpPr>
        <p:spPr/>
        <p:txBody>
          <a:bodyPr/>
          <a:lstStyle/>
          <a:p>
            <a:pPr eaLnBrk="1" hangingPunct="1">
              <a:buFont typeface="Wingdings" pitchFamily="2" charset="2"/>
              <a:buChar char="t"/>
            </a:pPr>
            <a:r>
              <a:rPr lang="he-IL" sz="2800" dirty="0" smtClean="0">
                <a:cs typeface="David" pitchFamily="2" charset="-79"/>
              </a:rPr>
              <a:t>מדגמים הגדולים מ- 30 וקטנים מ- 500 מתאימים לרוב המחקרי</a:t>
            </a:r>
            <a:r>
              <a:rPr lang="he-IL" sz="2800" b="1" dirty="0" smtClean="0">
                <a:cs typeface="David" pitchFamily="2" charset="-79"/>
              </a:rPr>
              <a:t>ם</a:t>
            </a:r>
            <a:r>
              <a:rPr lang="he-IL" sz="2800" dirty="0" smtClean="0">
                <a:cs typeface="David" pitchFamily="2" charset="-79"/>
              </a:rPr>
              <a:t>.</a:t>
            </a:r>
          </a:p>
          <a:p>
            <a:pPr eaLnBrk="1" hangingPunct="1">
              <a:buFont typeface="Wingdings" pitchFamily="2" charset="2"/>
              <a:buChar char="t"/>
            </a:pPr>
            <a:r>
              <a:rPr lang="he-IL" sz="2800" dirty="0" smtClean="0">
                <a:cs typeface="David" pitchFamily="2" charset="-79"/>
              </a:rPr>
              <a:t>כשהמדגם מחולק לתת קבוצות, הגודל המינימאלי של כל קבוצה הוא 30.</a:t>
            </a:r>
          </a:p>
          <a:p>
            <a:pPr eaLnBrk="1" hangingPunct="1">
              <a:buFont typeface="Wingdings" pitchFamily="2" charset="2"/>
              <a:buChar char="t"/>
            </a:pPr>
            <a:r>
              <a:rPr lang="he-IL" sz="2800" dirty="0" smtClean="0">
                <a:cs typeface="David" pitchFamily="2" charset="-79"/>
              </a:rPr>
              <a:t>במחקר רב משתני, גודל המדגם הוא לפחות 10 כפול מספר המשתנים.</a:t>
            </a:r>
          </a:p>
          <a:p>
            <a:pPr eaLnBrk="1" hangingPunct="1">
              <a:buFont typeface="Wingdings" pitchFamily="2" charset="2"/>
              <a:buChar char="t"/>
            </a:pPr>
            <a:r>
              <a:rPr lang="he-IL" sz="2800" dirty="0" smtClean="0">
                <a:cs typeface="David" pitchFamily="2" charset="-79"/>
              </a:rPr>
              <a:t>המערכים ניסויים פשוטים עם בקרה גבוהה (מדגמים מתואמים למשל...) נדרש מדגם של לפחות </a:t>
            </a:r>
            <a:r>
              <a:rPr lang="en-US" sz="2800" smtClean="0">
                <a:cs typeface="David" pitchFamily="2" charset="-79"/>
              </a:rPr>
              <a:t>30</a:t>
            </a:r>
            <a:r>
              <a:rPr lang="he-IL" sz="2800" smtClean="0">
                <a:cs typeface="David" pitchFamily="2" charset="-79"/>
              </a:rPr>
              <a:t>.</a:t>
            </a:r>
            <a:endParaRPr lang="en-US" sz="2800" dirty="0" smtClean="0">
              <a:cs typeface="David" pitchFamily="2" charset="-79"/>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58175" cy="1417638"/>
          </a:xfrm>
        </p:spPr>
        <p:txBody>
          <a:bodyPr>
            <a:noAutofit/>
          </a:bodyPr>
          <a:lstStyle/>
          <a:p>
            <a:pPr algn="r" eaLnBrk="1" fontAlgn="auto" hangingPunct="1">
              <a:spcAft>
                <a:spcPts val="0"/>
              </a:spcAft>
              <a:defRPr/>
            </a:pPr>
            <a:r>
              <a:rPr lang="ar-SA" sz="6000" u="sng" dirty="0" smtClean="0">
                <a:solidFill>
                  <a:schemeClr val="tx2">
                    <a:satMod val="130000"/>
                  </a:schemeClr>
                </a:solidFill>
                <a:ea typeface="+mj-ea"/>
              </a:rPr>
              <a:t>العينة</a:t>
            </a:r>
            <a:r>
              <a:rPr lang="ar-SA" sz="6000" dirty="0" smtClean="0">
                <a:solidFill>
                  <a:schemeClr val="tx2">
                    <a:satMod val="130000"/>
                  </a:schemeClr>
                </a:solidFill>
                <a:ea typeface="+mj-ea"/>
              </a:rPr>
              <a:t>:</a:t>
            </a:r>
            <a:br>
              <a:rPr lang="ar-SA" sz="6000" dirty="0" smtClean="0">
                <a:solidFill>
                  <a:schemeClr val="tx2">
                    <a:satMod val="130000"/>
                  </a:schemeClr>
                </a:solidFill>
                <a:ea typeface="+mj-ea"/>
              </a:rPr>
            </a:br>
            <a:endParaRPr lang="ar-SA" sz="6000" dirty="0">
              <a:solidFill>
                <a:schemeClr val="tx2">
                  <a:satMod val="130000"/>
                </a:schemeClr>
              </a:solidFill>
              <a:ea typeface="+mj-ea"/>
            </a:endParaRPr>
          </a:p>
        </p:txBody>
      </p:sp>
      <p:sp>
        <p:nvSpPr>
          <p:cNvPr id="45059" name="Content Placeholder 2"/>
          <p:cNvSpPr>
            <a:spLocks noGrp="1"/>
          </p:cNvSpPr>
          <p:nvPr>
            <p:ph idx="1"/>
          </p:nvPr>
        </p:nvSpPr>
        <p:spPr/>
        <p:txBody>
          <a:bodyPr/>
          <a:lstStyle/>
          <a:p>
            <a:pPr eaLnBrk="1" hangingPunct="1">
              <a:buFont typeface="Wingdings 2" pitchFamily="18" charset="2"/>
              <a:buNone/>
            </a:pPr>
            <a:r>
              <a:rPr lang="ar-SA" smtClean="0"/>
              <a:t>وصف العينة والتي تشمل عدد افراد العينة خصائص العينة من حيث المتغيرات ذات العلاقة بموضوع البحث.</a:t>
            </a:r>
          </a:p>
          <a:p>
            <a:pPr eaLnBrk="1" hangingPunct="1">
              <a:buFont typeface="Wingdings 2" pitchFamily="18" charset="2"/>
              <a:buNone/>
            </a:pPr>
            <a:r>
              <a:rPr lang="ar-SA" u="sng" smtClean="0"/>
              <a:t>مثال</a:t>
            </a:r>
            <a:r>
              <a:rPr lang="ar-SA" smtClean="0"/>
              <a:t>:</a:t>
            </a:r>
          </a:p>
          <a:p>
            <a:pPr eaLnBrk="1" hangingPunct="1">
              <a:buFont typeface="Wingdings 2" pitchFamily="18" charset="2"/>
              <a:buNone/>
            </a:pPr>
            <a:r>
              <a:rPr lang="ar-SA" smtClean="0"/>
              <a:t>بلغت عينة البحث 210 معلمين من بينهم  (الجنس,الاعمار,الشهادات,الخبرة بالتعليم,مكان السكن,الحالة الاجتماعية والاقتصادية).</a:t>
            </a:r>
          </a:p>
          <a:p>
            <a:pPr eaLnBrk="1" hangingPunct="1">
              <a:buFont typeface="Wingdings 2" pitchFamily="18" charset="2"/>
              <a:buNone/>
            </a:pPr>
            <a:r>
              <a:rPr lang="ar-SA" smtClean="0"/>
              <a:t>هذه المتغيرات من ذات العلاقة بالموضوع.</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ar-SA" u="sng" dirty="0" smtClean="0">
                <a:solidFill>
                  <a:schemeClr val="tx2">
                    <a:satMod val="130000"/>
                  </a:schemeClr>
                </a:solidFill>
                <a:ea typeface="+mj-ea"/>
              </a:rPr>
              <a:t>طريقة اختيار العينة</a:t>
            </a:r>
            <a:r>
              <a:rPr lang="ar-SA" dirty="0" smtClean="0">
                <a:solidFill>
                  <a:schemeClr val="tx2">
                    <a:satMod val="130000"/>
                  </a:schemeClr>
                </a:solidFill>
                <a:ea typeface="+mj-ea"/>
              </a:rPr>
              <a:t>:</a:t>
            </a:r>
            <a:endParaRPr lang="ar-SA" dirty="0">
              <a:solidFill>
                <a:schemeClr val="tx2">
                  <a:satMod val="130000"/>
                </a:schemeClr>
              </a:solidFill>
              <a:ea typeface="+mj-ea"/>
            </a:endParaRPr>
          </a:p>
        </p:txBody>
      </p:sp>
      <p:sp>
        <p:nvSpPr>
          <p:cNvPr id="46083" name="Content Placeholder 2"/>
          <p:cNvSpPr>
            <a:spLocks noGrp="1"/>
          </p:cNvSpPr>
          <p:nvPr>
            <p:ph idx="1"/>
          </p:nvPr>
        </p:nvSpPr>
        <p:spPr/>
        <p:txBody>
          <a:bodyPr/>
          <a:lstStyle/>
          <a:p>
            <a:pPr eaLnBrk="1" hangingPunct="1">
              <a:buFont typeface="Wingdings 2" pitchFamily="18" charset="2"/>
              <a:buNone/>
            </a:pPr>
            <a:r>
              <a:rPr lang="ar-SA" smtClean="0"/>
              <a:t>يجب التطرق اليها,هل اختيارها يكون بشكل عشوائي او غير عشوائي وباي طريقة؟</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eaLnBrk="1" fontAlgn="auto" hangingPunct="1">
              <a:spcAft>
                <a:spcPts val="0"/>
              </a:spcAft>
              <a:defRPr/>
            </a:pPr>
            <a:r>
              <a:rPr lang="ar-SA" dirty="0" smtClean="0">
                <a:solidFill>
                  <a:schemeClr val="tx2">
                    <a:satMod val="130000"/>
                  </a:schemeClr>
                </a:solidFill>
                <a:ea typeface="+mj-ea"/>
              </a:rPr>
              <a:t>وتمر خطوات اختيار العينة بخمس مراحل هي:</a:t>
            </a:r>
            <a:r>
              <a:rPr lang="en-US" dirty="0" smtClean="0">
                <a:solidFill>
                  <a:schemeClr val="tx2">
                    <a:satMod val="130000"/>
                  </a:schemeClr>
                </a:solidFill>
                <a:ea typeface="+mj-ea"/>
              </a:rPr>
              <a:t/>
            </a:r>
            <a:br>
              <a:rPr lang="en-US" dirty="0" smtClean="0">
                <a:solidFill>
                  <a:schemeClr val="tx2">
                    <a:satMod val="130000"/>
                  </a:schemeClr>
                </a:solidFill>
                <a:ea typeface="+mj-ea"/>
              </a:rPr>
            </a:br>
            <a:endParaRPr lang="ar-SA" dirty="0">
              <a:solidFill>
                <a:schemeClr val="tx2">
                  <a:satMod val="130000"/>
                </a:schemeClr>
              </a:solidFill>
              <a:ea typeface="+mj-ea"/>
            </a:endParaRPr>
          </a:p>
        </p:txBody>
      </p:sp>
      <p:sp>
        <p:nvSpPr>
          <p:cNvPr id="47107" name="Content Placeholder 2"/>
          <p:cNvSpPr>
            <a:spLocks noGrp="1"/>
          </p:cNvSpPr>
          <p:nvPr>
            <p:ph idx="1"/>
          </p:nvPr>
        </p:nvSpPr>
        <p:spPr/>
        <p:txBody>
          <a:bodyPr/>
          <a:lstStyle/>
          <a:p>
            <a:pPr eaLnBrk="1" hangingPunct="1"/>
            <a:r>
              <a:rPr lang="ar-SA" smtClean="0"/>
              <a:t>1- تحديد مجتمع الدراسة تحديدا واضحا عن طريق تحديد مفردات مجتمع الدراسة ومفردات العينة وكذلك زمن سحب العينة المطلوبة .</a:t>
            </a:r>
            <a:endParaRPr lang="en-US" smtClean="0">
              <a:cs typeface="Majalla UI"/>
            </a:endParaRPr>
          </a:p>
          <a:p>
            <a:pPr eaLnBrk="1" hangingPunct="1"/>
            <a:r>
              <a:rPr lang="ar-SA" smtClean="0"/>
              <a:t>2- وضع أو تصميم أطار العينة. </a:t>
            </a:r>
            <a:endParaRPr lang="en-US" smtClean="0">
              <a:cs typeface="Majalla UI"/>
            </a:endParaRPr>
          </a:p>
          <a:p>
            <a:pPr eaLnBrk="1" hangingPunct="1"/>
            <a:r>
              <a:rPr lang="ar-SA" smtClean="0"/>
              <a:t>3- تحديد حجم العينة المناسب .</a:t>
            </a:r>
            <a:endParaRPr lang="en-US" smtClean="0">
              <a:cs typeface="Majalla UI"/>
            </a:endParaRPr>
          </a:p>
          <a:p>
            <a:pPr eaLnBrk="1" hangingPunct="1"/>
            <a:r>
              <a:rPr lang="ar-SA" smtClean="0"/>
              <a:t>4- تحديد أسلوب اختيار العينة المناسب .</a:t>
            </a:r>
            <a:endParaRPr lang="en-US" smtClean="0">
              <a:cs typeface="Majalla UI"/>
            </a:endParaRPr>
          </a:p>
          <a:p>
            <a:pPr eaLnBrk="1" hangingPunct="1"/>
            <a:r>
              <a:rPr lang="ar-SA" smtClean="0"/>
              <a:t>5- القيام باختيار العينة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ar-SA" u="sng" dirty="0" smtClean="0">
                <a:solidFill>
                  <a:schemeClr val="tx2">
                    <a:satMod val="130000"/>
                  </a:schemeClr>
                </a:solidFill>
                <a:ea typeface="+mj-ea"/>
              </a:rPr>
              <a:t>طرق اختيار العينة</a:t>
            </a:r>
            <a:r>
              <a:rPr lang="ar-SA" dirty="0" smtClean="0">
                <a:solidFill>
                  <a:schemeClr val="tx2">
                    <a:satMod val="130000"/>
                  </a:schemeClr>
                </a:solidFill>
                <a:ea typeface="+mj-ea"/>
              </a:rPr>
              <a:t>:</a:t>
            </a:r>
            <a:r>
              <a:rPr lang="ar-SA" b="1" i="1" dirty="0" smtClean="0">
                <a:solidFill>
                  <a:schemeClr val="tx2">
                    <a:satMod val="130000"/>
                  </a:schemeClr>
                </a:solidFill>
                <a:ea typeface="+mj-ea"/>
              </a:rPr>
              <a:t> أنواع العينات </a:t>
            </a:r>
            <a:endParaRPr lang="ar-SA" u="sng" dirty="0">
              <a:solidFill>
                <a:schemeClr val="tx2">
                  <a:satMod val="130000"/>
                </a:schemeClr>
              </a:solidFill>
              <a:ea typeface="+mj-ea"/>
            </a:endParaRPr>
          </a:p>
        </p:txBody>
      </p:sp>
      <p:sp>
        <p:nvSpPr>
          <p:cNvPr id="48131" name="Content Placeholder 2"/>
          <p:cNvSpPr>
            <a:spLocks noGrp="1"/>
          </p:cNvSpPr>
          <p:nvPr>
            <p:ph idx="1"/>
          </p:nvPr>
        </p:nvSpPr>
        <p:spPr/>
        <p:txBody>
          <a:bodyPr/>
          <a:lstStyle/>
          <a:p>
            <a:pPr eaLnBrk="1" hangingPunct="1">
              <a:buFont typeface="Wingdings 2" pitchFamily="18" charset="2"/>
              <a:buNone/>
            </a:pPr>
            <a:r>
              <a:rPr lang="ar-SA" smtClean="0"/>
              <a:t>ا-الطريقة العشوائية</a:t>
            </a:r>
            <a:r>
              <a:rPr lang="ar-SA" b="1" smtClean="0"/>
              <a:t> احتمالية</a:t>
            </a:r>
            <a:r>
              <a:rPr lang="ar-SA" smtClean="0"/>
              <a:t>.</a:t>
            </a:r>
          </a:p>
          <a:p>
            <a:pPr eaLnBrk="1" hangingPunct="1">
              <a:buFont typeface="Wingdings 2" pitchFamily="18" charset="2"/>
              <a:buNone/>
            </a:pPr>
            <a:r>
              <a:rPr lang="ar-SA" smtClean="0"/>
              <a:t>ب-الطريقة الغير عشوائية</a:t>
            </a:r>
            <a:r>
              <a:rPr lang="ar-SA" b="1" smtClean="0"/>
              <a:t> غير احتمالية</a:t>
            </a:r>
            <a:r>
              <a:rPr lang="ar-SA" smtClean="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eaLnBrk="1" fontAlgn="auto" hangingPunct="1">
              <a:spcAft>
                <a:spcPts val="0"/>
              </a:spcAft>
              <a:defRPr/>
            </a:pPr>
            <a:r>
              <a:rPr lang="ar-SA" dirty="0" smtClean="0">
                <a:solidFill>
                  <a:schemeClr val="tx2">
                    <a:satMod val="130000"/>
                  </a:schemeClr>
                </a:solidFill>
                <a:ea typeface="+mj-ea"/>
              </a:rPr>
              <a:t>طرق العينة غير عشوائية:</a:t>
            </a:r>
            <a:br>
              <a:rPr lang="ar-SA" dirty="0" smtClean="0">
                <a:solidFill>
                  <a:schemeClr val="tx2">
                    <a:satMod val="130000"/>
                  </a:schemeClr>
                </a:solidFill>
                <a:ea typeface="+mj-ea"/>
              </a:rPr>
            </a:br>
            <a:endParaRPr lang="ar-SA" dirty="0">
              <a:solidFill>
                <a:schemeClr val="tx2">
                  <a:satMod val="130000"/>
                </a:schemeClr>
              </a:solidFill>
              <a:ea typeface="+mj-ea"/>
            </a:endParaRPr>
          </a:p>
        </p:txBody>
      </p:sp>
      <p:sp>
        <p:nvSpPr>
          <p:cNvPr id="49155" name="Content Placeholder 2"/>
          <p:cNvSpPr>
            <a:spLocks noGrp="1"/>
          </p:cNvSpPr>
          <p:nvPr>
            <p:ph idx="1"/>
          </p:nvPr>
        </p:nvSpPr>
        <p:spPr/>
        <p:txBody>
          <a:bodyPr/>
          <a:lstStyle/>
          <a:p>
            <a:pPr eaLnBrk="1" hangingPunct="1">
              <a:buFont typeface="Wingdings 2" pitchFamily="18" charset="2"/>
              <a:buNone/>
            </a:pPr>
            <a:r>
              <a:rPr lang="ar-SA" smtClean="0"/>
              <a:t>1)طريقة العينة المتوافرة / الميسرة(</a:t>
            </a:r>
            <a:r>
              <a:rPr lang="he-IL" smtClean="0"/>
              <a:t>נוחות).</a:t>
            </a:r>
            <a:endParaRPr lang="ar-SA" smtClean="0"/>
          </a:p>
          <a:p>
            <a:pPr eaLnBrk="1" hangingPunct="1">
              <a:buFont typeface="Wingdings 2" pitchFamily="18" charset="2"/>
              <a:buNone/>
            </a:pPr>
            <a:r>
              <a:rPr lang="ar-SA" smtClean="0"/>
              <a:t>يقوم الباحث باختيار عينة قريبة منه.</a:t>
            </a:r>
          </a:p>
          <a:p>
            <a:pPr eaLnBrk="1" hangingPunct="1">
              <a:buFont typeface="Wingdings 2" pitchFamily="18" charset="2"/>
              <a:buNone/>
            </a:pPr>
            <a:r>
              <a:rPr lang="ar-SA" smtClean="0"/>
              <a:t>مثلا:اراد باحث اجراء بحث حول التدريس العربي داخل اسرائيل فهو يلجا الى المدارس العربية(لمدرسة معينة) القريبة منه.</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ar-SA" dirty="0" smtClean="0">
                <a:solidFill>
                  <a:schemeClr val="tx2">
                    <a:satMod val="130000"/>
                  </a:schemeClr>
                </a:solidFill>
                <a:ea typeface="+mj-ea"/>
              </a:rPr>
              <a:t>طرق العينة الغير عشوائية:</a:t>
            </a:r>
            <a:br>
              <a:rPr lang="ar-SA" dirty="0" smtClean="0">
                <a:solidFill>
                  <a:schemeClr val="tx2">
                    <a:satMod val="130000"/>
                  </a:schemeClr>
                </a:solidFill>
                <a:ea typeface="+mj-ea"/>
              </a:rPr>
            </a:br>
            <a:endParaRPr lang="ar-SA" dirty="0">
              <a:solidFill>
                <a:schemeClr val="tx2">
                  <a:satMod val="130000"/>
                </a:schemeClr>
              </a:solidFill>
              <a:ea typeface="+mj-ea"/>
            </a:endParaRPr>
          </a:p>
        </p:txBody>
      </p:sp>
      <p:sp>
        <p:nvSpPr>
          <p:cNvPr id="50179" name="Content Placeholder 2"/>
          <p:cNvSpPr>
            <a:spLocks noGrp="1"/>
          </p:cNvSpPr>
          <p:nvPr>
            <p:ph idx="1"/>
          </p:nvPr>
        </p:nvSpPr>
        <p:spPr>
          <a:xfrm>
            <a:off x="357188" y="1643063"/>
            <a:ext cx="8229600" cy="4525962"/>
          </a:xfrm>
        </p:spPr>
        <p:txBody>
          <a:bodyPr/>
          <a:lstStyle/>
          <a:p>
            <a:pPr eaLnBrk="1" hangingPunct="1">
              <a:buFont typeface="Wingdings 2" pitchFamily="18" charset="2"/>
              <a:buNone/>
            </a:pPr>
            <a:r>
              <a:rPr lang="ar-SA" smtClean="0"/>
              <a:t>2)طريقة كرة الثلج: </a:t>
            </a:r>
          </a:p>
          <a:p>
            <a:pPr eaLnBrk="1" hangingPunct="1">
              <a:buFont typeface="Wingdings 2" pitchFamily="18" charset="2"/>
              <a:buNone/>
            </a:pPr>
            <a:r>
              <a:rPr lang="ar-SA" smtClean="0"/>
              <a:t>(تستخدم عندما يصعب الوصول لمجتمع الدراسي).</a:t>
            </a:r>
          </a:p>
          <a:p>
            <a:pPr eaLnBrk="1" hangingPunct="1">
              <a:buFont typeface="Wingdings 2" pitchFamily="18" charset="2"/>
              <a:buNone/>
            </a:pPr>
            <a:r>
              <a:rPr lang="ar-SA" smtClean="0"/>
              <a:t>نقوم بالتوجة لاشخاص معينين ومن خلال هؤلاء الاشخاص تحصل على العينة.مثلا:مدمنين على المخدرات.</a:t>
            </a:r>
          </a:p>
          <a:p>
            <a:pPr eaLnBrk="1" hangingPunct="1">
              <a:buFont typeface="Wingdings 2" pitchFamily="18" charset="2"/>
              <a:buNone/>
            </a:pPr>
            <a:r>
              <a:rPr lang="ar-SA" smtClean="0"/>
              <a:t>هذه الطريقة تعتبر غير عشوائية لان الشخص الذي اعطيناه الاسئلة وزعها على اناس بطريقة غير عشوائية.</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ar-SA" dirty="0" smtClean="0">
                <a:solidFill>
                  <a:schemeClr val="tx2">
                    <a:satMod val="130000"/>
                  </a:schemeClr>
                </a:solidFill>
                <a:ea typeface="+mj-ea"/>
              </a:rPr>
              <a:t>طرق العينة الغير عشوائية:</a:t>
            </a:r>
            <a:br>
              <a:rPr lang="ar-SA" dirty="0" smtClean="0">
                <a:solidFill>
                  <a:schemeClr val="tx2">
                    <a:satMod val="130000"/>
                  </a:schemeClr>
                </a:solidFill>
                <a:ea typeface="+mj-ea"/>
              </a:rPr>
            </a:br>
            <a:endParaRPr lang="ar-SA" dirty="0">
              <a:solidFill>
                <a:schemeClr val="tx2">
                  <a:satMod val="130000"/>
                </a:schemeClr>
              </a:solidFill>
              <a:ea typeface="+mj-ea"/>
            </a:endParaRPr>
          </a:p>
        </p:txBody>
      </p:sp>
      <p:sp>
        <p:nvSpPr>
          <p:cNvPr id="51203" name="Content Placeholder 2"/>
          <p:cNvSpPr>
            <a:spLocks noGrp="1"/>
          </p:cNvSpPr>
          <p:nvPr>
            <p:ph idx="1"/>
          </p:nvPr>
        </p:nvSpPr>
        <p:spPr/>
        <p:txBody>
          <a:bodyPr/>
          <a:lstStyle/>
          <a:p>
            <a:pPr eaLnBrk="1" hangingPunct="1">
              <a:buFont typeface="Wingdings 2" pitchFamily="18" charset="2"/>
              <a:buNone/>
            </a:pPr>
            <a:r>
              <a:rPr lang="ar-SA" smtClean="0"/>
              <a:t>3)طريقة المتطوعين:</a:t>
            </a:r>
          </a:p>
          <a:p>
            <a:pPr eaLnBrk="1" hangingPunct="1">
              <a:buFont typeface="Wingdings 2" pitchFamily="18" charset="2"/>
              <a:buNone/>
            </a:pPr>
            <a:r>
              <a:rPr lang="ar-SA" smtClean="0"/>
              <a:t>اختيار العينة من الاشخاص الذين يوافقون على التطوع للمشاركة في البحث سواء كان ذلك مجانا او مقابل مبلغ معين.</a:t>
            </a:r>
          </a:p>
          <a:p>
            <a:pPr eaLnBrk="1" hangingPunct="1">
              <a:buFont typeface="Wingdings 2" pitchFamily="18" charset="2"/>
              <a:buNone/>
            </a:pPr>
            <a:r>
              <a:rPr lang="ar-SA" smtClean="0"/>
              <a:t>مثل:نريد اشخاص كعينة مقابل 30 شيكل للساعة.</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body" idx="1"/>
          </p:nvPr>
        </p:nvSpPr>
        <p:spPr>
          <a:xfrm>
            <a:off x="457200" y="1052513"/>
            <a:ext cx="8229600" cy="5078412"/>
          </a:xfrm>
        </p:spPr>
        <p:txBody>
          <a:bodyPr/>
          <a:lstStyle/>
          <a:p>
            <a:pPr eaLnBrk="1" hangingPunct="1">
              <a:buFontTx/>
              <a:buNone/>
            </a:pPr>
            <a:r>
              <a:rPr lang="ar-SA" sz="3600" b="1" smtClean="0"/>
              <a:t>ومن عيوب هذاالنوع من العينات أنها قد  لاتمثل المجتمع الأصلي تمثيلآ صادقآ ,خاصة إذا كان هناك تباين أوعدم تجانس في الخواص المطلوب دراستها في المجتمع الأصلي . </a:t>
            </a:r>
          </a:p>
          <a:p>
            <a:pPr eaLnBrk="1" hangingPunct="1">
              <a:buFontTx/>
              <a:buNone/>
            </a:pPr>
            <a:r>
              <a:rPr lang="ar-SA" sz="3600" b="1" smtClean="0"/>
              <a:t>مثال :قد يكون القراء في اليوم الذي إختاره الباحث لزيارة المكتبة لايمثلون بقية القراء والمستفيدين الذين يستخدمون المكتبة .</a:t>
            </a:r>
            <a:r>
              <a:rPr lang="en-US" smtClean="0">
                <a:cs typeface="Majalla UI"/>
              </a:rPr>
              <a:t>  </a:t>
            </a:r>
            <a:endParaRPr lang="en-US" b="1" smtClean="0">
              <a:cs typeface="Majalla UI"/>
            </a:endParaRPr>
          </a:p>
          <a:p>
            <a:pPr eaLnBrk="1" hangingPunct="1"/>
            <a:endParaRPr lang="en-US" smtClean="0">
              <a:cs typeface="Majalla UI"/>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ar-SA" u="sng" dirty="0" smtClean="0">
                <a:solidFill>
                  <a:schemeClr val="tx2">
                    <a:satMod val="130000"/>
                  </a:schemeClr>
                </a:solidFill>
                <a:ea typeface="+mj-ea"/>
              </a:rPr>
              <a:t>الطريقة العشوائية</a:t>
            </a:r>
            <a:endParaRPr lang="ar-SA" u="sng" dirty="0">
              <a:solidFill>
                <a:schemeClr val="tx2">
                  <a:satMod val="130000"/>
                </a:schemeClr>
              </a:solidFill>
              <a:ea typeface="+mj-ea"/>
            </a:endParaRPr>
          </a:p>
        </p:txBody>
      </p:sp>
      <p:sp>
        <p:nvSpPr>
          <p:cNvPr id="3" name="Content Placeholder 2"/>
          <p:cNvSpPr>
            <a:spLocks noGrp="1"/>
          </p:cNvSpPr>
          <p:nvPr>
            <p:ph idx="1"/>
          </p:nvPr>
        </p:nvSpPr>
        <p:spPr/>
        <p:txBody>
          <a:bodyPr>
            <a:normAutofit fontScale="92500" lnSpcReduction="20000"/>
          </a:bodyPr>
          <a:lstStyle/>
          <a:p>
            <a:pPr marL="365760" indent="-283464" eaLnBrk="1" fontAlgn="auto" hangingPunct="1">
              <a:spcAft>
                <a:spcPts val="0"/>
              </a:spcAft>
              <a:buFont typeface="Wingdings 2"/>
              <a:buNone/>
              <a:defRPr/>
            </a:pPr>
            <a:r>
              <a:rPr lang="ar-SA" dirty="0" smtClean="0">
                <a:ea typeface="+mn-ea"/>
              </a:rPr>
              <a:t>عادة لا تكون ممثلة للمجتمع الدراسي وذلك لانها لم تحقق شروط العشوائية.</a:t>
            </a:r>
          </a:p>
          <a:p>
            <a:pPr marL="365760" indent="-283464" eaLnBrk="1" fontAlgn="auto" hangingPunct="1">
              <a:spcAft>
                <a:spcPts val="0"/>
              </a:spcAft>
              <a:buFont typeface="Wingdings 2"/>
              <a:buNone/>
              <a:defRPr/>
            </a:pPr>
            <a:r>
              <a:rPr lang="ar-SA" dirty="0" smtClean="0">
                <a:ea typeface="+mn-ea"/>
              </a:rPr>
              <a:t>شروط العشوائية:</a:t>
            </a:r>
          </a:p>
          <a:p>
            <a:pPr marL="365760" indent="-283464" eaLnBrk="1" fontAlgn="auto" hangingPunct="1">
              <a:spcAft>
                <a:spcPts val="0"/>
              </a:spcAft>
              <a:buFont typeface="Wingdings 2"/>
              <a:buNone/>
              <a:defRPr/>
            </a:pPr>
            <a:r>
              <a:rPr lang="ar-SA" dirty="0" smtClean="0">
                <a:ea typeface="+mn-ea"/>
              </a:rPr>
              <a:t>1-احتمالية متساوية لجميع افراد المجتمع لان يكونوا بالعينة</a:t>
            </a:r>
            <a:r>
              <a:rPr lang="ar-SA" b="1" dirty="0" smtClean="0">
                <a:ea typeface="+mn-ea"/>
              </a:rPr>
              <a:t> تساوي الفرص جميع الاشخاص بان يتم اخيارهم بشكل متساوي</a:t>
            </a:r>
            <a:r>
              <a:rPr lang="ar-SA" dirty="0" smtClean="0">
                <a:ea typeface="+mn-ea"/>
              </a:rPr>
              <a:t>.</a:t>
            </a:r>
          </a:p>
          <a:p>
            <a:pPr marL="365760" indent="-283464" eaLnBrk="1" fontAlgn="auto" hangingPunct="1">
              <a:spcAft>
                <a:spcPts val="0"/>
              </a:spcAft>
              <a:buFont typeface="Wingdings 2"/>
              <a:buNone/>
              <a:defRPr/>
            </a:pPr>
            <a:r>
              <a:rPr lang="ar-SA" dirty="0" smtClean="0">
                <a:ea typeface="+mn-ea"/>
              </a:rPr>
              <a:t>2-لا يوجد لاي افراد احتمالية مؤكدة لان يكونوا او لا يكونوا في العينة.</a:t>
            </a:r>
          </a:p>
          <a:p>
            <a:pPr marL="365760" indent="-283464" eaLnBrk="1" fontAlgn="auto" hangingPunct="1">
              <a:spcAft>
                <a:spcPts val="0"/>
              </a:spcAft>
              <a:buFont typeface="Wingdings 2"/>
              <a:buNone/>
              <a:defRPr/>
            </a:pPr>
            <a:r>
              <a:rPr lang="ar-SA" dirty="0" smtClean="0">
                <a:ea typeface="+mn-ea"/>
              </a:rPr>
              <a:t>3-ان يكون لجميع افراد المجتمع احتمالية واضحة ومحددة مسبقا</a:t>
            </a:r>
            <a:r>
              <a:rPr lang="ar-SA" b="1" dirty="0" smtClean="0">
                <a:ea typeface="+mn-ea"/>
              </a:rPr>
              <a:t> استقلالية الاختيار أي أن اختيار أي فرد في العينة لا يؤثر على اختيار الفرد الاخر</a:t>
            </a:r>
            <a:r>
              <a:rPr lang="ar-SA" dirty="0" smtClean="0">
                <a:ea typeface="+mn-ea"/>
              </a:rPr>
              <a:t>.</a:t>
            </a:r>
            <a:endParaRPr lang="ar-SA" dirty="0">
              <a:ea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50825" y="115888"/>
            <a:ext cx="8640763" cy="431800"/>
          </a:xfrm>
          <a:prstGeom prst="rect">
            <a:avLst/>
          </a:prstGeom>
          <a:noFill/>
          <a:ln w="9525">
            <a:noFill/>
            <a:miter lim="800000"/>
            <a:headEnd/>
            <a:tailEnd/>
          </a:ln>
        </p:spPr>
        <p:txBody>
          <a:bodyPr/>
          <a:lstStyle/>
          <a:p>
            <a:pPr marL="342900" indent="-342900" algn="ctr">
              <a:spcBef>
                <a:spcPct val="20000"/>
              </a:spcBef>
              <a:buClr>
                <a:schemeClr val="bg2"/>
              </a:buClr>
              <a:buSzPct val="75000"/>
              <a:buFont typeface="Wingdings" pitchFamily="2" charset="2"/>
              <a:buNone/>
            </a:pPr>
            <a:r>
              <a:rPr lang="he-IL" sz="3200"/>
              <a:t>מספר תצפיות  / מדגם</a:t>
            </a:r>
          </a:p>
          <a:p>
            <a:pPr marL="342900" indent="-342900">
              <a:spcBef>
                <a:spcPct val="20000"/>
              </a:spcBef>
              <a:buClr>
                <a:schemeClr val="bg2"/>
              </a:buClr>
              <a:buSzPct val="75000"/>
              <a:buFont typeface="Wingdings" pitchFamily="2" charset="2"/>
              <a:buChar char="n"/>
            </a:pPr>
            <a:endParaRPr lang="en-US" sz="3200"/>
          </a:p>
        </p:txBody>
      </p:sp>
      <p:sp>
        <p:nvSpPr>
          <p:cNvPr id="8195" name="Rectangle 3"/>
          <p:cNvSpPr>
            <a:spLocks noGrp="1" noChangeArrowheads="1"/>
          </p:cNvSpPr>
          <p:nvPr>
            <p:ph type="body" idx="1"/>
          </p:nvPr>
        </p:nvSpPr>
        <p:spPr>
          <a:xfrm>
            <a:off x="250825" y="115888"/>
            <a:ext cx="8640763" cy="431800"/>
          </a:xfrm>
          <a:noFill/>
        </p:spPr>
        <p:txBody>
          <a:bodyPr>
            <a:normAutofit fontScale="85000" lnSpcReduction="20000"/>
          </a:bodyPr>
          <a:lstStyle/>
          <a:p>
            <a:pPr algn="ctr" eaLnBrk="1" hangingPunct="1">
              <a:buFont typeface="Wingdings" pitchFamily="2" charset="2"/>
              <a:buNone/>
            </a:pPr>
            <a:endParaRPr lang="he-IL" dirty="0" smtClean="0"/>
          </a:p>
          <a:p>
            <a:pPr eaLnBrk="1" hangingPunct="1"/>
            <a:endParaRPr lang="en-US" dirty="0" smtClean="0"/>
          </a:p>
        </p:txBody>
      </p:sp>
      <p:sp>
        <p:nvSpPr>
          <p:cNvPr id="8196" name="Rectangle 4"/>
          <p:cNvSpPr>
            <a:spLocks noChangeArrowheads="1"/>
          </p:cNvSpPr>
          <p:nvPr/>
        </p:nvSpPr>
        <p:spPr bwMode="auto">
          <a:xfrm flipV="1">
            <a:off x="252413" y="0"/>
            <a:ext cx="8640762" cy="115888"/>
          </a:xfrm>
          <a:prstGeom prst="rect">
            <a:avLst/>
          </a:prstGeom>
          <a:noFill/>
          <a:ln w="9525">
            <a:noFill/>
            <a:miter lim="800000"/>
            <a:headEnd/>
            <a:tailEnd/>
          </a:ln>
        </p:spPr>
        <p:txBody>
          <a:bodyPr/>
          <a:lstStyle/>
          <a:p>
            <a:pPr marL="342900" indent="-342900">
              <a:spcBef>
                <a:spcPct val="20000"/>
              </a:spcBef>
              <a:buClr>
                <a:schemeClr val="bg2"/>
              </a:buClr>
              <a:buSzPct val="75000"/>
              <a:buFont typeface="Wingdings" pitchFamily="2" charset="2"/>
              <a:buChar char="n"/>
            </a:pPr>
            <a:endParaRPr lang="en-US" sz="3200" dirty="0"/>
          </a:p>
        </p:txBody>
      </p:sp>
      <p:pic>
        <p:nvPicPr>
          <p:cNvPr id="53253" name="Picture 5" descr="crowd"/>
          <p:cNvPicPr>
            <a:picLocks noChangeAspect="1" noChangeArrowheads="1"/>
          </p:cNvPicPr>
          <p:nvPr/>
        </p:nvPicPr>
        <p:blipFill>
          <a:blip r:embed="rId2" cstate="print"/>
          <a:srcRect/>
          <a:stretch>
            <a:fillRect/>
          </a:stretch>
        </p:blipFill>
        <p:spPr bwMode="auto">
          <a:xfrm>
            <a:off x="0" y="762000"/>
            <a:ext cx="9144000" cy="6096000"/>
          </a:xfrm>
          <a:prstGeom prst="rect">
            <a:avLst/>
          </a:prstGeom>
          <a:noFill/>
          <a:ln w="9525">
            <a:noFill/>
            <a:miter lim="800000"/>
            <a:headEnd/>
            <a:tailEnd/>
          </a:ln>
        </p:spPr>
      </p:pic>
      <p:sp>
        <p:nvSpPr>
          <p:cNvPr id="8198" name="AutoShape 6"/>
          <p:cNvSpPr>
            <a:spLocks noChangeArrowheads="1"/>
          </p:cNvSpPr>
          <p:nvPr/>
        </p:nvSpPr>
        <p:spPr bwMode="auto">
          <a:xfrm>
            <a:off x="304800" y="1981200"/>
            <a:ext cx="8458200" cy="4572000"/>
          </a:xfrm>
          <a:prstGeom prst="roundRect">
            <a:avLst>
              <a:gd name="adj" fmla="val 16667"/>
            </a:avLst>
          </a:prstGeom>
          <a:noFill/>
          <a:ln w="57150">
            <a:solidFill>
              <a:srgbClr val="FF0000"/>
            </a:solidFill>
            <a:round/>
            <a:headEnd/>
            <a:tailEnd/>
          </a:ln>
        </p:spPr>
        <p:txBody>
          <a:bodyPr wrap="none" anchor="ctr"/>
          <a:lstStyle/>
          <a:p>
            <a:pPr algn="ctr"/>
            <a:endParaRPr lang="en-US" sz="2400">
              <a:latin typeface="Times New Roman" pitchFamily="18" charset="0"/>
            </a:endParaRPr>
          </a:p>
        </p:txBody>
      </p:sp>
      <p:sp>
        <p:nvSpPr>
          <p:cNvPr id="8199" name="AutoShape 7"/>
          <p:cNvSpPr>
            <a:spLocks noChangeArrowheads="1"/>
          </p:cNvSpPr>
          <p:nvPr/>
        </p:nvSpPr>
        <p:spPr bwMode="auto">
          <a:xfrm>
            <a:off x="395288" y="4365625"/>
            <a:ext cx="1258887" cy="719138"/>
          </a:xfrm>
          <a:prstGeom prst="roundRect">
            <a:avLst>
              <a:gd name="adj" fmla="val 16667"/>
            </a:avLst>
          </a:prstGeom>
          <a:noFill/>
          <a:ln w="57150">
            <a:solidFill>
              <a:srgbClr val="FF0000"/>
            </a:solidFill>
            <a:round/>
            <a:headEnd/>
            <a:tailEnd/>
          </a:ln>
        </p:spPr>
        <p:txBody>
          <a:bodyPr wrap="none" anchor="ctr"/>
          <a:lstStyle/>
          <a:p>
            <a:pPr algn="ctr"/>
            <a:endParaRPr lang="en-US" sz="2400">
              <a:latin typeface="Times New Roman" pitchFamily="18" charset="0"/>
            </a:endParaRPr>
          </a:p>
        </p:txBody>
      </p:sp>
      <p:sp>
        <p:nvSpPr>
          <p:cNvPr id="8200" name="AutoShape 8"/>
          <p:cNvSpPr>
            <a:spLocks noChangeArrowheads="1"/>
          </p:cNvSpPr>
          <p:nvPr/>
        </p:nvSpPr>
        <p:spPr bwMode="auto">
          <a:xfrm>
            <a:off x="5834063" y="3933825"/>
            <a:ext cx="682625" cy="719138"/>
          </a:xfrm>
          <a:prstGeom prst="roundRect">
            <a:avLst>
              <a:gd name="adj" fmla="val 16667"/>
            </a:avLst>
          </a:prstGeom>
          <a:noFill/>
          <a:ln w="57150">
            <a:solidFill>
              <a:srgbClr val="FF0000"/>
            </a:solidFill>
            <a:round/>
            <a:headEnd/>
            <a:tailEnd/>
          </a:ln>
        </p:spPr>
        <p:txBody>
          <a:bodyPr wrap="none" anchor="ctr"/>
          <a:lstStyle/>
          <a:p>
            <a:pPr algn="ctr"/>
            <a:endParaRPr lang="en-US" sz="2400">
              <a:latin typeface="Times New Roman" pitchFamily="18" charset="0"/>
            </a:endParaRPr>
          </a:p>
        </p:txBody>
      </p:sp>
      <p:sp>
        <p:nvSpPr>
          <p:cNvPr id="8201" name="AutoShape 9"/>
          <p:cNvSpPr>
            <a:spLocks noChangeArrowheads="1"/>
          </p:cNvSpPr>
          <p:nvPr/>
        </p:nvSpPr>
        <p:spPr bwMode="auto">
          <a:xfrm>
            <a:off x="4427538" y="3429000"/>
            <a:ext cx="360362" cy="576263"/>
          </a:xfrm>
          <a:prstGeom prst="roundRect">
            <a:avLst>
              <a:gd name="adj" fmla="val 16667"/>
            </a:avLst>
          </a:prstGeom>
          <a:noFill/>
          <a:ln w="57150">
            <a:solidFill>
              <a:srgbClr val="FF0000"/>
            </a:solidFill>
            <a:round/>
            <a:headEnd/>
            <a:tailEnd/>
          </a:ln>
        </p:spPr>
        <p:txBody>
          <a:bodyPr wrap="none" anchor="ctr"/>
          <a:lstStyle/>
          <a:p>
            <a:pPr algn="ctr"/>
            <a:endParaRPr lang="en-US" sz="2400">
              <a:latin typeface="Times New Roman" pitchFamily="18" charset="0"/>
            </a:endParaRPr>
          </a:p>
        </p:txBody>
      </p:sp>
      <p:sp>
        <p:nvSpPr>
          <p:cNvPr id="8202" name="AutoShape 10"/>
          <p:cNvSpPr>
            <a:spLocks noChangeArrowheads="1"/>
          </p:cNvSpPr>
          <p:nvPr/>
        </p:nvSpPr>
        <p:spPr bwMode="auto">
          <a:xfrm>
            <a:off x="2843213" y="3716338"/>
            <a:ext cx="433387" cy="576262"/>
          </a:xfrm>
          <a:prstGeom prst="roundRect">
            <a:avLst>
              <a:gd name="adj" fmla="val 16667"/>
            </a:avLst>
          </a:prstGeom>
          <a:noFill/>
          <a:ln w="57150">
            <a:solidFill>
              <a:srgbClr val="FF0000"/>
            </a:solidFill>
            <a:round/>
            <a:headEnd/>
            <a:tailEnd/>
          </a:ln>
        </p:spPr>
        <p:txBody>
          <a:bodyPr wrap="none" anchor="ctr"/>
          <a:lstStyle/>
          <a:p>
            <a:pPr algn="ctr"/>
            <a:endParaRPr lang="en-US" sz="2400">
              <a:latin typeface="Times New Roman" pitchFamily="18" charset="0"/>
            </a:endParaRPr>
          </a:p>
        </p:txBody>
      </p:sp>
      <p:sp>
        <p:nvSpPr>
          <p:cNvPr id="8203" name="AutoShape 11"/>
          <p:cNvSpPr>
            <a:spLocks noChangeArrowheads="1"/>
          </p:cNvSpPr>
          <p:nvPr/>
        </p:nvSpPr>
        <p:spPr bwMode="auto">
          <a:xfrm>
            <a:off x="7596188" y="4005263"/>
            <a:ext cx="433387" cy="576262"/>
          </a:xfrm>
          <a:prstGeom prst="roundRect">
            <a:avLst>
              <a:gd name="adj" fmla="val 16667"/>
            </a:avLst>
          </a:prstGeom>
          <a:noFill/>
          <a:ln w="57150">
            <a:solidFill>
              <a:srgbClr val="FF0000"/>
            </a:solidFill>
            <a:round/>
            <a:headEnd/>
            <a:tailEnd/>
          </a:ln>
        </p:spPr>
        <p:txBody>
          <a:bodyPr wrap="none" anchor="ctr"/>
          <a:lstStyle/>
          <a:p>
            <a:pPr algn="ctr"/>
            <a:endParaRPr lang="en-US" sz="2400">
              <a:latin typeface="Times New Roman" pitchFamily="18" charset="0"/>
            </a:endParaRPr>
          </a:p>
        </p:txBody>
      </p:sp>
      <p:sp>
        <p:nvSpPr>
          <p:cNvPr id="8204" name="Rectangle 12"/>
          <p:cNvSpPr>
            <a:spLocks noChangeArrowheads="1"/>
          </p:cNvSpPr>
          <p:nvPr/>
        </p:nvSpPr>
        <p:spPr bwMode="auto">
          <a:xfrm flipV="1">
            <a:off x="971600" y="0"/>
            <a:ext cx="7946975" cy="103188"/>
          </a:xfrm>
          <a:prstGeom prst="rect">
            <a:avLst/>
          </a:prstGeom>
          <a:noFill/>
          <a:ln w="9525">
            <a:noFill/>
            <a:miter lim="800000"/>
            <a:headEnd/>
            <a:tailEnd/>
          </a:ln>
        </p:spPr>
        <p:txBody>
          <a:bodyPr/>
          <a:lstStyle/>
          <a:p>
            <a:pPr marL="342900" indent="-342900">
              <a:spcBef>
                <a:spcPct val="20000"/>
              </a:spcBef>
              <a:buClr>
                <a:schemeClr val="bg2"/>
              </a:buClr>
              <a:buSzPct val="75000"/>
              <a:buFont typeface="Wingdings" pitchFamily="2" charset="2"/>
              <a:buChar char="n"/>
            </a:pP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childTnLst>
                                </p:cTn>
                              </p:par>
                              <p:par>
                                <p:cTn id="8" presetID="31" presetClass="entr" presetSubtype="0" fill="hold" grpId="0" nodeType="withEffect">
                                  <p:stCondLst>
                                    <p:cond delay="0"/>
                                  </p:stCondLst>
                                  <p:iterate type="lt">
                                    <p:tmPct val="5000"/>
                                  </p:iterate>
                                  <p:childTnLst>
                                    <p:set>
                                      <p:cBhvr>
                                        <p:cTn id="9" dur="1" fill="hold">
                                          <p:stCondLst>
                                            <p:cond delay="0"/>
                                          </p:stCondLst>
                                        </p:cTn>
                                        <p:tgtEl>
                                          <p:spTgt spid="8198"/>
                                        </p:tgtEl>
                                        <p:attrNameLst>
                                          <p:attrName>style.visibility</p:attrName>
                                        </p:attrNameLst>
                                      </p:cBhvr>
                                      <p:to>
                                        <p:strVal val="visible"/>
                                      </p:to>
                                    </p:set>
                                    <p:anim calcmode="lin" valueType="num">
                                      <p:cBhvr>
                                        <p:cTn id="10" dur="1000" fill="hold"/>
                                        <p:tgtEl>
                                          <p:spTgt spid="8198"/>
                                        </p:tgtEl>
                                        <p:attrNameLst>
                                          <p:attrName>ppt_w</p:attrName>
                                        </p:attrNameLst>
                                      </p:cBhvr>
                                      <p:tavLst>
                                        <p:tav tm="0">
                                          <p:val>
                                            <p:fltVal val="0"/>
                                          </p:val>
                                        </p:tav>
                                        <p:tav tm="100000">
                                          <p:val>
                                            <p:strVal val="#ppt_w"/>
                                          </p:val>
                                        </p:tav>
                                      </p:tavLst>
                                    </p:anim>
                                    <p:anim calcmode="lin" valueType="num">
                                      <p:cBhvr>
                                        <p:cTn id="11" dur="1000" fill="hold"/>
                                        <p:tgtEl>
                                          <p:spTgt spid="8198"/>
                                        </p:tgtEl>
                                        <p:attrNameLst>
                                          <p:attrName>ppt_h</p:attrName>
                                        </p:attrNameLst>
                                      </p:cBhvr>
                                      <p:tavLst>
                                        <p:tav tm="0">
                                          <p:val>
                                            <p:fltVal val="0"/>
                                          </p:val>
                                        </p:tav>
                                        <p:tav tm="100000">
                                          <p:val>
                                            <p:strVal val="#ppt_h"/>
                                          </p:val>
                                        </p:tav>
                                      </p:tavLst>
                                    </p:anim>
                                    <p:anim calcmode="lin" valueType="num">
                                      <p:cBhvr>
                                        <p:cTn id="12" dur="1000" fill="hold"/>
                                        <p:tgtEl>
                                          <p:spTgt spid="8198"/>
                                        </p:tgtEl>
                                        <p:attrNameLst>
                                          <p:attrName>style.rotation</p:attrName>
                                        </p:attrNameLst>
                                      </p:cBhvr>
                                      <p:tavLst>
                                        <p:tav tm="0">
                                          <p:val>
                                            <p:fltVal val="90"/>
                                          </p:val>
                                        </p:tav>
                                        <p:tav tm="100000">
                                          <p:val>
                                            <p:fltVal val="0"/>
                                          </p:val>
                                        </p:tav>
                                      </p:tavLst>
                                    </p:anim>
                                    <p:animEffect transition="in" filter="fade">
                                      <p:cBhvr>
                                        <p:cTn id="13" dur="1000"/>
                                        <p:tgtEl>
                                          <p:spTgt spid="8198"/>
                                        </p:tgtEl>
                                      </p:cBhvr>
                                    </p:animEffect>
                                  </p:childTnLst>
                                </p:cTn>
                              </p:par>
                            </p:childTnLst>
                          </p:cTn>
                        </p:par>
                      </p:childTnLst>
                    </p:cTn>
                  </p:par>
                  <p:par>
                    <p:cTn id="14" fill="hold">
                      <p:stCondLst>
                        <p:cond delay="indefinite"/>
                      </p:stCondLst>
                      <p:childTnLst>
                        <p:par>
                          <p:cTn id="15" fill="hold">
                            <p:stCondLst>
                              <p:cond delay="0"/>
                            </p:stCondLst>
                            <p:childTnLst>
                              <p:par>
                                <p:cTn id="16" presetID="0" presetClass="path" presetSubtype="0" accel="50000" decel="50000" fill="hold" grpId="1" nodeType="clickEffect">
                                  <p:stCondLst>
                                    <p:cond delay="0"/>
                                  </p:stCondLst>
                                  <p:iterate type="lt">
                                    <p:tmPct val="0"/>
                                  </p:iterate>
                                  <p:childTnLst>
                                    <p:animMotion origin="layout" path="M -3.33333E-6 -0.00208 C -3.33333E-6 -0.00185 -0.00225 0.0141 -0.00399 0.01641 C -0.01649 0.03537 -0.03281 0.04323 -0.04895 0.05617 C -0.05173 0.05848 -0.05555 0.05779 -0.05868 0.05848 C -0.06823 0.06103 -0.07673 0.06519 -0.08628 0.06773 C -0.08836 0.06842 -0.09027 0.06912 -0.09218 0.07004 C -0.09479 0.07143 -0.09705 0.07397 -0.1 0.0749 C -0.10451 0.07628 -0.10902 0.07628 -0.11354 0.07721 C -0.12986 0.07628 -0.14635 0.07698 -0.16267 0.0749 C -0.16493 0.07443 -0.16632 0.0712 -0.16857 0.07004 C -0.17621 0.06611 -0.18576 0.06542 -0.19392 0.06311 C -0.20139 0.05733 -0.20989 0.05478 -0.21736 0.04924 C -0.23698 0.03444 -0.22413 0.03976 -0.23906 0.03514 C -0.24826 0.01849 -0.23593 0.03814 -0.25069 0.02358 C -0.25243 0.02173 -0.25295 0.01849 -0.25468 0.01641 C -0.25937 0.01109 -0.26632 0.00948 -0.27222 0.00717 C -0.28211 -0.01017 -0.29913 -0.00902 -0.31545 -0.01133 C -0.32777 -0.01063 -0.34027 -0.01133 -0.3526 -0.00925 C -0.35781 -0.00832 -0.36562 0.0074 -0.36614 0.00948 C -0.36944 0.0208 -0.37361 0.03259 -0.37604 0.04438 C -0.37777 0.05155 -0.37725 0.06218 -0.38177 0.06773 " pathEditMode="relative" rAng="0" ptsTypes="ffffffffffffffffffffA">
                                      <p:cBhvr>
                                        <p:cTn id="17" dur="2000" fill="hold"/>
                                        <p:tgtEl>
                                          <p:spTgt spid="8198"/>
                                        </p:tgtEl>
                                        <p:attrNameLst>
                                          <p:attrName>ppt_x</p:attrName>
                                          <p:attrName>ppt_y</p:attrName>
                                        </p:attrNameLst>
                                      </p:cBhvr>
                                      <p:rCtr x="-191" y="35"/>
                                    </p:animMotion>
                                  </p:childTnLst>
                                </p:cTn>
                              </p:par>
                              <p:par>
                                <p:cTn id="18" presetID="6" presetClass="emph" presetSubtype="0" accel="50000" decel="50000" fill="hold" grpId="2" nodeType="withEffect">
                                  <p:stCondLst>
                                    <p:cond delay="0"/>
                                  </p:stCondLst>
                                  <p:iterate type="lt">
                                    <p:tmPct val="0"/>
                                  </p:iterate>
                                  <p:childTnLst>
                                    <p:animScale>
                                      <p:cBhvr>
                                        <p:cTn id="19" dur="2000" fill="hold"/>
                                        <p:tgtEl>
                                          <p:spTgt spid="8198"/>
                                        </p:tgtEl>
                                      </p:cBhvr>
                                      <p:by x="15000" y="15000"/>
                                    </p:animScale>
                                  </p:childTnLst>
                                </p:cTn>
                              </p:par>
                              <p:par>
                                <p:cTn id="20" presetID="10" presetClass="entr" presetSubtype="0" fill="hold" grpId="0" nodeType="withEffect">
                                  <p:stCondLst>
                                    <p:cond delay="500"/>
                                  </p:stCondLst>
                                  <p:childTnLst>
                                    <p:set>
                                      <p:cBhvr>
                                        <p:cTn id="21" dur="1" fill="hold">
                                          <p:stCondLst>
                                            <p:cond delay="0"/>
                                          </p:stCondLst>
                                        </p:cTn>
                                        <p:tgtEl>
                                          <p:spTgt spid="8199"/>
                                        </p:tgtEl>
                                        <p:attrNameLst>
                                          <p:attrName>style.visibility</p:attrName>
                                        </p:attrNameLst>
                                      </p:cBhvr>
                                      <p:to>
                                        <p:strVal val="visible"/>
                                      </p:to>
                                    </p:set>
                                    <p:animEffect transition="in" filter="fade">
                                      <p:cBhvr>
                                        <p:cTn id="22" dur="3000"/>
                                        <p:tgtEl>
                                          <p:spTgt spid="8199"/>
                                        </p:tgtEl>
                                      </p:cBhvr>
                                    </p:animEffect>
                                  </p:childTnLst>
                                </p:cTn>
                              </p:par>
                              <p:par>
                                <p:cTn id="23" presetID="10" presetClass="entr" presetSubtype="0" fill="hold" grpId="0" nodeType="withEffect">
                                  <p:stCondLst>
                                    <p:cond delay="500"/>
                                  </p:stCondLst>
                                  <p:childTnLst>
                                    <p:set>
                                      <p:cBhvr>
                                        <p:cTn id="24" dur="1" fill="hold">
                                          <p:stCondLst>
                                            <p:cond delay="0"/>
                                          </p:stCondLst>
                                        </p:cTn>
                                        <p:tgtEl>
                                          <p:spTgt spid="8194">
                                            <p:txEl>
                                              <p:pRg st="0" end="0"/>
                                            </p:txEl>
                                          </p:spTgt>
                                        </p:tgtEl>
                                        <p:attrNameLst>
                                          <p:attrName>style.visibility</p:attrName>
                                        </p:attrNameLst>
                                      </p:cBhvr>
                                      <p:to>
                                        <p:strVal val="visible"/>
                                      </p:to>
                                    </p:set>
                                    <p:animEffect transition="in" filter="fade">
                                      <p:cBhvr>
                                        <p:cTn id="25" dur="3000"/>
                                        <p:tgtEl>
                                          <p:spTgt spid="8194">
                                            <p:txEl>
                                              <p:pRg st="0" end="0"/>
                                            </p:txEl>
                                          </p:spTgt>
                                        </p:tgtEl>
                                      </p:cBhvr>
                                    </p:animEffect>
                                  </p:childTnLst>
                                </p:cTn>
                              </p:par>
                              <p:par>
                                <p:cTn id="26" presetID="10" presetClass="exit" presetSubtype="0" fill="hold" grpId="1" nodeType="withEffect" nodePh="1">
                                  <p:stCondLst>
                                    <p:cond delay="500"/>
                                  </p:stCondLst>
                                  <p:endCondLst>
                                    <p:cond evt="begin" delay="0">
                                      <p:tn val="26"/>
                                    </p:cond>
                                  </p:endCondLst>
                                  <p:childTnLst>
                                    <p:animEffect transition="out" filter="fade">
                                      <p:cBhvr>
                                        <p:cTn id="27" dur="2000"/>
                                        <p:tgtEl>
                                          <p:spTgt spid="8195">
                                            <p:txEl>
                                              <p:pRg st="0" end="0"/>
                                            </p:txEl>
                                          </p:spTgt>
                                        </p:tgtEl>
                                      </p:cBhvr>
                                    </p:animEffect>
                                    <p:set>
                                      <p:cBhvr>
                                        <p:cTn id="28" dur="1" fill="hold">
                                          <p:stCondLst>
                                            <p:cond delay="1999"/>
                                          </p:stCondLst>
                                        </p:cTn>
                                        <p:tgtEl>
                                          <p:spTgt spid="8195">
                                            <p:txEl>
                                              <p:pRg st="0" end="0"/>
                                            </p:txEl>
                                          </p:spTgt>
                                        </p:tgtEl>
                                        <p:attrNameLst>
                                          <p:attrName>style.visibility</p:attrName>
                                        </p:attrNameLst>
                                      </p:cBhvr>
                                      <p:to>
                                        <p:strVal val="hidden"/>
                                      </p:to>
                                    </p:set>
                                  </p:childTnLst>
                                </p:cTn>
                              </p:par>
                            </p:childTnLst>
                          </p:cTn>
                        </p:par>
                        <p:par>
                          <p:cTn id="29" fill="hold">
                            <p:stCondLst>
                              <p:cond delay="3500"/>
                            </p:stCondLst>
                            <p:childTnLst>
                              <p:par>
                                <p:cTn id="30" presetID="10" presetClass="entr" presetSubtype="0" fill="hold" grpId="0" nodeType="afterEffect">
                                  <p:stCondLst>
                                    <p:cond delay="500"/>
                                  </p:stCondLst>
                                  <p:childTnLst>
                                    <p:set>
                                      <p:cBhvr>
                                        <p:cTn id="31" dur="1" fill="hold">
                                          <p:stCondLst>
                                            <p:cond delay="0"/>
                                          </p:stCondLst>
                                        </p:cTn>
                                        <p:tgtEl>
                                          <p:spTgt spid="8200"/>
                                        </p:tgtEl>
                                        <p:attrNameLst>
                                          <p:attrName>style.visibility</p:attrName>
                                        </p:attrNameLst>
                                      </p:cBhvr>
                                      <p:to>
                                        <p:strVal val="visible"/>
                                      </p:to>
                                    </p:set>
                                    <p:animEffect transition="in" filter="fade">
                                      <p:cBhvr>
                                        <p:cTn id="32" dur="2000"/>
                                        <p:tgtEl>
                                          <p:spTgt spid="8200"/>
                                        </p:tgtEl>
                                      </p:cBhvr>
                                    </p:animEffect>
                                  </p:childTnLst>
                                </p:cTn>
                              </p:par>
                            </p:childTnLst>
                          </p:cTn>
                        </p:par>
                        <p:par>
                          <p:cTn id="33" fill="hold">
                            <p:stCondLst>
                              <p:cond delay="6000"/>
                            </p:stCondLst>
                            <p:childTnLst>
                              <p:par>
                                <p:cTn id="34" presetID="10" presetClass="entr" presetSubtype="0" fill="hold" grpId="0" nodeType="afterEffect">
                                  <p:stCondLst>
                                    <p:cond delay="500"/>
                                  </p:stCondLst>
                                  <p:childTnLst>
                                    <p:set>
                                      <p:cBhvr>
                                        <p:cTn id="35" dur="1" fill="hold">
                                          <p:stCondLst>
                                            <p:cond delay="0"/>
                                          </p:stCondLst>
                                        </p:cTn>
                                        <p:tgtEl>
                                          <p:spTgt spid="8201"/>
                                        </p:tgtEl>
                                        <p:attrNameLst>
                                          <p:attrName>style.visibility</p:attrName>
                                        </p:attrNameLst>
                                      </p:cBhvr>
                                      <p:to>
                                        <p:strVal val="visible"/>
                                      </p:to>
                                    </p:set>
                                    <p:animEffect transition="in" filter="fade">
                                      <p:cBhvr>
                                        <p:cTn id="36" dur="2000"/>
                                        <p:tgtEl>
                                          <p:spTgt spid="8201"/>
                                        </p:tgtEl>
                                      </p:cBhvr>
                                    </p:animEffect>
                                  </p:childTnLst>
                                </p:cTn>
                              </p:par>
                            </p:childTnLst>
                          </p:cTn>
                        </p:par>
                        <p:par>
                          <p:cTn id="37" fill="hold">
                            <p:stCondLst>
                              <p:cond delay="8500"/>
                            </p:stCondLst>
                            <p:childTnLst>
                              <p:par>
                                <p:cTn id="38" presetID="10" presetClass="entr" presetSubtype="0" fill="hold" grpId="0" nodeType="afterEffect">
                                  <p:stCondLst>
                                    <p:cond delay="500"/>
                                  </p:stCondLst>
                                  <p:childTnLst>
                                    <p:set>
                                      <p:cBhvr>
                                        <p:cTn id="39" dur="1" fill="hold">
                                          <p:stCondLst>
                                            <p:cond delay="0"/>
                                          </p:stCondLst>
                                        </p:cTn>
                                        <p:tgtEl>
                                          <p:spTgt spid="8202"/>
                                        </p:tgtEl>
                                        <p:attrNameLst>
                                          <p:attrName>style.visibility</p:attrName>
                                        </p:attrNameLst>
                                      </p:cBhvr>
                                      <p:to>
                                        <p:strVal val="visible"/>
                                      </p:to>
                                    </p:set>
                                    <p:animEffect transition="in" filter="fade">
                                      <p:cBhvr>
                                        <p:cTn id="40" dur="2000"/>
                                        <p:tgtEl>
                                          <p:spTgt spid="8202"/>
                                        </p:tgtEl>
                                      </p:cBhvr>
                                    </p:animEffect>
                                  </p:childTnLst>
                                </p:cTn>
                              </p:par>
                            </p:childTnLst>
                          </p:cTn>
                        </p:par>
                        <p:par>
                          <p:cTn id="41" fill="hold">
                            <p:stCondLst>
                              <p:cond delay="11000"/>
                            </p:stCondLst>
                            <p:childTnLst>
                              <p:par>
                                <p:cTn id="42" presetID="10" presetClass="entr" presetSubtype="0" fill="hold" grpId="0" nodeType="afterEffect">
                                  <p:stCondLst>
                                    <p:cond delay="500"/>
                                  </p:stCondLst>
                                  <p:childTnLst>
                                    <p:set>
                                      <p:cBhvr>
                                        <p:cTn id="43" dur="1" fill="hold">
                                          <p:stCondLst>
                                            <p:cond delay="0"/>
                                          </p:stCondLst>
                                        </p:cTn>
                                        <p:tgtEl>
                                          <p:spTgt spid="8203"/>
                                        </p:tgtEl>
                                        <p:attrNameLst>
                                          <p:attrName>style.visibility</p:attrName>
                                        </p:attrNameLst>
                                      </p:cBhvr>
                                      <p:to>
                                        <p:strVal val="visible"/>
                                      </p:to>
                                    </p:set>
                                    <p:animEffect transition="in" filter="fade">
                                      <p:cBhvr>
                                        <p:cTn id="44" dur="2000"/>
                                        <p:tgtEl>
                                          <p:spTgt spid="820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nodePh="1">
                                  <p:stCondLst>
                                    <p:cond delay="0"/>
                                  </p:stCondLst>
                                  <p:endCondLst>
                                    <p:cond evt="begin" delay="0">
                                      <p:tn val="47"/>
                                    </p:cond>
                                  </p:endCondLst>
                                  <p:childTnLst>
                                    <p:set>
                                      <p:cBhvr>
                                        <p:cTn id="48" dur="1" fill="hold">
                                          <p:stCondLst>
                                            <p:cond delay="0"/>
                                          </p:stCondLst>
                                        </p:cTn>
                                        <p:tgtEl>
                                          <p:spTgt spid="8196">
                                            <p:txEl>
                                              <p:pRg st="0" end="0"/>
                                            </p:txEl>
                                          </p:spTgt>
                                        </p:tgtEl>
                                        <p:attrNameLst>
                                          <p:attrName>style.visibility</p:attrName>
                                        </p:attrNameLst>
                                      </p:cBhvr>
                                      <p:to>
                                        <p:strVal val="visible"/>
                                      </p:to>
                                    </p:set>
                                    <p:animEffect transition="in" filter="fade">
                                      <p:cBhvr>
                                        <p:cTn id="49" dur="2000"/>
                                        <p:tgtEl>
                                          <p:spTgt spid="8196">
                                            <p:txEl>
                                              <p:pRg st="0" end="0"/>
                                            </p:txEl>
                                          </p:spTgt>
                                        </p:tgtEl>
                                      </p:cBhvr>
                                    </p:animEffect>
                                  </p:childTnLst>
                                </p:cTn>
                              </p:par>
                              <p:par>
                                <p:cTn id="50" presetID="10" presetClass="exit" presetSubtype="0" fill="hold" grpId="1" nodeType="withEffect">
                                  <p:stCondLst>
                                    <p:cond delay="0"/>
                                  </p:stCondLst>
                                  <p:childTnLst>
                                    <p:animEffect transition="out" filter="fade">
                                      <p:cBhvr>
                                        <p:cTn id="51" dur="2000"/>
                                        <p:tgtEl>
                                          <p:spTgt spid="8194">
                                            <p:txEl>
                                              <p:pRg st="0" end="0"/>
                                            </p:txEl>
                                          </p:spTgt>
                                        </p:tgtEl>
                                      </p:cBhvr>
                                    </p:animEffect>
                                    <p:set>
                                      <p:cBhvr>
                                        <p:cTn id="52" dur="1" fill="hold">
                                          <p:stCondLst>
                                            <p:cond delay="1999"/>
                                          </p:stCondLst>
                                        </p:cTn>
                                        <p:tgtEl>
                                          <p:spTgt spid="8194">
                                            <p:txEl>
                                              <p:pRg st="0" end="0"/>
                                            </p:txEl>
                                          </p:spTgt>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nodePh="1">
                                  <p:stCondLst>
                                    <p:cond delay="0"/>
                                  </p:stCondLst>
                                  <p:endCondLst>
                                    <p:cond evt="begin" delay="0">
                                      <p:tn val="55"/>
                                    </p:cond>
                                  </p:endCondLst>
                                  <p:childTnLst>
                                    <p:animEffect transition="out" filter="fade">
                                      <p:cBhvr>
                                        <p:cTn id="56" dur="2000"/>
                                        <p:tgtEl>
                                          <p:spTgt spid="8196">
                                            <p:txEl>
                                              <p:pRg st="0" end="0"/>
                                            </p:txEl>
                                          </p:spTgt>
                                        </p:tgtEl>
                                      </p:cBhvr>
                                    </p:animEffect>
                                    <p:set>
                                      <p:cBhvr>
                                        <p:cTn id="57" dur="1" fill="hold">
                                          <p:stCondLst>
                                            <p:cond delay="1999"/>
                                          </p:stCondLst>
                                        </p:cTn>
                                        <p:tgtEl>
                                          <p:spTgt spid="8196">
                                            <p:txEl>
                                              <p:pRg st="0" end="0"/>
                                            </p:txEl>
                                          </p:spTgt>
                                        </p:tgtEl>
                                        <p:attrNameLst>
                                          <p:attrName>style.visibility</p:attrName>
                                        </p:attrNameLst>
                                      </p:cBhvr>
                                      <p:to>
                                        <p:strVal val="hidden"/>
                                      </p:to>
                                    </p:set>
                                  </p:childTnLst>
                                </p:cTn>
                              </p:par>
                              <p:par>
                                <p:cTn id="58" presetID="10" presetClass="entr" presetSubtype="0" fill="hold" grpId="0" nodeType="withEffect" nodePh="1">
                                  <p:stCondLst>
                                    <p:cond delay="0"/>
                                  </p:stCondLst>
                                  <p:endCondLst>
                                    <p:cond evt="begin" delay="0">
                                      <p:tn val="58"/>
                                    </p:cond>
                                  </p:endCondLst>
                                  <p:childTnLst>
                                    <p:set>
                                      <p:cBhvr>
                                        <p:cTn id="59" dur="1" fill="hold">
                                          <p:stCondLst>
                                            <p:cond delay="0"/>
                                          </p:stCondLst>
                                        </p:cTn>
                                        <p:tgtEl>
                                          <p:spTgt spid="8204">
                                            <p:txEl>
                                              <p:pRg st="0" end="0"/>
                                            </p:txEl>
                                          </p:spTgt>
                                        </p:tgtEl>
                                        <p:attrNameLst>
                                          <p:attrName>style.visibility</p:attrName>
                                        </p:attrNameLst>
                                      </p:cBhvr>
                                      <p:to>
                                        <p:strVal val="visible"/>
                                      </p:to>
                                    </p:set>
                                    <p:animEffect transition="in" filter="fade">
                                      <p:cBhvr>
                                        <p:cTn id="60" dur="2000"/>
                                        <p:tgtEl>
                                          <p:spTgt spid="820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p:bldP spid="8194" grpId="1" build="allAtOnce"/>
      <p:bldP spid="8195" grpId="0" build="p"/>
      <p:bldP spid="8195" grpId="1" build="p"/>
      <p:bldP spid="8196" grpId="0" build="allAtOnce"/>
      <p:bldP spid="8196" grpId="1" build="allAtOnce"/>
      <p:bldP spid="8198" grpId="0" animBg="1"/>
      <p:bldP spid="8198" grpId="1" animBg="1"/>
      <p:bldP spid="8198" grpId="2" animBg="1"/>
      <p:bldP spid="8199" grpId="0" animBg="1"/>
      <p:bldP spid="8200" grpId="0" animBg="1"/>
      <p:bldP spid="8201" grpId="0" animBg="1"/>
      <p:bldP spid="8202" grpId="0" animBg="1"/>
      <p:bldP spid="8203" grpId="0" animBg="1"/>
      <p:bldP spid="8204"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457200" y="228600"/>
            <a:ext cx="8229600" cy="811213"/>
          </a:xfrm>
        </p:spPr>
        <p:txBody>
          <a:bodyPr/>
          <a:lstStyle/>
          <a:p>
            <a:pPr algn="r" eaLnBrk="1" fontAlgn="auto" hangingPunct="1">
              <a:spcAft>
                <a:spcPts val="0"/>
              </a:spcAft>
              <a:defRPr/>
            </a:pPr>
            <a:r>
              <a:rPr lang="ar-SA" b="1" u="sng" dirty="0" smtClean="0">
                <a:solidFill>
                  <a:srgbClr val="33CC33"/>
                </a:solidFill>
                <a:ea typeface="+mj-ea"/>
              </a:rPr>
              <a:t>1-  </a:t>
            </a:r>
            <a:r>
              <a:rPr lang="ar-SA" b="1" u="sng" dirty="0">
                <a:solidFill>
                  <a:srgbClr val="33CC33"/>
                </a:solidFill>
                <a:ea typeface="+mj-ea"/>
              </a:rPr>
              <a:t>العينة العشوائية البسيطة :</a:t>
            </a:r>
            <a:endParaRPr lang="en-US" b="1" u="sng" dirty="0">
              <a:solidFill>
                <a:srgbClr val="33CC33"/>
              </a:solidFill>
              <a:ea typeface="+mj-ea"/>
            </a:endParaRPr>
          </a:p>
        </p:txBody>
      </p:sp>
      <p:sp>
        <p:nvSpPr>
          <p:cNvPr id="306179" name="Rectangle 3"/>
          <p:cNvSpPr>
            <a:spLocks noGrp="1" noChangeArrowheads="1"/>
          </p:cNvSpPr>
          <p:nvPr>
            <p:ph type="body" idx="1"/>
          </p:nvPr>
        </p:nvSpPr>
        <p:spPr>
          <a:xfrm>
            <a:off x="457200" y="1268413"/>
            <a:ext cx="8229600" cy="4862512"/>
          </a:xfrm>
        </p:spPr>
        <p:txBody>
          <a:bodyPr>
            <a:normAutofit lnSpcReduction="10000"/>
          </a:bodyPr>
          <a:lstStyle/>
          <a:p>
            <a:pPr marL="365760" indent="-283464" eaLnBrk="1" fontAlgn="auto" hangingPunct="1">
              <a:spcAft>
                <a:spcPts val="0"/>
              </a:spcAft>
              <a:buFont typeface="Wingdings 2"/>
              <a:buNone/>
              <a:defRPr/>
            </a:pPr>
            <a:r>
              <a:rPr lang="ar-SA" b="1" dirty="0">
                <a:ea typeface="+mn-ea"/>
              </a:rPr>
              <a:t>في هدا النوع من العينات يعطي الباحث فرصة متساوية لكل فرد من أفراد المجتمع بأن يكون ضمن العينة </a:t>
            </a:r>
            <a:r>
              <a:rPr lang="ar-SA" b="1" dirty="0" smtClean="0">
                <a:ea typeface="+mn-ea"/>
              </a:rPr>
              <a:t>المختارة</a:t>
            </a:r>
            <a:r>
              <a:rPr lang="ar-SA" dirty="0" smtClean="0">
                <a:ea typeface="+mn-ea"/>
              </a:rPr>
              <a:t> </a:t>
            </a:r>
            <a:r>
              <a:rPr lang="ar-SA" b="1" dirty="0" smtClean="0">
                <a:ea typeface="+mn-ea"/>
              </a:rPr>
              <a:t>ويكون </a:t>
            </a:r>
            <a:r>
              <a:rPr lang="ar-SA" b="1" dirty="0">
                <a:ea typeface="+mn-ea"/>
              </a:rPr>
              <a:t>هذا النوع من العينات مفيد ومؤثر في حالة وجود تجانس وصفات مشتركة بين جميع أفراد المجتمع الأصلي المعني بالدراسة .ويتم </a:t>
            </a:r>
            <a:r>
              <a:rPr lang="ar-SA" b="1" dirty="0" smtClean="0">
                <a:ea typeface="+mn-ea"/>
              </a:rPr>
              <a:t>اختيار </a:t>
            </a:r>
            <a:r>
              <a:rPr lang="ar-SA" b="1" dirty="0">
                <a:ea typeface="+mn-ea"/>
              </a:rPr>
              <a:t>العينة العشوائية البسيطة </a:t>
            </a:r>
            <a:r>
              <a:rPr lang="ar-SA" b="1" dirty="0" smtClean="0">
                <a:ea typeface="+mn-ea"/>
              </a:rPr>
              <a:t>بإحدى </a:t>
            </a:r>
            <a:r>
              <a:rPr lang="ar-SA" b="1" dirty="0">
                <a:ea typeface="+mn-ea"/>
              </a:rPr>
              <a:t>الطريقتين :</a:t>
            </a:r>
            <a:endParaRPr lang="ar-SA" b="1" u="sng" dirty="0">
              <a:ea typeface="+mn-ea"/>
            </a:endParaRPr>
          </a:p>
          <a:p>
            <a:pPr marL="365760" indent="-283464" eaLnBrk="1" fontAlgn="auto" hangingPunct="1">
              <a:spcAft>
                <a:spcPts val="0"/>
              </a:spcAft>
              <a:buFontTx/>
              <a:buNone/>
              <a:defRPr/>
            </a:pPr>
            <a:r>
              <a:rPr lang="ar-SA" b="1" u="sng" dirty="0">
                <a:solidFill>
                  <a:srgbClr val="FF0000"/>
                </a:solidFill>
                <a:ea typeface="+mn-ea"/>
              </a:rPr>
              <a:t>أ- القرعة.</a:t>
            </a:r>
            <a:r>
              <a:rPr lang="ar-SA" b="1" dirty="0">
                <a:solidFill>
                  <a:srgbClr val="FF0000"/>
                </a:solidFill>
                <a:ea typeface="+mn-ea"/>
              </a:rPr>
              <a:t>         </a:t>
            </a:r>
            <a:r>
              <a:rPr lang="ar-SA" b="1" u="sng" dirty="0">
                <a:solidFill>
                  <a:srgbClr val="FF0000"/>
                </a:solidFill>
                <a:ea typeface="+mn-ea"/>
              </a:rPr>
              <a:t>   ب- </a:t>
            </a:r>
            <a:r>
              <a:rPr lang="ar-SA" b="1" u="sng" dirty="0" err="1">
                <a:solidFill>
                  <a:srgbClr val="FF0000"/>
                </a:solidFill>
                <a:ea typeface="+mn-ea"/>
              </a:rPr>
              <a:t>إستخدم</a:t>
            </a:r>
            <a:r>
              <a:rPr lang="ar-SA" b="1" u="sng" dirty="0">
                <a:solidFill>
                  <a:srgbClr val="FF0000"/>
                </a:solidFill>
                <a:ea typeface="+mn-ea"/>
              </a:rPr>
              <a:t> جداول الأرقام العشوائية. </a:t>
            </a:r>
            <a:endParaRPr lang="ar-SA" b="1" dirty="0">
              <a:solidFill>
                <a:srgbClr val="FF0000"/>
              </a:solidFill>
              <a:ea typeface="+mn-ea"/>
            </a:endParaRPr>
          </a:p>
          <a:p>
            <a:pPr marL="365760" indent="-283464" eaLnBrk="1" fontAlgn="auto" hangingPunct="1">
              <a:spcAft>
                <a:spcPts val="0"/>
              </a:spcAft>
              <a:buFontTx/>
              <a:buNone/>
              <a:defRPr/>
            </a:pPr>
            <a:r>
              <a:rPr lang="ar-SA" b="1" dirty="0">
                <a:ea typeface="+mn-ea"/>
              </a:rPr>
              <a:t>   ويمكن </a:t>
            </a:r>
            <a:r>
              <a:rPr lang="ar-SA" b="1" dirty="0" smtClean="0">
                <a:ea typeface="+mn-ea"/>
              </a:rPr>
              <a:t>استخدام </a:t>
            </a:r>
            <a:r>
              <a:rPr lang="ar-SA" b="1" dirty="0">
                <a:ea typeface="+mn-ea"/>
              </a:rPr>
              <a:t>الحاسب الإلكتروني في </a:t>
            </a:r>
            <a:r>
              <a:rPr lang="ar-SA" b="1" dirty="0" smtClean="0">
                <a:ea typeface="+mn-ea"/>
              </a:rPr>
              <a:t>اختيار </a:t>
            </a:r>
            <a:r>
              <a:rPr lang="ar-SA" b="1" dirty="0">
                <a:ea typeface="+mn-ea"/>
              </a:rPr>
              <a:t>الأرقام العشوائية بغرض </a:t>
            </a:r>
            <a:r>
              <a:rPr lang="ar-SA" b="1" dirty="0" smtClean="0">
                <a:ea typeface="+mn-ea"/>
              </a:rPr>
              <a:t>سرعة الوصول إلى </a:t>
            </a:r>
            <a:r>
              <a:rPr lang="ar-SA" b="1" dirty="0">
                <a:ea typeface="+mn-ea"/>
              </a:rPr>
              <a:t>النماذج المطلوبة ودقة </a:t>
            </a:r>
            <a:r>
              <a:rPr lang="ar-SA" b="1" dirty="0" smtClean="0">
                <a:ea typeface="+mn-ea"/>
              </a:rPr>
              <a:t>اختيارها.</a:t>
            </a:r>
            <a:endParaRPr lang="en-US" b="1" dirty="0">
              <a:ea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95288" y="0"/>
            <a:ext cx="8229600" cy="1371600"/>
          </a:xfrm>
        </p:spPr>
        <p:txBody>
          <a:bodyPr/>
          <a:lstStyle/>
          <a:p>
            <a:pPr algn="ctr" eaLnBrk="1" hangingPunct="1"/>
            <a:r>
              <a:rPr lang="he-IL" sz="4000" smtClean="0">
                <a:solidFill>
                  <a:schemeClr val="hlink"/>
                </a:solidFill>
                <a:cs typeface="David" pitchFamily="2" charset="-79"/>
              </a:rPr>
              <a:t>דגימה מקרית פשוטה</a:t>
            </a:r>
            <a:endParaRPr lang="en-US" sz="4000" smtClean="0">
              <a:solidFill>
                <a:schemeClr val="hlink"/>
              </a:solidFill>
              <a:cs typeface="David" pitchFamily="2" charset="-79"/>
            </a:endParaRPr>
          </a:p>
        </p:txBody>
      </p:sp>
      <p:sp>
        <p:nvSpPr>
          <p:cNvPr id="13315" name="Rectangle 3"/>
          <p:cNvSpPr>
            <a:spLocks noGrp="1" noChangeArrowheads="1"/>
          </p:cNvSpPr>
          <p:nvPr>
            <p:ph type="body" idx="1"/>
          </p:nvPr>
        </p:nvSpPr>
        <p:spPr>
          <a:xfrm>
            <a:off x="0" y="1125538"/>
            <a:ext cx="9144000" cy="5732462"/>
          </a:xfrm>
        </p:spPr>
        <p:txBody>
          <a:bodyPr>
            <a:normAutofit lnSpcReduction="10000"/>
          </a:bodyPr>
          <a:lstStyle/>
          <a:p>
            <a:pPr eaLnBrk="1" hangingPunct="1">
              <a:buFont typeface="Wingdings" pitchFamily="2" charset="2"/>
              <a:buChar char="t"/>
            </a:pPr>
            <a:r>
              <a:rPr lang="he-IL" sz="2800" smtClean="0">
                <a:solidFill>
                  <a:schemeClr val="bg2"/>
                </a:solidFill>
                <a:cs typeface="David" pitchFamily="2" charset="-79"/>
              </a:rPr>
              <a:t>לכל הפרטים באוכלוסייה הסתברות זהה להיכלל במדגם.</a:t>
            </a:r>
          </a:p>
          <a:p>
            <a:pPr eaLnBrk="1" hangingPunct="1">
              <a:buFont typeface="Wingdings" pitchFamily="2" charset="2"/>
              <a:buChar char="t"/>
            </a:pPr>
            <a:r>
              <a:rPr lang="he-IL" sz="2600" smtClean="0">
                <a:solidFill>
                  <a:schemeClr val="bg2"/>
                </a:solidFill>
                <a:cs typeface="David" pitchFamily="2" charset="-79"/>
              </a:rPr>
              <a:t>בעבר, לוח מספרים מקריים :</a:t>
            </a:r>
          </a:p>
          <a:p>
            <a:pPr eaLnBrk="1" hangingPunct="1">
              <a:buFont typeface="Wingdings" pitchFamily="2" charset="2"/>
              <a:buChar char="t"/>
            </a:pPr>
            <a:endParaRPr lang="he-IL" sz="2600" smtClean="0">
              <a:solidFill>
                <a:schemeClr val="bg2"/>
              </a:solidFill>
              <a:cs typeface="David" pitchFamily="2" charset="-79"/>
            </a:endParaRPr>
          </a:p>
          <a:p>
            <a:pPr eaLnBrk="1" hangingPunct="1">
              <a:buFont typeface="Wingdings" pitchFamily="2" charset="2"/>
              <a:buChar char="t"/>
            </a:pPr>
            <a:endParaRPr lang="he-IL" sz="2600" smtClean="0">
              <a:solidFill>
                <a:schemeClr val="bg2"/>
              </a:solidFill>
              <a:cs typeface="David" pitchFamily="2" charset="-79"/>
            </a:endParaRPr>
          </a:p>
          <a:p>
            <a:pPr eaLnBrk="1" hangingPunct="1">
              <a:buFont typeface="Wingdings" pitchFamily="2" charset="2"/>
              <a:buChar char="t"/>
            </a:pPr>
            <a:endParaRPr lang="he-IL" sz="2600" smtClean="0">
              <a:solidFill>
                <a:schemeClr val="bg2"/>
              </a:solidFill>
              <a:cs typeface="David" pitchFamily="2" charset="-79"/>
            </a:endParaRPr>
          </a:p>
          <a:p>
            <a:pPr eaLnBrk="1" hangingPunct="1">
              <a:buFont typeface="Wingdings" pitchFamily="2" charset="2"/>
              <a:buChar char="t"/>
            </a:pPr>
            <a:endParaRPr lang="he-IL" sz="2600" smtClean="0">
              <a:solidFill>
                <a:schemeClr val="bg2"/>
              </a:solidFill>
              <a:cs typeface="David" pitchFamily="2" charset="-79"/>
            </a:endParaRPr>
          </a:p>
          <a:p>
            <a:pPr eaLnBrk="1" hangingPunct="1">
              <a:buFont typeface="Wingdings" pitchFamily="2" charset="2"/>
              <a:buChar char="t"/>
            </a:pPr>
            <a:endParaRPr lang="he-IL" sz="2600" smtClean="0">
              <a:solidFill>
                <a:schemeClr val="bg2"/>
              </a:solidFill>
              <a:cs typeface="David" pitchFamily="2" charset="-79"/>
            </a:endParaRPr>
          </a:p>
          <a:p>
            <a:pPr eaLnBrk="1" hangingPunct="1">
              <a:buFont typeface="Wingdings" pitchFamily="2" charset="2"/>
              <a:buChar char="t"/>
            </a:pPr>
            <a:endParaRPr lang="he-IL" sz="2600" smtClean="0">
              <a:solidFill>
                <a:schemeClr val="bg2"/>
              </a:solidFill>
              <a:cs typeface="David" pitchFamily="2" charset="-79"/>
            </a:endParaRPr>
          </a:p>
          <a:p>
            <a:pPr eaLnBrk="1" hangingPunct="1">
              <a:buFont typeface="Wingdings" pitchFamily="2" charset="2"/>
              <a:buChar char="t"/>
            </a:pPr>
            <a:endParaRPr lang="he-IL" sz="2600" smtClean="0">
              <a:solidFill>
                <a:schemeClr val="bg2"/>
              </a:solidFill>
              <a:cs typeface="David" pitchFamily="2" charset="-79"/>
            </a:endParaRPr>
          </a:p>
          <a:p>
            <a:pPr eaLnBrk="1" hangingPunct="1">
              <a:buFont typeface="Wingdings" pitchFamily="2" charset="2"/>
              <a:buChar char="t"/>
            </a:pPr>
            <a:endParaRPr lang="he-IL" sz="2600" smtClean="0">
              <a:solidFill>
                <a:schemeClr val="bg2"/>
              </a:solidFill>
              <a:cs typeface="David" pitchFamily="2" charset="-79"/>
            </a:endParaRPr>
          </a:p>
          <a:p>
            <a:pPr eaLnBrk="1" hangingPunct="1">
              <a:buFont typeface="Wingdings" pitchFamily="2" charset="2"/>
              <a:buChar char="t"/>
            </a:pPr>
            <a:endParaRPr lang="he-IL" sz="2600" smtClean="0">
              <a:solidFill>
                <a:schemeClr val="bg2"/>
              </a:solidFill>
              <a:cs typeface="David" pitchFamily="2" charset="-79"/>
            </a:endParaRPr>
          </a:p>
          <a:p>
            <a:pPr eaLnBrk="1" hangingPunct="1">
              <a:buFont typeface="Wingdings" pitchFamily="2" charset="2"/>
              <a:buChar char="t"/>
            </a:pPr>
            <a:r>
              <a:rPr lang="he-IL" sz="2600" smtClean="0">
                <a:solidFill>
                  <a:schemeClr val="bg2"/>
                </a:solidFill>
                <a:cs typeface="David" pitchFamily="2" charset="-79"/>
              </a:rPr>
              <a:t>פונקצית ה- </a:t>
            </a:r>
            <a:r>
              <a:rPr lang="en-US" sz="2600" smtClean="0">
                <a:solidFill>
                  <a:schemeClr val="bg2"/>
                </a:solidFill>
                <a:cs typeface="David" pitchFamily="2" charset="-79"/>
              </a:rPr>
              <a:t>Random</a:t>
            </a:r>
            <a:endParaRPr lang="he-IL" sz="2600" smtClean="0">
              <a:solidFill>
                <a:schemeClr val="bg2"/>
              </a:solidFill>
              <a:cs typeface="David" pitchFamily="2" charset="-79"/>
            </a:endParaRPr>
          </a:p>
          <a:p>
            <a:pPr eaLnBrk="1" hangingPunct="1">
              <a:buFont typeface="Wingdings" pitchFamily="2" charset="2"/>
              <a:buChar char="t"/>
            </a:pPr>
            <a:endParaRPr lang="en-US" sz="2800" smtClean="0">
              <a:solidFill>
                <a:schemeClr val="bg2"/>
              </a:solidFill>
              <a:cs typeface="David" pitchFamily="2" charset="-79"/>
            </a:endParaRPr>
          </a:p>
        </p:txBody>
      </p:sp>
      <p:pic>
        <p:nvPicPr>
          <p:cNvPr id="58372" name="Picture 4" descr="frame">
            <a:hlinkClick r:id="rId2"/>
          </p:cNvPr>
          <p:cNvPicPr>
            <a:picLocks noChangeAspect="1" noChangeArrowheads="1" noCrop="1"/>
          </p:cNvPicPr>
          <p:nvPr/>
        </p:nvPicPr>
        <p:blipFill>
          <a:blip r:embed="rId3" cstate="print"/>
          <a:srcRect/>
          <a:stretch>
            <a:fillRect/>
          </a:stretch>
        </p:blipFill>
        <p:spPr bwMode="auto">
          <a:xfrm>
            <a:off x="0" y="5037138"/>
            <a:ext cx="1835150" cy="1820862"/>
          </a:xfrm>
          <a:prstGeom prst="rect">
            <a:avLst/>
          </a:prstGeom>
          <a:noFill/>
          <a:ln w="9525">
            <a:noFill/>
            <a:miter lim="800000"/>
            <a:headEnd/>
            <a:tailEnd/>
          </a:ln>
        </p:spPr>
      </p:pic>
      <p:pic>
        <p:nvPicPr>
          <p:cNvPr id="13317" name="Picture 5"/>
          <p:cNvPicPr>
            <a:picLocks noChangeAspect="1" noChangeArrowheads="1"/>
          </p:cNvPicPr>
          <p:nvPr/>
        </p:nvPicPr>
        <p:blipFill>
          <a:blip r:embed="rId4" cstate="print"/>
          <a:srcRect/>
          <a:stretch>
            <a:fillRect/>
          </a:stretch>
        </p:blipFill>
        <p:spPr bwMode="auto">
          <a:xfrm>
            <a:off x="3635375" y="2133600"/>
            <a:ext cx="5041900" cy="4246563"/>
          </a:xfrm>
          <a:prstGeom prst="rect">
            <a:avLst/>
          </a:prstGeom>
          <a:noFill/>
          <a:ln w="9525">
            <a:solidFill>
              <a:srgbClr val="993366"/>
            </a:solidFill>
            <a:miter lim="800000"/>
            <a:headEnd/>
            <a:tailEnd/>
          </a:ln>
        </p:spPr>
      </p:pic>
      <p:sp>
        <p:nvSpPr>
          <p:cNvPr id="13318" name="Text Box 6"/>
          <p:cNvSpPr txBox="1">
            <a:spLocks noChangeArrowheads="1"/>
          </p:cNvSpPr>
          <p:nvPr/>
        </p:nvSpPr>
        <p:spPr bwMode="auto">
          <a:xfrm>
            <a:off x="0" y="2060575"/>
            <a:ext cx="2843213" cy="3227388"/>
          </a:xfrm>
          <a:prstGeom prst="rect">
            <a:avLst/>
          </a:prstGeom>
          <a:noFill/>
          <a:ln w="9525">
            <a:noFill/>
            <a:miter lim="800000"/>
            <a:headEnd/>
            <a:tailEnd/>
          </a:ln>
        </p:spPr>
        <p:txBody>
          <a:bodyPr>
            <a:spAutoFit/>
          </a:bodyPr>
          <a:lstStyle/>
          <a:p>
            <a:pPr>
              <a:spcBef>
                <a:spcPct val="50000"/>
              </a:spcBef>
              <a:buSzPct val="75000"/>
              <a:buFont typeface="Wingdings" pitchFamily="2" charset="2"/>
              <a:buChar char="t"/>
            </a:pPr>
            <a:r>
              <a:rPr lang="he-IL" sz="2600">
                <a:solidFill>
                  <a:schemeClr val="bg2"/>
                </a:solidFill>
                <a:cs typeface="David" pitchFamily="2" charset="-79"/>
              </a:rPr>
              <a:t>יתרון:</a:t>
            </a:r>
          </a:p>
          <a:p>
            <a:pPr>
              <a:spcBef>
                <a:spcPct val="50000"/>
              </a:spcBef>
              <a:buSzPct val="75000"/>
              <a:buFont typeface="Wingdings" pitchFamily="2" charset="2"/>
              <a:buNone/>
            </a:pPr>
            <a:r>
              <a:rPr lang="he-IL" sz="2600">
                <a:solidFill>
                  <a:schemeClr val="bg2"/>
                </a:solidFill>
                <a:cs typeface="David" pitchFamily="2" charset="-79"/>
              </a:rPr>
              <a:t>  הטיה מינימאלית – יכולת הכללה גבוהה</a:t>
            </a:r>
          </a:p>
          <a:p>
            <a:pPr>
              <a:spcBef>
                <a:spcPct val="50000"/>
              </a:spcBef>
              <a:buSzPct val="75000"/>
              <a:buFont typeface="Wingdings" pitchFamily="2" charset="2"/>
              <a:buChar char="t"/>
            </a:pPr>
            <a:r>
              <a:rPr lang="he-IL" sz="2600">
                <a:solidFill>
                  <a:schemeClr val="bg2"/>
                </a:solidFill>
                <a:cs typeface="David" pitchFamily="2" charset="-79"/>
              </a:rPr>
              <a:t>חסרון:</a:t>
            </a:r>
          </a:p>
          <a:p>
            <a:pPr>
              <a:spcBef>
                <a:spcPct val="50000"/>
              </a:spcBef>
              <a:buSzPct val="75000"/>
              <a:buFont typeface="Wingdings" pitchFamily="2" charset="2"/>
              <a:buNone/>
            </a:pPr>
            <a:r>
              <a:rPr lang="he-IL" sz="2600">
                <a:solidFill>
                  <a:schemeClr val="bg2"/>
                </a:solidFill>
                <a:cs typeface="David" pitchFamily="2" charset="-79"/>
              </a:rPr>
              <a:t>  מחייב מסגרת דגימה</a:t>
            </a:r>
          </a:p>
          <a:p>
            <a:pPr>
              <a:lnSpc>
                <a:spcPct val="90000"/>
              </a:lnSpc>
              <a:spcBef>
                <a:spcPct val="50000"/>
              </a:spcBef>
              <a:buSzPct val="75000"/>
              <a:buFont typeface="Wingdings" pitchFamily="2" charset="2"/>
              <a:buNone/>
            </a:pPr>
            <a:r>
              <a:rPr lang="he-IL" sz="2600">
                <a:solidFill>
                  <a:schemeClr val="bg2"/>
                </a:solidFill>
                <a:cs typeface="David" pitchFamily="2" charset="-79"/>
              </a:rPr>
              <a:t>   ויקר</a:t>
            </a:r>
            <a:endParaRPr lang="en-US" sz="2600">
              <a:solidFill>
                <a:schemeClr val="bg2"/>
              </a:solidFill>
              <a:cs typeface="Davi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13317"/>
                                        </p:tgtEl>
                                        <p:attrNameLst>
                                          <p:attrName>style.visibility</p:attrName>
                                        </p:attrNameLst>
                                      </p:cBhvr>
                                      <p:to>
                                        <p:strVal val="visible"/>
                                      </p:to>
                                    </p:set>
                                    <p:animEffect transition="in" filter="checkerboard(across)">
                                      <p:cBhvr>
                                        <p:cTn id="19" dur="500"/>
                                        <p:tgtEl>
                                          <p:spTgt spid="1331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3318">
                                            <p:txEl>
                                              <p:pRg st="0" end="0"/>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3318">
                                            <p:txEl>
                                              <p:pRg st="1" end="1"/>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3318">
                                            <p:txEl>
                                              <p:pRg st="2" end="2"/>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3318">
                                            <p:txEl>
                                              <p:pRg st="3" end="3"/>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33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ar-SA">
              <a:solidFill>
                <a:schemeClr val="tx2">
                  <a:satMod val="130000"/>
                </a:schemeClr>
              </a:solidFill>
              <a:ea typeface="+mj-ea"/>
            </a:endParaRPr>
          </a:p>
        </p:txBody>
      </p:sp>
      <p:sp>
        <p:nvSpPr>
          <p:cNvPr id="55299" name="Content Placeholder 2"/>
          <p:cNvSpPr>
            <a:spLocks noGrp="1"/>
          </p:cNvSpPr>
          <p:nvPr>
            <p:ph idx="1"/>
          </p:nvPr>
        </p:nvSpPr>
        <p:spPr/>
        <p:txBody>
          <a:bodyPr/>
          <a:lstStyle/>
          <a:p>
            <a:pPr eaLnBrk="1" hangingPunct="1">
              <a:buFont typeface="Wingdings 2" pitchFamily="18" charset="2"/>
              <a:buNone/>
            </a:pPr>
            <a:r>
              <a:rPr lang="ar-SA" smtClean="0"/>
              <a:t>مثال:مدرسة ثانوية عدد طلابها 600 وجميعهم من نفس البلد اقوم باختيار بشكل عشوائي 150 طالب.</a:t>
            </a:r>
          </a:p>
          <a:p>
            <a:pPr eaLnBrk="1" hangingPunct="1">
              <a:buFont typeface="Wingdings 2" pitchFamily="18" charset="2"/>
              <a:buNone/>
            </a:pPr>
            <a:r>
              <a:rPr lang="ar-SA" smtClean="0"/>
              <a:t>المشكلة:المجتمع الدراسي قليل.</a:t>
            </a:r>
          </a:p>
          <a:p>
            <a:pPr eaLnBrk="1" hangingPunct="1"/>
            <a:endParaRPr lang="ar-SA"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body" idx="1"/>
          </p:nvPr>
        </p:nvSpPr>
        <p:spPr>
          <a:xfrm>
            <a:off x="457200" y="333375"/>
            <a:ext cx="8229600" cy="5797550"/>
          </a:xfrm>
        </p:spPr>
        <p:txBody>
          <a:bodyPr/>
          <a:lstStyle/>
          <a:p>
            <a:pPr eaLnBrk="1" hangingPunct="1">
              <a:buFontTx/>
              <a:buNone/>
            </a:pPr>
            <a:r>
              <a:rPr lang="ar-SA" b="1" u="sng" smtClean="0">
                <a:solidFill>
                  <a:srgbClr val="33CC33"/>
                </a:solidFill>
              </a:rPr>
              <a:t>2- العينة الطبقية  </a:t>
            </a:r>
            <a:r>
              <a:rPr lang="ar-SA" b="1" smtClean="0">
                <a:solidFill>
                  <a:srgbClr val="33CC33"/>
                </a:solidFill>
              </a:rPr>
              <a:t>:</a:t>
            </a:r>
            <a:r>
              <a:rPr lang="ar-SA" b="1" smtClean="0"/>
              <a:t> </a:t>
            </a:r>
          </a:p>
          <a:p>
            <a:pPr eaLnBrk="1" hangingPunct="1">
              <a:buFontTx/>
              <a:buNone/>
            </a:pPr>
            <a:endParaRPr lang="ar-SA" b="1" smtClean="0">
              <a:solidFill>
                <a:schemeClr val="tx2"/>
              </a:solidFill>
            </a:endParaRPr>
          </a:p>
          <a:p>
            <a:pPr eaLnBrk="1" hangingPunct="1">
              <a:buFontTx/>
              <a:buNone/>
            </a:pPr>
            <a:r>
              <a:rPr lang="ar-SA" sz="6600" b="1" smtClean="0">
                <a:solidFill>
                  <a:schemeClr val="tx2"/>
                </a:solidFill>
              </a:rPr>
              <a:t>وفيها يقسم المجتمع إلى الشرائح أو</a:t>
            </a:r>
            <a:r>
              <a:rPr lang="ar-SA" sz="6600" b="1" smtClean="0"/>
              <a:t> </a:t>
            </a:r>
            <a:r>
              <a:rPr lang="ar-SA" sz="6600" b="1" smtClean="0">
                <a:solidFill>
                  <a:schemeClr val="tx2"/>
                </a:solidFill>
              </a:rPr>
              <a:t>الطبقات التى يشتمل عليها</a:t>
            </a:r>
            <a:r>
              <a:rPr lang="ar-SA" sz="6600" b="1" smtClean="0"/>
              <a:t> </a:t>
            </a:r>
          </a:p>
          <a:p>
            <a:pPr eaLnBrk="1" hangingPunct="1">
              <a:buFontTx/>
              <a:buNone/>
            </a:pPr>
            <a:r>
              <a:rPr lang="ar-SA" b="1" smtClean="0"/>
              <a:t> </a:t>
            </a:r>
            <a:endParaRPr lang="en-US" b="1" smtClean="0">
              <a:cs typeface="Majalla UI"/>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0" y="428625"/>
            <a:ext cx="7499350" cy="642938"/>
          </a:xfrm>
        </p:spPr>
        <p:txBody>
          <a:bodyPr>
            <a:noAutofit/>
          </a:bodyPr>
          <a:lstStyle/>
          <a:p>
            <a:pPr algn="ctr" eaLnBrk="1" hangingPunct="1">
              <a:defRPr/>
            </a:pPr>
            <a:r>
              <a:rPr lang="ar-SA" sz="6600" dirty="0" smtClean="0"/>
              <a:t>مثال:</a:t>
            </a:r>
            <a:endParaRPr lang="ar-SA" sz="6600" dirty="0"/>
          </a:p>
        </p:txBody>
      </p:sp>
      <p:sp>
        <p:nvSpPr>
          <p:cNvPr id="57347" name="Content Placeholder 2"/>
          <p:cNvSpPr>
            <a:spLocks noGrp="1"/>
          </p:cNvSpPr>
          <p:nvPr>
            <p:ph idx="1"/>
          </p:nvPr>
        </p:nvSpPr>
        <p:spPr/>
        <p:txBody>
          <a:bodyPr/>
          <a:lstStyle/>
          <a:p>
            <a:pPr eaLnBrk="1" hangingPunct="1"/>
            <a:r>
              <a:rPr lang="ar-SA" b="1" smtClean="0"/>
              <a:t>إذا كان مجتمع البحث يتكون من طالبات كلية الآداب وحجم العينة المطلوبة للبحث هو400 طالبة ,فيمكن أن تكون شرائح المجتمع وطبقاته مشكلة من الأقسام العلمية للكلية (قسم الجغرافيا , قسم التاريخ ,قسم الإعلام ,قسم الفلسفة ---الخ)فإذاكان عدد الأقسام خمسة يتم أخد عدد(80 طالبة ) من كل شريحة .وإذا زادعدد الأقسام عن الخمسة يقسم مجموع العينةالمطلوبة عليها ثم يؤخد عدد متساوى من كل منها فمثلآ إذاكان عدد الأقسام ثمانية ,يؤخد (50)طالبة من كل قسم (400÷ 8 ) وهكذا.</a:t>
            </a:r>
            <a:endParaRPr lang="ar-SA"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457200" y="333375"/>
            <a:ext cx="8229600" cy="5797550"/>
          </a:xfrm>
        </p:spPr>
        <p:txBody>
          <a:bodyPr/>
          <a:lstStyle/>
          <a:p>
            <a:pPr eaLnBrk="1" hangingPunct="1">
              <a:buFontTx/>
              <a:buNone/>
            </a:pPr>
            <a:r>
              <a:rPr lang="ar-SA" b="1" u="sng" smtClean="0">
                <a:solidFill>
                  <a:srgbClr val="33CC33"/>
                </a:solidFill>
              </a:rPr>
              <a:t>3- العينة الطبقية التناسبية :</a:t>
            </a:r>
            <a:endParaRPr lang="ar-SA" b="1" smtClean="0">
              <a:solidFill>
                <a:srgbClr val="33CC33"/>
              </a:solidFill>
            </a:endParaRPr>
          </a:p>
          <a:p>
            <a:pPr eaLnBrk="1" hangingPunct="1">
              <a:buFontTx/>
              <a:buNone/>
            </a:pPr>
            <a:r>
              <a:rPr lang="ar-SA" b="1" smtClean="0"/>
              <a:t>   </a:t>
            </a:r>
            <a:r>
              <a:rPr lang="ar-SA" b="1" smtClean="0">
                <a:solidFill>
                  <a:schemeClr val="tx2"/>
                </a:solidFill>
              </a:rPr>
              <a:t>وفيها يتم تقسيم المجتمع الأصلي للبحث إلي شرائح أوفئات</a:t>
            </a:r>
            <a:r>
              <a:rPr lang="ar-SA" b="1" smtClean="0"/>
              <a:t> </a:t>
            </a:r>
            <a:r>
              <a:rPr lang="ar-SA" b="1" smtClean="0">
                <a:solidFill>
                  <a:schemeClr val="tx2"/>
                </a:solidFill>
              </a:rPr>
              <a:t>أو طبقات</a:t>
            </a:r>
            <a:r>
              <a:rPr lang="ar-SA" b="1" smtClean="0"/>
              <a:t> إلاأنه بدلآ من تحديد حجم العينة علي أساس متساوي من كل شريحة من شرائح المجتمع ,تكون أكثر دقة حيث يتناسب حجم عدد أفراد العينة مع الحجم والتعداد الأصلي لكل شريحة داخل المجتمع ونسبتها إلي المجموع الكلي لمجتمع البحث .</a:t>
            </a:r>
          </a:p>
          <a:p>
            <a:pPr eaLnBrk="1" hangingPunct="1">
              <a:buFontTx/>
              <a:buNone/>
            </a:pPr>
            <a:r>
              <a:rPr lang="ar-SA" b="1" smtClean="0"/>
              <a:t>   </a:t>
            </a:r>
            <a:endParaRPr lang="en-US" b="1" smtClean="0">
              <a:cs typeface="Majalla UI"/>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5" name="Rectangle 3"/>
          <p:cNvSpPr>
            <a:spLocks noGrp="1" noChangeArrowheads="1"/>
          </p:cNvSpPr>
          <p:nvPr>
            <p:ph type="body" idx="1"/>
          </p:nvPr>
        </p:nvSpPr>
        <p:spPr>
          <a:xfrm>
            <a:off x="457200" y="333375"/>
            <a:ext cx="8229600" cy="5797550"/>
          </a:xfrm>
        </p:spPr>
        <p:txBody>
          <a:bodyPr>
            <a:normAutofit lnSpcReduction="10000"/>
          </a:bodyPr>
          <a:lstStyle/>
          <a:p>
            <a:pPr marL="365760" indent="-283464" eaLnBrk="1" fontAlgn="auto" hangingPunct="1">
              <a:lnSpc>
                <a:spcPct val="80000"/>
              </a:lnSpc>
              <a:spcAft>
                <a:spcPts val="0"/>
              </a:spcAft>
              <a:buFontTx/>
              <a:buNone/>
              <a:defRPr/>
            </a:pPr>
            <a:r>
              <a:rPr lang="ar-SA" b="1" u="sng" dirty="0">
                <a:ea typeface="+mn-ea"/>
              </a:rPr>
              <a:t>مثال :</a:t>
            </a:r>
            <a:r>
              <a:rPr lang="ar-SA" b="1" dirty="0" err="1">
                <a:ea typeface="+mn-ea"/>
              </a:rPr>
              <a:t>إذاكان</a:t>
            </a:r>
            <a:r>
              <a:rPr lang="ar-SA" b="1" dirty="0">
                <a:ea typeface="+mn-ea"/>
              </a:rPr>
              <a:t> حجم المجتمع الأصلي هو (20000) مشاهد ,وكان تمثيلهم كما يلي :</a:t>
            </a:r>
          </a:p>
          <a:p>
            <a:pPr marL="365760" indent="-283464" eaLnBrk="1" fontAlgn="auto" hangingPunct="1">
              <a:lnSpc>
                <a:spcPct val="80000"/>
              </a:lnSpc>
              <a:spcAft>
                <a:spcPts val="0"/>
              </a:spcAft>
              <a:buFontTx/>
              <a:buNone/>
              <a:defRPr/>
            </a:pPr>
            <a:r>
              <a:rPr lang="ar-SA" b="1" dirty="0">
                <a:ea typeface="+mn-ea"/>
              </a:rPr>
              <a:t>(الموظفون 4500 + المتقاعدون 2500 + الطلبة 6000  + ربات البيوت 3000 + المهن الحرة 4000 )=20000 مشاهد ,وإذ </a:t>
            </a:r>
            <a:r>
              <a:rPr lang="ar-SA" b="1" dirty="0" err="1">
                <a:ea typeface="+mn-ea"/>
              </a:rPr>
              <a:t>اكان</a:t>
            </a:r>
            <a:r>
              <a:rPr lang="ar-SA" b="1" dirty="0">
                <a:ea typeface="+mn-ea"/>
              </a:rPr>
              <a:t> حجم العينة المراد </a:t>
            </a:r>
            <a:r>
              <a:rPr lang="ar-SA" b="1" dirty="0" err="1">
                <a:ea typeface="+mn-ea"/>
              </a:rPr>
              <a:t>إختيارها</a:t>
            </a:r>
            <a:r>
              <a:rPr lang="ar-SA" b="1" dirty="0">
                <a:ea typeface="+mn-ea"/>
              </a:rPr>
              <a:t> هو (400) مشاهد ,فإن تمثيلهم في العينة الطبقية التناسبية سيكون </a:t>
            </a:r>
            <a:r>
              <a:rPr lang="ar-SA" b="1" dirty="0" err="1">
                <a:ea typeface="+mn-ea"/>
              </a:rPr>
              <a:t>كلأتي</a:t>
            </a:r>
            <a:r>
              <a:rPr lang="ar-SA" b="1" dirty="0">
                <a:ea typeface="+mn-ea"/>
              </a:rPr>
              <a:t> :</a:t>
            </a:r>
          </a:p>
          <a:p>
            <a:pPr marL="365760" indent="-283464" eaLnBrk="1" fontAlgn="auto" hangingPunct="1">
              <a:lnSpc>
                <a:spcPct val="80000"/>
              </a:lnSpc>
              <a:spcAft>
                <a:spcPts val="0"/>
              </a:spcAft>
              <a:buFontTx/>
              <a:buNone/>
              <a:defRPr/>
            </a:pPr>
            <a:r>
              <a:rPr lang="ar-SA" b="1" dirty="0">
                <a:ea typeface="+mn-ea"/>
              </a:rPr>
              <a:t>   {20000 حجم المجتمع ÷400 حجم العينة } =50 (الرقم أساس التقييم ),وستكون العينة التناسبية كما يلي :</a:t>
            </a:r>
          </a:p>
          <a:p>
            <a:pPr marL="365760" indent="-283464" eaLnBrk="1" fontAlgn="auto" hangingPunct="1">
              <a:lnSpc>
                <a:spcPct val="80000"/>
              </a:lnSpc>
              <a:spcAft>
                <a:spcPts val="0"/>
              </a:spcAft>
              <a:buFontTx/>
              <a:buNone/>
              <a:defRPr/>
            </a:pPr>
            <a:r>
              <a:rPr lang="ar-SA" b="1" dirty="0">
                <a:ea typeface="+mn-ea"/>
              </a:rPr>
              <a:t>  أ – الموظفون= (4500   ÷50 )  =90</a:t>
            </a:r>
          </a:p>
          <a:p>
            <a:pPr marL="365760" indent="-283464" eaLnBrk="1" fontAlgn="auto" hangingPunct="1">
              <a:lnSpc>
                <a:spcPct val="80000"/>
              </a:lnSpc>
              <a:spcAft>
                <a:spcPts val="0"/>
              </a:spcAft>
              <a:buFontTx/>
              <a:buNone/>
              <a:defRPr/>
            </a:pPr>
            <a:r>
              <a:rPr lang="ar-SA" b="1" dirty="0">
                <a:ea typeface="+mn-ea"/>
              </a:rPr>
              <a:t> ب – المتقاعدون = (2500÷50)=50</a:t>
            </a:r>
          </a:p>
          <a:p>
            <a:pPr marL="365760" indent="-283464" eaLnBrk="1" fontAlgn="auto" hangingPunct="1">
              <a:lnSpc>
                <a:spcPct val="80000"/>
              </a:lnSpc>
              <a:spcAft>
                <a:spcPts val="0"/>
              </a:spcAft>
              <a:buFontTx/>
              <a:buNone/>
              <a:defRPr/>
            </a:pPr>
            <a:r>
              <a:rPr lang="ar-SA" b="1" dirty="0">
                <a:ea typeface="+mn-ea"/>
              </a:rPr>
              <a:t> </a:t>
            </a:r>
            <a:r>
              <a:rPr lang="ar-SA" b="1" dirty="0" err="1">
                <a:ea typeface="+mn-ea"/>
              </a:rPr>
              <a:t>جـ</a:t>
            </a:r>
            <a:r>
              <a:rPr lang="ar-SA" b="1" dirty="0">
                <a:ea typeface="+mn-ea"/>
              </a:rPr>
              <a:t>- الطلبة      =  (</a:t>
            </a:r>
            <a:r>
              <a:rPr lang="ar-SA" b="1" dirty="0" smtClean="0">
                <a:ea typeface="+mn-ea"/>
              </a:rPr>
              <a:t>6000 </a:t>
            </a:r>
            <a:r>
              <a:rPr lang="ar-SA" b="1" dirty="0">
                <a:ea typeface="+mn-ea"/>
              </a:rPr>
              <a:t>÷50 )    =  120 </a:t>
            </a:r>
          </a:p>
          <a:p>
            <a:pPr marL="365760" indent="-283464" eaLnBrk="1" fontAlgn="auto" hangingPunct="1">
              <a:lnSpc>
                <a:spcPct val="80000"/>
              </a:lnSpc>
              <a:spcAft>
                <a:spcPts val="0"/>
              </a:spcAft>
              <a:buFontTx/>
              <a:buNone/>
              <a:defRPr/>
            </a:pPr>
            <a:r>
              <a:rPr lang="ar-SA" b="1" dirty="0">
                <a:ea typeface="+mn-ea"/>
              </a:rPr>
              <a:t>   د-  ربات البيوت = (3000 ÷50 ) =60 </a:t>
            </a:r>
          </a:p>
          <a:p>
            <a:pPr marL="365760" indent="-283464" eaLnBrk="1" fontAlgn="auto" hangingPunct="1">
              <a:lnSpc>
                <a:spcPct val="80000"/>
              </a:lnSpc>
              <a:spcAft>
                <a:spcPts val="0"/>
              </a:spcAft>
              <a:buFontTx/>
              <a:buNone/>
              <a:defRPr/>
            </a:pPr>
            <a:r>
              <a:rPr lang="ar-SA" b="1" dirty="0">
                <a:ea typeface="+mn-ea"/>
              </a:rPr>
              <a:t>  هـ- مهن حرة =   (4000 ÷50 )   =     80</a:t>
            </a:r>
          </a:p>
          <a:p>
            <a:pPr marL="365760" indent="-283464" eaLnBrk="1" fontAlgn="auto" hangingPunct="1">
              <a:lnSpc>
                <a:spcPct val="80000"/>
              </a:lnSpc>
              <a:spcAft>
                <a:spcPts val="0"/>
              </a:spcAft>
              <a:buFontTx/>
              <a:buNone/>
              <a:defRPr/>
            </a:pPr>
            <a:endParaRPr lang="en-US" b="1" dirty="0">
              <a:ea typeface="+mn-ea"/>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ar-SA" dirty="0" smtClean="0">
                <a:solidFill>
                  <a:schemeClr val="tx2">
                    <a:satMod val="130000"/>
                  </a:schemeClr>
                </a:solidFill>
                <a:ea typeface="+mj-ea"/>
              </a:rPr>
              <a:t>مثال:</a:t>
            </a:r>
            <a:endParaRPr lang="ar-SA" dirty="0">
              <a:solidFill>
                <a:schemeClr val="tx2">
                  <a:satMod val="130000"/>
                </a:schemeClr>
              </a:solidFill>
              <a:ea typeface="+mj-ea"/>
            </a:endParaRPr>
          </a:p>
        </p:txBody>
      </p:sp>
      <p:sp>
        <p:nvSpPr>
          <p:cNvPr id="3" name="Content Placeholder 2"/>
          <p:cNvSpPr>
            <a:spLocks noGrp="1"/>
          </p:cNvSpPr>
          <p:nvPr>
            <p:ph idx="1"/>
          </p:nvPr>
        </p:nvSpPr>
        <p:spPr/>
        <p:txBody>
          <a:bodyPr>
            <a:normAutofit fontScale="92500" lnSpcReduction="10000"/>
          </a:bodyPr>
          <a:lstStyle/>
          <a:p>
            <a:pPr marL="365760" indent="-283464" eaLnBrk="1" fontAlgn="auto" hangingPunct="1">
              <a:spcAft>
                <a:spcPts val="0"/>
              </a:spcAft>
              <a:buFont typeface="Wingdings 2"/>
              <a:buNone/>
              <a:defRPr/>
            </a:pPr>
            <a:r>
              <a:rPr lang="ar-SA" dirty="0" smtClean="0">
                <a:ea typeface="+mn-ea"/>
              </a:rPr>
              <a:t>اذا اراد باحث اجراء بحث على طلاب مرحلة ابتدائية في باقة عدد الطلاب في ال5 مدارس 4500-</a:t>
            </a:r>
          </a:p>
          <a:p>
            <a:pPr marL="365760" indent="-283464" eaLnBrk="1" fontAlgn="auto" hangingPunct="1">
              <a:spcAft>
                <a:spcPts val="0"/>
              </a:spcAft>
              <a:buFont typeface="Wingdings 2"/>
              <a:buNone/>
              <a:defRPr/>
            </a:pPr>
            <a:r>
              <a:rPr lang="ar-SA" dirty="0" smtClean="0">
                <a:ea typeface="+mn-ea"/>
              </a:rPr>
              <a:t>المجتمع الدراسي:4500</a:t>
            </a:r>
          </a:p>
          <a:p>
            <a:pPr marL="365760" indent="-283464" eaLnBrk="1" fontAlgn="auto" hangingPunct="1">
              <a:spcAft>
                <a:spcPts val="0"/>
              </a:spcAft>
              <a:buFont typeface="Wingdings 2"/>
              <a:buNone/>
              <a:defRPr/>
            </a:pPr>
            <a:r>
              <a:rPr lang="ar-SA" dirty="0" smtClean="0">
                <a:ea typeface="+mn-ea"/>
              </a:rPr>
              <a:t>العينة:450</a:t>
            </a:r>
          </a:p>
          <a:p>
            <a:pPr marL="365760" indent="-283464" eaLnBrk="1" fontAlgn="auto" hangingPunct="1">
              <a:spcAft>
                <a:spcPts val="0"/>
              </a:spcAft>
              <a:buFont typeface="Wingdings 2"/>
              <a:buNone/>
              <a:defRPr/>
            </a:pPr>
            <a:r>
              <a:rPr lang="ar-SA" dirty="0" smtClean="0">
                <a:ea typeface="+mn-ea"/>
              </a:rPr>
              <a:t>المدرسة الاولى:500 طالب-50</a:t>
            </a:r>
          </a:p>
          <a:p>
            <a:pPr marL="365760" indent="-283464" eaLnBrk="1" fontAlgn="auto" hangingPunct="1">
              <a:spcAft>
                <a:spcPts val="0"/>
              </a:spcAft>
              <a:buFont typeface="Wingdings 2"/>
              <a:buNone/>
              <a:defRPr/>
            </a:pPr>
            <a:r>
              <a:rPr lang="ar-SA" dirty="0" smtClean="0">
                <a:ea typeface="+mn-ea"/>
              </a:rPr>
              <a:t>المدرسة الثانية:500 طالب-50</a:t>
            </a:r>
          </a:p>
          <a:p>
            <a:pPr marL="365760" indent="-283464" eaLnBrk="1" fontAlgn="auto" hangingPunct="1">
              <a:spcAft>
                <a:spcPts val="0"/>
              </a:spcAft>
              <a:buFont typeface="Wingdings 2"/>
              <a:buNone/>
              <a:defRPr/>
            </a:pPr>
            <a:r>
              <a:rPr lang="ar-SA" dirty="0" smtClean="0">
                <a:ea typeface="+mn-ea"/>
              </a:rPr>
              <a:t>المدرسة الثالثة:1500 طالب-150</a:t>
            </a:r>
          </a:p>
          <a:p>
            <a:pPr marL="365760" indent="-283464" eaLnBrk="1" fontAlgn="auto" hangingPunct="1">
              <a:spcAft>
                <a:spcPts val="0"/>
              </a:spcAft>
              <a:buFont typeface="Wingdings 2"/>
              <a:buNone/>
              <a:defRPr/>
            </a:pPr>
            <a:r>
              <a:rPr lang="ar-SA" dirty="0" smtClean="0">
                <a:ea typeface="+mn-ea"/>
              </a:rPr>
              <a:t>المدرسة الرابعة:1500 طالب-150</a:t>
            </a:r>
          </a:p>
          <a:p>
            <a:pPr marL="365760" indent="-283464" eaLnBrk="1" fontAlgn="auto" hangingPunct="1">
              <a:spcAft>
                <a:spcPts val="0"/>
              </a:spcAft>
              <a:buFont typeface="Wingdings 2"/>
              <a:buNone/>
              <a:defRPr/>
            </a:pPr>
            <a:r>
              <a:rPr lang="ar-SA" dirty="0" smtClean="0">
                <a:ea typeface="+mn-ea"/>
              </a:rPr>
              <a:t>المدرسة الخامسة:500 طالب-50</a:t>
            </a:r>
            <a:endParaRPr lang="ar-SA" dirty="0">
              <a:ea typeface="+mn-ea"/>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1143000"/>
          </a:xfrm>
        </p:spPr>
        <p:txBody>
          <a:bodyPr/>
          <a:lstStyle/>
          <a:p>
            <a:pPr algn="r" eaLnBrk="1" fontAlgn="auto" hangingPunct="1">
              <a:spcAft>
                <a:spcPts val="0"/>
              </a:spcAft>
              <a:defRPr/>
            </a:pPr>
            <a:r>
              <a:rPr lang="ar-SA" dirty="0" smtClean="0">
                <a:solidFill>
                  <a:schemeClr val="tx2">
                    <a:satMod val="130000"/>
                  </a:schemeClr>
                </a:solidFill>
                <a:ea typeface="+mj-ea"/>
              </a:rPr>
              <a:t>4-الطريقة العشوائية العنقودية </a:t>
            </a:r>
            <a:endParaRPr lang="ar-SA" dirty="0">
              <a:solidFill>
                <a:schemeClr val="tx2">
                  <a:satMod val="130000"/>
                </a:schemeClr>
              </a:solidFill>
              <a:ea typeface="+mj-ea"/>
            </a:endParaRPr>
          </a:p>
        </p:txBody>
      </p:sp>
      <p:sp>
        <p:nvSpPr>
          <p:cNvPr id="61443" name="Content Placeholder 2"/>
          <p:cNvSpPr>
            <a:spLocks noGrp="1"/>
          </p:cNvSpPr>
          <p:nvPr>
            <p:ph idx="1"/>
          </p:nvPr>
        </p:nvSpPr>
        <p:spPr>
          <a:xfrm>
            <a:off x="1007096" y="1412776"/>
            <a:ext cx="8136904" cy="4453955"/>
          </a:xfrm>
        </p:spPr>
        <p:txBody>
          <a:bodyPr>
            <a:normAutofit/>
          </a:bodyPr>
          <a:lstStyle/>
          <a:p>
            <a:pPr eaLnBrk="1" hangingPunct="1">
              <a:buFont typeface="Wingdings 2" pitchFamily="18" charset="2"/>
              <a:buNone/>
            </a:pPr>
            <a:r>
              <a:rPr lang="ar-SA" smtClean="0"/>
              <a:t>(مجتمع كبير وغير متجانس).تستخدم ايضا عندما يكون لدينا مجتمع دراسي كبير وغير متجانس.</a:t>
            </a:r>
          </a:p>
          <a:p>
            <a:pPr eaLnBrk="1" hangingPunct="1">
              <a:buFont typeface="Wingdings 2" pitchFamily="18" charset="2"/>
              <a:buNone/>
            </a:pPr>
            <a:r>
              <a:rPr lang="ar-SA" smtClean="0"/>
              <a:t>مثال:اراد باحث اجراء بحث في مدرسة ثانوية كثيرة العدد 2000 طالب.</a:t>
            </a:r>
          </a:p>
          <a:p>
            <a:pPr eaLnBrk="1" hangingPunct="1">
              <a:buFont typeface="Wingdings 2" pitchFamily="18" charset="2"/>
              <a:buNone/>
            </a:pPr>
            <a:r>
              <a:rPr lang="ar-SA" smtClean="0"/>
              <a:t>الطريقة العنقودية تعتمد على مبدا تقسيم المجتمع الى عناقيد (كتل معينة) حيث نحرص ان تكون العناقيد متجانسة قدر الامكان وبعد ذلك نقوم باختيار عينة من هذة العناقيد.</a:t>
            </a:r>
          </a:p>
        </p:txBody>
      </p:sp>
      <p:pic>
        <p:nvPicPr>
          <p:cNvPr id="4" name="Picture 3" descr="grape">
            <a:hlinkClick r:id="rId2"/>
          </p:cNvPr>
          <p:cNvPicPr>
            <a:picLocks noChangeAspect="1" noChangeArrowheads="1" noCrop="1"/>
          </p:cNvPicPr>
          <p:nvPr/>
        </p:nvPicPr>
        <p:blipFill>
          <a:blip r:embed="rId3" cstate="print"/>
          <a:srcRect/>
          <a:stretch>
            <a:fillRect/>
          </a:stretch>
        </p:blipFill>
        <p:spPr bwMode="auto">
          <a:xfrm>
            <a:off x="2699792" y="5517232"/>
            <a:ext cx="2232248" cy="13407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fontAlgn="auto" hangingPunct="1">
              <a:spcAft>
                <a:spcPts val="0"/>
              </a:spcAft>
              <a:defRPr/>
            </a:pPr>
            <a:r>
              <a:rPr lang="ar-SA" b="1" dirty="0" smtClean="0">
                <a:solidFill>
                  <a:schemeClr val="accent2"/>
                </a:solidFill>
                <a:ea typeface="+mj-ea"/>
              </a:rPr>
              <a:t>مجتمع البحث :</a:t>
            </a:r>
            <a:endParaRPr lang="en-US" dirty="0" smtClean="0">
              <a:solidFill>
                <a:schemeClr val="accent2"/>
              </a:solidFill>
              <a:ea typeface="+mj-ea"/>
            </a:endParaRPr>
          </a:p>
        </p:txBody>
      </p:sp>
      <p:sp>
        <p:nvSpPr>
          <p:cNvPr id="39939" name="Rectangle 3"/>
          <p:cNvSpPr>
            <a:spLocks noGrp="1" noChangeArrowheads="1"/>
          </p:cNvSpPr>
          <p:nvPr>
            <p:ph idx="1"/>
          </p:nvPr>
        </p:nvSpPr>
        <p:spPr/>
        <p:txBody>
          <a:bodyPr/>
          <a:lstStyle/>
          <a:p>
            <a:pPr marL="609600" indent="-609600" eaLnBrk="1" hangingPunct="1">
              <a:buFont typeface="Wingdings" pitchFamily="2" charset="2"/>
              <a:buNone/>
            </a:pPr>
            <a:r>
              <a:rPr lang="ar-SA" b="1" smtClean="0">
                <a:solidFill>
                  <a:schemeClr val="folHlink"/>
                </a:solidFill>
              </a:rPr>
              <a:t>    </a:t>
            </a:r>
            <a:r>
              <a:rPr lang="ar-SA" b="1" u="sng" smtClean="0">
                <a:solidFill>
                  <a:schemeClr val="folHlink"/>
                </a:solidFill>
              </a:rPr>
              <a:t>مجتمع البحث</a:t>
            </a:r>
            <a:r>
              <a:rPr lang="ar-SA" smtClean="0">
                <a:solidFill>
                  <a:schemeClr val="folHlink"/>
                </a:solidFill>
              </a:rPr>
              <a:t> :</a:t>
            </a:r>
            <a:r>
              <a:rPr lang="ar-SA" smtClean="0"/>
              <a:t> مصطلح علمي منهجي يراد به كل من يمكن أن تعمم عليه نتائج البحث سواء أكان مجموعة أفراد أو كتب أو مباني مدرسية.........الخ.</a:t>
            </a:r>
          </a:p>
          <a:p>
            <a:pPr marL="609600" indent="-609600" eaLnBrk="1" hangingPunct="1">
              <a:buFont typeface="Wingdings" pitchFamily="2" charset="2"/>
              <a:buNone/>
            </a:pPr>
            <a:r>
              <a:rPr lang="ar-SA" smtClean="0"/>
              <a:t>    </a:t>
            </a:r>
            <a:r>
              <a:rPr lang="ar-SA" b="1" u="sng" smtClean="0">
                <a:solidFill>
                  <a:schemeClr val="folHlink"/>
                </a:solidFill>
              </a:rPr>
              <a:t>وحصر مجتمع البحث يعد ضروريا للأسباب التالية :</a:t>
            </a:r>
          </a:p>
          <a:p>
            <a:pPr marL="609600" indent="-609600" eaLnBrk="1" hangingPunct="1"/>
            <a:r>
              <a:rPr lang="ar-SA" smtClean="0"/>
              <a:t>تبرير الاقتصار على العينة بدلا من تطبيق البحث على مجتمعه و خاصة عندما يكون العدد كبير.</a:t>
            </a:r>
          </a:p>
          <a:p>
            <a:pPr marL="609600" indent="-609600" eaLnBrk="1" hangingPunct="1"/>
            <a:r>
              <a:rPr lang="ar-SA" smtClean="0"/>
              <a:t>معرفة مدى قابلية نتائج البحث للتعميم .</a:t>
            </a:r>
          </a:p>
          <a:p>
            <a:pPr marL="609600" indent="-609600" eaLnBrk="1" hangingPunct="1"/>
            <a:r>
              <a:rPr lang="ar-SA" smtClean="0"/>
              <a:t>تأكيد تمثيل العينة لمجتمع البحث .</a:t>
            </a:r>
            <a:endParaRPr lang="en-US" smtClean="0">
              <a:cs typeface="Majalla UI"/>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ar-SA" sz="6000" b="1" dirty="0" smtClean="0">
                <a:solidFill>
                  <a:schemeClr val="tx2">
                    <a:satMod val="130000"/>
                  </a:schemeClr>
                </a:solidFill>
                <a:ea typeface="+mj-ea"/>
              </a:rPr>
              <a:t>العينة</a:t>
            </a:r>
            <a:endParaRPr lang="he-IL" sz="6000" b="1" dirty="0">
              <a:solidFill>
                <a:schemeClr val="tx2">
                  <a:satMod val="130000"/>
                </a:schemeClr>
              </a:solidFill>
              <a:ea typeface="+mj-ea"/>
            </a:endParaRPr>
          </a:p>
        </p:txBody>
      </p:sp>
      <p:sp>
        <p:nvSpPr>
          <p:cNvPr id="40963" name="Content Placeholder 2"/>
          <p:cNvSpPr>
            <a:spLocks noGrp="1"/>
          </p:cNvSpPr>
          <p:nvPr>
            <p:ph idx="1"/>
          </p:nvPr>
        </p:nvSpPr>
        <p:spPr/>
        <p:txBody>
          <a:bodyPr/>
          <a:lstStyle/>
          <a:p>
            <a:pPr eaLnBrk="1" hangingPunct="1"/>
            <a:r>
              <a:rPr lang="ar-SA" sz="4000" b="1" smtClean="0"/>
              <a:t>هو ذلك المجتمع الذي يسعى الباحث إلى إجراء الدراسة عليه بمعنى أن كل فرد أو وحده أو عنصر يقع ضمن ذالك المجتمع يعد ضمنا من مكونات ذالك المجتمع</a:t>
            </a:r>
            <a:endParaRPr lang="he-IL" sz="4000" b="1"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lineup-big"/>
          <p:cNvPicPr>
            <a:picLocks noChangeAspect="1" noChangeArrowheads="1"/>
          </p:cNvPicPr>
          <p:nvPr/>
        </p:nvPicPr>
        <p:blipFill>
          <a:blip r:embed="rId2" cstate="print"/>
          <a:srcRect/>
          <a:stretch>
            <a:fillRect/>
          </a:stretch>
        </p:blipFill>
        <p:spPr bwMode="auto">
          <a:xfrm>
            <a:off x="0" y="949325"/>
            <a:ext cx="9144000" cy="5908675"/>
          </a:xfrm>
          <a:prstGeom prst="rect">
            <a:avLst/>
          </a:prstGeom>
          <a:noFill/>
          <a:ln w="9525">
            <a:noFill/>
            <a:miter lim="800000"/>
            <a:headEnd/>
            <a:tailEnd/>
          </a:ln>
        </p:spPr>
      </p:pic>
      <p:grpSp>
        <p:nvGrpSpPr>
          <p:cNvPr id="2" name="Group 3"/>
          <p:cNvGrpSpPr>
            <a:grpSpLocks/>
          </p:cNvGrpSpPr>
          <p:nvPr/>
        </p:nvGrpSpPr>
        <p:grpSpPr bwMode="auto">
          <a:xfrm>
            <a:off x="682625" y="1262063"/>
            <a:ext cx="1801813" cy="1446212"/>
            <a:chOff x="430" y="795"/>
            <a:chExt cx="1135" cy="911"/>
          </a:xfrm>
        </p:grpSpPr>
        <p:sp>
          <p:nvSpPr>
            <p:cNvPr id="54293" name="Line 4"/>
            <p:cNvSpPr>
              <a:spLocks noChangeShapeType="1"/>
            </p:cNvSpPr>
            <p:nvPr/>
          </p:nvSpPr>
          <p:spPr bwMode="auto">
            <a:xfrm flipH="1">
              <a:off x="703" y="1010"/>
              <a:ext cx="64" cy="696"/>
            </a:xfrm>
            <a:prstGeom prst="line">
              <a:avLst/>
            </a:prstGeom>
            <a:noFill/>
            <a:ln w="76200">
              <a:solidFill>
                <a:srgbClr val="FF0000"/>
              </a:solidFill>
              <a:round/>
              <a:headEnd/>
              <a:tailEnd/>
            </a:ln>
          </p:spPr>
          <p:txBody>
            <a:bodyPr/>
            <a:lstStyle/>
            <a:p>
              <a:endParaRPr lang="en-US"/>
            </a:p>
          </p:txBody>
        </p:sp>
        <p:sp>
          <p:nvSpPr>
            <p:cNvPr id="54294" name="Text Box 5"/>
            <p:cNvSpPr txBox="1">
              <a:spLocks noChangeArrowheads="1"/>
            </p:cNvSpPr>
            <p:nvPr/>
          </p:nvSpPr>
          <p:spPr bwMode="auto">
            <a:xfrm>
              <a:off x="430" y="795"/>
              <a:ext cx="1135" cy="231"/>
            </a:xfrm>
            <a:prstGeom prst="rect">
              <a:avLst/>
            </a:prstGeom>
            <a:noFill/>
            <a:ln w="9525">
              <a:noFill/>
              <a:miter lim="800000"/>
              <a:headEnd/>
              <a:tailEnd/>
            </a:ln>
          </p:spPr>
          <p:txBody>
            <a:bodyPr>
              <a:spAutoFit/>
            </a:bodyPr>
            <a:lstStyle/>
            <a:p>
              <a:pPr>
                <a:spcBef>
                  <a:spcPct val="50000"/>
                </a:spcBef>
              </a:pPr>
              <a:r>
                <a:rPr lang="he-IL">
                  <a:solidFill>
                    <a:srgbClr val="000000"/>
                  </a:solidFill>
                </a:rPr>
                <a:t>תצפית 1# - </a:t>
              </a:r>
              <a:r>
                <a:rPr lang="en-US">
                  <a:solidFill>
                    <a:srgbClr val="000000"/>
                  </a:solidFill>
                </a:rPr>
                <a:t>5’0’’</a:t>
              </a:r>
            </a:p>
          </p:txBody>
        </p:sp>
      </p:grpSp>
      <p:grpSp>
        <p:nvGrpSpPr>
          <p:cNvPr id="3" name="Group 6"/>
          <p:cNvGrpSpPr>
            <a:grpSpLocks/>
          </p:cNvGrpSpPr>
          <p:nvPr/>
        </p:nvGrpSpPr>
        <p:grpSpPr bwMode="auto">
          <a:xfrm>
            <a:off x="2627313" y="1262063"/>
            <a:ext cx="1801812" cy="1230312"/>
            <a:chOff x="1655" y="795"/>
            <a:chExt cx="1135" cy="775"/>
          </a:xfrm>
        </p:grpSpPr>
        <p:sp>
          <p:nvSpPr>
            <p:cNvPr id="54291" name="Line 7"/>
            <p:cNvSpPr>
              <a:spLocks noChangeShapeType="1"/>
            </p:cNvSpPr>
            <p:nvPr/>
          </p:nvSpPr>
          <p:spPr bwMode="auto">
            <a:xfrm flipH="1">
              <a:off x="2155" y="1022"/>
              <a:ext cx="221" cy="548"/>
            </a:xfrm>
            <a:prstGeom prst="line">
              <a:avLst/>
            </a:prstGeom>
            <a:noFill/>
            <a:ln w="76200">
              <a:solidFill>
                <a:srgbClr val="FF0000"/>
              </a:solidFill>
              <a:round/>
              <a:headEnd/>
              <a:tailEnd/>
            </a:ln>
          </p:spPr>
          <p:txBody>
            <a:bodyPr/>
            <a:lstStyle/>
            <a:p>
              <a:endParaRPr lang="en-US"/>
            </a:p>
          </p:txBody>
        </p:sp>
        <p:sp>
          <p:nvSpPr>
            <p:cNvPr id="54292" name="Text Box 8"/>
            <p:cNvSpPr txBox="1">
              <a:spLocks noChangeArrowheads="1"/>
            </p:cNvSpPr>
            <p:nvPr/>
          </p:nvSpPr>
          <p:spPr bwMode="auto">
            <a:xfrm>
              <a:off x="1655" y="795"/>
              <a:ext cx="1135" cy="231"/>
            </a:xfrm>
            <a:prstGeom prst="rect">
              <a:avLst/>
            </a:prstGeom>
            <a:noFill/>
            <a:ln w="9525">
              <a:noFill/>
              <a:miter lim="800000"/>
              <a:headEnd/>
              <a:tailEnd/>
            </a:ln>
          </p:spPr>
          <p:txBody>
            <a:bodyPr>
              <a:spAutoFit/>
            </a:bodyPr>
            <a:lstStyle/>
            <a:p>
              <a:pPr>
                <a:spcBef>
                  <a:spcPct val="50000"/>
                </a:spcBef>
              </a:pPr>
              <a:r>
                <a:rPr lang="he-IL">
                  <a:solidFill>
                    <a:srgbClr val="000000"/>
                  </a:solidFill>
                </a:rPr>
                <a:t>תצפית 2# - </a:t>
              </a:r>
              <a:r>
                <a:rPr lang="en-US">
                  <a:solidFill>
                    <a:srgbClr val="000000"/>
                  </a:solidFill>
                </a:rPr>
                <a:t>6’0’’</a:t>
              </a:r>
            </a:p>
          </p:txBody>
        </p:sp>
      </p:grpSp>
      <p:grpSp>
        <p:nvGrpSpPr>
          <p:cNvPr id="4" name="Group 9"/>
          <p:cNvGrpSpPr>
            <a:grpSpLocks/>
          </p:cNvGrpSpPr>
          <p:nvPr/>
        </p:nvGrpSpPr>
        <p:grpSpPr bwMode="auto">
          <a:xfrm>
            <a:off x="4799013" y="1263650"/>
            <a:ext cx="1801812" cy="963613"/>
            <a:chOff x="3023" y="796"/>
            <a:chExt cx="1135" cy="607"/>
          </a:xfrm>
        </p:grpSpPr>
        <p:sp>
          <p:nvSpPr>
            <p:cNvPr id="54289" name="Text Box 10"/>
            <p:cNvSpPr txBox="1">
              <a:spLocks noChangeArrowheads="1"/>
            </p:cNvSpPr>
            <p:nvPr/>
          </p:nvSpPr>
          <p:spPr bwMode="auto">
            <a:xfrm>
              <a:off x="3023" y="796"/>
              <a:ext cx="1135" cy="231"/>
            </a:xfrm>
            <a:prstGeom prst="rect">
              <a:avLst/>
            </a:prstGeom>
            <a:noFill/>
            <a:ln w="9525">
              <a:noFill/>
              <a:miter lim="800000"/>
              <a:headEnd/>
              <a:tailEnd/>
            </a:ln>
          </p:spPr>
          <p:txBody>
            <a:bodyPr>
              <a:spAutoFit/>
            </a:bodyPr>
            <a:lstStyle/>
            <a:p>
              <a:pPr>
                <a:spcBef>
                  <a:spcPct val="50000"/>
                </a:spcBef>
              </a:pPr>
              <a:r>
                <a:rPr lang="he-IL">
                  <a:solidFill>
                    <a:srgbClr val="000000"/>
                  </a:solidFill>
                </a:rPr>
                <a:t>תצפית 3# - </a:t>
              </a:r>
              <a:r>
                <a:rPr lang="en-US">
                  <a:solidFill>
                    <a:srgbClr val="000000"/>
                  </a:solidFill>
                </a:rPr>
                <a:t>6’3’’</a:t>
              </a:r>
            </a:p>
          </p:txBody>
        </p:sp>
        <p:sp>
          <p:nvSpPr>
            <p:cNvPr id="54290" name="Line 11"/>
            <p:cNvSpPr>
              <a:spLocks noChangeShapeType="1"/>
            </p:cNvSpPr>
            <p:nvPr/>
          </p:nvSpPr>
          <p:spPr bwMode="auto">
            <a:xfrm flipH="1">
              <a:off x="3262" y="989"/>
              <a:ext cx="258" cy="414"/>
            </a:xfrm>
            <a:prstGeom prst="line">
              <a:avLst/>
            </a:prstGeom>
            <a:noFill/>
            <a:ln w="76200">
              <a:solidFill>
                <a:srgbClr val="FF0000"/>
              </a:solidFill>
              <a:round/>
              <a:headEnd/>
              <a:tailEnd/>
            </a:ln>
          </p:spPr>
          <p:txBody>
            <a:bodyPr/>
            <a:lstStyle/>
            <a:p>
              <a:endParaRPr lang="en-US"/>
            </a:p>
          </p:txBody>
        </p:sp>
      </p:grpSp>
      <p:grpSp>
        <p:nvGrpSpPr>
          <p:cNvPr id="5" name="Group 12"/>
          <p:cNvGrpSpPr>
            <a:grpSpLocks/>
          </p:cNvGrpSpPr>
          <p:nvPr/>
        </p:nvGrpSpPr>
        <p:grpSpPr bwMode="auto">
          <a:xfrm>
            <a:off x="6546850" y="1282700"/>
            <a:ext cx="1801813" cy="1063625"/>
            <a:chOff x="4124" y="808"/>
            <a:chExt cx="1135" cy="670"/>
          </a:xfrm>
        </p:grpSpPr>
        <p:sp>
          <p:nvSpPr>
            <p:cNvPr id="54287" name="Line 13"/>
            <p:cNvSpPr>
              <a:spLocks noChangeShapeType="1"/>
            </p:cNvSpPr>
            <p:nvPr/>
          </p:nvSpPr>
          <p:spPr bwMode="auto">
            <a:xfrm flipH="1">
              <a:off x="4292" y="1064"/>
              <a:ext cx="307" cy="414"/>
            </a:xfrm>
            <a:prstGeom prst="line">
              <a:avLst/>
            </a:prstGeom>
            <a:noFill/>
            <a:ln w="76200">
              <a:solidFill>
                <a:srgbClr val="FF0000"/>
              </a:solidFill>
              <a:round/>
              <a:headEnd/>
              <a:tailEnd/>
            </a:ln>
          </p:spPr>
          <p:txBody>
            <a:bodyPr/>
            <a:lstStyle/>
            <a:p>
              <a:endParaRPr lang="en-US"/>
            </a:p>
          </p:txBody>
        </p:sp>
        <p:sp>
          <p:nvSpPr>
            <p:cNvPr id="54288" name="Text Box 14"/>
            <p:cNvSpPr txBox="1">
              <a:spLocks noChangeArrowheads="1"/>
            </p:cNvSpPr>
            <p:nvPr/>
          </p:nvSpPr>
          <p:spPr bwMode="auto">
            <a:xfrm>
              <a:off x="4124" y="808"/>
              <a:ext cx="1135" cy="231"/>
            </a:xfrm>
            <a:prstGeom prst="rect">
              <a:avLst/>
            </a:prstGeom>
            <a:noFill/>
            <a:ln w="9525">
              <a:noFill/>
              <a:miter lim="800000"/>
              <a:headEnd/>
              <a:tailEnd/>
            </a:ln>
          </p:spPr>
          <p:txBody>
            <a:bodyPr>
              <a:spAutoFit/>
            </a:bodyPr>
            <a:lstStyle/>
            <a:p>
              <a:pPr>
                <a:spcBef>
                  <a:spcPct val="50000"/>
                </a:spcBef>
              </a:pPr>
              <a:r>
                <a:rPr lang="he-IL">
                  <a:solidFill>
                    <a:srgbClr val="000000"/>
                  </a:solidFill>
                </a:rPr>
                <a:t>תצפית 4# - </a:t>
              </a:r>
              <a:r>
                <a:rPr lang="en-US">
                  <a:solidFill>
                    <a:srgbClr val="000000"/>
                  </a:solidFill>
                </a:rPr>
                <a:t>5’5’’</a:t>
              </a:r>
            </a:p>
          </p:txBody>
        </p:sp>
      </p:grpSp>
      <p:grpSp>
        <p:nvGrpSpPr>
          <p:cNvPr id="6" name="Group 15"/>
          <p:cNvGrpSpPr>
            <a:grpSpLocks/>
          </p:cNvGrpSpPr>
          <p:nvPr/>
        </p:nvGrpSpPr>
        <p:grpSpPr bwMode="auto">
          <a:xfrm>
            <a:off x="5281613" y="2590800"/>
            <a:ext cx="2501900" cy="3276600"/>
            <a:chOff x="3327" y="1632"/>
            <a:chExt cx="1576" cy="2064"/>
          </a:xfrm>
        </p:grpSpPr>
        <p:sp>
          <p:nvSpPr>
            <p:cNvPr id="54285" name="Text Box 16"/>
            <p:cNvSpPr txBox="1">
              <a:spLocks noChangeArrowheads="1"/>
            </p:cNvSpPr>
            <p:nvPr/>
          </p:nvSpPr>
          <p:spPr bwMode="auto">
            <a:xfrm>
              <a:off x="3327" y="3465"/>
              <a:ext cx="1135" cy="231"/>
            </a:xfrm>
            <a:prstGeom prst="rect">
              <a:avLst/>
            </a:prstGeom>
            <a:noFill/>
            <a:ln w="9525">
              <a:noFill/>
              <a:miter lim="800000"/>
              <a:headEnd/>
              <a:tailEnd/>
            </a:ln>
          </p:spPr>
          <p:txBody>
            <a:bodyPr>
              <a:spAutoFit/>
            </a:bodyPr>
            <a:lstStyle/>
            <a:p>
              <a:pPr>
                <a:spcBef>
                  <a:spcPct val="50000"/>
                </a:spcBef>
              </a:pPr>
              <a:r>
                <a:rPr lang="he-IL">
                  <a:solidFill>
                    <a:srgbClr val="000000"/>
                  </a:solidFill>
                </a:rPr>
                <a:t>תצפית 5# - </a:t>
              </a:r>
              <a:r>
                <a:rPr lang="en-US">
                  <a:solidFill>
                    <a:srgbClr val="000000"/>
                  </a:solidFill>
                </a:rPr>
                <a:t>5’4’’</a:t>
              </a:r>
            </a:p>
          </p:txBody>
        </p:sp>
        <p:sp>
          <p:nvSpPr>
            <p:cNvPr id="54286" name="Line 17"/>
            <p:cNvSpPr>
              <a:spLocks noChangeShapeType="1"/>
            </p:cNvSpPr>
            <p:nvPr/>
          </p:nvSpPr>
          <p:spPr bwMode="auto">
            <a:xfrm flipH="1">
              <a:off x="4339" y="1632"/>
              <a:ext cx="564" cy="1811"/>
            </a:xfrm>
            <a:prstGeom prst="line">
              <a:avLst/>
            </a:prstGeom>
            <a:noFill/>
            <a:ln w="76200">
              <a:solidFill>
                <a:srgbClr val="FF0000"/>
              </a:solidFill>
              <a:round/>
              <a:headEnd/>
              <a:tailEnd/>
            </a:ln>
          </p:spPr>
          <p:txBody>
            <a:bodyPr/>
            <a:lstStyle/>
            <a:p>
              <a:endParaRPr lang="en-US"/>
            </a:p>
          </p:txBody>
        </p:sp>
      </p:grpSp>
      <p:grpSp>
        <p:nvGrpSpPr>
          <p:cNvPr id="7" name="Group 18"/>
          <p:cNvGrpSpPr>
            <a:grpSpLocks/>
          </p:cNvGrpSpPr>
          <p:nvPr/>
        </p:nvGrpSpPr>
        <p:grpSpPr bwMode="auto">
          <a:xfrm>
            <a:off x="252413" y="255588"/>
            <a:ext cx="8704262" cy="828675"/>
            <a:chOff x="159" y="161"/>
            <a:chExt cx="5483" cy="522"/>
          </a:xfrm>
        </p:grpSpPr>
        <p:sp>
          <p:nvSpPr>
            <p:cNvPr id="54283" name="AutoShape 19"/>
            <p:cNvSpPr>
              <a:spLocks noChangeArrowheads="1"/>
            </p:cNvSpPr>
            <p:nvPr/>
          </p:nvSpPr>
          <p:spPr bwMode="auto">
            <a:xfrm>
              <a:off x="159" y="499"/>
              <a:ext cx="5442" cy="184"/>
            </a:xfrm>
            <a:custGeom>
              <a:avLst/>
              <a:gdLst>
                <a:gd name="T0" fmla="*/ 2721 w 21600"/>
                <a:gd name="T1" fmla="*/ 0 h 21600"/>
                <a:gd name="T2" fmla="*/ 680 w 21600"/>
                <a:gd name="T3" fmla="*/ 92 h 21600"/>
                <a:gd name="T4" fmla="*/ 2721 w 21600"/>
                <a:gd name="T5" fmla="*/ 46 h 21600"/>
                <a:gd name="T6" fmla="*/ 4762 w 21600"/>
                <a:gd name="T7" fmla="*/ 92 h 21600"/>
                <a:gd name="T8" fmla="*/ 0 60000 65536"/>
                <a:gd name="T9" fmla="*/ 0 60000 65536"/>
                <a:gd name="T10" fmla="*/ 0 60000 65536"/>
                <a:gd name="T11" fmla="*/ 0 60000 65536"/>
                <a:gd name="T12" fmla="*/ 0 w 21600"/>
                <a:gd name="T13" fmla="*/ 0 h 21600"/>
                <a:gd name="T14" fmla="*/ 21600 w 21600"/>
                <a:gd name="T15" fmla="*/ 7748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accent1"/>
            </a:solidFill>
            <a:ln w="9525">
              <a:solidFill>
                <a:schemeClr val="tx1"/>
              </a:solidFill>
              <a:miter lim="800000"/>
              <a:headEnd/>
              <a:tailEnd/>
            </a:ln>
          </p:spPr>
          <p:txBody>
            <a:bodyPr wrap="none" anchor="ctr"/>
            <a:lstStyle/>
            <a:p>
              <a:endParaRPr lang="en-US"/>
            </a:p>
          </p:txBody>
        </p:sp>
        <p:sp>
          <p:nvSpPr>
            <p:cNvPr id="54284" name="Rectangle 20"/>
            <p:cNvSpPr>
              <a:spLocks noChangeArrowheads="1"/>
            </p:cNvSpPr>
            <p:nvPr/>
          </p:nvSpPr>
          <p:spPr bwMode="auto">
            <a:xfrm>
              <a:off x="199" y="161"/>
              <a:ext cx="5443" cy="272"/>
            </a:xfrm>
            <a:prstGeom prst="rect">
              <a:avLst/>
            </a:prstGeom>
            <a:noFill/>
            <a:ln w="9525">
              <a:noFill/>
              <a:miter lim="800000"/>
              <a:headEnd/>
              <a:tailEnd/>
            </a:ln>
          </p:spPr>
          <p:txBody>
            <a:bodyPr/>
            <a:lstStyle/>
            <a:p>
              <a:pPr marL="342900" indent="-342900" algn="ctr">
                <a:spcBef>
                  <a:spcPct val="20000"/>
                </a:spcBef>
                <a:buClr>
                  <a:schemeClr val="bg2"/>
                </a:buClr>
                <a:buSzPct val="75000"/>
                <a:buFont typeface="Wingdings" pitchFamily="2" charset="2"/>
                <a:buNone/>
              </a:pPr>
              <a:r>
                <a:rPr lang="he-IL" sz="3200"/>
                <a:t>מדגם</a:t>
              </a:r>
            </a:p>
            <a:p>
              <a:pPr marL="342900" indent="-342900">
                <a:spcBef>
                  <a:spcPct val="20000"/>
                </a:spcBef>
                <a:buClr>
                  <a:schemeClr val="bg2"/>
                </a:buClr>
                <a:buSzPct val="75000"/>
                <a:buFont typeface="Wingdings" pitchFamily="2" charset="2"/>
                <a:buChar char="n"/>
              </a:pPr>
              <a:endParaRPr lang="en-US" sz="3200"/>
            </a:p>
          </p:txBody>
        </p:sp>
      </p:grpSp>
      <p:sp>
        <p:nvSpPr>
          <p:cNvPr id="9237" name="Rectangle 21"/>
          <p:cNvSpPr>
            <a:spLocks noChangeArrowheads="1"/>
          </p:cNvSpPr>
          <p:nvPr/>
        </p:nvSpPr>
        <p:spPr bwMode="auto">
          <a:xfrm>
            <a:off x="341313" y="261938"/>
            <a:ext cx="8640762" cy="431800"/>
          </a:xfrm>
          <a:prstGeom prst="rect">
            <a:avLst/>
          </a:prstGeom>
          <a:noFill/>
          <a:ln w="9525">
            <a:noFill/>
            <a:miter lim="800000"/>
            <a:headEnd/>
            <a:tailEnd/>
          </a:ln>
        </p:spPr>
        <p:txBody>
          <a:bodyPr/>
          <a:lstStyle/>
          <a:p>
            <a:pPr marL="342900" indent="-342900" algn="ctr">
              <a:spcBef>
                <a:spcPct val="20000"/>
              </a:spcBef>
              <a:buClr>
                <a:schemeClr val="bg2"/>
              </a:buClr>
              <a:buSzPct val="75000"/>
              <a:buFont typeface="Wingdings" pitchFamily="2" charset="2"/>
              <a:buNone/>
            </a:pPr>
            <a:r>
              <a:rPr lang="he-IL" sz="3200"/>
              <a:t>הסטטיסטי הוא: </a:t>
            </a:r>
            <a:r>
              <a:rPr lang="en-US" sz="3200"/>
              <a:t>(5+6+6.3+5.5+5.4)/5</a:t>
            </a:r>
            <a:endParaRPr lang="he-IL" sz="3200"/>
          </a:p>
          <a:p>
            <a:pPr marL="342900" indent="-342900">
              <a:spcBef>
                <a:spcPct val="20000"/>
              </a:spcBef>
              <a:buClr>
                <a:schemeClr val="bg2"/>
              </a:buClr>
              <a:buSzPct val="75000"/>
              <a:buFont typeface="Wingdings" pitchFamily="2" charset="2"/>
              <a:buChar char="n"/>
            </a:pPr>
            <a:endParaRPr lang="en-US" sz="3200"/>
          </a:p>
        </p:txBody>
      </p:sp>
      <p:sp>
        <p:nvSpPr>
          <p:cNvPr id="9238" name="Rectangle 22"/>
          <p:cNvSpPr>
            <a:spLocks noChangeArrowheads="1"/>
          </p:cNvSpPr>
          <p:nvPr/>
        </p:nvSpPr>
        <p:spPr bwMode="auto">
          <a:xfrm>
            <a:off x="3617913" y="257175"/>
            <a:ext cx="5308600" cy="527050"/>
          </a:xfrm>
          <a:prstGeom prst="rect">
            <a:avLst/>
          </a:prstGeom>
          <a:noFill/>
          <a:ln w="9525">
            <a:noFill/>
            <a:miter lim="800000"/>
            <a:headEnd/>
            <a:tailEnd/>
          </a:ln>
        </p:spPr>
        <p:txBody>
          <a:bodyPr/>
          <a:lstStyle/>
          <a:p>
            <a:pPr marL="342900" indent="-342900" algn="ctr">
              <a:spcBef>
                <a:spcPct val="20000"/>
              </a:spcBef>
              <a:buClr>
                <a:schemeClr val="bg2"/>
              </a:buClr>
              <a:buSzPct val="75000"/>
              <a:buFont typeface="Wingdings" pitchFamily="2" charset="2"/>
              <a:buNone/>
            </a:pPr>
            <a:r>
              <a:rPr lang="he-IL" sz="3200"/>
              <a:t>הסטטיסטי הוא: </a:t>
            </a:r>
            <a:r>
              <a:rPr lang="en-US" sz="3200"/>
              <a:t>5.64</a:t>
            </a:r>
            <a:endParaRPr lang="he-IL" sz="3200"/>
          </a:p>
          <a:p>
            <a:pPr marL="342900" indent="-342900">
              <a:spcBef>
                <a:spcPct val="20000"/>
              </a:spcBef>
              <a:buClr>
                <a:schemeClr val="bg2"/>
              </a:buClr>
              <a:buSzPct val="75000"/>
              <a:buFont typeface="Wingdings" pitchFamily="2" charset="2"/>
              <a:buChar char="n"/>
            </a:pPr>
            <a:endParaRPr lang="en-US" sz="320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par>
                          <p:cTn id="8" fill="hold">
                            <p:stCondLst>
                              <p:cond delay="2000"/>
                            </p:stCondLst>
                            <p:childTnLst>
                              <p:par>
                                <p:cTn id="9" presetID="3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decel="100000"/>
                                        <p:tgtEl>
                                          <p:spTgt spid="2"/>
                                        </p:tgtEl>
                                      </p:cBhvr>
                                    </p:animEffect>
                                    <p:anim calcmode="lin" valueType="num">
                                      <p:cBhvr>
                                        <p:cTn id="12" dur="800" decel="100000" fill="hold"/>
                                        <p:tgtEl>
                                          <p:spTgt spid="2"/>
                                        </p:tgtEl>
                                        <p:attrNameLst>
                                          <p:attrName>style.rotation</p:attrName>
                                        </p:attrNameLst>
                                      </p:cBhvr>
                                      <p:tavLst>
                                        <p:tav tm="0">
                                          <p:val>
                                            <p:fltVal val="-90"/>
                                          </p:val>
                                        </p:tav>
                                        <p:tav tm="100000">
                                          <p:val>
                                            <p:fltVal val="0"/>
                                          </p:val>
                                        </p:tav>
                                      </p:tavLst>
                                    </p:anim>
                                    <p:anim calcmode="lin" valueType="num">
                                      <p:cBhvr>
                                        <p:cTn id="13" dur="800" decel="100000" fill="hold"/>
                                        <p:tgtEl>
                                          <p:spTgt spid="2"/>
                                        </p:tgtEl>
                                        <p:attrNameLst>
                                          <p:attrName>ppt_x</p:attrName>
                                        </p:attrNameLst>
                                      </p:cBhvr>
                                      <p:tavLst>
                                        <p:tav tm="0">
                                          <p:val>
                                            <p:strVal val="#ppt_x+0.4"/>
                                          </p:val>
                                        </p:tav>
                                        <p:tav tm="100000">
                                          <p:val>
                                            <p:strVal val="#ppt_x-0.05"/>
                                          </p:val>
                                        </p:tav>
                                      </p:tavLst>
                                    </p:anim>
                                    <p:anim calcmode="lin" valueType="num">
                                      <p:cBhvr>
                                        <p:cTn id="14" dur="800" decel="100000" fill="hold"/>
                                        <p:tgtEl>
                                          <p:spTgt spid="2"/>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7" fill="hold">
                            <p:stCondLst>
                              <p:cond delay="3000"/>
                            </p:stCondLst>
                            <p:childTnLst>
                              <p:par>
                                <p:cTn id="18" presetID="35" presetClass="entr" presetSubtype="0"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2000"/>
                                        <p:tgtEl>
                                          <p:spTgt spid="3"/>
                                        </p:tgtEl>
                                      </p:cBhvr>
                                    </p:animEffect>
                                    <p:anim calcmode="lin" valueType="num">
                                      <p:cBhvr>
                                        <p:cTn id="21" dur="2000" fill="hold"/>
                                        <p:tgtEl>
                                          <p:spTgt spid="3"/>
                                        </p:tgtEl>
                                        <p:attrNameLst>
                                          <p:attrName>style.rotation</p:attrName>
                                        </p:attrNameLst>
                                      </p:cBhvr>
                                      <p:tavLst>
                                        <p:tav tm="0">
                                          <p:val>
                                            <p:fltVal val="720"/>
                                          </p:val>
                                        </p:tav>
                                        <p:tav tm="100000">
                                          <p:val>
                                            <p:fltVal val="0"/>
                                          </p:val>
                                        </p:tav>
                                      </p:tavLst>
                                    </p:anim>
                                    <p:anim calcmode="lin" valueType="num">
                                      <p:cBhvr>
                                        <p:cTn id="22" dur="2000" fill="hold"/>
                                        <p:tgtEl>
                                          <p:spTgt spid="3"/>
                                        </p:tgtEl>
                                        <p:attrNameLst>
                                          <p:attrName>ppt_h</p:attrName>
                                        </p:attrNameLst>
                                      </p:cBhvr>
                                      <p:tavLst>
                                        <p:tav tm="0">
                                          <p:val>
                                            <p:fltVal val="0"/>
                                          </p:val>
                                        </p:tav>
                                        <p:tav tm="100000">
                                          <p:val>
                                            <p:strVal val="#ppt_h"/>
                                          </p:val>
                                        </p:tav>
                                      </p:tavLst>
                                    </p:anim>
                                    <p:anim calcmode="lin" valueType="num">
                                      <p:cBhvr>
                                        <p:cTn id="23" dur="2000" fill="hold"/>
                                        <p:tgtEl>
                                          <p:spTgt spid="3"/>
                                        </p:tgtEl>
                                        <p:attrNameLst>
                                          <p:attrName>ppt_w</p:attrName>
                                        </p:attrNameLst>
                                      </p:cBhvr>
                                      <p:tavLst>
                                        <p:tav tm="0">
                                          <p:val>
                                            <p:fltVal val="0"/>
                                          </p:val>
                                        </p:tav>
                                        <p:tav tm="100000">
                                          <p:val>
                                            <p:strVal val="#ppt_w"/>
                                          </p:val>
                                        </p:tav>
                                      </p:tavLst>
                                    </p:anim>
                                  </p:childTnLst>
                                </p:cTn>
                              </p:par>
                            </p:childTnLst>
                          </p:cTn>
                        </p:par>
                        <p:par>
                          <p:cTn id="24" fill="hold">
                            <p:stCondLst>
                              <p:cond delay="5000"/>
                            </p:stCondLst>
                            <p:childTnLst>
                              <p:par>
                                <p:cTn id="25" presetID="26" presetClass="entr" presetSubtype="0"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80">
                                          <p:stCondLst>
                                            <p:cond delay="0"/>
                                          </p:stCondLst>
                                        </p:cTn>
                                        <p:tgtEl>
                                          <p:spTgt spid="4"/>
                                        </p:tgtEl>
                                      </p:cBhvr>
                                    </p:animEffect>
                                    <p:anim calcmode="lin" valueType="num">
                                      <p:cBhvr>
                                        <p:cTn id="2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3" dur="26">
                                          <p:stCondLst>
                                            <p:cond delay="650"/>
                                          </p:stCondLst>
                                        </p:cTn>
                                        <p:tgtEl>
                                          <p:spTgt spid="4"/>
                                        </p:tgtEl>
                                      </p:cBhvr>
                                      <p:to x="100000" y="60000"/>
                                    </p:animScale>
                                    <p:animScale>
                                      <p:cBhvr>
                                        <p:cTn id="34" dur="166" decel="50000">
                                          <p:stCondLst>
                                            <p:cond delay="676"/>
                                          </p:stCondLst>
                                        </p:cTn>
                                        <p:tgtEl>
                                          <p:spTgt spid="4"/>
                                        </p:tgtEl>
                                      </p:cBhvr>
                                      <p:to x="100000" y="100000"/>
                                    </p:animScale>
                                    <p:animScale>
                                      <p:cBhvr>
                                        <p:cTn id="35" dur="26">
                                          <p:stCondLst>
                                            <p:cond delay="1312"/>
                                          </p:stCondLst>
                                        </p:cTn>
                                        <p:tgtEl>
                                          <p:spTgt spid="4"/>
                                        </p:tgtEl>
                                      </p:cBhvr>
                                      <p:to x="100000" y="80000"/>
                                    </p:animScale>
                                    <p:animScale>
                                      <p:cBhvr>
                                        <p:cTn id="36" dur="166" decel="50000">
                                          <p:stCondLst>
                                            <p:cond delay="1338"/>
                                          </p:stCondLst>
                                        </p:cTn>
                                        <p:tgtEl>
                                          <p:spTgt spid="4"/>
                                        </p:tgtEl>
                                      </p:cBhvr>
                                      <p:to x="100000" y="100000"/>
                                    </p:animScale>
                                    <p:animScale>
                                      <p:cBhvr>
                                        <p:cTn id="37" dur="26">
                                          <p:stCondLst>
                                            <p:cond delay="1642"/>
                                          </p:stCondLst>
                                        </p:cTn>
                                        <p:tgtEl>
                                          <p:spTgt spid="4"/>
                                        </p:tgtEl>
                                      </p:cBhvr>
                                      <p:to x="100000" y="90000"/>
                                    </p:animScale>
                                    <p:animScale>
                                      <p:cBhvr>
                                        <p:cTn id="38" dur="166" decel="50000">
                                          <p:stCondLst>
                                            <p:cond delay="1668"/>
                                          </p:stCondLst>
                                        </p:cTn>
                                        <p:tgtEl>
                                          <p:spTgt spid="4"/>
                                        </p:tgtEl>
                                      </p:cBhvr>
                                      <p:to x="100000" y="100000"/>
                                    </p:animScale>
                                    <p:animScale>
                                      <p:cBhvr>
                                        <p:cTn id="39" dur="26">
                                          <p:stCondLst>
                                            <p:cond delay="1808"/>
                                          </p:stCondLst>
                                        </p:cTn>
                                        <p:tgtEl>
                                          <p:spTgt spid="4"/>
                                        </p:tgtEl>
                                      </p:cBhvr>
                                      <p:to x="100000" y="95000"/>
                                    </p:animScale>
                                    <p:animScale>
                                      <p:cBhvr>
                                        <p:cTn id="40" dur="166" decel="50000">
                                          <p:stCondLst>
                                            <p:cond delay="1834"/>
                                          </p:stCondLst>
                                        </p:cTn>
                                        <p:tgtEl>
                                          <p:spTgt spid="4"/>
                                        </p:tgtEl>
                                      </p:cBhvr>
                                      <p:to x="100000" y="100000"/>
                                    </p:animScale>
                                  </p:childTnLst>
                                </p:cTn>
                              </p:par>
                            </p:childTnLst>
                          </p:cTn>
                        </p:par>
                        <p:par>
                          <p:cTn id="41" fill="hold">
                            <p:stCondLst>
                              <p:cond delay="7000"/>
                            </p:stCondLst>
                            <p:childTnLst>
                              <p:par>
                                <p:cTn id="42" presetID="52" presetClass="entr" presetSubtype="0" fill="hold" nodeType="afterEffect">
                                  <p:stCondLst>
                                    <p:cond delay="0"/>
                                  </p:stCondLst>
                                  <p:childTnLst>
                                    <p:set>
                                      <p:cBhvr>
                                        <p:cTn id="43" dur="1" fill="hold">
                                          <p:stCondLst>
                                            <p:cond delay="0"/>
                                          </p:stCondLst>
                                        </p:cTn>
                                        <p:tgtEl>
                                          <p:spTgt spid="5"/>
                                        </p:tgtEl>
                                        <p:attrNameLst>
                                          <p:attrName>style.visibility</p:attrName>
                                        </p:attrNameLst>
                                      </p:cBhvr>
                                      <p:to>
                                        <p:strVal val="visible"/>
                                      </p:to>
                                    </p:set>
                                    <p:animScale>
                                      <p:cBhvr>
                                        <p:cTn id="4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5" dur="1000" decel="50000" fill="hold">
                                          <p:stCondLst>
                                            <p:cond delay="0"/>
                                          </p:stCondLst>
                                        </p:cTn>
                                        <p:tgtEl>
                                          <p:spTgt spid="5"/>
                                        </p:tgtEl>
                                        <p:attrNameLst>
                                          <p:attrName>ppt_x</p:attrName>
                                          <p:attrName>ppt_y</p:attrName>
                                        </p:attrNameLst>
                                      </p:cBhvr>
                                    </p:animMotion>
                                    <p:animEffect transition="in" filter="fade">
                                      <p:cBhvr>
                                        <p:cTn id="46" dur="1000"/>
                                        <p:tgtEl>
                                          <p:spTgt spid="5"/>
                                        </p:tgtEl>
                                      </p:cBhvr>
                                    </p:animEffect>
                                  </p:childTnLst>
                                </p:cTn>
                              </p:par>
                            </p:childTnLst>
                          </p:cTn>
                        </p:par>
                        <p:par>
                          <p:cTn id="47" fill="hold">
                            <p:stCondLst>
                              <p:cond delay="8000"/>
                            </p:stCondLst>
                            <p:childTnLst>
                              <p:par>
                                <p:cTn id="48" presetID="37" presetClass="entr" presetSubtype="0" fill="hold" nodeType="after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fade">
                                      <p:cBhvr>
                                        <p:cTn id="50" dur="1000"/>
                                        <p:tgtEl>
                                          <p:spTgt spid="6"/>
                                        </p:tgtEl>
                                      </p:cBhvr>
                                    </p:animEffect>
                                    <p:anim calcmode="lin" valueType="num">
                                      <p:cBhvr>
                                        <p:cTn id="51" dur="1000" fill="hold"/>
                                        <p:tgtEl>
                                          <p:spTgt spid="6"/>
                                        </p:tgtEl>
                                        <p:attrNameLst>
                                          <p:attrName>ppt_x</p:attrName>
                                        </p:attrNameLst>
                                      </p:cBhvr>
                                      <p:tavLst>
                                        <p:tav tm="0">
                                          <p:val>
                                            <p:strVal val="#ppt_x"/>
                                          </p:val>
                                        </p:tav>
                                        <p:tav tm="100000">
                                          <p:val>
                                            <p:strVal val="#ppt_x"/>
                                          </p:val>
                                        </p:tav>
                                      </p:tavLst>
                                    </p:anim>
                                    <p:anim calcmode="lin" valueType="num">
                                      <p:cBhvr>
                                        <p:cTn id="52" dur="900" decel="100000" fill="hold"/>
                                        <p:tgtEl>
                                          <p:spTgt spid="6"/>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54" fill="hold">
                            <p:stCondLst>
                              <p:cond delay="9000"/>
                            </p:stCondLst>
                            <p:childTnLst>
                              <p:par>
                                <p:cTn id="55" presetID="10" presetClass="entr" presetSubtype="0" fill="hold" grpId="0" nodeType="afterEffect">
                                  <p:stCondLst>
                                    <p:cond delay="1000"/>
                                  </p:stCondLst>
                                  <p:childTnLst>
                                    <p:set>
                                      <p:cBhvr>
                                        <p:cTn id="56" dur="1" fill="hold">
                                          <p:stCondLst>
                                            <p:cond delay="0"/>
                                          </p:stCondLst>
                                        </p:cTn>
                                        <p:tgtEl>
                                          <p:spTgt spid="9237"/>
                                        </p:tgtEl>
                                        <p:attrNameLst>
                                          <p:attrName>style.visibility</p:attrName>
                                        </p:attrNameLst>
                                      </p:cBhvr>
                                      <p:to>
                                        <p:strVal val="visible"/>
                                      </p:to>
                                    </p:set>
                                    <p:animEffect transition="in" filter="fade">
                                      <p:cBhvr>
                                        <p:cTn id="57" dur="2000"/>
                                        <p:tgtEl>
                                          <p:spTgt spid="923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2000"/>
                                        <p:tgtEl>
                                          <p:spTgt spid="9237"/>
                                        </p:tgtEl>
                                      </p:cBhvr>
                                    </p:animEffect>
                                    <p:set>
                                      <p:cBhvr>
                                        <p:cTn id="62" dur="1" fill="hold">
                                          <p:stCondLst>
                                            <p:cond delay="1999"/>
                                          </p:stCondLst>
                                        </p:cTn>
                                        <p:tgtEl>
                                          <p:spTgt spid="9237"/>
                                        </p:tgtEl>
                                        <p:attrNameLst>
                                          <p:attrName>style.visibility</p:attrName>
                                        </p:attrNameLst>
                                      </p:cBhvr>
                                      <p:to>
                                        <p:strVal val="hidden"/>
                                      </p:to>
                                    </p:set>
                                  </p:childTnLst>
                                </p:cTn>
                              </p:par>
                              <p:par>
                                <p:cTn id="63" presetID="10" presetClass="entr" presetSubtype="0" fill="hold" grpId="0" nodeType="withEffect">
                                  <p:stCondLst>
                                    <p:cond delay="0"/>
                                  </p:stCondLst>
                                  <p:childTnLst>
                                    <p:set>
                                      <p:cBhvr>
                                        <p:cTn id="64" dur="1" fill="hold">
                                          <p:stCondLst>
                                            <p:cond delay="0"/>
                                          </p:stCondLst>
                                        </p:cTn>
                                        <p:tgtEl>
                                          <p:spTgt spid="9238"/>
                                        </p:tgtEl>
                                        <p:attrNameLst>
                                          <p:attrName>style.visibility</p:attrName>
                                        </p:attrNameLst>
                                      </p:cBhvr>
                                      <p:to>
                                        <p:strVal val="visible"/>
                                      </p:to>
                                    </p:set>
                                    <p:animEffect transition="in" filter="fade">
                                      <p:cBhvr>
                                        <p:cTn id="65" dur="2000"/>
                                        <p:tgtEl>
                                          <p:spTgt spid="9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7" grpId="0"/>
      <p:bldP spid="9237" grpId="1"/>
      <p:bldP spid="92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fontAlgn="auto" hangingPunct="1">
              <a:spcAft>
                <a:spcPts val="0"/>
              </a:spcAft>
              <a:defRPr/>
            </a:pPr>
            <a:r>
              <a:rPr lang="ar-SA" b="1" smtClean="0">
                <a:solidFill>
                  <a:schemeClr val="accent2"/>
                </a:solidFill>
                <a:ea typeface="+mj-ea"/>
              </a:rPr>
              <a:t>ج -عينة البحث :</a:t>
            </a:r>
            <a:r>
              <a:rPr lang="ar-SA" smtClean="0">
                <a:solidFill>
                  <a:schemeClr val="tx2">
                    <a:satMod val="130000"/>
                  </a:schemeClr>
                </a:solidFill>
                <a:ea typeface="+mj-ea"/>
              </a:rPr>
              <a:t> </a:t>
            </a:r>
            <a:endParaRPr lang="en-US" smtClean="0">
              <a:solidFill>
                <a:schemeClr val="tx2">
                  <a:satMod val="130000"/>
                </a:schemeClr>
              </a:solidFill>
              <a:ea typeface="+mj-ea"/>
            </a:endParaRPr>
          </a:p>
        </p:txBody>
      </p:sp>
      <p:sp>
        <p:nvSpPr>
          <p:cNvPr id="41987" name="Rectangle 3"/>
          <p:cNvSpPr>
            <a:spLocks noGrp="1" noChangeArrowheads="1"/>
          </p:cNvSpPr>
          <p:nvPr>
            <p:ph idx="1"/>
          </p:nvPr>
        </p:nvSpPr>
        <p:spPr/>
        <p:txBody>
          <a:bodyPr/>
          <a:lstStyle/>
          <a:p>
            <a:pPr eaLnBrk="1" hangingPunct="1">
              <a:buFont typeface="Wingdings" pitchFamily="2" charset="2"/>
              <a:buNone/>
            </a:pPr>
            <a:r>
              <a:rPr lang="ar-SA" sz="2800" smtClean="0"/>
              <a:t>   </a:t>
            </a:r>
            <a:r>
              <a:rPr lang="ar-SA" sz="2800" b="1" u="sng" smtClean="0">
                <a:solidFill>
                  <a:schemeClr val="folHlink"/>
                </a:solidFill>
              </a:rPr>
              <a:t>شروط عينة البحث :</a:t>
            </a:r>
          </a:p>
          <a:p>
            <a:pPr eaLnBrk="1" hangingPunct="1">
              <a:buFont typeface="Wingdings" pitchFamily="2" charset="2"/>
              <a:buNone/>
            </a:pPr>
            <a:r>
              <a:rPr lang="ar-SA" sz="2800" smtClean="0"/>
              <a:t>    </a:t>
            </a:r>
          </a:p>
          <a:p>
            <a:pPr eaLnBrk="1" hangingPunct="1"/>
            <a:r>
              <a:rPr lang="ar-SA" sz="2800" smtClean="0"/>
              <a:t>تجانس الصفات و الخصائص بين أفراد العينة و أفراد المجتمع .</a:t>
            </a:r>
          </a:p>
          <a:p>
            <a:pPr eaLnBrk="1" hangingPunct="1"/>
            <a:r>
              <a:rPr lang="ar-SA" sz="2800" smtClean="0"/>
              <a:t> طريقة اختيارها ومواصفاتها مناسبة سواءً عشوائي أم عمدي.</a:t>
            </a:r>
          </a:p>
          <a:p>
            <a:pPr eaLnBrk="1" hangingPunct="1"/>
            <a:r>
              <a:rPr lang="ar-SA" sz="2800" smtClean="0"/>
              <a:t>  ممثلة بناءً على المتغيرات.</a:t>
            </a:r>
          </a:p>
          <a:p>
            <a:pPr eaLnBrk="1" hangingPunct="1"/>
            <a:r>
              <a:rPr lang="ar-SA" sz="2800" smtClean="0"/>
              <a:t>  درجة الاختيار فيها دقيقة وغير متحيزة .</a:t>
            </a:r>
          </a:p>
          <a:p>
            <a:pPr eaLnBrk="1" hangingPunct="1"/>
            <a:r>
              <a:rPr lang="ar-SA" sz="2800" smtClean="0"/>
              <a:t>  نسبة العينة لأفراد مجتمع البحث واضحة وكافية.</a:t>
            </a:r>
            <a:endParaRPr lang="en-US" sz="2800" smtClean="0">
              <a:cs typeface="Majalla UI"/>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eaLnBrk="1" fontAlgn="auto" hangingPunct="1">
              <a:spcAft>
                <a:spcPts val="0"/>
              </a:spcAft>
              <a:defRPr/>
            </a:pPr>
            <a:r>
              <a:rPr lang="ar-SA" dirty="0" smtClean="0">
                <a:solidFill>
                  <a:schemeClr val="tx2">
                    <a:satMod val="130000"/>
                  </a:schemeClr>
                </a:solidFill>
                <a:ea typeface="+mj-ea"/>
              </a:rPr>
              <a:t>بعض تعار يف مفاهيم العينة :</a:t>
            </a:r>
            <a:r>
              <a:rPr lang="en-US" dirty="0" smtClean="0">
                <a:solidFill>
                  <a:schemeClr val="tx2">
                    <a:satMod val="130000"/>
                  </a:schemeClr>
                </a:solidFill>
                <a:ea typeface="+mj-ea"/>
              </a:rPr>
              <a:t/>
            </a:r>
            <a:br>
              <a:rPr lang="en-US" dirty="0" smtClean="0">
                <a:solidFill>
                  <a:schemeClr val="tx2">
                    <a:satMod val="130000"/>
                  </a:schemeClr>
                </a:solidFill>
                <a:ea typeface="+mj-ea"/>
              </a:rPr>
            </a:br>
            <a:endParaRPr lang="ar-SA" dirty="0">
              <a:solidFill>
                <a:schemeClr val="tx2">
                  <a:satMod val="130000"/>
                </a:schemeClr>
              </a:solidFill>
              <a:ea typeface="+mj-ea"/>
            </a:endParaRPr>
          </a:p>
        </p:txBody>
      </p:sp>
      <p:sp>
        <p:nvSpPr>
          <p:cNvPr id="43011" name="Content Placeholder 2"/>
          <p:cNvSpPr>
            <a:spLocks noGrp="1"/>
          </p:cNvSpPr>
          <p:nvPr>
            <p:ph idx="1"/>
          </p:nvPr>
        </p:nvSpPr>
        <p:spPr/>
        <p:txBody>
          <a:bodyPr/>
          <a:lstStyle/>
          <a:p>
            <a:pPr eaLnBrk="1" hangingPunct="1"/>
            <a:r>
              <a:rPr lang="ar-SA" smtClean="0"/>
              <a:t>قد يكون من المناسب البدء ببعض التعاريف المهمة الخاصة بالمعاينة ( سحب العينات )</a:t>
            </a:r>
            <a:endParaRPr lang="en-US" smtClean="0">
              <a:cs typeface="Majalla UI"/>
            </a:endParaRPr>
          </a:p>
          <a:p>
            <a:pPr eaLnBrk="1" hangingPunct="1"/>
            <a:r>
              <a:rPr lang="ar-SA" smtClean="0">
                <a:solidFill>
                  <a:srgbClr val="FF0000"/>
                </a:solidFill>
              </a:rPr>
              <a:t>1- المجتمع:</a:t>
            </a:r>
            <a:endParaRPr lang="en-US" smtClean="0">
              <a:cs typeface="Majalla UI"/>
            </a:endParaRPr>
          </a:p>
          <a:p>
            <a:pPr eaLnBrk="1" hangingPunct="1"/>
            <a:r>
              <a:rPr lang="ar-SA" smtClean="0">
                <a:solidFill>
                  <a:srgbClr val="FF0000"/>
                </a:solidFill>
              </a:rPr>
              <a:t>2- إطار العينة :</a:t>
            </a:r>
            <a:r>
              <a:rPr lang="ar-SA" smtClean="0"/>
              <a:t>المقصود بإطار العينة هو القائمة التي تشمل كل الوحدات أو العناصر التي يمكن اختيار وحدات العينة منها </a:t>
            </a:r>
            <a:endParaRPr lang="en-US" smtClean="0">
              <a:cs typeface="Majalla UI"/>
            </a:endParaRPr>
          </a:p>
          <a:p>
            <a:pPr eaLnBrk="1" hangingPunct="1"/>
            <a:r>
              <a:rPr lang="ar-SA" smtClean="0">
                <a:solidFill>
                  <a:srgbClr val="FF0000"/>
                </a:solidFill>
              </a:rPr>
              <a:t>3- العينة:</a:t>
            </a:r>
            <a:endParaRPr lang="ar-SA"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625" y="571500"/>
            <a:ext cx="8329613" cy="704850"/>
          </a:xfrm>
        </p:spPr>
        <p:txBody>
          <a:bodyPr>
            <a:normAutofit fontScale="90000"/>
          </a:bodyPr>
          <a:lstStyle/>
          <a:p>
            <a:pPr eaLnBrk="1" fontAlgn="auto" hangingPunct="1">
              <a:spcAft>
                <a:spcPts val="0"/>
              </a:spcAft>
              <a:defRPr/>
            </a:pPr>
            <a:r>
              <a:rPr lang="ar-SA" sz="5400" dirty="0" smtClean="0">
                <a:solidFill>
                  <a:schemeClr val="tx2">
                    <a:satMod val="130000"/>
                  </a:schemeClr>
                </a:solidFill>
                <a:ea typeface="+mj-ea"/>
                <a:cs typeface="DecoType Naskh" pitchFamily="10" charset="-78"/>
              </a:rPr>
              <a:t>حجم العينة المقبول في الدراسات التربوية؟</a:t>
            </a:r>
            <a:endParaRPr lang="en-US" dirty="0">
              <a:solidFill>
                <a:schemeClr val="tx2">
                  <a:satMod val="130000"/>
                </a:schemeClr>
              </a:solidFill>
              <a:ea typeface="+mj-ea"/>
            </a:endParaRPr>
          </a:p>
        </p:txBody>
      </p:sp>
      <p:sp>
        <p:nvSpPr>
          <p:cNvPr id="44035" name="מציין מיקום תוכן 2"/>
          <p:cNvSpPr>
            <a:spLocks noGrp="1"/>
          </p:cNvSpPr>
          <p:nvPr>
            <p:ph idx="1"/>
          </p:nvPr>
        </p:nvSpPr>
        <p:spPr/>
        <p:txBody>
          <a:bodyPr/>
          <a:lstStyle/>
          <a:p>
            <a:pPr eaLnBrk="1" hangingPunct="1"/>
            <a:r>
              <a:rPr lang="ar-SA" sz="4000" smtClean="0"/>
              <a:t>يعد حجم العينة من الأمور الأكثر جدلاً بين الباحثين ففي كثير من الدراسات تتراوح نسبة العينة بين 1- 10% ولا يستند تحديد هذه النسبة تماماً إلى منطق علمي وان كان هناك اتفاق على أن كبر حجم العينة يزيد في مصداقية البحث ويقلل من الخطأ.</a:t>
            </a:r>
            <a:endParaRPr lang="en-US" sz="4000" smtClean="0">
              <a:cs typeface="Majalla UI"/>
            </a:endParaRPr>
          </a:p>
          <a:p>
            <a:pPr eaLnBrk="1" hangingPunct="1"/>
            <a:endParaRPr lang="en-US" smtClean="0">
              <a:cs typeface="Majalla UI"/>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algn="ctr" eaLnBrk="1" hangingPunct="1"/>
            <a:r>
              <a:rPr lang="he-IL" smtClean="0">
                <a:solidFill>
                  <a:schemeClr val="hlink"/>
                </a:solidFill>
                <a:cs typeface="David" pitchFamily="2" charset="-79"/>
              </a:rPr>
              <a:t>קביעת גודל המדגם</a:t>
            </a:r>
            <a:endParaRPr lang="en-US" smtClean="0">
              <a:solidFill>
                <a:schemeClr val="hlink"/>
              </a:solidFill>
              <a:cs typeface="David" pitchFamily="2" charset="-79"/>
            </a:endParaRPr>
          </a:p>
        </p:txBody>
      </p:sp>
      <p:sp>
        <p:nvSpPr>
          <p:cNvPr id="32771" name="Rectangle 3"/>
          <p:cNvSpPr>
            <a:spLocks noGrp="1" noChangeArrowheads="1"/>
          </p:cNvSpPr>
          <p:nvPr>
            <p:ph type="body" sz="half" idx="1"/>
          </p:nvPr>
        </p:nvSpPr>
        <p:spPr>
          <a:xfrm>
            <a:off x="457200" y="1916113"/>
            <a:ext cx="8362950" cy="4752975"/>
          </a:xfrm>
        </p:spPr>
        <p:txBody>
          <a:bodyPr/>
          <a:lstStyle/>
          <a:p>
            <a:pPr eaLnBrk="1" hangingPunct="1">
              <a:buFont typeface="Wingdings" pitchFamily="2" charset="2"/>
              <a:buChar char="t"/>
            </a:pPr>
            <a:r>
              <a:rPr lang="he-IL" dirty="0" smtClean="0">
                <a:cs typeface="David" pitchFamily="2" charset="-79"/>
              </a:rPr>
              <a:t>גודל המדגם הנדרש מושפע מ:</a:t>
            </a:r>
          </a:p>
          <a:p>
            <a:pPr lvl="1" eaLnBrk="1" hangingPunct="1">
              <a:buSzPct val="75000"/>
              <a:buFont typeface="Wingdings" pitchFamily="2" charset="2"/>
              <a:buChar char="t"/>
            </a:pPr>
            <a:r>
              <a:rPr lang="he-IL" dirty="0" smtClean="0">
                <a:cs typeface="David" pitchFamily="2" charset="-79"/>
              </a:rPr>
              <a:t>השונות באוכלוסייה.</a:t>
            </a:r>
          </a:p>
          <a:p>
            <a:pPr lvl="1" eaLnBrk="1" hangingPunct="1">
              <a:buSzPct val="75000"/>
              <a:buFont typeface="Wingdings" pitchFamily="2" charset="2"/>
              <a:buChar char="t"/>
            </a:pPr>
            <a:r>
              <a:rPr lang="he-IL" dirty="0" smtClean="0">
                <a:cs typeface="David" pitchFamily="2" charset="-79"/>
              </a:rPr>
              <a:t>מידת הדיוק הנדרשת.</a:t>
            </a:r>
          </a:p>
          <a:p>
            <a:pPr lvl="1" eaLnBrk="1" hangingPunct="1">
              <a:buSzPct val="75000"/>
              <a:buFont typeface="Wingdings" pitchFamily="2" charset="2"/>
              <a:buChar char="t"/>
            </a:pPr>
            <a:r>
              <a:rPr lang="he-IL" dirty="0" smtClean="0">
                <a:cs typeface="David" pitchFamily="2" charset="-79"/>
              </a:rPr>
              <a:t>רמת הביטחון הנדרשת.</a:t>
            </a:r>
          </a:p>
          <a:p>
            <a:pPr lvl="1" eaLnBrk="1" hangingPunct="1">
              <a:buSzPct val="75000"/>
              <a:buFont typeface="Wingdings" pitchFamily="2" charset="2"/>
              <a:buChar char="t"/>
            </a:pPr>
            <a:r>
              <a:rPr lang="he-IL" dirty="0" smtClean="0">
                <a:cs typeface="David" pitchFamily="2" charset="-79"/>
              </a:rPr>
              <a:t>שיטת הדגימה:</a:t>
            </a:r>
          </a:p>
          <a:p>
            <a:pPr lvl="2" eaLnBrk="1" hangingPunct="1">
              <a:buSzPct val="75000"/>
              <a:buFont typeface="Wingdings" pitchFamily="2" charset="2"/>
              <a:buChar char="t"/>
            </a:pPr>
            <a:r>
              <a:rPr lang="he-IL" dirty="0" smtClean="0">
                <a:cs typeface="David" pitchFamily="2" charset="-79"/>
              </a:rPr>
              <a:t>מדגם גדול כשלעצמו אינו מספיק כדי לאפשר הכללה של הממצאים - המדגם לא בהכרח מייצג.</a:t>
            </a:r>
          </a:p>
          <a:p>
            <a:pPr lvl="2" eaLnBrk="1" hangingPunct="1">
              <a:buSzPct val="75000"/>
              <a:buFont typeface="Wingdings" pitchFamily="2" charset="2"/>
              <a:buChar char="t"/>
            </a:pPr>
            <a:r>
              <a:rPr lang="he-IL" dirty="0" smtClean="0">
                <a:cs typeface="David" pitchFamily="2" charset="-79"/>
              </a:rPr>
              <a:t>שיטת דגימה נכונה כשלעצמה אינה מספיקה בכדי להגיע למסקנות הנדרשות - קושי בזיהוי קשרים, מידת יציגות.</a:t>
            </a:r>
            <a:endParaRPr lang="en-US" dirty="0" smtClean="0">
              <a:cs typeface="David" pitchFamily="2" charset="-79"/>
            </a:endParaRPr>
          </a:p>
        </p:txBody>
      </p:sp>
      <p:graphicFrame>
        <p:nvGraphicFramePr>
          <p:cNvPr id="32772" name="Object 2"/>
          <p:cNvGraphicFramePr>
            <a:graphicFrameLocks noChangeAspect="1"/>
          </p:cNvGraphicFramePr>
          <p:nvPr>
            <p:ph sz="half" idx="2"/>
          </p:nvPr>
        </p:nvGraphicFramePr>
        <p:xfrm>
          <a:off x="684213" y="2565400"/>
          <a:ext cx="1511300" cy="630238"/>
        </p:xfrm>
        <a:graphic>
          <a:graphicData uri="http://schemas.openxmlformats.org/presentationml/2006/ole">
            <p:oleObj spid="_x0000_s1026" name="Equation" r:id="rId3" imgW="1066680" imgH="444240" progId="Equation.3">
              <p:embed/>
            </p:oleObj>
          </a:graphicData>
        </a:graphic>
      </p:graphicFrame>
      <p:pic>
        <p:nvPicPr>
          <p:cNvPr id="32774" name="Picture 6"/>
          <p:cNvPicPr>
            <a:picLocks noChangeAspect="1" noChangeArrowheads="1"/>
          </p:cNvPicPr>
          <p:nvPr/>
        </p:nvPicPr>
        <p:blipFill>
          <a:blip r:embed="rId4" cstate="print"/>
          <a:srcRect/>
          <a:stretch>
            <a:fillRect/>
          </a:stretch>
        </p:blipFill>
        <p:spPr bwMode="auto">
          <a:xfrm>
            <a:off x="611188" y="3429000"/>
            <a:ext cx="3889375" cy="1000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2772"/>
                                        </p:tgtEl>
                                        <p:attrNameLst>
                                          <p:attrName>style.visibility</p:attrName>
                                        </p:attrNameLst>
                                      </p:cBhvr>
                                      <p:to>
                                        <p:strVal val="visible"/>
                                      </p:to>
                                    </p:set>
                                    <p:animEffect transition="in" filter="blinds(horizontal)">
                                      <p:cBhvr>
                                        <p:cTn id="11" dur="500"/>
                                        <p:tgtEl>
                                          <p:spTgt spid="3277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32774"/>
                                        </p:tgtEl>
                                        <p:attrNameLst>
                                          <p:attrName>style.visibility</p:attrName>
                                        </p:attrNameLst>
                                      </p:cBhvr>
                                      <p:to>
                                        <p:strVal val="visible"/>
                                      </p:to>
                                    </p:set>
                                    <p:animEffect transition="in" filter="diamond(in)">
                                      <p:cBhvr>
                                        <p:cTn id="28" dur="2000"/>
                                        <p:tgtEl>
                                          <p:spTgt spid="3277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1355</Words>
  <Application>Microsoft Office PowerPoint</Application>
  <PresentationFormat>On-screen Show (4:3)</PresentationFormat>
  <Paragraphs>139</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Microsoft Equation 3.0</vt:lpstr>
      <vt:lpstr>بعد العنوان والخلفية النظرية ياتي: </vt:lpstr>
      <vt:lpstr>Slide 2</vt:lpstr>
      <vt:lpstr>مجتمع البحث :</vt:lpstr>
      <vt:lpstr>العينة</vt:lpstr>
      <vt:lpstr>Slide 5</vt:lpstr>
      <vt:lpstr>ج -عينة البحث : </vt:lpstr>
      <vt:lpstr>بعض تعار يف مفاهيم العينة : </vt:lpstr>
      <vt:lpstr>حجم العينة المقبول في الدراسات التربوية؟</vt:lpstr>
      <vt:lpstr>קביעת גודל המדגם</vt:lpstr>
      <vt:lpstr>כללי אצבע – Sekaran (2003)</vt:lpstr>
      <vt:lpstr>العينة: </vt:lpstr>
      <vt:lpstr>طريقة اختيار العينة:</vt:lpstr>
      <vt:lpstr>وتمر خطوات اختيار العينة بخمس مراحل هي: </vt:lpstr>
      <vt:lpstr>طرق اختيار العينة: أنواع العينات </vt:lpstr>
      <vt:lpstr>طرق العينة غير عشوائية: </vt:lpstr>
      <vt:lpstr>طرق العينة الغير عشوائية: </vt:lpstr>
      <vt:lpstr>طرق العينة الغير عشوائية: </vt:lpstr>
      <vt:lpstr>Slide 18</vt:lpstr>
      <vt:lpstr>الطريقة العشوائية</vt:lpstr>
      <vt:lpstr>1-  العينة العشوائية البسيطة :</vt:lpstr>
      <vt:lpstr>דגימה מקרית פשוטה</vt:lpstr>
      <vt:lpstr>Slide 22</vt:lpstr>
      <vt:lpstr>Slide 23</vt:lpstr>
      <vt:lpstr>مثال:</vt:lpstr>
      <vt:lpstr>Slide 25</vt:lpstr>
      <vt:lpstr>Slide 26</vt:lpstr>
      <vt:lpstr>مثال:</vt:lpstr>
      <vt:lpstr>4-الطريقة العشوائية العنقودية </vt:lpstr>
    </vt:vector>
  </TitlesOfParts>
  <Company>qsm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بعد العنوان والخلفية النظرية ياتي: </dc:title>
  <dc:creator>Administrator</dc:creator>
  <cp:lastModifiedBy>034802645</cp:lastModifiedBy>
  <cp:revision>2</cp:revision>
  <dcterms:created xsi:type="dcterms:W3CDTF">2011-04-06T17:43:45Z</dcterms:created>
  <dcterms:modified xsi:type="dcterms:W3CDTF">2012-04-30T09:11:12Z</dcterms:modified>
</cp:coreProperties>
</file>