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3" r:id="rId4"/>
    <p:sldId id="264" r:id="rId5"/>
    <p:sldId id="260" r:id="rId6"/>
    <p:sldId id="259" r:id="rId7"/>
    <p:sldId id="261" r:id="rId8"/>
    <p:sldId id="262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71" autoAdjust="0"/>
  </p:normalViewPr>
  <p:slideViewPr>
    <p:cSldViewPr>
      <p:cViewPr>
        <p:scale>
          <a:sx n="77" d="100"/>
          <a:sy n="77" d="100"/>
        </p:scale>
        <p:origin x="-117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64FFE9-C7DB-4476-BC87-7259C4F64B40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01CF4-4DFA-4F7A-A7B3-ADFC5C7A06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559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6975-793C-4184-905F-D2D180793CE2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A0FE-8BB8-4433-930C-8B15E9D8C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6975-793C-4184-905F-D2D180793CE2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A0FE-8BB8-4433-930C-8B15E9D8C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6975-793C-4184-905F-D2D180793CE2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A0FE-8BB8-4433-930C-8B15E9D8C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6975-793C-4184-905F-D2D180793CE2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A0FE-8BB8-4433-930C-8B15E9D8C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6975-793C-4184-905F-D2D180793CE2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A0FE-8BB8-4433-930C-8B15E9D8C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6975-793C-4184-905F-D2D180793CE2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A0FE-8BB8-4433-930C-8B15E9D8C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6975-793C-4184-905F-D2D180793CE2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A0FE-8BB8-4433-930C-8B15E9D8C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6975-793C-4184-905F-D2D180793CE2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A0FE-8BB8-4433-930C-8B15E9D8C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6975-793C-4184-905F-D2D180793CE2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A0FE-8BB8-4433-930C-8B15E9D8C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6975-793C-4184-905F-D2D180793CE2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A0FE-8BB8-4433-930C-8B15E9D8C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6975-793C-4184-905F-D2D180793CE2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DA0FE-8BB8-4433-930C-8B15E9D8C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26975-793C-4184-905F-D2D180793CE2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DA0FE-8BB8-4433-930C-8B15E9D8CD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2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1.wav"/><Relationship Id="rId4" Type="http://schemas.openxmlformats.org/officeDocument/2006/relationships/hyperlink" Target="file:///C:\Users\Teacher\Desktop\angry_birds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51.wav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1.wav"/><Relationship Id="rId5" Type="http://schemas.openxmlformats.org/officeDocument/2006/relationships/hyperlink" Target="file:///C:\Users\Teacher\Desktop\angry_birds.pptx" TargetMode="External"/><Relationship Id="rId4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acher\Documents\Brawez\بطاقات كرتونية\מסגרת של רכבת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1331640" y="1700808"/>
            <a:ext cx="648072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الفاعلُ بأنواعِهِ</a:t>
            </a:r>
            <a:endParaRPr lang="he-IL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  <p:sndAc>
          <p:stSnd>
            <p:snd r:embed="rId4" name="chimes.wav"/>
          </p:stSnd>
        </p:sndAc>
      </p:transition>
    </mc:Choice>
    <mc:Fallback>
      <p:transition spd="slow">
        <p:circl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Teacher\Documents\Brawez\بطاقات كرتونية\normal_03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61" y="0"/>
            <a:ext cx="9119040" cy="6525344"/>
          </a:xfrm>
          <a:prstGeom prst="rect">
            <a:avLst/>
          </a:prstGeom>
          <a:noFill/>
        </p:spPr>
      </p:pic>
      <p:sp>
        <p:nvSpPr>
          <p:cNvPr id="3" name="מלבן 2"/>
          <p:cNvSpPr/>
          <p:nvPr/>
        </p:nvSpPr>
        <p:spPr>
          <a:xfrm>
            <a:off x="1547664" y="1628800"/>
            <a:ext cx="388843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JO" sz="2400" b="1" dirty="0" smtClean="0"/>
              <a:t>فأرُ القَريَةِ وفأرُ المدينةِ </a:t>
            </a:r>
          </a:p>
          <a:p>
            <a:pPr algn="r" rtl="1"/>
            <a:endParaRPr lang="ar-JO" dirty="0" smtClean="0"/>
          </a:p>
          <a:p>
            <a:pPr algn="r" rtl="1">
              <a:lnSpc>
                <a:spcPct val="150000"/>
              </a:lnSpc>
            </a:pPr>
            <a:r>
              <a:rPr lang="ar-JO" sz="2000" dirty="0" smtClean="0"/>
              <a:t>دعا </a:t>
            </a:r>
            <a:r>
              <a:rPr lang="ar-JO" sz="2000" b="1" dirty="0" smtClean="0">
                <a:solidFill>
                  <a:schemeClr val="accent6">
                    <a:lumMod val="75000"/>
                  </a:schemeClr>
                </a:solidFill>
              </a:rPr>
              <a:t>فأرُ </a:t>
            </a:r>
            <a:r>
              <a:rPr lang="ar-JO" sz="2000" dirty="0" smtClean="0"/>
              <a:t>القريةِ صديقَهُ فأرَ المدينةِ لزيارتِهِ في بيْتِهِ، فلبّى </a:t>
            </a:r>
            <a:r>
              <a:rPr lang="ar-JO" sz="2000" b="1" dirty="0" smtClean="0">
                <a:solidFill>
                  <a:schemeClr val="accent6">
                    <a:lumMod val="75000"/>
                  </a:schemeClr>
                </a:solidFill>
              </a:rPr>
              <a:t>فأرُ</a:t>
            </a:r>
            <a:r>
              <a:rPr lang="ar-JO" sz="2000" dirty="0" smtClean="0"/>
              <a:t> المدينةِ </a:t>
            </a:r>
            <a:r>
              <a:rPr lang="ar-JO" sz="2000" dirty="0" err="1" smtClean="0"/>
              <a:t>الدّعوَةَ.</a:t>
            </a:r>
            <a:r>
              <a:rPr lang="ar-JO" sz="2000" dirty="0" smtClean="0"/>
              <a:t> </a:t>
            </a:r>
          </a:p>
          <a:p>
            <a:pPr algn="r" rtl="1">
              <a:lnSpc>
                <a:spcPct val="150000"/>
              </a:lnSpc>
            </a:pPr>
            <a:r>
              <a:rPr lang="ar-JO" sz="2000" dirty="0" smtClean="0"/>
              <a:t>وعندما جلسَ </a:t>
            </a:r>
            <a:r>
              <a:rPr lang="ar-JO" sz="2000" b="1" dirty="0" smtClean="0">
                <a:solidFill>
                  <a:schemeClr val="accent6">
                    <a:lumMod val="75000"/>
                  </a:schemeClr>
                </a:solidFill>
              </a:rPr>
              <a:t>الاثنانِ</a:t>
            </a:r>
            <a:r>
              <a:rPr lang="ar-JO" sz="2000" dirty="0" smtClean="0"/>
              <a:t> للغداءِ، تعَجَّبَ </a:t>
            </a:r>
            <a:r>
              <a:rPr lang="ar-JO" sz="2000" b="1" dirty="0" smtClean="0">
                <a:solidFill>
                  <a:schemeClr val="accent6">
                    <a:lumMod val="75000"/>
                  </a:schemeClr>
                </a:solidFill>
              </a:rPr>
              <a:t>فأرُ</a:t>
            </a:r>
            <a:r>
              <a:rPr lang="ar-JO" sz="2000" dirty="0" smtClean="0"/>
              <a:t> المدينةِ من طعامِ صديقِهِ المُؤَلَّفِ من الحبوبِ والخبزِ اليابسِ، و</a:t>
            </a:r>
            <a:r>
              <a:rPr lang="ar-JO" sz="2000" u="sng" dirty="0" smtClean="0"/>
              <a:t>قال </a:t>
            </a:r>
            <a:r>
              <a:rPr lang="ar-JO" sz="2000" dirty="0" err="1" smtClean="0"/>
              <a:t>له: </a:t>
            </a:r>
            <a:r>
              <a:rPr lang="ar-JO" sz="2000" dirty="0" smtClean="0"/>
              <a:t>”</a:t>
            </a:r>
            <a:r>
              <a:rPr lang="ar-JO" sz="2000" u="sng" dirty="0" smtClean="0"/>
              <a:t>أدعو</a:t>
            </a:r>
            <a:r>
              <a:rPr lang="ar-JO" sz="2000" dirty="0" smtClean="0"/>
              <a:t>كَ لزيارةِ بيتي في </a:t>
            </a:r>
            <a:r>
              <a:rPr lang="ar-JO" sz="2000" dirty="0" err="1" smtClean="0"/>
              <a:t>المدينَةِ“.</a:t>
            </a:r>
            <a:r>
              <a:rPr lang="ar-JO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  <p:sndAc>
          <p:stSnd>
            <p:snd r:embed="rId4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eacher\Documents\Brawez\بطاقات كرتونية\normal_Winnie%20The%20Pooh%20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0886"/>
            <a:ext cx="9144000" cy="6816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91307" y="1206149"/>
            <a:ext cx="29754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JO" sz="2800" b="1" dirty="0" smtClean="0"/>
              <a:t>مَنْ الّذي دعا فأرَ المدينةِ</a:t>
            </a:r>
          </a:p>
          <a:p>
            <a:pPr algn="r" rtl="1"/>
            <a:r>
              <a:rPr lang="ar-JO" sz="2800" b="1" dirty="0" smtClean="0"/>
              <a:t> للزيارةِ؟ 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32536" y="2636912"/>
            <a:ext cx="2719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JO" sz="2800" b="1" dirty="0" smtClean="0"/>
              <a:t>مَنْ الّذي لبّى الدعوَةَ؟ 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00083" y="4437112"/>
            <a:ext cx="273504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JO" sz="2800" b="1" dirty="0" smtClean="0"/>
              <a:t>مَنْ اللذان جلسا لِتَناوُلِ</a:t>
            </a:r>
          </a:p>
          <a:p>
            <a:pPr algn="r" rtl="1"/>
            <a:r>
              <a:rPr lang="ar-JO" sz="2800" b="1" dirty="0" smtClean="0"/>
              <a:t>الغداءِ؟  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627784" y="2452246"/>
            <a:ext cx="1017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b="1" dirty="0" smtClean="0"/>
              <a:t>فأرُ القريةِ</a:t>
            </a:r>
            <a:endParaRPr lang="en-US" b="1" dirty="0"/>
          </a:p>
        </p:txBody>
      </p:sp>
      <p:sp>
        <p:nvSpPr>
          <p:cNvPr id="4" name="מלבן 3"/>
          <p:cNvSpPr/>
          <p:nvPr/>
        </p:nvSpPr>
        <p:spPr>
          <a:xfrm>
            <a:off x="5517595" y="3933056"/>
            <a:ext cx="973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JO" b="1" dirty="0"/>
              <a:t>فأرُ </a:t>
            </a:r>
            <a:r>
              <a:rPr lang="ar-JO" b="1" dirty="0" smtClean="0"/>
              <a:t>المدينةِ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49643" y="5733256"/>
            <a:ext cx="1017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b="1" dirty="0" smtClean="0"/>
              <a:t>الاثنان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798195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  <p:sndAc>
          <p:stSnd>
            <p:snd r:embed="rId4" name="camera.wav"/>
          </p:stSnd>
        </p:sndAc>
      </p:transition>
    </mc:Choice>
    <mc:Fallback>
      <p:transition spd="slow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Teacher\Documents\Brawez\بطاقات كرتونية\normal_Winnie%20The%20Pooh%20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0886"/>
            <a:ext cx="9144000" cy="6816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01476" y="1206149"/>
            <a:ext cx="30653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JO" sz="2800" b="1" dirty="0" smtClean="0"/>
              <a:t>مَنْ الّذي تعجّبَ من طعامِ </a:t>
            </a:r>
          </a:p>
          <a:p>
            <a:pPr algn="r" rtl="1"/>
            <a:r>
              <a:rPr lang="ar-JO" sz="2800" b="1" dirty="0" smtClean="0"/>
              <a:t>فأرِ القريَةِ؟ 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72611" y="2636912"/>
            <a:ext cx="276877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JO" sz="2800" b="1" dirty="0" smtClean="0"/>
              <a:t>مَنْ الّذي قالَ لصديقِهِ: </a:t>
            </a:r>
          </a:p>
          <a:p>
            <a:pPr algn="r" rtl="1"/>
            <a:r>
              <a:rPr lang="ar-JO" sz="2800" b="1" dirty="0"/>
              <a:t>” </a:t>
            </a:r>
            <a:r>
              <a:rPr lang="ar-JO" sz="2800" b="1" dirty="0" smtClean="0"/>
              <a:t>أدعوكَ </a:t>
            </a:r>
            <a:r>
              <a:rPr lang="ar-JO" sz="2800" b="1" dirty="0"/>
              <a:t>لزيارةِ </a:t>
            </a:r>
            <a:r>
              <a:rPr lang="ar-JO" sz="2800" b="1" dirty="0" smtClean="0"/>
              <a:t>بيتي</a:t>
            </a:r>
          </a:p>
          <a:p>
            <a:pPr algn="r" rtl="1"/>
            <a:r>
              <a:rPr lang="ar-JO" sz="2800" b="1" dirty="0" smtClean="0"/>
              <a:t> </a:t>
            </a:r>
            <a:r>
              <a:rPr lang="ar-JO" sz="2800" b="1" dirty="0"/>
              <a:t>في المدينَةِ“. </a:t>
            </a:r>
            <a:endParaRPr lang="en-US" sz="2800" b="1" dirty="0"/>
          </a:p>
          <a:p>
            <a:pPr algn="r" rtl="1"/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70933" y="4452794"/>
            <a:ext cx="261000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JO" sz="2800" b="1" dirty="0" smtClean="0"/>
              <a:t>مَنْ الّذي دعا صديقَهُ </a:t>
            </a:r>
          </a:p>
          <a:p>
            <a:pPr algn="r" rtl="1"/>
            <a:r>
              <a:rPr lang="ar-JO" sz="2800" b="1" dirty="0" smtClean="0"/>
              <a:t>لزيارَتِهِ؟ </a:t>
            </a:r>
            <a:endParaRPr lang="en-US" sz="2800" b="1" dirty="0"/>
          </a:p>
        </p:txBody>
      </p:sp>
      <p:sp>
        <p:nvSpPr>
          <p:cNvPr id="6" name="מלבן 5"/>
          <p:cNvSpPr/>
          <p:nvPr/>
        </p:nvSpPr>
        <p:spPr>
          <a:xfrm>
            <a:off x="5382883" y="3933056"/>
            <a:ext cx="973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JO" b="1" dirty="0"/>
              <a:t>فأرُ المدينةِ</a:t>
            </a:r>
            <a:endParaRPr lang="en-US" b="1" dirty="0"/>
          </a:p>
        </p:txBody>
      </p:sp>
      <p:sp>
        <p:nvSpPr>
          <p:cNvPr id="7" name="מלבן 6"/>
          <p:cNvSpPr/>
          <p:nvPr/>
        </p:nvSpPr>
        <p:spPr>
          <a:xfrm>
            <a:off x="2547467" y="2474797"/>
            <a:ext cx="973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JO" b="1" dirty="0"/>
              <a:t>فأرُ المدينةِ</a:t>
            </a:r>
            <a:endParaRPr lang="en-US" b="1" dirty="0"/>
          </a:p>
        </p:txBody>
      </p:sp>
      <p:sp>
        <p:nvSpPr>
          <p:cNvPr id="8" name="מלבן 7"/>
          <p:cNvSpPr/>
          <p:nvPr/>
        </p:nvSpPr>
        <p:spPr>
          <a:xfrm>
            <a:off x="1763688" y="5517232"/>
            <a:ext cx="9733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JO" b="1" dirty="0"/>
              <a:t>فأرُ المدينةِ</a:t>
            </a:r>
            <a:endParaRPr lang="en-US" b="1" dirty="0"/>
          </a:p>
        </p:txBody>
      </p:sp>
      <p:sp>
        <p:nvSpPr>
          <p:cNvPr id="9" name="לחצן פעולה: קדימה או הבא 8">
            <a:hlinkClick r:id="rId4" action="ppaction://hlinkpres?slideindex=1&amp;slidetitle=מצגת של PowerPoint" highlightClick="1"/>
          </p:cNvPr>
          <p:cNvSpPr/>
          <p:nvPr/>
        </p:nvSpPr>
        <p:spPr>
          <a:xfrm>
            <a:off x="251520" y="6021288"/>
            <a:ext cx="648072" cy="57606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2033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  <p:sndAc>
          <p:stSnd>
            <p:snd r:embed="rId5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acher\Documents\Brawez\بطاقات كرتونية\normal_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139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83968" y="1772816"/>
            <a:ext cx="277701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2400" b="1" dirty="0" smtClean="0"/>
              <a:t>الاستنتاج</a:t>
            </a:r>
          </a:p>
          <a:p>
            <a:pPr algn="r" rtl="1"/>
            <a:endParaRPr lang="ar-JO" dirty="0" smtClean="0"/>
          </a:p>
          <a:p>
            <a:pPr algn="r" rtl="1">
              <a:lnSpc>
                <a:spcPct val="150000"/>
              </a:lnSpc>
            </a:pPr>
            <a:r>
              <a:rPr lang="ar-JO" sz="2000" dirty="0" smtClean="0"/>
              <a:t>نستنتجُ أنّه لكلِّ فعلٍ (تامٍّ) هناكَ من قامَ بالفعلِ، إنّه الفاعلُ. </a:t>
            </a:r>
          </a:p>
          <a:p>
            <a:pPr algn="r" rtl="1">
              <a:lnSpc>
                <a:spcPct val="150000"/>
              </a:lnSpc>
            </a:pPr>
            <a:r>
              <a:rPr lang="ar-JO" sz="2000" dirty="0" smtClean="0"/>
              <a:t>قد يكونُ الفاعلُ شخصًا، أو حيوانًا، أو جمادًا.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  <p:sndAc>
          <p:stSnd>
            <p:snd r:embed="rId4" name="drumroll.wav"/>
          </p:stSnd>
        </p:sndAc>
      </p:transition>
    </mc:Choice>
    <mc:Fallback>
      <p:transition spd="slow">
        <p:fade/>
        <p:sndAc>
          <p:stSnd>
            <p:snd r:embed="rId2" name="drumroll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Teacher\Documents\Brawez\بطاقات كرتونية\92a1ed32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423"/>
            <a:ext cx="9144000" cy="681457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95736" y="2060848"/>
            <a:ext cx="468052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2400" b="1" dirty="0" smtClean="0"/>
              <a:t>الأم </a:t>
            </a:r>
          </a:p>
          <a:p>
            <a:pPr algn="ctr" rtl="1"/>
            <a:endParaRPr lang="ar-JO" sz="2400" b="1" dirty="0" smtClean="0"/>
          </a:p>
          <a:p>
            <a:pPr algn="r" rtl="1">
              <a:lnSpc>
                <a:spcPct val="150000"/>
              </a:lnSpc>
            </a:pPr>
            <a:r>
              <a:rPr lang="ar-JO" sz="2000" dirty="0" smtClean="0"/>
              <a:t>تنهضُ الأمُّ يوميًّا في ساعةٍ مبكّرةٍ منَ </a:t>
            </a:r>
            <a:r>
              <a:rPr lang="ar-JO" sz="2000" dirty="0" err="1" smtClean="0"/>
              <a:t>اليومِ.</a:t>
            </a:r>
            <a:r>
              <a:rPr lang="ar-JO" sz="2000" dirty="0" smtClean="0"/>
              <a:t> </a:t>
            </a:r>
          </a:p>
          <a:p>
            <a:pPr algn="r" rtl="1">
              <a:lnSpc>
                <a:spcPct val="150000"/>
              </a:lnSpc>
            </a:pPr>
            <a:r>
              <a:rPr lang="ar-JO" sz="2000" dirty="0" smtClean="0"/>
              <a:t>تبدأُ بإعدادِ الفطورِ لأبنائها بعدَ أن </a:t>
            </a:r>
            <a:r>
              <a:rPr lang="ar-JO" sz="2000" dirty="0" err="1" smtClean="0"/>
              <a:t>توقِظَهم.</a:t>
            </a:r>
            <a:r>
              <a:rPr lang="ar-JO" sz="2000" dirty="0" smtClean="0"/>
              <a:t> عندما يستَيْقِظُ الأبناءُ يغسلونَ وجوهَهُم، وينَظِّفونَ أسنانَهُم، ويَرْتَدونَ ملابسَهُم استعدادًا ليومٍ دراسِيٍّ جديدٍ. </a:t>
            </a:r>
          </a:p>
          <a:p>
            <a:pPr algn="r" rtl="1">
              <a:lnSpc>
                <a:spcPct val="150000"/>
              </a:lnSpc>
            </a:pPr>
            <a:r>
              <a:rPr lang="ar-JO" sz="2000" dirty="0" smtClean="0"/>
              <a:t>توزِّعُ عليهم الأمُّ مصروفَ الجيْبِ وتقفُ أمامَ البابِ تَنتَظِرُ حتّى يأتي سائِقُ الحافِلَةِ؛ ويَنْقُلَهُم الى المدرسَةِ</a:t>
            </a:r>
            <a:r>
              <a:rPr lang="ar-JO" dirty="0" smtClean="0"/>
              <a:t>. 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  <p:sndAc>
          <p:stSnd>
            <p:snd r:embed="rId4" name="laser.wav"/>
          </p:stSnd>
        </p:sndAc>
      </p:transition>
    </mc:Choice>
    <mc:Fallback>
      <p:transition spd="slow">
        <p:fade/>
        <p:sndAc>
          <p:stSnd>
            <p:snd r:embed="rId2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Users\Teacher\Documents\Brawez\91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09" y="1916831"/>
            <a:ext cx="4014011" cy="4597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Teacher\Documents\Brawez\909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5976" y="620688"/>
            <a:ext cx="4344400" cy="5976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מלבן 1"/>
          <p:cNvSpPr/>
          <p:nvPr/>
        </p:nvSpPr>
        <p:spPr>
          <a:xfrm>
            <a:off x="4860032" y="1052736"/>
            <a:ext cx="33522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JO" sz="2400" b="1" dirty="0" smtClean="0"/>
              <a:t>من التي تنهضُ  </a:t>
            </a:r>
            <a:r>
              <a:rPr lang="ar-JO" sz="2400" b="1" dirty="0"/>
              <a:t>يوميًّا </a:t>
            </a:r>
            <a:r>
              <a:rPr lang="ar-JO" sz="2400" b="1" dirty="0" smtClean="0"/>
              <a:t>في ساعةٍ </a:t>
            </a:r>
            <a:r>
              <a:rPr lang="ar-JO" sz="2400" b="1" dirty="0"/>
              <a:t>مبكّرةٍ منَ </a:t>
            </a:r>
            <a:r>
              <a:rPr lang="ar-JO" sz="2400" b="1" dirty="0" smtClean="0"/>
              <a:t>اليومِ؟  </a:t>
            </a:r>
            <a:endParaRPr lang="ar-JO" sz="2400" b="1" dirty="0"/>
          </a:p>
        </p:txBody>
      </p:sp>
      <p:sp>
        <p:nvSpPr>
          <p:cNvPr id="3" name="מלבן 2"/>
          <p:cNvSpPr/>
          <p:nvPr/>
        </p:nvSpPr>
        <p:spPr>
          <a:xfrm>
            <a:off x="828041" y="3629990"/>
            <a:ext cx="28344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JO" sz="2400" b="1" dirty="0" smtClean="0"/>
              <a:t>من التي تبدأُ </a:t>
            </a:r>
            <a:r>
              <a:rPr lang="ar-JO" sz="2400" b="1" dirty="0"/>
              <a:t>بإعدادِ </a:t>
            </a:r>
            <a:r>
              <a:rPr lang="ar-JO" sz="2400" b="1" dirty="0" smtClean="0"/>
              <a:t>الفطورِ</a:t>
            </a:r>
          </a:p>
          <a:p>
            <a:pPr algn="r" rtl="1"/>
            <a:r>
              <a:rPr lang="ar-JO" sz="2400" b="1" dirty="0" smtClean="0"/>
              <a:t> </a:t>
            </a:r>
            <a:r>
              <a:rPr lang="ar-JO" sz="2400" b="1" dirty="0"/>
              <a:t>لأبنائها </a:t>
            </a:r>
            <a:r>
              <a:rPr lang="ar-JO" sz="2400" b="1" dirty="0" smtClean="0"/>
              <a:t>؟ 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148064" y="2060848"/>
            <a:ext cx="544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000" b="1" dirty="0" smtClean="0"/>
              <a:t>الأمُّ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4797152"/>
            <a:ext cx="544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000" b="1" dirty="0" smtClean="0"/>
              <a:t>الأمُّ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2910052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Content="1" isInverted="1"/>
        <p:sndAc>
          <p:stSnd>
            <p:snd r:embed="rId5" name="suction.wav"/>
          </p:stSnd>
        </p:sndAc>
      </p:transition>
    </mc:Choice>
    <mc:Fallback>
      <p:transition spd="slow">
        <p:fade/>
        <p:sndAc>
          <p:stSnd>
            <p:snd r:embed="rId2" name="suction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Teacher\Documents\Brawez\90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4176464" cy="5090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Teacher\Documents\Brawez\90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5105" y="1570788"/>
            <a:ext cx="4075534" cy="5134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מלבן 1"/>
          <p:cNvSpPr/>
          <p:nvPr/>
        </p:nvSpPr>
        <p:spPr>
          <a:xfrm>
            <a:off x="5725288" y="3793319"/>
            <a:ext cx="23751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JO" sz="2400" b="1" dirty="0" smtClean="0"/>
              <a:t>من الذين يستَيْقِظُونَ ؟ </a:t>
            </a:r>
            <a:endParaRPr lang="en-US" sz="2400" b="1" dirty="0"/>
          </a:p>
        </p:txBody>
      </p:sp>
      <p:sp>
        <p:nvSpPr>
          <p:cNvPr id="3" name="מלבן 2"/>
          <p:cNvSpPr/>
          <p:nvPr/>
        </p:nvSpPr>
        <p:spPr>
          <a:xfrm>
            <a:off x="191213" y="3432412"/>
            <a:ext cx="3516173" cy="1420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JO" sz="2000" b="1" dirty="0" smtClean="0"/>
              <a:t>من الذين ي</a:t>
            </a:r>
            <a:r>
              <a:rPr lang="ar-JO" sz="2000" b="1" u="sng" dirty="0" smtClean="0"/>
              <a:t>غسلونَ </a:t>
            </a:r>
            <a:r>
              <a:rPr lang="ar-JO" sz="2000" b="1" dirty="0"/>
              <a:t>وجوهَهُم، </a:t>
            </a:r>
            <a:endParaRPr lang="ar-JO" sz="2000" b="1" dirty="0" smtClean="0"/>
          </a:p>
          <a:p>
            <a:pPr algn="r" rtl="1">
              <a:lnSpc>
                <a:spcPct val="150000"/>
              </a:lnSpc>
            </a:pPr>
            <a:r>
              <a:rPr lang="ar-JO" sz="2000" b="1" dirty="0" smtClean="0"/>
              <a:t>و</a:t>
            </a:r>
            <a:r>
              <a:rPr lang="ar-JO" sz="2000" b="1" u="sng" dirty="0" smtClean="0"/>
              <a:t>ينَظِّفونَ </a:t>
            </a:r>
            <a:r>
              <a:rPr lang="ar-JO" sz="2000" b="1" dirty="0"/>
              <a:t>أسنانَهُم، </a:t>
            </a:r>
            <a:r>
              <a:rPr lang="ar-JO" sz="2000" b="1" dirty="0" smtClean="0"/>
              <a:t>و</a:t>
            </a:r>
            <a:r>
              <a:rPr lang="ar-JO" sz="2000" b="1" u="sng" dirty="0" smtClean="0"/>
              <a:t>يَرتَدونَ </a:t>
            </a:r>
            <a:r>
              <a:rPr lang="ar-JO" sz="2000" b="1" dirty="0" smtClean="0"/>
              <a:t>ملابسَهُم </a:t>
            </a:r>
          </a:p>
          <a:p>
            <a:pPr algn="r" rtl="1">
              <a:lnSpc>
                <a:spcPct val="150000"/>
              </a:lnSpc>
            </a:pPr>
            <a:r>
              <a:rPr lang="ar-JO" sz="2000" b="1" dirty="0" smtClean="0"/>
              <a:t>استعدادًا </a:t>
            </a:r>
            <a:r>
              <a:rPr lang="ar-JO" sz="2000" b="1" dirty="0"/>
              <a:t>ليومٍ دراسِيٍّ </a:t>
            </a:r>
            <a:r>
              <a:rPr lang="ar-JO" sz="2000" b="1" dirty="0" smtClean="0"/>
              <a:t>جديدٍ؟ </a:t>
            </a:r>
            <a:endParaRPr lang="ar-JO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725288" y="4581128"/>
            <a:ext cx="790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000" b="1" dirty="0" smtClean="0"/>
              <a:t>الأبناءُ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63688" y="4922127"/>
            <a:ext cx="790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000" b="1" dirty="0" smtClean="0"/>
              <a:t>الأبناءُ</a:t>
            </a:r>
            <a:endParaRPr lang="en-US" sz="2000" b="1" dirty="0"/>
          </a:p>
        </p:txBody>
      </p:sp>
      <p:sp>
        <p:nvSpPr>
          <p:cNvPr id="5" name="לחצן פעולה: קדימה או הבא 4">
            <a:hlinkClick r:id="rId5" action="ppaction://hlinkpres?slideindex=1&amp;slidetitle=מצגת של PowerPoint" highlightClick="1"/>
          </p:cNvPr>
          <p:cNvSpPr/>
          <p:nvPr/>
        </p:nvSpPr>
        <p:spPr>
          <a:xfrm>
            <a:off x="0" y="6309320"/>
            <a:ext cx="611560" cy="5486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6592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  <p:sndAc>
          <p:stSnd>
            <p:snd r:embed="rId6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Teacher\Documents\Brawez\بطاقات كرتونية\normal_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139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3329483" y="1757775"/>
            <a:ext cx="3707904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JO" sz="2000" b="1" dirty="0"/>
              <a:t>الاستنتاج</a:t>
            </a:r>
          </a:p>
          <a:p>
            <a:pPr algn="r" rtl="1"/>
            <a:endParaRPr lang="ar-JO" dirty="0"/>
          </a:p>
          <a:p>
            <a:pPr algn="r" rtl="1">
              <a:lnSpc>
                <a:spcPct val="150000"/>
              </a:lnSpc>
            </a:pPr>
            <a:r>
              <a:rPr lang="ar-JO" sz="2000" b="1" dirty="0"/>
              <a:t>نستنتجُ أنّه لكلِّ فعلٍ (تامٍّ) هناكَ من قامَ بالفعلِ، إنّه الفاعلُ. </a:t>
            </a:r>
          </a:p>
          <a:p>
            <a:pPr algn="r" rtl="1">
              <a:lnSpc>
                <a:spcPct val="150000"/>
              </a:lnSpc>
            </a:pPr>
            <a:r>
              <a:rPr lang="ar-JO" sz="2000" b="1" dirty="0"/>
              <a:t>قد يكونُ الفاعلُ شخصًا، أو حيوانًا، أو جمادًا.  </a:t>
            </a:r>
          </a:p>
        </p:txBody>
      </p:sp>
    </p:spTree>
    <p:extLst>
      <p:ext uri="{BB962C8B-B14F-4D97-AF65-F5344CB8AC3E}">
        <p14:creationId xmlns:p14="http://schemas.microsoft.com/office/powerpoint/2010/main" xmlns="" val="1412933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  <p:sndAc>
          <p:stSnd>
            <p:snd r:embed="rId4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252</Words>
  <Application>Microsoft Office PowerPoint</Application>
  <PresentationFormat>عرض على الشاشة (3:4)‏</PresentationFormat>
  <Paragraphs>47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ערכת נושא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Teacher</dc:creator>
  <cp:lastModifiedBy>ahmad</cp:lastModifiedBy>
  <cp:revision>28</cp:revision>
  <dcterms:created xsi:type="dcterms:W3CDTF">2012-09-05T05:13:01Z</dcterms:created>
  <dcterms:modified xsi:type="dcterms:W3CDTF">2012-11-28T18:16:05Z</dcterms:modified>
</cp:coreProperties>
</file>