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65" r:id="rId2"/>
    <p:sldId id="266" r:id="rId3"/>
    <p:sldId id="256" r:id="rId4"/>
    <p:sldId id="258" r:id="rId5"/>
    <p:sldId id="271" r:id="rId6"/>
    <p:sldId id="259" r:id="rId7"/>
    <p:sldId id="260" r:id="rId8"/>
    <p:sldId id="261" r:id="rId9"/>
    <p:sldId id="262" r:id="rId10"/>
    <p:sldId id="263" r:id="rId11"/>
    <p:sldId id="267" r:id="rId12"/>
    <p:sldId id="272" r:id="rId13"/>
    <p:sldId id="268" r:id="rId14"/>
    <p:sldId id="276" r:id="rId15"/>
    <p:sldId id="270" r:id="rId16"/>
    <p:sldId id="277" r:id="rId17"/>
    <p:sldId id="273" r:id="rId18"/>
    <p:sldId id="274" r:id="rId19"/>
    <p:sldId id="278" r:id="rId20"/>
    <p:sldId id="279"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AD4"/>
    <a:srgbClr val="993366"/>
    <a:srgbClr val="006600"/>
    <a:srgbClr val="F9E8FE"/>
    <a:srgbClr val="FAEC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654" autoAdjust="0"/>
  </p:normalViewPr>
  <p:slideViewPr>
    <p:cSldViewPr>
      <p:cViewPr varScale="1">
        <p:scale>
          <a:sx n="79" d="100"/>
          <a:sy n="79" d="100"/>
        </p:scale>
        <p:origin x="-13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2E9AB7F-18C5-4246-A78E-51BC71A3E001}" type="datetimeFigureOut">
              <a:rPr lang="ar-SA" smtClean="0"/>
              <a:pPr/>
              <a:t>02/03/1434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9B22A65-4434-48C6-8904-02D182B0C936}"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لبناء</a:t>
            </a:r>
            <a:r>
              <a:rPr lang="ar-SA" baseline="0" dirty="0" smtClean="0"/>
              <a:t> هذا الدّرس قمتُ بمشاهدة نموذج محوسب لنفس النَص في الشبكة العنكبوتية.</a:t>
            </a:r>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 هنا تبدأ</a:t>
            </a:r>
            <a:r>
              <a:rPr lang="ar-SA" baseline="0" dirty="0" smtClean="0"/>
              <a:t> أولى مراحل القراءة، وهي التعرف على النّص بناءً على العنوان والصّورة.</a:t>
            </a:r>
            <a:endParaRPr lang="ar-SA" dirty="0"/>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3</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solidFill>
                  <a:srgbClr val="C00000"/>
                </a:solidFill>
              </a:rPr>
              <a:t>العصف</a:t>
            </a:r>
            <a:r>
              <a:rPr lang="ar-SA" baseline="0" dirty="0" smtClean="0">
                <a:solidFill>
                  <a:srgbClr val="C00000"/>
                </a:solidFill>
              </a:rPr>
              <a:t> الذهني، شمس الخواطر سترسم على اللوح ولن تكون بمساعدة الحاسوب</a:t>
            </a:r>
            <a:endParaRPr lang="ar-SA" dirty="0">
              <a:solidFill>
                <a:srgbClr val="C00000"/>
              </a:solidFill>
            </a:endParaRPr>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5</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solidFill>
                  <a:srgbClr val="C00000"/>
                </a:solidFill>
              </a:rPr>
              <a:t>الأسئلة الّتي</a:t>
            </a:r>
            <a:r>
              <a:rPr lang="ar-SA" baseline="0" dirty="0" smtClean="0">
                <a:solidFill>
                  <a:srgbClr val="C00000"/>
                </a:solidFill>
              </a:rPr>
              <a:t> ضمنت في الدّرس المحوسب هي نفس الأسئلة الموجودة في الكتاب المدرسي.( الرّجاء تكبير العرض حتى يتضح مبدأ العمل على السؤال، سيتم عرض الأسئلة وبعد إجابة الطالب على السؤال تظهر الإجابة قبيل الانتقال إلى السؤال التالي)</a:t>
            </a:r>
            <a:endParaRPr lang="ar-SA" dirty="0">
              <a:solidFill>
                <a:srgbClr val="C00000"/>
              </a:solidFill>
            </a:endParaRPr>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10</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الأسئلة متعددة الإجابات تعمل على نفس النهج.</a:t>
            </a:r>
            <a:endParaRPr lang="ar-SA" dirty="0"/>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11</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12</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قصة عائلة الأرانب في نزهة، عن طريق هذه القصّة نخرج من أطار النّص المعلوماتي لقصة</a:t>
            </a:r>
            <a:r>
              <a:rPr lang="ar-SA" baseline="0" dirty="0" smtClean="0"/>
              <a:t> مسموعة من أجل استخلاص صفات أخرى للأرانب مثل اللطف والمحبة وخوفها على صغارها.</a:t>
            </a:r>
            <a:endParaRPr lang="ar-SA" dirty="0"/>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17</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هذا لن يكون سؤالاً موجهًا</a:t>
            </a:r>
            <a:r>
              <a:rPr lang="ar-SA" baseline="0" dirty="0" smtClean="0"/>
              <a:t> للطلاب، إنما هو عنوان فرعي لعملية الإجمال، بحيث سأقوم أنا بتلخيص الفكرة المركزية من الدّرس.</a:t>
            </a:r>
            <a:endParaRPr lang="ar-SA" dirty="0"/>
          </a:p>
        </p:txBody>
      </p:sp>
      <p:sp>
        <p:nvSpPr>
          <p:cNvPr id="4" name="عنصر نائب لرقم الشريحة 3"/>
          <p:cNvSpPr>
            <a:spLocks noGrp="1"/>
          </p:cNvSpPr>
          <p:nvPr>
            <p:ph type="sldNum" sz="quarter" idx="10"/>
          </p:nvPr>
        </p:nvSpPr>
        <p:spPr/>
        <p:txBody>
          <a:bodyPr/>
          <a:lstStyle/>
          <a:p>
            <a:fld id="{F9B22A65-4434-48C6-8904-02D182B0C936}" type="slidenum">
              <a:rPr lang="ar-SA" smtClean="0"/>
              <a:pPr/>
              <a:t>19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02/03/1434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02/03/1434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em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9.gif"/><Relationship Id="rId4" Type="http://schemas.openxmlformats.org/officeDocument/2006/relationships/hyperlink" Target="http://www.youtube.com/watch?v=DUNx3V-cE1Q"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3.JPG"/>
          <p:cNvPicPr>
            <a:picLocks noChangeAspect="1"/>
          </p:cNvPicPr>
          <p:nvPr/>
        </p:nvPicPr>
        <p:blipFill>
          <a:blip r:embed="rId3" cstate="print"/>
          <a:stretch>
            <a:fillRect/>
          </a:stretch>
        </p:blipFill>
        <p:spPr>
          <a:xfrm>
            <a:off x="0" y="0"/>
            <a:ext cx="9144000" cy="6858000"/>
          </a:xfrm>
          <a:prstGeom prst="rect">
            <a:avLst/>
          </a:prstGeom>
        </p:spPr>
      </p:pic>
      <p:sp>
        <p:nvSpPr>
          <p:cNvPr id="3" name="مستطيل 2"/>
          <p:cNvSpPr/>
          <p:nvPr/>
        </p:nvSpPr>
        <p:spPr>
          <a:xfrm>
            <a:off x="428596" y="3429000"/>
            <a:ext cx="5756704"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6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effectLst>
              </a:rPr>
              <a:t>نور</a:t>
            </a:r>
            <a:r>
              <a:rPr lang="ar-SA"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effectLst>
              </a:rPr>
              <a:t> </a:t>
            </a:r>
            <a:r>
              <a:rPr lang="ar-SA"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effectLst>
              </a:rPr>
              <a:t>سلامة</a:t>
            </a:r>
            <a:br>
              <a:rPr lang="ar-SA"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effectLst>
              </a:rPr>
            </a:br>
            <a:r>
              <a:rPr lang="ar-SA" sz="6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effectLst>
              </a:rPr>
              <a:t>دَرْسٌ مُحَوْسَبٌ فِي اللّغةِ الْعَرَبِيّةِ</a:t>
            </a:r>
            <a:endParaRPr lang="ar-SA" sz="60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effectLst>
            </a:endParaRPr>
          </a:p>
        </p:txBody>
      </p:sp>
      <p:pic>
        <p:nvPicPr>
          <p:cNvPr id="4" name="صورة 3" descr="image063.gif"/>
          <p:cNvPicPr>
            <a:picLocks noChangeAspect="1"/>
          </p:cNvPicPr>
          <p:nvPr/>
        </p:nvPicPr>
        <p:blipFill>
          <a:blip r:embed="rId4" cstate="print">
            <a:duotone>
              <a:prstClr val="black"/>
              <a:schemeClr val="accent2">
                <a:tint val="45000"/>
                <a:satMod val="400000"/>
              </a:schemeClr>
            </a:duotone>
          </a:blip>
          <a:stretch>
            <a:fillRect/>
          </a:stretch>
        </p:blipFill>
        <p:spPr>
          <a:xfrm>
            <a:off x="2357422" y="642918"/>
            <a:ext cx="4286280" cy="229552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42"/>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11" name="مستطيل 10"/>
          <p:cNvSpPr/>
          <p:nvPr/>
        </p:nvSpPr>
        <p:spPr>
          <a:xfrm>
            <a:off x="5993652" y="714356"/>
            <a:ext cx="2335896" cy="584775"/>
          </a:xfrm>
          <a:prstGeom prst="rect">
            <a:avLst/>
          </a:prstGeom>
          <a:noFill/>
        </p:spPr>
        <p:txBody>
          <a:bodyPr wrap="none" lIns="91440" tIns="45720" rIns="91440" bIns="45720">
            <a:spAutoFit/>
          </a:bodyPr>
          <a:lstStyle/>
          <a:p>
            <a:r>
              <a:rPr lang="ar-SA" sz="3200" b="1" cap="none" spc="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rPr>
              <a:t>مَاذَا تَأكُلُ الأرانِبُ؟</a:t>
            </a:r>
            <a:endParaRPr lang="ar-SA" sz="3200" b="1" cap="none" spc="0" dirty="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endParaRPr>
          </a:p>
        </p:txBody>
      </p:sp>
      <p:sp>
        <p:nvSpPr>
          <p:cNvPr id="12" name="مستطيل 11"/>
          <p:cNvSpPr/>
          <p:nvPr/>
        </p:nvSpPr>
        <p:spPr>
          <a:xfrm>
            <a:off x="5910992" y="1714488"/>
            <a:ext cx="2311851" cy="584775"/>
          </a:xfrm>
          <a:prstGeom prst="rect">
            <a:avLst/>
          </a:prstGeom>
          <a:noFill/>
        </p:spPr>
        <p:txBody>
          <a:bodyPr wrap="none" lIns="91440" tIns="45720" rIns="91440" bIns="45720">
            <a:spAutoFit/>
          </a:bodyPr>
          <a:lstStyle/>
          <a:p>
            <a:r>
              <a:rPr lang="ar-SA" sz="3200" b="1" cap="none" spc="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rPr>
              <a:t>أيْنَ تَعِيشُ الأرَانِبُ</a:t>
            </a:r>
            <a:r>
              <a:rPr lang="ar-SA" sz="3200" b="1" cap="none" spc="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a:t>
            </a:r>
            <a:endParaRPr lang="ar-SA" sz="3200" b="1" cap="none" spc="0" dirty="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endParaRPr>
          </a:p>
        </p:txBody>
      </p:sp>
      <p:sp>
        <p:nvSpPr>
          <p:cNvPr id="13" name="مستطيل 12"/>
          <p:cNvSpPr/>
          <p:nvPr/>
        </p:nvSpPr>
        <p:spPr>
          <a:xfrm>
            <a:off x="925524" y="3000372"/>
            <a:ext cx="7534435" cy="584775"/>
          </a:xfrm>
          <a:prstGeom prst="rect">
            <a:avLst/>
          </a:prstGeom>
          <a:noFill/>
        </p:spPr>
        <p:txBody>
          <a:bodyPr wrap="none" lIns="91440" tIns="45720" rIns="91440" bIns="45720">
            <a:spAutoFit/>
          </a:bodyPr>
          <a:lstStyle/>
          <a:p>
            <a:r>
              <a:rPr lang="ar-SA" sz="3200" b="1" cap="none" spc="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rPr>
              <a:t>لِمَاذَا تَنْظُر الأرَانِبُ إلى جَمِيِعِ الاتجاهات</a:t>
            </a:r>
            <a:r>
              <a:rPr lang="ar-SA" sz="3200" b="1"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rPr>
              <a:t>، عِنْدَمَا تَكُوُنُ خَارِجَ بَيْتِها؟</a:t>
            </a:r>
            <a:endParaRPr lang="ar-SA" sz="3200" b="1" cap="none" spc="0" dirty="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endParaRPr>
          </a:p>
        </p:txBody>
      </p:sp>
      <p:sp>
        <p:nvSpPr>
          <p:cNvPr id="14" name="مستطيل 13"/>
          <p:cNvSpPr/>
          <p:nvPr/>
        </p:nvSpPr>
        <p:spPr>
          <a:xfrm>
            <a:off x="3571868" y="4357694"/>
            <a:ext cx="4995278" cy="584775"/>
          </a:xfrm>
          <a:prstGeom prst="rect">
            <a:avLst/>
          </a:prstGeom>
          <a:noFill/>
        </p:spPr>
        <p:txBody>
          <a:bodyPr wrap="none" lIns="91440" tIns="45720" rIns="91440" bIns="45720">
            <a:spAutoFit/>
          </a:bodyPr>
          <a:lstStyle/>
          <a:p>
            <a:pPr algn="ctr"/>
            <a:r>
              <a:rPr lang="ar-SA" sz="3200" b="1"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rPr>
              <a:t>لِمَاذا تَجْعَلُ الأرانِبُ لِبَيْتِها أكْثَرَ مِنْ مَخْرَجٍ</a:t>
            </a:r>
            <a:r>
              <a:rPr lang="ar-SA" sz="320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rPr>
              <a:t>؟</a:t>
            </a:r>
            <a:endParaRPr lang="ar-SA" sz="3200" cap="none" spc="0" dirty="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effectLst>
              <a:cs typeface="Traditional Arabic" pitchFamily="2" charset="-78"/>
            </a:endParaRPr>
          </a:p>
        </p:txBody>
      </p:sp>
      <p:pic>
        <p:nvPicPr>
          <p:cNvPr id="17" name="Picture 4"/>
          <p:cNvPicPr>
            <a:picLocks noChangeAspect="1"/>
          </p:cNvPicPr>
          <p:nvPr/>
        </p:nvPicPr>
        <p:blipFill>
          <a:blip r:embed="rId3" cstate="print"/>
          <a:srcRect/>
          <a:stretch>
            <a:fillRect/>
          </a:stretch>
        </p:blipFill>
        <p:spPr bwMode="auto">
          <a:xfrm>
            <a:off x="8501090" y="642918"/>
            <a:ext cx="406400" cy="520700"/>
          </a:xfrm>
          <a:prstGeom prst="rect">
            <a:avLst/>
          </a:prstGeom>
          <a:noFill/>
          <a:ln w="9525">
            <a:noFill/>
            <a:miter lim="800000"/>
            <a:headEnd/>
            <a:tailEnd/>
          </a:ln>
        </p:spPr>
      </p:pic>
      <p:pic>
        <p:nvPicPr>
          <p:cNvPr id="18" name="Picture 4"/>
          <p:cNvPicPr>
            <a:picLocks noChangeAspect="1"/>
          </p:cNvPicPr>
          <p:nvPr/>
        </p:nvPicPr>
        <p:blipFill>
          <a:blip r:embed="rId3" cstate="print"/>
          <a:srcRect/>
          <a:stretch>
            <a:fillRect/>
          </a:stretch>
        </p:blipFill>
        <p:spPr bwMode="auto">
          <a:xfrm rot="359491">
            <a:off x="8429652" y="1785926"/>
            <a:ext cx="406400" cy="520700"/>
          </a:xfrm>
          <a:prstGeom prst="rect">
            <a:avLst/>
          </a:prstGeom>
          <a:noFill/>
          <a:ln w="9525">
            <a:noFill/>
            <a:miter lim="800000"/>
            <a:headEnd/>
            <a:tailEnd/>
          </a:ln>
        </p:spPr>
      </p:pic>
      <p:pic>
        <p:nvPicPr>
          <p:cNvPr id="19" name="Picture 4"/>
          <p:cNvPicPr>
            <a:picLocks noChangeAspect="1"/>
          </p:cNvPicPr>
          <p:nvPr/>
        </p:nvPicPr>
        <p:blipFill>
          <a:blip r:embed="rId3" cstate="print"/>
          <a:srcRect/>
          <a:stretch>
            <a:fillRect/>
          </a:stretch>
        </p:blipFill>
        <p:spPr bwMode="auto">
          <a:xfrm>
            <a:off x="8429652" y="2928934"/>
            <a:ext cx="406400" cy="520700"/>
          </a:xfrm>
          <a:prstGeom prst="rect">
            <a:avLst/>
          </a:prstGeom>
          <a:noFill/>
          <a:ln w="9525">
            <a:noFill/>
            <a:miter lim="800000"/>
            <a:headEnd/>
            <a:tailEnd/>
          </a:ln>
        </p:spPr>
      </p:pic>
      <p:pic>
        <p:nvPicPr>
          <p:cNvPr id="20" name="Picture 4"/>
          <p:cNvPicPr>
            <a:picLocks noChangeAspect="1"/>
          </p:cNvPicPr>
          <p:nvPr/>
        </p:nvPicPr>
        <p:blipFill>
          <a:blip r:embed="rId3" cstate="print"/>
          <a:srcRect/>
          <a:stretch>
            <a:fillRect/>
          </a:stretch>
        </p:blipFill>
        <p:spPr bwMode="auto">
          <a:xfrm>
            <a:off x="8501090" y="4357694"/>
            <a:ext cx="406400" cy="520700"/>
          </a:xfrm>
          <a:prstGeom prst="rect">
            <a:avLst/>
          </a:prstGeom>
          <a:noFill/>
          <a:ln w="9525">
            <a:noFill/>
            <a:miter lim="800000"/>
            <a:headEnd/>
            <a:tailEnd/>
          </a:ln>
        </p:spPr>
      </p:pic>
      <p:cxnSp>
        <p:nvCxnSpPr>
          <p:cNvPr id="22" name="رابط مستقيم 21"/>
          <p:cNvCxnSpPr/>
          <p:nvPr/>
        </p:nvCxnSpPr>
        <p:spPr>
          <a:xfrm rot="10800000">
            <a:off x="2285984" y="1643050"/>
            <a:ext cx="62151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10800000">
            <a:off x="2285984" y="2786058"/>
            <a:ext cx="62151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10800000">
            <a:off x="2285984" y="4071942"/>
            <a:ext cx="62151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10800000">
            <a:off x="571472" y="5500702"/>
            <a:ext cx="80010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مستطيل 25"/>
          <p:cNvSpPr/>
          <p:nvPr/>
        </p:nvSpPr>
        <p:spPr>
          <a:xfrm>
            <a:off x="6143636" y="1214422"/>
            <a:ext cx="2371162"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ar-SA" sz="2800"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cs typeface="Traditional Arabic" pitchFamily="2" charset="-78"/>
              </a:rPr>
              <a:t>تَأكًلُ الأرَانِبُ الْعُشْبَ</a:t>
            </a:r>
            <a:r>
              <a:rPr lang="ar-SA" sz="2800" b="1"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a:t>
            </a:r>
            <a:endParaRPr lang="ar-SA" sz="2800" b="1" cap="none" spc="0" dirty="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endParaRPr>
          </a:p>
        </p:txBody>
      </p:sp>
      <p:sp>
        <p:nvSpPr>
          <p:cNvPr id="27" name="مستطيل 26"/>
          <p:cNvSpPr/>
          <p:nvPr/>
        </p:nvSpPr>
        <p:spPr>
          <a:xfrm>
            <a:off x="2643174" y="2285992"/>
            <a:ext cx="587929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ar-SA" sz="2800"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cs typeface="Traditional Arabic" pitchFamily="2" charset="-78"/>
              </a:rPr>
              <a:t>تَسْكُنُ الأرَانِبُ فِي جُحُورٍ تَحْفِرُهَا دَاخِلَ الأرْضِ.</a:t>
            </a:r>
            <a:endParaRPr lang="ar-SA" sz="2800" cap="none" spc="0" dirty="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cs typeface="Traditional Arabic" pitchFamily="2" charset="-78"/>
            </a:endParaRPr>
          </a:p>
        </p:txBody>
      </p:sp>
      <p:sp>
        <p:nvSpPr>
          <p:cNvPr id="29" name="مستطيل 28"/>
          <p:cNvSpPr/>
          <p:nvPr/>
        </p:nvSpPr>
        <p:spPr>
          <a:xfrm>
            <a:off x="3643306" y="3571876"/>
            <a:ext cx="4735591"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280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cs typeface="Traditional Arabic" pitchFamily="2" charset="-78"/>
              </a:rPr>
              <a:t>تَنْظُر الأرَانِبُ إلى جَمِيِعِ الاتجاهاتِ، لأنّها جَبَانَةٌ</a:t>
            </a:r>
            <a:r>
              <a:rPr lang="ar-SA" sz="2800" b="1"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SA" sz="2800" b="1" dirty="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1" name="مستطيل 30"/>
          <p:cNvSpPr/>
          <p:nvPr/>
        </p:nvSpPr>
        <p:spPr>
          <a:xfrm>
            <a:off x="1428728" y="4929198"/>
            <a:ext cx="7148111"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2800"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cs typeface="Traditional Arabic" pitchFamily="2" charset="-78"/>
              </a:rPr>
              <a:t>تَجْعَلُ الأرانِبُ لِبَيْتِها أكْثَرَ مِنْ مَخْرَجٍ، لِكَيْ تَستطيع الْهروبَ وَقْتُ الْحاجةِ</a:t>
            </a:r>
            <a:r>
              <a:rPr lang="ar-SA" sz="2800" b="1"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ar-SA" sz="2800" b="1" cap="none" spc="0" dirty="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36" name="صورة 35" descr="23.gif"/>
          <p:cNvPicPr>
            <a:picLocks noChangeAspect="1"/>
          </p:cNvPicPr>
          <p:nvPr/>
        </p:nvPicPr>
        <p:blipFill>
          <a:blip r:embed="rId4" cstate="print"/>
          <a:stretch>
            <a:fillRect/>
          </a:stretch>
        </p:blipFill>
        <p:spPr>
          <a:xfrm>
            <a:off x="214282" y="3929066"/>
            <a:ext cx="1785918" cy="2928934"/>
          </a:xfrm>
          <a:prstGeom prst="rect">
            <a:avLst/>
          </a:prstGeom>
        </p:spPr>
      </p:pic>
      <p:pic>
        <p:nvPicPr>
          <p:cNvPr id="40" name="صورة 39" descr="cc86ee86.gif"/>
          <p:cNvPicPr>
            <a:picLocks noChangeAspect="1"/>
          </p:cNvPicPr>
          <p:nvPr/>
        </p:nvPicPr>
        <p:blipFill>
          <a:blip r:embed="rId5" cstate="print"/>
          <a:stretch>
            <a:fillRect/>
          </a:stretch>
        </p:blipFill>
        <p:spPr>
          <a:xfrm rot="16200000">
            <a:off x="-1900237" y="1900239"/>
            <a:ext cx="4429125" cy="628650"/>
          </a:xfrm>
          <a:prstGeom prst="rect">
            <a:avLst/>
          </a:prstGeom>
        </p:spPr>
      </p:pic>
      <p:pic>
        <p:nvPicPr>
          <p:cNvPr id="41" name="صورة 40" descr="cc86ee86.gif"/>
          <p:cNvPicPr>
            <a:picLocks noChangeAspect="1"/>
          </p:cNvPicPr>
          <p:nvPr/>
        </p:nvPicPr>
        <p:blipFill>
          <a:blip r:embed="rId5" cstate="print"/>
          <a:stretch>
            <a:fillRect/>
          </a:stretch>
        </p:blipFill>
        <p:spPr>
          <a:xfrm rot="16200000">
            <a:off x="-1150142" y="5079209"/>
            <a:ext cx="2928934" cy="628650"/>
          </a:xfrm>
          <a:prstGeom prst="rect">
            <a:avLst/>
          </a:prstGeom>
        </p:spPr>
      </p:pic>
      <p:pic>
        <p:nvPicPr>
          <p:cNvPr id="42" name="صورة 41" descr="cc86ee86.gif"/>
          <p:cNvPicPr>
            <a:picLocks noChangeAspect="1"/>
          </p:cNvPicPr>
          <p:nvPr/>
        </p:nvPicPr>
        <p:blipFill>
          <a:blip r:embed="rId5" cstate="print"/>
          <a:stretch>
            <a:fillRect/>
          </a:stretch>
        </p:blipFill>
        <p:spPr>
          <a:xfrm rot="10800000">
            <a:off x="214282" y="0"/>
            <a:ext cx="4429125"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7"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7">
                                            <p:txEl>
                                              <p:pRg st="0" end="0"/>
                                            </p:txEl>
                                          </p:spTgt>
                                        </p:tgtEl>
                                        <p:attrNameLst>
                                          <p:attrName>style.visibility</p:attrName>
                                        </p:attrNameLst>
                                      </p:cBhvr>
                                      <p:to>
                                        <p:strVal val="visible"/>
                                      </p:to>
                                    </p:set>
                                    <p:anim calcmode="discrete" valueType="clr">
                                      <p:cBhvr override="childStyle">
                                        <p:cTn id="14" dur="80"/>
                                        <p:tgtEl>
                                          <p:spTgt spid="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7">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
                                        </p:tgtEl>
                                        <p:attrNameLst>
                                          <p:attrName>style.visibility</p:attrName>
                                        </p:attrNameLst>
                                      </p:cBhvr>
                                      <p:to>
                                        <p:strVal val="visible"/>
                                      </p:to>
                                    </p:set>
                                    <p:anim calcmode="discrete" valueType="clr">
                                      <p:cBhvr override="childStyle">
                                        <p:cTn id="21"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
                                        </p:tgtEl>
                                        <p:attrNameLst>
                                          <p:attrName>fillcolor</p:attrName>
                                        </p:attrNameLst>
                                      </p:cBhvr>
                                      <p:tavLst>
                                        <p:tav tm="0">
                                          <p:val>
                                            <p:clrVal>
                                              <a:schemeClr val="accent2"/>
                                            </p:clrVal>
                                          </p:val>
                                        </p:tav>
                                        <p:tav tm="50000">
                                          <p:val>
                                            <p:clrVal>
                                              <a:schemeClr val="hlink"/>
                                            </p:clrVal>
                                          </p:val>
                                        </p:tav>
                                      </p:tavLst>
                                    </p:anim>
                                    <p:set>
                                      <p:cBhvr>
                                        <p:cTn id="23" dur="80"/>
                                        <p:tgtEl>
                                          <p:spTgt spid="2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1">
                                            <p:txEl>
                                              <p:pRg st="0" end="0"/>
                                            </p:txEl>
                                          </p:spTgt>
                                        </p:tgtEl>
                                        <p:attrNameLst>
                                          <p:attrName>style.visibility</p:attrName>
                                        </p:attrNameLst>
                                      </p:cBhvr>
                                      <p:to>
                                        <p:strVal val="visible"/>
                                      </p:to>
                                    </p:set>
                                    <p:anim calcmode="discrete" valueType="clr">
                                      <p:cBhvr override="childStyle">
                                        <p:cTn id="28" dur="80"/>
                                        <p:tgtEl>
                                          <p:spTgt spid="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1">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build="p"/>
      <p:bldP spid="29" grpId="0"/>
      <p:bldP spid="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صورة 4" descr="cc86ee86.gif"/>
          <p:cNvPicPr>
            <a:picLocks noChangeAspect="1"/>
          </p:cNvPicPr>
          <p:nvPr/>
        </p:nvPicPr>
        <p:blipFill>
          <a:blip r:embed="rId3" cstate="print"/>
          <a:stretch>
            <a:fillRect/>
          </a:stretch>
        </p:blipFill>
        <p:spPr>
          <a:xfrm rot="16200000">
            <a:off x="-1900237" y="1900239"/>
            <a:ext cx="4429125" cy="628650"/>
          </a:xfrm>
          <a:prstGeom prst="rect">
            <a:avLst/>
          </a:prstGeom>
        </p:spPr>
      </p:pic>
      <p:pic>
        <p:nvPicPr>
          <p:cNvPr id="6" name="صورة 5" descr="cc86ee86.gif"/>
          <p:cNvPicPr>
            <a:picLocks noChangeAspect="1"/>
          </p:cNvPicPr>
          <p:nvPr/>
        </p:nvPicPr>
        <p:blipFill>
          <a:blip r:embed="rId3" cstate="print"/>
          <a:stretch>
            <a:fillRect/>
          </a:stretch>
        </p:blipFill>
        <p:spPr>
          <a:xfrm rot="16200000">
            <a:off x="-1150142" y="5079209"/>
            <a:ext cx="2928934" cy="628650"/>
          </a:xfrm>
          <a:prstGeom prst="rect">
            <a:avLst/>
          </a:prstGeom>
        </p:spPr>
      </p:pic>
      <p:pic>
        <p:nvPicPr>
          <p:cNvPr id="7" name="صورة 6" descr="cc86ee86.gif"/>
          <p:cNvPicPr>
            <a:picLocks noChangeAspect="1"/>
          </p:cNvPicPr>
          <p:nvPr/>
        </p:nvPicPr>
        <p:blipFill>
          <a:blip r:embed="rId3" cstate="print"/>
          <a:stretch>
            <a:fillRect/>
          </a:stretch>
        </p:blipFill>
        <p:spPr>
          <a:xfrm rot="10800000">
            <a:off x="214282" y="0"/>
            <a:ext cx="4429125" cy="628650"/>
          </a:xfrm>
          <a:prstGeom prst="rect">
            <a:avLst/>
          </a:prstGeom>
        </p:spPr>
      </p:pic>
      <p:pic>
        <p:nvPicPr>
          <p:cNvPr id="8" name="صورة 7" descr="23.gif"/>
          <p:cNvPicPr>
            <a:picLocks noChangeAspect="1"/>
          </p:cNvPicPr>
          <p:nvPr/>
        </p:nvPicPr>
        <p:blipFill>
          <a:blip r:embed="rId4" cstate="print"/>
          <a:stretch>
            <a:fillRect/>
          </a:stretch>
        </p:blipFill>
        <p:spPr>
          <a:xfrm>
            <a:off x="214282" y="3929066"/>
            <a:ext cx="1785918" cy="2928934"/>
          </a:xfrm>
          <a:prstGeom prst="rect">
            <a:avLst/>
          </a:prstGeom>
        </p:spPr>
      </p:pic>
      <p:sp>
        <p:nvSpPr>
          <p:cNvPr id="10" name="مستطيل 9"/>
          <p:cNvSpPr/>
          <p:nvPr/>
        </p:nvSpPr>
        <p:spPr>
          <a:xfrm>
            <a:off x="2714612" y="1214422"/>
            <a:ext cx="5774338"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3200" b="1" cap="none" spc="0" dirty="0" smtClean="0">
                <a:ln>
                  <a:solidFill>
                    <a:schemeClr val="tx1">
                      <a:lumMod val="95000"/>
                      <a:lumOff val="5000"/>
                    </a:schemeClr>
                  </a:solidFill>
                  <a:prstDash val="solid"/>
                </a:ln>
                <a:solidFill>
                  <a:schemeClr val="tx1">
                    <a:lumMod val="95000"/>
                    <a:lumOff val="5000"/>
                  </a:schemeClr>
                </a:solidFill>
                <a:effectLst>
                  <a:outerShdw blurRad="88000" dist="50800" dir="5040000" algn="tl">
                    <a:schemeClr val="accent4">
                      <a:tint val="80000"/>
                      <a:satMod val="250000"/>
                      <a:alpha val="45000"/>
                    </a:schemeClr>
                  </a:outerShdw>
                </a:effectLst>
                <a:cs typeface="Traditional Arabic" pitchFamily="2" charset="-78"/>
              </a:rPr>
              <a:t>كَمْ أرْنَبًا تَسْتَطِيع الأرْنَبَةِ الوَاحِدَةُ أنْ تَلِدُ فِي السّنَةِ</a:t>
            </a:r>
            <a:r>
              <a:rPr lang="ar-SA" sz="2800" b="1" cap="none" spc="0" dirty="0" smtClean="0">
                <a:ln>
                  <a:solidFill>
                    <a:sysClr val="windowText" lastClr="000000"/>
                  </a:solidFill>
                  <a:prstDash val="solid"/>
                </a:ln>
                <a:solidFill>
                  <a:sysClr val="windowText" lastClr="000000"/>
                </a:solidFill>
                <a:effectLst>
                  <a:outerShdw blurRad="88000" dist="50800" dir="5040000" algn="tl">
                    <a:schemeClr val="accent4">
                      <a:tint val="80000"/>
                      <a:satMod val="250000"/>
                      <a:alpha val="45000"/>
                    </a:schemeClr>
                  </a:outerShdw>
                </a:effectLst>
                <a:cs typeface="Traditional Arabic" pitchFamily="2" charset="-78"/>
              </a:rPr>
              <a:t>؟</a:t>
            </a:r>
            <a:endParaRPr lang="ar-SA" sz="2800" b="1" cap="none" spc="0" dirty="0">
              <a:ln>
                <a:solidFill>
                  <a:sysClr val="windowText" lastClr="000000"/>
                </a:solidFill>
                <a:prstDash val="solid"/>
              </a:ln>
              <a:solidFill>
                <a:sysClr val="windowText" lastClr="000000"/>
              </a:solidFill>
              <a:effectLst>
                <a:outerShdw blurRad="88000" dist="50800" dir="5040000" algn="tl">
                  <a:schemeClr val="accent4">
                    <a:tint val="80000"/>
                    <a:satMod val="250000"/>
                    <a:alpha val="45000"/>
                  </a:schemeClr>
                </a:outerShdw>
              </a:effectLst>
              <a:cs typeface="Traditional Arabic" pitchFamily="2" charset="-78"/>
            </a:endParaRPr>
          </a:p>
        </p:txBody>
      </p:sp>
      <p:sp>
        <p:nvSpPr>
          <p:cNvPr id="11" name="مستطيل 10"/>
          <p:cNvSpPr/>
          <p:nvPr/>
        </p:nvSpPr>
        <p:spPr>
          <a:xfrm>
            <a:off x="6572264" y="2643182"/>
            <a:ext cx="1805302"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3200" b="1"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أسنانُ الأرنَبِ:</a:t>
            </a:r>
            <a:endParaRPr lang="ar-SA" sz="3200" b="1" cap="none" spc="0" dirty="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endParaRPr>
          </a:p>
        </p:txBody>
      </p:sp>
      <p:pic>
        <p:nvPicPr>
          <p:cNvPr id="12" name="Picture 4"/>
          <p:cNvPicPr>
            <a:picLocks noChangeAspect="1"/>
          </p:cNvPicPr>
          <p:nvPr/>
        </p:nvPicPr>
        <p:blipFill>
          <a:blip r:embed="rId5" cstate="print"/>
          <a:srcRect/>
          <a:stretch>
            <a:fillRect/>
          </a:stretch>
        </p:blipFill>
        <p:spPr bwMode="auto">
          <a:xfrm>
            <a:off x="8501090" y="2571744"/>
            <a:ext cx="406400" cy="520700"/>
          </a:xfrm>
          <a:prstGeom prst="rect">
            <a:avLst/>
          </a:prstGeom>
          <a:noFill/>
          <a:ln w="9525">
            <a:noFill/>
            <a:miter lim="800000"/>
            <a:headEnd/>
            <a:tailEnd/>
          </a:ln>
        </p:spPr>
      </p:pic>
      <p:pic>
        <p:nvPicPr>
          <p:cNvPr id="13" name="Picture 4"/>
          <p:cNvPicPr>
            <a:picLocks noChangeAspect="1"/>
          </p:cNvPicPr>
          <p:nvPr/>
        </p:nvPicPr>
        <p:blipFill>
          <a:blip r:embed="rId5" cstate="print"/>
          <a:srcRect/>
          <a:stretch>
            <a:fillRect/>
          </a:stretch>
        </p:blipFill>
        <p:spPr bwMode="auto">
          <a:xfrm>
            <a:off x="8501090" y="3929066"/>
            <a:ext cx="406400" cy="520700"/>
          </a:xfrm>
          <a:prstGeom prst="rect">
            <a:avLst/>
          </a:prstGeom>
          <a:noFill/>
          <a:ln w="9525">
            <a:noFill/>
            <a:miter lim="800000"/>
            <a:headEnd/>
            <a:tailEnd/>
          </a:ln>
        </p:spPr>
      </p:pic>
      <p:pic>
        <p:nvPicPr>
          <p:cNvPr id="14" name="Picture 4"/>
          <p:cNvPicPr>
            <a:picLocks noChangeAspect="1"/>
          </p:cNvPicPr>
          <p:nvPr/>
        </p:nvPicPr>
        <p:blipFill>
          <a:blip r:embed="rId5" cstate="print"/>
          <a:srcRect/>
          <a:stretch>
            <a:fillRect/>
          </a:stretch>
        </p:blipFill>
        <p:spPr bwMode="auto">
          <a:xfrm>
            <a:off x="8501090" y="1071546"/>
            <a:ext cx="406400" cy="520700"/>
          </a:xfrm>
          <a:prstGeom prst="rect">
            <a:avLst/>
          </a:prstGeom>
          <a:noFill/>
          <a:ln w="9525">
            <a:noFill/>
            <a:miter lim="800000"/>
            <a:headEnd/>
            <a:tailEnd/>
          </a:ln>
        </p:spPr>
      </p:pic>
      <p:sp>
        <p:nvSpPr>
          <p:cNvPr id="15" name="مستطيل 14"/>
          <p:cNvSpPr/>
          <p:nvPr/>
        </p:nvSpPr>
        <p:spPr>
          <a:xfrm>
            <a:off x="5357818" y="3929066"/>
            <a:ext cx="3153428"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3200" b="1"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cs typeface="Traditional Arabic" pitchFamily="2" charset="-78"/>
              </a:rPr>
              <a:t>لِماذَا أُذْنا الأرْنَبِ كَبِيرَتَان</a:t>
            </a:r>
            <a:r>
              <a:rPr lang="ar-SA" sz="3200" b="1" cap="none" spc="0" dirty="0" smtClean="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a:t>
            </a:r>
            <a:endParaRPr lang="ar-SA" sz="3200" b="1" cap="none" spc="0" dirty="0">
              <a:ln>
                <a:solidFill>
                  <a:schemeClr val="tx1">
                    <a:lumMod val="95000"/>
                    <a:lumOff val="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ndParaRPr>
          </a:p>
        </p:txBody>
      </p:sp>
      <p:cxnSp>
        <p:nvCxnSpPr>
          <p:cNvPr id="17" name="رابط مستقيم 16"/>
          <p:cNvCxnSpPr/>
          <p:nvPr/>
        </p:nvCxnSpPr>
        <p:spPr>
          <a:xfrm rot="10800000">
            <a:off x="2143108" y="2071678"/>
            <a:ext cx="657229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7500958" y="3286124"/>
            <a:ext cx="946093" cy="461665"/>
          </a:xfrm>
          <a:prstGeom prst="rect">
            <a:avLst/>
          </a:prstGeom>
          <a:noFill/>
        </p:spPr>
        <p:txBody>
          <a:bodyPr wrap="none" lIns="91440" tIns="45720" rIns="91440" bIns="45720">
            <a:spAutoFit/>
          </a:bodyPr>
          <a:lstStyle/>
          <a:p>
            <a:pPr algn="ctr"/>
            <a:r>
              <a:rPr lang="ar-SA" sz="240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أ- صَغِيرَةٌ</a:t>
            </a:r>
            <a:endParaRPr lang="ar-SA" sz="2400" cap="none" spc="0" dirty="0">
              <a:ln w="17780" cmpd="sng">
                <a:solidFill>
                  <a:schemeClr val="tx1"/>
                </a:solidFill>
                <a:prstDash val="solid"/>
                <a:miter lim="800000"/>
              </a:ln>
              <a:solidFill>
                <a:schemeClr val="accent1">
                  <a:lumMod val="75000"/>
                </a:schemeClr>
              </a:solidFill>
              <a:cs typeface="Traditional Arabic" pitchFamily="2" charset="-78"/>
            </a:endParaRPr>
          </a:p>
        </p:txBody>
      </p:sp>
      <p:sp>
        <p:nvSpPr>
          <p:cNvPr id="19" name="مستطيل 18"/>
          <p:cNvSpPr/>
          <p:nvPr/>
        </p:nvSpPr>
        <p:spPr>
          <a:xfrm>
            <a:off x="6072198" y="3286124"/>
            <a:ext cx="971741" cy="461665"/>
          </a:xfrm>
          <a:prstGeom prst="rect">
            <a:avLst/>
          </a:prstGeom>
          <a:noFill/>
        </p:spPr>
        <p:txBody>
          <a:bodyPr wrap="none" lIns="91440" tIns="45720" rIns="91440" bIns="45720">
            <a:spAutoFit/>
          </a:bodyPr>
          <a:lstStyle/>
          <a:p>
            <a:pPr algn="ctr"/>
            <a:r>
              <a:rPr lang="ar-SA" sz="240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ب-</a:t>
            </a:r>
            <a:r>
              <a:rPr lang="ar-SA" sz="2400"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كَبِيِرَةٌ</a:t>
            </a:r>
            <a:endParaRPr lang="ar-SA" sz="2400"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endParaRPr>
          </a:p>
        </p:txBody>
      </p:sp>
      <p:sp>
        <p:nvSpPr>
          <p:cNvPr id="20" name="مستطيل 19"/>
          <p:cNvSpPr/>
          <p:nvPr/>
        </p:nvSpPr>
        <p:spPr>
          <a:xfrm>
            <a:off x="3428097" y="2967335"/>
            <a:ext cx="184730" cy="923330"/>
          </a:xfrm>
          <a:prstGeom prst="rect">
            <a:avLst/>
          </a:prstGeom>
          <a:noFill/>
        </p:spPr>
        <p:txBody>
          <a:bodyPr wrap="none" lIns="91440" tIns="45720" rIns="91440" bIns="45720">
            <a:spAutoFit/>
          </a:bodyPr>
          <a:lstStyle/>
          <a:p>
            <a:pPr algn="ct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1" name="مستطيل 20"/>
          <p:cNvSpPr/>
          <p:nvPr/>
        </p:nvSpPr>
        <p:spPr>
          <a:xfrm>
            <a:off x="4572000" y="3286124"/>
            <a:ext cx="811440" cy="461665"/>
          </a:xfrm>
          <a:prstGeom prst="rect">
            <a:avLst/>
          </a:prstGeom>
          <a:noFill/>
        </p:spPr>
        <p:txBody>
          <a:bodyPr wrap="none" lIns="91440" tIns="45720" rIns="91440" bIns="45720">
            <a:spAutoFit/>
          </a:bodyPr>
          <a:lstStyle/>
          <a:p>
            <a:r>
              <a:rPr lang="ar-SA" sz="2400"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ج-قَوِيّةٌ</a:t>
            </a:r>
            <a:endParaRPr lang="ar-SA" sz="2400"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endParaRPr>
          </a:p>
        </p:txBody>
      </p:sp>
      <p:sp>
        <p:nvSpPr>
          <p:cNvPr id="22" name="مستطيل 21"/>
          <p:cNvSpPr/>
          <p:nvPr/>
        </p:nvSpPr>
        <p:spPr>
          <a:xfrm>
            <a:off x="2786050" y="3286124"/>
            <a:ext cx="938077" cy="461665"/>
          </a:xfrm>
          <a:prstGeom prst="rect">
            <a:avLst/>
          </a:prstGeom>
          <a:noFill/>
        </p:spPr>
        <p:txBody>
          <a:bodyPr wrap="none" lIns="91440" tIns="45720" rIns="91440" bIns="45720">
            <a:spAutoFit/>
          </a:bodyPr>
          <a:lstStyle/>
          <a:p>
            <a:pPr algn="ctr"/>
            <a:r>
              <a:rPr lang="ar-SA" sz="2400" cap="none" spc="0" dirty="0" smtClean="0">
                <a:ln w="17780" cmpd="sng">
                  <a:solidFill>
                    <a:schemeClr val="tx1"/>
                  </a:solidFill>
                  <a:prstDash val="solid"/>
                  <a:miter lim="800000"/>
                </a:ln>
                <a:solidFill>
                  <a:schemeClr val="tx1">
                    <a:lumMod val="95000"/>
                    <a:lumOff val="5000"/>
                  </a:schemeClr>
                </a:solidFill>
                <a:cs typeface="Traditional Arabic" pitchFamily="2" charset="-78"/>
              </a:rPr>
              <a:t>د- قَاطِعَةٌ</a:t>
            </a:r>
            <a:endParaRPr lang="ar-SA" sz="2400" cap="none" spc="0" dirty="0">
              <a:ln w="17780" cmpd="sng">
                <a:solidFill>
                  <a:schemeClr val="tx1"/>
                </a:solidFill>
                <a:prstDash val="solid"/>
                <a:miter lim="800000"/>
              </a:ln>
              <a:solidFill>
                <a:schemeClr val="tx1">
                  <a:lumMod val="95000"/>
                  <a:lumOff val="5000"/>
                </a:schemeClr>
              </a:solidFill>
              <a:cs typeface="Traditional Arabic" pitchFamily="2" charset="-78"/>
            </a:endParaRPr>
          </a:p>
        </p:txBody>
      </p:sp>
      <p:sp>
        <p:nvSpPr>
          <p:cNvPr id="23" name="مستطيل 22"/>
          <p:cNvSpPr/>
          <p:nvPr/>
        </p:nvSpPr>
        <p:spPr>
          <a:xfrm>
            <a:off x="6551706" y="4643446"/>
            <a:ext cx="2246128" cy="523220"/>
          </a:xfrm>
          <a:prstGeom prst="rect">
            <a:avLst/>
          </a:prstGeom>
          <a:noFill/>
        </p:spPr>
        <p:txBody>
          <a:bodyPr wrap="none" lIns="91440" tIns="45720" rIns="91440" bIns="45720">
            <a:spAutoFit/>
          </a:bodyPr>
          <a:lstStyle/>
          <a:p>
            <a:r>
              <a:rPr lang="ar-SA" sz="2800"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أ-لِكَيْ تَكُوُنَا جَمِيلَتَيْن</a:t>
            </a:r>
            <a:endParaRPr lang="ar-SA" sz="2800"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endParaRPr>
          </a:p>
        </p:txBody>
      </p:sp>
      <p:sp>
        <p:nvSpPr>
          <p:cNvPr id="24" name="مستطيل 23"/>
          <p:cNvSpPr/>
          <p:nvPr/>
        </p:nvSpPr>
        <p:spPr>
          <a:xfrm>
            <a:off x="4857752" y="5357826"/>
            <a:ext cx="4118435"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solidFill>
                  <a:schemeClr val="tx1">
                    <a:lumMod val="95000"/>
                    <a:lumOff val="5000"/>
                  </a:schemeClr>
                </a:solidFill>
                <a:cs typeface="Traditional Arabic" pitchFamily="2" charset="-78"/>
              </a:rPr>
              <a:t>ب-</a:t>
            </a:r>
            <a:r>
              <a:rPr lang="ar-SA" sz="28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Traditional Arabic" pitchFamily="2" charset="-78"/>
              </a:rPr>
              <a:t> </a:t>
            </a:r>
            <a:r>
              <a:rPr lang="ar-SA" sz="2800" cap="none" spc="0" dirty="0" smtClean="0">
                <a:ln w="17780" cmpd="sng">
                  <a:solidFill>
                    <a:schemeClr val="tx1"/>
                  </a:solidFill>
                  <a:prstDash val="solid"/>
                  <a:miter lim="800000"/>
                </a:ln>
                <a:solidFill>
                  <a:schemeClr val="tx1">
                    <a:lumMod val="95000"/>
                    <a:lumOff val="5000"/>
                  </a:schemeClr>
                </a:solidFill>
                <a:cs typeface="Traditional Arabic" pitchFamily="2" charset="-78"/>
              </a:rPr>
              <a:t>لِكَيْ تُحَرّكْهُمَا في جَمِيِعِ الاتّجاهات</a:t>
            </a:r>
            <a:endParaRPr lang="ar-SA" sz="2800" cap="none" spc="0" dirty="0">
              <a:ln w="17780" cmpd="sng">
                <a:solidFill>
                  <a:schemeClr val="tx1"/>
                </a:solidFill>
                <a:prstDash val="solid"/>
                <a:miter lim="800000"/>
              </a:ln>
              <a:solidFill>
                <a:schemeClr val="tx1">
                  <a:lumMod val="95000"/>
                  <a:lumOff val="5000"/>
                </a:schemeClr>
              </a:solidFill>
              <a:cs typeface="Traditional Arabic" pitchFamily="2" charset="-78"/>
            </a:endParaRPr>
          </a:p>
        </p:txBody>
      </p:sp>
      <p:sp>
        <p:nvSpPr>
          <p:cNvPr id="25" name="مستطيل 24"/>
          <p:cNvSpPr/>
          <p:nvPr/>
        </p:nvSpPr>
        <p:spPr>
          <a:xfrm>
            <a:off x="2285984" y="4714884"/>
            <a:ext cx="2674130"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solidFill>
                  <a:schemeClr val="tx1">
                    <a:lumMod val="95000"/>
                    <a:lumOff val="5000"/>
                  </a:schemeClr>
                </a:solidFill>
                <a:cs typeface="Traditional Arabic" pitchFamily="2" charset="-78"/>
              </a:rPr>
              <a:t>ج- لِكَيْ تَسْمَعَ بِهِمَا جَيّدًا</a:t>
            </a:r>
            <a:endParaRPr lang="ar-SA" sz="2800" cap="none" spc="0" dirty="0">
              <a:ln w="17780" cmpd="sng">
                <a:solidFill>
                  <a:schemeClr val="tx1"/>
                </a:solidFill>
                <a:prstDash val="solid"/>
                <a:miter lim="800000"/>
              </a:ln>
              <a:solidFill>
                <a:schemeClr val="tx1">
                  <a:lumMod val="95000"/>
                  <a:lumOff val="5000"/>
                </a:schemeClr>
              </a:solidFill>
              <a:cs typeface="Traditional Arabic" pitchFamily="2" charset="-78"/>
            </a:endParaRPr>
          </a:p>
        </p:txBody>
      </p:sp>
      <p:sp>
        <p:nvSpPr>
          <p:cNvPr id="26" name="مستطيل 25"/>
          <p:cNvSpPr/>
          <p:nvPr/>
        </p:nvSpPr>
        <p:spPr>
          <a:xfrm>
            <a:off x="2500298" y="5357826"/>
            <a:ext cx="2165978"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solidFill>
                  <a:schemeClr val="tx1">
                    <a:lumMod val="95000"/>
                    <a:lumOff val="5000"/>
                  </a:schemeClr>
                </a:solidFill>
                <a:cs typeface="Traditional Arabic" pitchFamily="2" charset="-78"/>
              </a:rPr>
              <a:t>د- لأنّ جِسْمُها كَبِيِرٌ</a:t>
            </a:r>
            <a:endParaRPr lang="ar-SA" sz="2800" cap="none" spc="0" dirty="0">
              <a:ln w="17780" cmpd="sng">
                <a:solidFill>
                  <a:schemeClr val="tx1"/>
                </a:solidFill>
                <a:prstDash val="solid"/>
                <a:miter lim="800000"/>
              </a:ln>
              <a:solidFill>
                <a:schemeClr val="tx1">
                  <a:lumMod val="95000"/>
                  <a:lumOff val="5000"/>
                </a:schemeClr>
              </a:solidFill>
              <a:cs typeface="Traditional Arabic" pitchFamily="2" charset="-78"/>
            </a:endParaRPr>
          </a:p>
        </p:txBody>
      </p:sp>
      <p:sp>
        <p:nvSpPr>
          <p:cNvPr id="27" name="مستطيل 26"/>
          <p:cNvSpPr/>
          <p:nvPr/>
        </p:nvSpPr>
        <p:spPr>
          <a:xfrm>
            <a:off x="3500430" y="1714488"/>
            <a:ext cx="5359672" cy="523220"/>
          </a:xfrm>
          <a:prstGeom prst="rect">
            <a:avLst/>
          </a:prstGeom>
          <a:noFill/>
        </p:spPr>
        <p:txBody>
          <a:bodyPr wrap="square" lIns="91440" tIns="45720" rIns="91440" bIns="45720">
            <a:spAutoFit/>
          </a:bodyPr>
          <a:lstStyle/>
          <a:p>
            <a:pPr algn="ctr"/>
            <a:r>
              <a:rPr lang="ar-SA" sz="2800" cap="none" spc="0" dirty="0" smtClean="0">
                <a:ln w="17780" cmpd="sng">
                  <a:solidFill>
                    <a:schemeClr val="tx1"/>
                  </a:solidFill>
                  <a:prstDash val="solid"/>
                  <a:miter lim="800000"/>
                </a:ln>
                <a:solidFill>
                  <a:schemeClr val="tx1">
                    <a:lumMod val="95000"/>
                    <a:lumOff val="5000"/>
                  </a:schemeClr>
                </a:solidFill>
                <a:cs typeface="Traditional Arabic" pitchFamily="2" charset="-78"/>
              </a:rPr>
              <a:t>تَسْتَطِيعُ الأرْنَبَةُ الْوَاحِدَةُ أنْ تَلِدَ فِي السّنةِ 80 أرْنَبًا.</a:t>
            </a:r>
            <a:endParaRPr lang="ar-SA" sz="2800" cap="none" spc="0" dirty="0">
              <a:ln w="17780" cmpd="sng">
                <a:solidFill>
                  <a:schemeClr val="tx1"/>
                </a:solidFill>
                <a:prstDash val="solid"/>
                <a:miter lim="800000"/>
              </a:ln>
              <a:solidFill>
                <a:schemeClr val="tx1">
                  <a:lumMod val="95000"/>
                  <a:lumOff val="5000"/>
                </a:schemeClr>
              </a:solidFill>
              <a:cs typeface="Traditional Arabic" pitchFamily="2" charset="-78"/>
            </a:endParaRPr>
          </a:p>
        </p:txBody>
      </p:sp>
      <p:pic>
        <p:nvPicPr>
          <p:cNvPr id="29" name="صورة 28" descr="4aS63332.png"/>
          <p:cNvPicPr>
            <a:picLocks noChangeAspect="1"/>
          </p:cNvPicPr>
          <p:nvPr/>
        </p:nvPicPr>
        <p:blipFill>
          <a:blip r:embed="rId6" cstate="print"/>
          <a:stretch>
            <a:fillRect/>
          </a:stretch>
        </p:blipFill>
        <p:spPr>
          <a:xfrm>
            <a:off x="4000496" y="3071810"/>
            <a:ext cx="1857388" cy="1071570"/>
          </a:xfrm>
          <a:prstGeom prst="rect">
            <a:avLst/>
          </a:prstGeom>
        </p:spPr>
      </p:pic>
      <p:pic>
        <p:nvPicPr>
          <p:cNvPr id="30" name="صورة 29" descr="4aS63332.png"/>
          <p:cNvPicPr>
            <a:picLocks noChangeAspect="1"/>
          </p:cNvPicPr>
          <p:nvPr/>
        </p:nvPicPr>
        <p:blipFill>
          <a:blip r:embed="rId6" cstate="print"/>
          <a:stretch>
            <a:fillRect/>
          </a:stretch>
        </p:blipFill>
        <p:spPr>
          <a:xfrm>
            <a:off x="2285984" y="3000372"/>
            <a:ext cx="1857388" cy="1071570"/>
          </a:xfrm>
          <a:prstGeom prst="rect">
            <a:avLst/>
          </a:prstGeom>
        </p:spPr>
      </p:pic>
      <p:pic>
        <p:nvPicPr>
          <p:cNvPr id="31" name="صورة 30" descr="4aS63332.png"/>
          <p:cNvPicPr>
            <a:picLocks noChangeAspect="1"/>
          </p:cNvPicPr>
          <p:nvPr/>
        </p:nvPicPr>
        <p:blipFill>
          <a:blip r:embed="rId7" cstate="print"/>
          <a:stretch>
            <a:fillRect/>
          </a:stretch>
        </p:blipFill>
        <p:spPr>
          <a:xfrm>
            <a:off x="1000100" y="4429132"/>
            <a:ext cx="5572164" cy="1071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80">
                                          <p:stCondLst>
                                            <p:cond delay="0"/>
                                          </p:stCondLst>
                                        </p:cTn>
                                        <p:tgtEl>
                                          <p:spTgt spid="29"/>
                                        </p:tgtEl>
                                      </p:cBhvr>
                                    </p:animEffect>
                                    <p:anim calcmode="lin" valueType="num">
                                      <p:cBhvr>
                                        <p:cTn id="1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0" dur="26">
                                          <p:stCondLst>
                                            <p:cond delay="650"/>
                                          </p:stCondLst>
                                        </p:cTn>
                                        <p:tgtEl>
                                          <p:spTgt spid="29"/>
                                        </p:tgtEl>
                                      </p:cBhvr>
                                      <p:to x="100000" y="60000"/>
                                    </p:animScale>
                                    <p:animScale>
                                      <p:cBhvr>
                                        <p:cTn id="21" dur="166" decel="50000">
                                          <p:stCondLst>
                                            <p:cond delay="676"/>
                                          </p:stCondLst>
                                        </p:cTn>
                                        <p:tgtEl>
                                          <p:spTgt spid="29"/>
                                        </p:tgtEl>
                                      </p:cBhvr>
                                      <p:to x="100000" y="100000"/>
                                    </p:animScale>
                                    <p:animScale>
                                      <p:cBhvr>
                                        <p:cTn id="22" dur="26">
                                          <p:stCondLst>
                                            <p:cond delay="1312"/>
                                          </p:stCondLst>
                                        </p:cTn>
                                        <p:tgtEl>
                                          <p:spTgt spid="29"/>
                                        </p:tgtEl>
                                      </p:cBhvr>
                                      <p:to x="100000" y="80000"/>
                                    </p:animScale>
                                    <p:animScale>
                                      <p:cBhvr>
                                        <p:cTn id="23" dur="166" decel="50000">
                                          <p:stCondLst>
                                            <p:cond delay="1338"/>
                                          </p:stCondLst>
                                        </p:cTn>
                                        <p:tgtEl>
                                          <p:spTgt spid="29"/>
                                        </p:tgtEl>
                                      </p:cBhvr>
                                      <p:to x="100000" y="100000"/>
                                    </p:animScale>
                                    <p:animScale>
                                      <p:cBhvr>
                                        <p:cTn id="24" dur="26">
                                          <p:stCondLst>
                                            <p:cond delay="1642"/>
                                          </p:stCondLst>
                                        </p:cTn>
                                        <p:tgtEl>
                                          <p:spTgt spid="29"/>
                                        </p:tgtEl>
                                      </p:cBhvr>
                                      <p:to x="100000" y="90000"/>
                                    </p:animScale>
                                    <p:animScale>
                                      <p:cBhvr>
                                        <p:cTn id="25" dur="166" decel="50000">
                                          <p:stCondLst>
                                            <p:cond delay="1668"/>
                                          </p:stCondLst>
                                        </p:cTn>
                                        <p:tgtEl>
                                          <p:spTgt spid="29"/>
                                        </p:tgtEl>
                                      </p:cBhvr>
                                      <p:to x="100000" y="100000"/>
                                    </p:animScale>
                                    <p:animScale>
                                      <p:cBhvr>
                                        <p:cTn id="26" dur="26">
                                          <p:stCondLst>
                                            <p:cond delay="1808"/>
                                          </p:stCondLst>
                                        </p:cTn>
                                        <p:tgtEl>
                                          <p:spTgt spid="29"/>
                                        </p:tgtEl>
                                      </p:cBhvr>
                                      <p:to x="100000" y="95000"/>
                                    </p:animScale>
                                    <p:animScale>
                                      <p:cBhvr>
                                        <p:cTn id="27" dur="166" decel="50000">
                                          <p:stCondLst>
                                            <p:cond delay="1834"/>
                                          </p:stCondLst>
                                        </p:cTn>
                                        <p:tgtEl>
                                          <p:spTgt spid="2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80">
                                          <p:stCondLst>
                                            <p:cond delay="0"/>
                                          </p:stCondLst>
                                        </p:cTn>
                                        <p:tgtEl>
                                          <p:spTgt spid="30"/>
                                        </p:tgtEl>
                                      </p:cBhvr>
                                    </p:animEffect>
                                    <p:anim calcmode="lin" valueType="num">
                                      <p:cBhvr>
                                        <p:cTn id="3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8" dur="26">
                                          <p:stCondLst>
                                            <p:cond delay="650"/>
                                          </p:stCondLst>
                                        </p:cTn>
                                        <p:tgtEl>
                                          <p:spTgt spid="30"/>
                                        </p:tgtEl>
                                      </p:cBhvr>
                                      <p:to x="100000" y="60000"/>
                                    </p:animScale>
                                    <p:animScale>
                                      <p:cBhvr>
                                        <p:cTn id="39" dur="166" decel="50000">
                                          <p:stCondLst>
                                            <p:cond delay="676"/>
                                          </p:stCondLst>
                                        </p:cTn>
                                        <p:tgtEl>
                                          <p:spTgt spid="30"/>
                                        </p:tgtEl>
                                      </p:cBhvr>
                                      <p:to x="100000" y="100000"/>
                                    </p:animScale>
                                    <p:animScale>
                                      <p:cBhvr>
                                        <p:cTn id="40" dur="26">
                                          <p:stCondLst>
                                            <p:cond delay="1312"/>
                                          </p:stCondLst>
                                        </p:cTn>
                                        <p:tgtEl>
                                          <p:spTgt spid="30"/>
                                        </p:tgtEl>
                                      </p:cBhvr>
                                      <p:to x="100000" y="80000"/>
                                    </p:animScale>
                                    <p:animScale>
                                      <p:cBhvr>
                                        <p:cTn id="41" dur="166" decel="50000">
                                          <p:stCondLst>
                                            <p:cond delay="1338"/>
                                          </p:stCondLst>
                                        </p:cTn>
                                        <p:tgtEl>
                                          <p:spTgt spid="30"/>
                                        </p:tgtEl>
                                      </p:cBhvr>
                                      <p:to x="100000" y="100000"/>
                                    </p:animScale>
                                    <p:animScale>
                                      <p:cBhvr>
                                        <p:cTn id="42" dur="26">
                                          <p:stCondLst>
                                            <p:cond delay="1642"/>
                                          </p:stCondLst>
                                        </p:cTn>
                                        <p:tgtEl>
                                          <p:spTgt spid="30"/>
                                        </p:tgtEl>
                                      </p:cBhvr>
                                      <p:to x="100000" y="90000"/>
                                    </p:animScale>
                                    <p:animScale>
                                      <p:cBhvr>
                                        <p:cTn id="43" dur="166" decel="50000">
                                          <p:stCondLst>
                                            <p:cond delay="1668"/>
                                          </p:stCondLst>
                                        </p:cTn>
                                        <p:tgtEl>
                                          <p:spTgt spid="30"/>
                                        </p:tgtEl>
                                      </p:cBhvr>
                                      <p:to x="100000" y="100000"/>
                                    </p:animScale>
                                    <p:animScale>
                                      <p:cBhvr>
                                        <p:cTn id="44" dur="26">
                                          <p:stCondLst>
                                            <p:cond delay="1808"/>
                                          </p:stCondLst>
                                        </p:cTn>
                                        <p:tgtEl>
                                          <p:spTgt spid="30"/>
                                        </p:tgtEl>
                                      </p:cBhvr>
                                      <p:to x="100000" y="95000"/>
                                    </p:animScale>
                                    <p:animScale>
                                      <p:cBhvr>
                                        <p:cTn id="45" dur="166" decel="50000">
                                          <p:stCondLst>
                                            <p:cond delay="1834"/>
                                          </p:stCondLst>
                                        </p:cTn>
                                        <p:tgtEl>
                                          <p:spTgt spid="3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80">
                                          <p:stCondLst>
                                            <p:cond delay="0"/>
                                          </p:stCondLst>
                                        </p:cTn>
                                        <p:tgtEl>
                                          <p:spTgt spid="31"/>
                                        </p:tgtEl>
                                      </p:cBhvr>
                                    </p:animEffect>
                                    <p:anim calcmode="lin" valueType="num">
                                      <p:cBhvr>
                                        <p:cTn id="5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6" dur="26">
                                          <p:stCondLst>
                                            <p:cond delay="650"/>
                                          </p:stCondLst>
                                        </p:cTn>
                                        <p:tgtEl>
                                          <p:spTgt spid="31"/>
                                        </p:tgtEl>
                                      </p:cBhvr>
                                      <p:to x="100000" y="60000"/>
                                    </p:animScale>
                                    <p:animScale>
                                      <p:cBhvr>
                                        <p:cTn id="57" dur="166" decel="50000">
                                          <p:stCondLst>
                                            <p:cond delay="676"/>
                                          </p:stCondLst>
                                        </p:cTn>
                                        <p:tgtEl>
                                          <p:spTgt spid="31"/>
                                        </p:tgtEl>
                                      </p:cBhvr>
                                      <p:to x="100000" y="100000"/>
                                    </p:animScale>
                                    <p:animScale>
                                      <p:cBhvr>
                                        <p:cTn id="58" dur="26">
                                          <p:stCondLst>
                                            <p:cond delay="1312"/>
                                          </p:stCondLst>
                                        </p:cTn>
                                        <p:tgtEl>
                                          <p:spTgt spid="31"/>
                                        </p:tgtEl>
                                      </p:cBhvr>
                                      <p:to x="100000" y="80000"/>
                                    </p:animScale>
                                    <p:animScale>
                                      <p:cBhvr>
                                        <p:cTn id="59" dur="166" decel="50000">
                                          <p:stCondLst>
                                            <p:cond delay="1338"/>
                                          </p:stCondLst>
                                        </p:cTn>
                                        <p:tgtEl>
                                          <p:spTgt spid="31"/>
                                        </p:tgtEl>
                                      </p:cBhvr>
                                      <p:to x="100000" y="100000"/>
                                    </p:animScale>
                                    <p:animScale>
                                      <p:cBhvr>
                                        <p:cTn id="60" dur="26">
                                          <p:stCondLst>
                                            <p:cond delay="1642"/>
                                          </p:stCondLst>
                                        </p:cTn>
                                        <p:tgtEl>
                                          <p:spTgt spid="31"/>
                                        </p:tgtEl>
                                      </p:cBhvr>
                                      <p:to x="100000" y="90000"/>
                                    </p:animScale>
                                    <p:animScale>
                                      <p:cBhvr>
                                        <p:cTn id="61" dur="166" decel="50000">
                                          <p:stCondLst>
                                            <p:cond delay="1668"/>
                                          </p:stCondLst>
                                        </p:cTn>
                                        <p:tgtEl>
                                          <p:spTgt spid="31"/>
                                        </p:tgtEl>
                                      </p:cBhvr>
                                      <p:to x="100000" y="100000"/>
                                    </p:animScale>
                                    <p:animScale>
                                      <p:cBhvr>
                                        <p:cTn id="62" dur="26">
                                          <p:stCondLst>
                                            <p:cond delay="1808"/>
                                          </p:stCondLst>
                                        </p:cTn>
                                        <p:tgtEl>
                                          <p:spTgt spid="31"/>
                                        </p:tgtEl>
                                      </p:cBhvr>
                                      <p:to x="100000" y="95000"/>
                                    </p:animScale>
                                    <p:animScale>
                                      <p:cBhvr>
                                        <p:cTn id="63"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pic>
        <p:nvPicPr>
          <p:cNvPr id="5" name="صورة 4" descr="cc86ee86.gif"/>
          <p:cNvPicPr>
            <a:picLocks noChangeAspect="1"/>
          </p:cNvPicPr>
          <p:nvPr/>
        </p:nvPicPr>
        <p:blipFill>
          <a:blip r:embed="rId3" cstate="print"/>
          <a:stretch>
            <a:fillRect/>
          </a:stretch>
        </p:blipFill>
        <p:spPr>
          <a:xfrm rot="16200000">
            <a:off x="-1900237" y="1900239"/>
            <a:ext cx="4429125" cy="628650"/>
          </a:xfrm>
          <a:prstGeom prst="rect">
            <a:avLst/>
          </a:prstGeom>
        </p:spPr>
      </p:pic>
      <p:pic>
        <p:nvPicPr>
          <p:cNvPr id="6" name="صورة 5" descr="cc86ee86.gif"/>
          <p:cNvPicPr>
            <a:picLocks noChangeAspect="1"/>
          </p:cNvPicPr>
          <p:nvPr/>
        </p:nvPicPr>
        <p:blipFill>
          <a:blip r:embed="rId3" cstate="print"/>
          <a:stretch>
            <a:fillRect/>
          </a:stretch>
        </p:blipFill>
        <p:spPr>
          <a:xfrm rot="16200000">
            <a:off x="-1150142" y="5079209"/>
            <a:ext cx="2928934" cy="628650"/>
          </a:xfrm>
          <a:prstGeom prst="rect">
            <a:avLst/>
          </a:prstGeom>
        </p:spPr>
      </p:pic>
      <p:pic>
        <p:nvPicPr>
          <p:cNvPr id="7" name="صورة 6" descr="cc86ee86.gif"/>
          <p:cNvPicPr>
            <a:picLocks noChangeAspect="1"/>
          </p:cNvPicPr>
          <p:nvPr/>
        </p:nvPicPr>
        <p:blipFill>
          <a:blip r:embed="rId3" cstate="print"/>
          <a:stretch>
            <a:fillRect/>
          </a:stretch>
        </p:blipFill>
        <p:spPr>
          <a:xfrm rot="10800000">
            <a:off x="214282" y="0"/>
            <a:ext cx="4429125" cy="628650"/>
          </a:xfrm>
          <a:prstGeom prst="rect">
            <a:avLst/>
          </a:prstGeom>
        </p:spPr>
      </p:pic>
      <p:pic>
        <p:nvPicPr>
          <p:cNvPr id="8" name="صورة 7" descr="23.gif"/>
          <p:cNvPicPr>
            <a:picLocks noChangeAspect="1"/>
          </p:cNvPicPr>
          <p:nvPr/>
        </p:nvPicPr>
        <p:blipFill>
          <a:blip r:embed="rId4" cstate="print"/>
          <a:stretch>
            <a:fillRect/>
          </a:stretch>
        </p:blipFill>
        <p:spPr>
          <a:xfrm>
            <a:off x="214282" y="3929066"/>
            <a:ext cx="1785918" cy="2928934"/>
          </a:xfrm>
          <a:prstGeom prst="rect">
            <a:avLst/>
          </a:prstGeom>
        </p:spPr>
      </p:pic>
      <p:sp>
        <p:nvSpPr>
          <p:cNvPr id="9" name="مستطيل 8"/>
          <p:cNvSpPr/>
          <p:nvPr/>
        </p:nvSpPr>
        <p:spPr>
          <a:xfrm>
            <a:off x="5286380" y="1071547"/>
            <a:ext cx="2945037"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2800" b="1"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تَرْكُضُ الأرانبُ سَرِيعًا لِكَيْ:</a:t>
            </a:r>
          </a:p>
          <a:p>
            <a:pPr algn="ctr"/>
            <a:endParaRPr lang="ar-SA"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endParaRPr>
          </a:p>
        </p:txBody>
      </p:sp>
      <p:sp>
        <p:nvSpPr>
          <p:cNvPr id="10" name="مستطيل 9"/>
          <p:cNvSpPr/>
          <p:nvPr/>
        </p:nvSpPr>
        <p:spPr>
          <a:xfrm>
            <a:off x="4929190" y="3286124"/>
            <a:ext cx="3557385"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2800" b="1"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مَاذَا نَسْتَطِيع أنْ نَتَعَلّمَ مِنَ الأرانِبِ</a:t>
            </a:r>
            <a:r>
              <a:rPr lang="ar-SA"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a:t>
            </a:r>
            <a:endParaRPr lang="ar-SA"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endParaRPr>
          </a:p>
        </p:txBody>
      </p:sp>
      <p:pic>
        <p:nvPicPr>
          <p:cNvPr id="11" name="Picture 4"/>
          <p:cNvPicPr>
            <a:picLocks noChangeAspect="1"/>
          </p:cNvPicPr>
          <p:nvPr/>
        </p:nvPicPr>
        <p:blipFill>
          <a:blip r:embed="rId5" cstate="print"/>
          <a:srcRect/>
          <a:stretch>
            <a:fillRect/>
          </a:stretch>
        </p:blipFill>
        <p:spPr bwMode="auto">
          <a:xfrm>
            <a:off x="8286776" y="928670"/>
            <a:ext cx="406400" cy="520700"/>
          </a:xfrm>
          <a:prstGeom prst="rect">
            <a:avLst/>
          </a:prstGeom>
          <a:noFill/>
          <a:ln w="9525">
            <a:noFill/>
            <a:miter lim="800000"/>
            <a:headEnd/>
            <a:tailEnd/>
          </a:ln>
        </p:spPr>
      </p:pic>
      <p:pic>
        <p:nvPicPr>
          <p:cNvPr id="12" name="Picture 4"/>
          <p:cNvPicPr>
            <a:picLocks noChangeAspect="1"/>
          </p:cNvPicPr>
          <p:nvPr/>
        </p:nvPicPr>
        <p:blipFill>
          <a:blip r:embed="rId5" cstate="print"/>
          <a:srcRect/>
          <a:stretch>
            <a:fillRect/>
          </a:stretch>
        </p:blipFill>
        <p:spPr bwMode="auto">
          <a:xfrm>
            <a:off x="8358214" y="3143248"/>
            <a:ext cx="406400" cy="520700"/>
          </a:xfrm>
          <a:prstGeom prst="rect">
            <a:avLst/>
          </a:prstGeom>
          <a:noFill/>
          <a:ln w="9525">
            <a:noFill/>
            <a:miter lim="800000"/>
            <a:headEnd/>
            <a:tailEnd/>
          </a:ln>
        </p:spPr>
      </p:pic>
      <p:sp>
        <p:nvSpPr>
          <p:cNvPr id="13" name="مستطيل 12"/>
          <p:cNvSpPr/>
          <p:nvPr/>
        </p:nvSpPr>
        <p:spPr>
          <a:xfrm>
            <a:off x="6357950" y="1714488"/>
            <a:ext cx="1997662"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أ- تَسْبِقَ الْحَيَواناتِ</a:t>
            </a:r>
            <a:endParaRPr lang="ar-SA" sz="2800" cap="none" spc="0" dirty="0">
              <a:ln w="17780" cmpd="sng">
                <a:solidFill>
                  <a:schemeClr val="tx1"/>
                </a:solidFill>
                <a:prstDash val="solid"/>
                <a:miter lim="800000"/>
              </a:ln>
              <a:cs typeface="Traditional Arabic" pitchFamily="2" charset="-78"/>
            </a:endParaRPr>
          </a:p>
        </p:txBody>
      </p:sp>
      <p:sp>
        <p:nvSpPr>
          <p:cNvPr id="14" name="مستطيل 13"/>
          <p:cNvSpPr/>
          <p:nvPr/>
        </p:nvSpPr>
        <p:spPr>
          <a:xfrm>
            <a:off x="6786578" y="2500306"/>
            <a:ext cx="1747594"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ب-تَأكُلَ بِسُرْعَةٍ</a:t>
            </a:r>
            <a:endParaRPr lang="ar-SA" sz="2800" cap="none" spc="0" dirty="0">
              <a:ln w="17780" cmpd="sng">
                <a:solidFill>
                  <a:schemeClr val="tx1"/>
                </a:solidFill>
                <a:prstDash val="solid"/>
                <a:miter lim="800000"/>
              </a:ln>
              <a:cs typeface="Traditional Arabic" pitchFamily="2" charset="-78"/>
            </a:endParaRPr>
          </a:p>
        </p:txBody>
      </p:sp>
      <p:sp>
        <p:nvSpPr>
          <p:cNvPr id="15" name="مستطيل 14"/>
          <p:cNvSpPr/>
          <p:nvPr/>
        </p:nvSpPr>
        <p:spPr>
          <a:xfrm>
            <a:off x="3071802" y="1785926"/>
            <a:ext cx="1805302"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ج-تُمَرِّنَ جِسمَها</a:t>
            </a:r>
            <a:endParaRPr lang="ar-SA" sz="2800" cap="none" spc="0" dirty="0">
              <a:ln w="17780" cmpd="sng">
                <a:solidFill>
                  <a:schemeClr val="tx1"/>
                </a:solidFill>
                <a:prstDash val="solid"/>
                <a:miter lim="800000"/>
              </a:ln>
              <a:cs typeface="Traditional Arabic" pitchFamily="2" charset="-78"/>
            </a:endParaRPr>
          </a:p>
        </p:txBody>
      </p:sp>
      <p:sp>
        <p:nvSpPr>
          <p:cNvPr id="16" name="مستطيل 15"/>
          <p:cNvSpPr/>
          <p:nvPr/>
        </p:nvSpPr>
        <p:spPr>
          <a:xfrm>
            <a:off x="2857488" y="2500306"/>
            <a:ext cx="2116285"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د- تَهْرُبَ مِنَ الْخَطَرِ</a:t>
            </a:r>
            <a:endParaRPr lang="ar-SA" sz="2800" cap="none" spc="0" dirty="0">
              <a:ln w="17780" cmpd="sng">
                <a:solidFill>
                  <a:schemeClr val="tx1"/>
                </a:solidFill>
                <a:prstDash val="solid"/>
                <a:miter lim="800000"/>
              </a:ln>
              <a:cs typeface="Traditional Arabic" pitchFamily="2" charset="-78"/>
            </a:endParaRPr>
          </a:p>
        </p:txBody>
      </p:sp>
      <p:sp>
        <p:nvSpPr>
          <p:cNvPr id="17" name="مستطيل 16"/>
          <p:cNvSpPr/>
          <p:nvPr/>
        </p:nvSpPr>
        <p:spPr>
          <a:xfrm>
            <a:off x="6929454" y="4071942"/>
            <a:ext cx="1850186"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أ-الْخَوْفَ والْجُبْنَ</a:t>
            </a:r>
            <a:endParaRPr lang="ar-SA" sz="2800" cap="none" spc="0" dirty="0">
              <a:ln w="17780" cmpd="sng">
                <a:solidFill>
                  <a:schemeClr val="tx1"/>
                </a:solidFill>
                <a:prstDash val="solid"/>
                <a:miter lim="800000"/>
              </a:ln>
              <a:cs typeface="Traditional Arabic" pitchFamily="2" charset="-78"/>
            </a:endParaRPr>
          </a:p>
        </p:txBody>
      </p:sp>
      <p:sp>
        <p:nvSpPr>
          <p:cNvPr id="18" name="مستطيل 17"/>
          <p:cNvSpPr/>
          <p:nvPr/>
        </p:nvSpPr>
        <p:spPr>
          <a:xfrm>
            <a:off x="7286644" y="4857760"/>
            <a:ext cx="1479892"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effectLst/>
                <a:cs typeface="Traditional Arabic" pitchFamily="2" charset="-78"/>
              </a:rPr>
              <a:t>ب- الشّجاعَةَ</a:t>
            </a:r>
            <a:endParaRPr lang="ar-SA" sz="2800" cap="none" spc="0" dirty="0">
              <a:ln w="17780" cmpd="sng">
                <a:solidFill>
                  <a:schemeClr val="tx1"/>
                </a:solidFill>
                <a:prstDash val="solid"/>
                <a:miter lim="800000"/>
              </a:ln>
              <a:effectLst/>
              <a:cs typeface="Traditional Arabic" pitchFamily="2" charset="-78"/>
            </a:endParaRPr>
          </a:p>
        </p:txBody>
      </p:sp>
      <p:sp>
        <p:nvSpPr>
          <p:cNvPr id="19" name="مستطيل 18"/>
          <p:cNvSpPr/>
          <p:nvPr/>
        </p:nvSpPr>
        <p:spPr>
          <a:xfrm>
            <a:off x="3357554" y="4000504"/>
            <a:ext cx="1989648"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ج- الْحَذَرَ والانتباهَ</a:t>
            </a:r>
            <a:endParaRPr lang="ar-SA" sz="2800" cap="none" spc="0" dirty="0">
              <a:ln w="17780" cmpd="sng">
                <a:solidFill>
                  <a:schemeClr val="tx1"/>
                </a:solidFill>
                <a:prstDash val="solid"/>
                <a:miter lim="800000"/>
              </a:ln>
              <a:cs typeface="Traditional Arabic" pitchFamily="2" charset="-78"/>
            </a:endParaRPr>
          </a:p>
        </p:txBody>
      </p:sp>
      <p:sp>
        <p:nvSpPr>
          <p:cNvPr id="20" name="مستطيل 19"/>
          <p:cNvSpPr/>
          <p:nvPr/>
        </p:nvSpPr>
        <p:spPr>
          <a:xfrm>
            <a:off x="3643306" y="4857760"/>
            <a:ext cx="1678665" cy="523220"/>
          </a:xfrm>
          <a:prstGeom prst="rect">
            <a:avLst/>
          </a:prstGeom>
          <a:noFill/>
        </p:spPr>
        <p:txBody>
          <a:bodyPr wrap="none" lIns="91440" tIns="45720" rIns="91440" bIns="45720">
            <a:spAutoFit/>
          </a:bodyPr>
          <a:lstStyle/>
          <a:p>
            <a:pPr algn="ctr"/>
            <a:r>
              <a:rPr lang="ar-SA" sz="2800" cap="none" spc="0" dirty="0" smtClean="0">
                <a:ln w="17780" cmpd="sng">
                  <a:solidFill>
                    <a:schemeClr val="tx1"/>
                  </a:solidFill>
                  <a:prstDash val="solid"/>
                  <a:miter lim="800000"/>
                </a:ln>
                <a:cs typeface="Traditional Arabic" pitchFamily="2" charset="-78"/>
              </a:rPr>
              <a:t>د- أكْلِ الْعُشْبِ</a:t>
            </a:r>
            <a:endParaRPr lang="ar-SA" sz="2800" cap="none" spc="0" dirty="0">
              <a:ln w="17780" cmpd="sng">
                <a:solidFill>
                  <a:schemeClr val="tx1"/>
                </a:solidFill>
                <a:prstDash val="solid"/>
                <a:miter lim="800000"/>
              </a:ln>
              <a:cs typeface="Traditional Arabic" pitchFamily="2" charset="-78"/>
            </a:endParaRPr>
          </a:p>
        </p:txBody>
      </p:sp>
      <p:pic>
        <p:nvPicPr>
          <p:cNvPr id="21" name="صورة 20" descr="4aS63332.png"/>
          <p:cNvPicPr>
            <a:picLocks noChangeAspect="1"/>
          </p:cNvPicPr>
          <p:nvPr/>
        </p:nvPicPr>
        <p:blipFill>
          <a:blip r:embed="rId6" cstate="print"/>
          <a:stretch>
            <a:fillRect/>
          </a:stretch>
        </p:blipFill>
        <p:spPr>
          <a:xfrm>
            <a:off x="1285852" y="2214554"/>
            <a:ext cx="5572164" cy="1071570"/>
          </a:xfrm>
          <a:prstGeom prst="rect">
            <a:avLst/>
          </a:prstGeom>
        </p:spPr>
      </p:pic>
      <p:pic>
        <p:nvPicPr>
          <p:cNvPr id="22" name="صورة 21" descr="4aS63332.png"/>
          <p:cNvPicPr>
            <a:picLocks noChangeAspect="1"/>
          </p:cNvPicPr>
          <p:nvPr/>
        </p:nvPicPr>
        <p:blipFill>
          <a:blip r:embed="rId6" cstate="print"/>
          <a:stretch>
            <a:fillRect/>
          </a:stretch>
        </p:blipFill>
        <p:spPr>
          <a:xfrm>
            <a:off x="1571604" y="3786190"/>
            <a:ext cx="5572164" cy="1071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pic>
        <p:nvPicPr>
          <p:cNvPr id="15" name="صورة 14" descr="alknary-a95c853ff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358082" y="5857868"/>
            <a:ext cx="1785918" cy="1000132"/>
          </a:xfrm>
          <a:prstGeom prst="rect">
            <a:avLst/>
          </a:prstGeom>
        </p:spPr>
      </p:pic>
      <p:pic>
        <p:nvPicPr>
          <p:cNvPr id="18" name="صورة 17" descr="cc86ee86.gif"/>
          <p:cNvPicPr>
            <a:picLocks noChangeAspect="1"/>
          </p:cNvPicPr>
          <p:nvPr/>
        </p:nvPicPr>
        <p:blipFill>
          <a:blip r:embed="rId3" cstate="print"/>
          <a:stretch>
            <a:fillRect/>
          </a:stretch>
        </p:blipFill>
        <p:spPr>
          <a:xfrm rot="16200000">
            <a:off x="-1900237" y="1900239"/>
            <a:ext cx="4429125" cy="628650"/>
          </a:xfrm>
          <a:prstGeom prst="rect">
            <a:avLst/>
          </a:prstGeom>
        </p:spPr>
      </p:pic>
      <p:pic>
        <p:nvPicPr>
          <p:cNvPr id="19" name="صورة 18" descr="cc86ee86.gif"/>
          <p:cNvPicPr>
            <a:picLocks noChangeAspect="1"/>
          </p:cNvPicPr>
          <p:nvPr/>
        </p:nvPicPr>
        <p:blipFill>
          <a:blip r:embed="rId3" cstate="print"/>
          <a:stretch>
            <a:fillRect/>
          </a:stretch>
        </p:blipFill>
        <p:spPr>
          <a:xfrm rot="16200000">
            <a:off x="-1150142" y="5079209"/>
            <a:ext cx="2928934" cy="628650"/>
          </a:xfrm>
          <a:prstGeom prst="rect">
            <a:avLst/>
          </a:prstGeom>
        </p:spPr>
      </p:pic>
      <p:pic>
        <p:nvPicPr>
          <p:cNvPr id="20" name="صورة 19" descr="cc86ee86.gif"/>
          <p:cNvPicPr>
            <a:picLocks noChangeAspect="1"/>
          </p:cNvPicPr>
          <p:nvPr/>
        </p:nvPicPr>
        <p:blipFill>
          <a:blip r:embed="rId3" cstate="print"/>
          <a:stretch>
            <a:fillRect/>
          </a:stretch>
        </p:blipFill>
        <p:spPr>
          <a:xfrm rot="10800000">
            <a:off x="214282" y="0"/>
            <a:ext cx="4429125" cy="628650"/>
          </a:xfrm>
          <a:prstGeom prst="rect">
            <a:avLst/>
          </a:prstGeom>
        </p:spPr>
      </p:pic>
      <p:pic>
        <p:nvPicPr>
          <p:cNvPr id="16" name="Picture 4"/>
          <p:cNvPicPr>
            <a:picLocks noChangeAspect="1"/>
          </p:cNvPicPr>
          <p:nvPr/>
        </p:nvPicPr>
        <p:blipFill>
          <a:blip r:embed="rId4" cstate="print"/>
          <a:srcRect/>
          <a:stretch>
            <a:fillRect/>
          </a:stretch>
        </p:blipFill>
        <p:spPr bwMode="auto">
          <a:xfrm>
            <a:off x="8001024" y="1000108"/>
            <a:ext cx="406400" cy="520700"/>
          </a:xfrm>
          <a:prstGeom prst="rect">
            <a:avLst/>
          </a:prstGeom>
          <a:noFill/>
          <a:ln w="9525">
            <a:noFill/>
            <a:miter lim="800000"/>
            <a:headEnd/>
            <a:tailEnd/>
          </a:ln>
        </p:spPr>
      </p:pic>
      <p:sp>
        <p:nvSpPr>
          <p:cNvPr id="21" name="مستطيل 20"/>
          <p:cNvSpPr/>
          <p:nvPr/>
        </p:nvSpPr>
        <p:spPr>
          <a:xfrm>
            <a:off x="5429256" y="1071546"/>
            <a:ext cx="2499402"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2800" b="1"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هات عنوانًا آخر للنّص.</a:t>
            </a:r>
            <a:endParaRPr lang="ar-SA"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endParaRPr>
          </a:p>
        </p:txBody>
      </p:sp>
      <p:cxnSp>
        <p:nvCxnSpPr>
          <p:cNvPr id="22" name="رابط مستقيم 21"/>
          <p:cNvCxnSpPr/>
          <p:nvPr/>
        </p:nvCxnSpPr>
        <p:spPr>
          <a:xfrm rot="10800000">
            <a:off x="2214546" y="3143248"/>
            <a:ext cx="621510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p:cNvPicPr>
          <p:nvPr/>
        </p:nvPicPr>
        <p:blipFill>
          <a:blip r:embed="rId4" cstate="print"/>
          <a:srcRect/>
          <a:stretch>
            <a:fillRect/>
          </a:stretch>
        </p:blipFill>
        <p:spPr bwMode="auto">
          <a:xfrm>
            <a:off x="8143900" y="2143116"/>
            <a:ext cx="406400" cy="520700"/>
          </a:xfrm>
          <a:prstGeom prst="rect">
            <a:avLst/>
          </a:prstGeom>
          <a:noFill/>
          <a:ln w="9525">
            <a:noFill/>
            <a:miter lim="800000"/>
            <a:headEnd/>
            <a:tailEnd/>
          </a:ln>
        </p:spPr>
      </p:pic>
      <p:sp>
        <p:nvSpPr>
          <p:cNvPr id="24" name="مستطيل 23"/>
          <p:cNvSpPr/>
          <p:nvPr/>
        </p:nvSpPr>
        <p:spPr>
          <a:xfrm>
            <a:off x="4357686" y="2143116"/>
            <a:ext cx="3679213" cy="52322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2800" b="1"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rPr>
              <a:t>استخرج صفات الأرنب من القطعة.</a:t>
            </a:r>
            <a:endParaRPr lang="ar-SA"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Traditional Arabic" pitchFamily="2" charset="-78"/>
            </a:endParaRPr>
          </a:p>
        </p:txBody>
      </p:sp>
      <p:cxnSp>
        <p:nvCxnSpPr>
          <p:cNvPr id="25" name="رابط مستقيم 24"/>
          <p:cNvCxnSpPr/>
          <p:nvPr/>
        </p:nvCxnSpPr>
        <p:spPr>
          <a:xfrm rot="10800000">
            <a:off x="2366946" y="1938326"/>
            <a:ext cx="621510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50127oobk.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3929057" y="500042"/>
            <a:ext cx="3929091" cy="618630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6600" b="1" cap="none" spc="0" dirty="0" smtClean="0">
                <a:ln>
                  <a:solidFill>
                    <a:sysClr val="windowText" lastClr="000000"/>
                  </a:solidFill>
                </a:ln>
                <a:solidFill>
                  <a:srgbClr val="006600"/>
                </a:solidFill>
                <a:effectLst>
                  <a:glow rad="101600">
                    <a:srgbClr val="FFC000">
                      <a:alpha val="60000"/>
                    </a:srgbClr>
                  </a:glow>
                </a:effectLst>
              </a:rPr>
              <a:t>كُنْتُمْ رائِعِين فِي حَلّ الأسئلَة</a:t>
            </a:r>
          </a:p>
          <a:p>
            <a:pPr algn="ctr"/>
            <a:r>
              <a:rPr lang="ar-SA" sz="6600" b="1" dirty="0" smtClean="0">
                <a:ln>
                  <a:solidFill>
                    <a:sysClr val="windowText" lastClr="000000"/>
                  </a:solidFill>
                </a:ln>
                <a:solidFill>
                  <a:srgbClr val="006600"/>
                </a:solidFill>
                <a:effectLst>
                  <a:glow rad="101600">
                    <a:srgbClr val="FFC000">
                      <a:alpha val="60000"/>
                    </a:srgbClr>
                  </a:glow>
                </a:effectLst>
              </a:rPr>
              <a:t>والآن، هيّا نكْتُب قِصّةً يا مُبْدِعين</a:t>
            </a:r>
            <a:endParaRPr lang="ar-SA" sz="6600" b="1" cap="none" spc="0" dirty="0">
              <a:ln>
                <a:solidFill>
                  <a:sysClr val="windowText" lastClr="000000"/>
                </a:solidFill>
              </a:ln>
              <a:solidFill>
                <a:srgbClr val="006600"/>
              </a:solidFill>
              <a:effectLst>
                <a:glow rad="101600">
                  <a:srgbClr val="FFC000">
                    <a:alpha val="60000"/>
                  </a:srgbClr>
                </a:glow>
              </a:effectLst>
            </a:endParaRPr>
          </a:p>
        </p:txBody>
      </p:sp>
      <p:pic>
        <p:nvPicPr>
          <p:cNvPr id="4" name="صورة 3" descr="3384923.gif"/>
          <p:cNvPicPr>
            <a:picLocks noChangeAspect="1"/>
          </p:cNvPicPr>
          <p:nvPr/>
        </p:nvPicPr>
        <p:blipFill>
          <a:blip r:embed="rId3" cstate="print">
            <a:duotone>
              <a:prstClr val="black"/>
              <a:schemeClr val="accent3">
                <a:tint val="45000"/>
                <a:satMod val="400000"/>
              </a:schemeClr>
            </a:duotone>
          </a:blip>
          <a:stretch>
            <a:fillRect/>
          </a:stretch>
        </p:blipFill>
        <p:spPr>
          <a:xfrm>
            <a:off x="1357290" y="4000504"/>
            <a:ext cx="642942" cy="466726"/>
          </a:xfrm>
          <a:prstGeom prst="rect">
            <a:avLst/>
          </a:prstGeom>
        </p:spPr>
      </p:pic>
      <p:pic>
        <p:nvPicPr>
          <p:cNvPr id="5" name="صورة 4" descr="3384923.gif"/>
          <p:cNvPicPr>
            <a:picLocks noChangeAspect="1"/>
          </p:cNvPicPr>
          <p:nvPr/>
        </p:nvPicPr>
        <p:blipFill>
          <a:blip r:embed="rId3" cstate="print">
            <a:duotone>
              <a:prstClr val="black"/>
              <a:schemeClr val="accent3">
                <a:tint val="45000"/>
                <a:satMod val="400000"/>
              </a:schemeClr>
            </a:duotone>
          </a:blip>
          <a:stretch>
            <a:fillRect/>
          </a:stretch>
        </p:blipFill>
        <p:spPr>
          <a:xfrm>
            <a:off x="1285852" y="2000240"/>
            <a:ext cx="642942" cy="466726"/>
          </a:xfrm>
          <a:prstGeom prst="rect">
            <a:avLst/>
          </a:prstGeom>
        </p:spPr>
      </p:pic>
      <p:pic>
        <p:nvPicPr>
          <p:cNvPr id="6" name="صورة 5" descr="3384923.gif"/>
          <p:cNvPicPr>
            <a:picLocks noChangeAspect="1"/>
          </p:cNvPicPr>
          <p:nvPr/>
        </p:nvPicPr>
        <p:blipFill>
          <a:blip r:embed="rId3" cstate="print">
            <a:duotone>
              <a:prstClr val="black"/>
              <a:schemeClr val="accent3">
                <a:tint val="45000"/>
                <a:satMod val="400000"/>
              </a:schemeClr>
            </a:duotone>
          </a:blip>
          <a:stretch>
            <a:fillRect/>
          </a:stretch>
        </p:blipFill>
        <p:spPr>
          <a:xfrm>
            <a:off x="1857356" y="642918"/>
            <a:ext cx="642942" cy="466726"/>
          </a:xfrm>
          <a:prstGeom prst="rect">
            <a:avLst/>
          </a:prstGeom>
        </p:spPr>
      </p:pic>
      <p:pic>
        <p:nvPicPr>
          <p:cNvPr id="7" name="صورة 6" descr="3384923.gif"/>
          <p:cNvPicPr>
            <a:picLocks noChangeAspect="1"/>
          </p:cNvPicPr>
          <p:nvPr/>
        </p:nvPicPr>
        <p:blipFill>
          <a:blip r:embed="rId3" cstate="print">
            <a:duotone>
              <a:prstClr val="black"/>
              <a:schemeClr val="accent3">
                <a:tint val="45000"/>
                <a:satMod val="400000"/>
              </a:schemeClr>
            </a:duotone>
          </a:blip>
          <a:stretch>
            <a:fillRect/>
          </a:stretch>
        </p:blipFill>
        <p:spPr>
          <a:xfrm rot="2945261">
            <a:off x="-148930" y="5305919"/>
            <a:ext cx="642942" cy="466726"/>
          </a:xfrm>
          <a:prstGeom prst="rect">
            <a:avLst/>
          </a:prstGeom>
        </p:spPr>
      </p:pic>
      <p:pic>
        <p:nvPicPr>
          <p:cNvPr id="8" name="صورة 7" descr="3384923.gif"/>
          <p:cNvPicPr>
            <a:picLocks noChangeAspect="1"/>
          </p:cNvPicPr>
          <p:nvPr/>
        </p:nvPicPr>
        <p:blipFill>
          <a:blip r:embed="rId3" cstate="print">
            <a:duotone>
              <a:prstClr val="black"/>
              <a:schemeClr val="accent3">
                <a:tint val="45000"/>
                <a:satMod val="400000"/>
              </a:schemeClr>
            </a:duotone>
          </a:blip>
          <a:stretch>
            <a:fillRect/>
          </a:stretch>
        </p:blipFill>
        <p:spPr>
          <a:xfrm rot="14325186">
            <a:off x="7974382" y="591132"/>
            <a:ext cx="642942" cy="466726"/>
          </a:xfrm>
          <a:prstGeom prst="rect">
            <a:avLst/>
          </a:prstGeom>
        </p:spPr>
      </p:pic>
      <p:pic>
        <p:nvPicPr>
          <p:cNvPr id="9" name="صورة 8" descr="3384923.gif"/>
          <p:cNvPicPr>
            <a:picLocks noChangeAspect="1"/>
          </p:cNvPicPr>
          <p:nvPr/>
        </p:nvPicPr>
        <p:blipFill>
          <a:blip r:embed="rId3" cstate="print">
            <a:duotone>
              <a:prstClr val="black"/>
              <a:schemeClr val="accent3">
                <a:tint val="45000"/>
                <a:satMod val="400000"/>
              </a:schemeClr>
            </a:duotone>
          </a:blip>
          <a:stretch>
            <a:fillRect/>
          </a:stretch>
        </p:blipFill>
        <p:spPr>
          <a:xfrm rot="14693295">
            <a:off x="8098724" y="1228305"/>
            <a:ext cx="642942" cy="4667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5.jpg"/>
          <p:cNvPicPr>
            <a:picLocks noChangeAspect="1"/>
          </p:cNvPicPr>
          <p:nvPr/>
        </p:nvPicPr>
        <p:blipFill>
          <a:blip r:embed="rId2" cstate="print"/>
          <a:stretch>
            <a:fillRect/>
          </a:stretch>
        </p:blipFill>
        <p:spPr>
          <a:xfrm>
            <a:off x="0" y="0"/>
            <a:ext cx="9141708" cy="6858000"/>
          </a:xfrm>
          <a:prstGeom prst="rect">
            <a:avLst/>
          </a:prstGeom>
        </p:spPr>
      </p:pic>
      <p:sp>
        <p:nvSpPr>
          <p:cNvPr id="5" name="مستطيل 4"/>
          <p:cNvSpPr/>
          <p:nvPr/>
        </p:nvSpPr>
        <p:spPr>
          <a:xfrm>
            <a:off x="1000100" y="285728"/>
            <a:ext cx="7358114" cy="1446550"/>
          </a:xfrm>
          <a:prstGeom prst="rect">
            <a:avLst/>
          </a:prstGeom>
        </p:spPr>
        <p:txBody>
          <a:bodyPr wrap="square">
            <a:spAutoFit/>
          </a:bodyPr>
          <a:lstStyle/>
          <a:p>
            <a:pPr algn="ctr"/>
            <a:r>
              <a:rPr lang="ar-SA" sz="4400" b="1" dirty="0" smtClean="0">
                <a:ln w="17780" cmpd="sng">
                  <a:solidFill>
                    <a:sysClr val="windowText" lastClr="000000"/>
                  </a:solidFill>
                  <a:prstDash val="solid"/>
                  <a:miter lim="800000"/>
                </a:ln>
                <a:solidFill>
                  <a:sysClr val="windowText" lastClr="000000"/>
                </a:solidFill>
                <a:effectLst>
                  <a:glow rad="101600">
                    <a:srgbClr val="92D050">
                      <a:alpha val="60000"/>
                    </a:srgbClr>
                  </a:glow>
                  <a:outerShdw blurRad="50800" algn="tl" rotWithShape="0">
                    <a:srgbClr val="000000"/>
                  </a:outerShdw>
                </a:effectLst>
                <a:latin typeface="Traditional Arabic" pitchFamily="18" charset="-78"/>
                <a:cs typeface="Traditional Arabic" pitchFamily="18" charset="-78"/>
              </a:rPr>
              <a:t>والآن أطْفَالِي الأذْكِيَاء لِنَتْرُكَ العرضَ ونَنْتَقْل إلى دَفَاتِرَنا لِنَكْتُبَ مَعًا قِصّةً، حَوْلَ الصّورة.</a:t>
            </a:r>
            <a:endParaRPr lang="ar-SA" sz="5400" b="1" dirty="0">
              <a:ln w="17780" cmpd="sng">
                <a:solidFill>
                  <a:sysClr val="windowText" lastClr="000000"/>
                </a:solidFill>
                <a:prstDash val="solid"/>
                <a:miter lim="800000"/>
              </a:ln>
              <a:solidFill>
                <a:sysClr val="windowText" lastClr="000000"/>
              </a:solidFill>
              <a:effectLst>
                <a:glow rad="101600">
                  <a:srgbClr val="92D050">
                    <a:alpha val="60000"/>
                  </a:srgbClr>
                </a:glow>
                <a:outerShdw blurRad="50800" algn="tl" rotWithShape="0">
                  <a:srgbClr val="000000"/>
                </a:outerShdw>
              </a:effectLst>
              <a:latin typeface="Traditional Arabic" pitchFamily="18" charset="-78"/>
              <a:cs typeface="Traditional Arabic" pitchFamily="18" charset="-78"/>
            </a:endParaRPr>
          </a:p>
        </p:txBody>
      </p:sp>
      <p:pic>
        <p:nvPicPr>
          <p:cNvPr id="6" name="صورة 5" descr="image001.gif"/>
          <p:cNvPicPr>
            <a:picLocks noChangeAspect="1"/>
          </p:cNvPicPr>
          <p:nvPr/>
        </p:nvPicPr>
        <p:blipFill>
          <a:blip r:embed="rId3" cstate="print"/>
          <a:stretch>
            <a:fillRect/>
          </a:stretch>
        </p:blipFill>
        <p:spPr>
          <a:xfrm>
            <a:off x="0" y="0"/>
            <a:ext cx="1357290" cy="17144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descr="32461_391299864674_128355057212158_3770788_6698475_n.jpg"/>
          <p:cNvPicPr>
            <a:picLocks noChangeAspect="1"/>
          </p:cNvPicPr>
          <p:nvPr/>
        </p:nvPicPr>
        <p:blipFill>
          <a:blip r:embed="rId2" cstate="print"/>
          <a:stretch>
            <a:fillRect/>
          </a:stretch>
        </p:blipFill>
        <p:spPr>
          <a:xfrm>
            <a:off x="-214346" y="5715000"/>
            <a:ext cx="952500" cy="1143000"/>
          </a:xfrm>
          <a:prstGeom prst="rect">
            <a:avLst/>
          </a:prstGeom>
        </p:spPr>
      </p:pic>
      <p:pic>
        <p:nvPicPr>
          <p:cNvPr id="20" name="صورة 19" descr="32461_391299864674_128355057212158_3770788_6698475_n.jpg"/>
          <p:cNvPicPr>
            <a:picLocks noChangeAspect="1"/>
          </p:cNvPicPr>
          <p:nvPr/>
        </p:nvPicPr>
        <p:blipFill>
          <a:blip r:embed="rId2" cstate="print"/>
          <a:stretch>
            <a:fillRect/>
          </a:stretch>
        </p:blipFill>
        <p:spPr>
          <a:xfrm>
            <a:off x="500034" y="5715000"/>
            <a:ext cx="952500" cy="1143000"/>
          </a:xfrm>
          <a:prstGeom prst="rect">
            <a:avLst/>
          </a:prstGeom>
        </p:spPr>
      </p:pic>
      <p:pic>
        <p:nvPicPr>
          <p:cNvPr id="21" name="صورة 20" descr="32461_391299864674_128355057212158_3770788_6698475_n.jpg"/>
          <p:cNvPicPr>
            <a:picLocks noChangeAspect="1"/>
          </p:cNvPicPr>
          <p:nvPr/>
        </p:nvPicPr>
        <p:blipFill>
          <a:blip r:embed="rId2" cstate="print"/>
          <a:stretch>
            <a:fillRect/>
          </a:stretch>
        </p:blipFill>
        <p:spPr>
          <a:xfrm>
            <a:off x="1071538" y="5715000"/>
            <a:ext cx="1000132" cy="1143000"/>
          </a:xfrm>
          <a:prstGeom prst="rect">
            <a:avLst/>
          </a:prstGeom>
        </p:spPr>
      </p:pic>
      <p:pic>
        <p:nvPicPr>
          <p:cNvPr id="22" name="صورة 21" descr="32461_391299864674_128355057212158_3770788_6698475_n.jpg"/>
          <p:cNvPicPr>
            <a:picLocks noChangeAspect="1"/>
          </p:cNvPicPr>
          <p:nvPr/>
        </p:nvPicPr>
        <p:blipFill>
          <a:blip r:embed="rId2" cstate="print"/>
          <a:stretch>
            <a:fillRect/>
          </a:stretch>
        </p:blipFill>
        <p:spPr>
          <a:xfrm>
            <a:off x="1785918" y="5715000"/>
            <a:ext cx="952500" cy="1143000"/>
          </a:xfrm>
          <a:prstGeom prst="rect">
            <a:avLst/>
          </a:prstGeom>
        </p:spPr>
      </p:pic>
      <p:pic>
        <p:nvPicPr>
          <p:cNvPr id="23" name="صورة 22" descr="32461_391299864674_128355057212158_3770788_6698475_n.jpg"/>
          <p:cNvPicPr>
            <a:picLocks noChangeAspect="1"/>
          </p:cNvPicPr>
          <p:nvPr/>
        </p:nvPicPr>
        <p:blipFill>
          <a:blip r:embed="rId2" cstate="print"/>
          <a:stretch>
            <a:fillRect/>
          </a:stretch>
        </p:blipFill>
        <p:spPr>
          <a:xfrm>
            <a:off x="2357422" y="5715000"/>
            <a:ext cx="952500" cy="1143000"/>
          </a:xfrm>
          <a:prstGeom prst="rect">
            <a:avLst/>
          </a:prstGeom>
        </p:spPr>
      </p:pic>
      <p:pic>
        <p:nvPicPr>
          <p:cNvPr id="24" name="صورة 23" descr="32461_391299864674_128355057212158_3770788_6698475_n.jpg"/>
          <p:cNvPicPr>
            <a:picLocks noChangeAspect="1"/>
          </p:cNvPicPr>
          <p:nvPr/>
        </p:nvPicPr>
        <p:blipFill>
          <a:blip r:embed="rId2" cstate="print"/>
          <a:stretch>
            <a:fillRect/>
          </a:stretch>
        </p:blipFill>
        <p:spPr>
          <a:xfrm>
            <a:off x="3000364" y="5715000"/>
            <a:ext cx="952500" cy="1143000"/>
          </a:xfrm>
          <a:prstGeom prst="rect">
            <a:avLst/>
          </a:prstGeom>
        </p:spPr>
      </p:pic>
      <p:pic>
        <p:nvPicPr>
          <p:cNvPr id="25" name="صورة 24" descr="32461_391299864674_128355057212158_3770788_6698475_n.jpg"/>
          <p:cNvPicPr>
            <a:picLocks noChangeAspect="1"/>
          </p:cNvPicPr>
          <p:nvPr/>
        </p:nvPicPr>
        <p:blipFill>
          <a:blip r:embed="rId2" cstate="print"/>
          <a:stretch>
            <a:fillRect/>
          </a:stretch>
        </p:blipFill>
        <p:spPr>
          <a:xfrm>
            <a:off x="5072066" y="5715000"/>
            <a:ext cx="952500" cy="1143000"/>
          </a:xfrm>
          <a:prstGeom prst="rect">
            <a:avLst/>
          </a:prstGeom>
        </p:spPr>
      </p:pic>
      <p:pic>
        <p:nvPicPr>
          <p:cNvPr id="26" name="صورة 25" descr="32461_391299864674_128355057212158_3770788_6698475_n.jpg"/>
          <p:cNvPicPr>
            <a:picLocks noChangeAspect="1"/>
          </p:cNvPicPr>
          <p:nvPr/>
        </p:nvPicPr>
        <p:blipFill>
          <a:blip r:embed="rId2" cstate="print"/>
          <a:stretch>
            <a:fillRect/>
          </a:stretch>
        </p:blipFill>
        <p:spPr>
          <a:xfrm>
            <a:off x="5715008" y="5715000"/>
            <a:ext cx="952500" cy="1143000"/>
          </a:xfrm>
          <a:prstGeom prst="rect">
            <a:avLst/>
          </a:prstGeom>
        </p:spPr>
      </p:pic>
      <p:pic>
        <p:nvPicPr>
          <p:cNvPr id="27" name="صورة 26" descr="32461_391299864674_128355057212158_3770788_6698475_n.jpg"/>
          <p:cNvPicPr>
            <a:picLocks noChangeAspect="1"/>
          </p:cNvPicPr>
          <p:nvPr/>
        </p:nvPicPr>
        <p:blipFill>
          <a:blip r:embed="rId2" cstate="print"/>
          <a:stretch>
            <a:fillRect/>
          </a:stretch>
        </p:blipFill>
        <p:spPr>
          <a:xfrm>
            <a:off x="6429388" y="5715000"/>
            <a:ext cx="952500" cy="1143000"/>
          </a:xfrm>
          <a:prstGeom prst="rect">
            <a:avLst/>
          </a:prstGeom>
        </p:spPr>
      </p:pic>
      <p:pic>
        <p:nvPicPr>
          <p:cNvPr id="28" name="صورة 27" descr="32461_391299864674_128355057212158_3770788_6698475_n.jpg"/>
          <p:cNvPicPr>
            <a:picLocks noChangeAspect="1"/>
          </p:cNvPicPr>
          <p:nvPr/>
        </p:nvPicPr>
        <p:blipFill>
          <a:blip r:embed="rId2" cstate="print"/>
          <a:stretch>
            <a:fillRect/>
          </a:stretch>
        </p:blipFill>
        <p:spPr>
          <a:xfrm>
            <a:off x="7072330" y="5715000"/>
            <a:ext cx="952500" cy="1143000"/>
          </a:xfrm>
          <a:prstGeom prst="rect">
            <a:avLst/>
          </a:prstGeom>
        </p:spPr>
      </p:pic>
      <p:pic>
        <p:nvPicPr>
          <p:cNvPr id="29" name="صورة 28" descr="32461_391299864674_128355057212158_3770788_6698475_n.jpg"/>
          <p:cNvPicPr>
            <a:picLocks noChangeAspect="1"/>
          </p:cNvPicPr>
          <p:nvPr/>
        </p:nvPicPr>
        <p:blipFill>
          <a:blip r:embed="rId2" cstate="print"/>
          <a:stretch>
            <a:fillRect/>
          </a:stretch>
        </p:blipFill>
        <p:spPr>
          <a:xfrm>
            <a:off x="7715272" y="5715000"/>
            <a:ext cx="952500" cy="1143000"/>
          </a:xfrm>
          <a:prstGeom prst="rect">
            <a:avLst/>
          </a:prstGeom>
        </p:spPr>
      </p:pic>
      <p:pic>
        <p:nvPicPr>
          <p:cNvPr id="30" name="صورة 29" descr="32461_391299864674_128355057212158_3770788_6698475_n.jpg"/>
          <p:cNvPicPr>
            <a:picLocks noChangeAspect="1"/>
          </p:cNvPicPr>
          <p:nvPr/>
        </p:nvPicPr>
        <p:blipFill>
          <a:blip r:embed="rId2" cstate="print"/>
          <a:stretch>
            <a:fillRect/>
          </a:stretch>
        </p:blipFill>
        <p:spPr>
          <a:xfrm>
            <a:off x="8358214" y="5715000"/>
            <a:ext cx="952500" cy="1143000"/>
          </a:xfrm>
          <a:prstGeom prst="rect">
            <a:avLst/>
          </a:prstGeom>
        </p:spPr>
      </p:pic>
      <p:pic>
        <p:nvPicPr>
          <p:cNvPr id="31" name="صورة 30" descr="32461_391299864674_128355057212158_3770788_6698475_n.jpg"/>
          <p:cNvPicPr>
            <a:picLocks noChangeAspect="1"/>
          </p:cNvPicPr>
          <p:nvPr/>
        </p:nvPicPr>
        <p:blipFill>
          <a:blip r:embed="rId2" cstate="print"/>
          <a:stretch>
            <a:fillRect/>
          </a:stretch>
        </p:blipFill>
        <p:spPr>
          <a:xfrm>
            <a:off x="3714744" y="5715000"/>
            <a:ext cx="952500" cy="1143000"/>
          </a:xfrm>
          <a:prstGeom prst="rect">
            <a:avLst/>
          </a:prstGeom>
        </p:spPr>
      </p:pic>
      <p:pic>
        <p:nvPicPr>
          <p:cNvPr id="32" name="صورة 31" descr="32461_391299864674_128355057212158_3770788_6698475_n.jpg"/>
          <p:cNvPicPr>
            <a:picLocks noChangeAspect="1"/>
          </p:cNvPicPr>
          <p:nvPr/>
        </p:nvPicPr>
        <p:blipFill>
          <a:blip r:embed="rId2" cstate="print"/>
          <a:stretch>
            <a:fillRect/>
          </a:stretch>
        </p:blipFill>
        <p:spPr>
          <a:xfrm>
            <a:off x="4357686" y="5715000"/>
            <a:ext cx="952500" cy="1143000"/>
          </a:xfrm>
          <a:prstGeom prst="rect">
            <a:avLst/>
          </a:prstGeom>
        </p:spPr>
      </p:pic>
      <p:pic>
        <p:nvPicPr>
          <p:cNvPr id="33" name="صورة 32" descr="32.gif"/>
          <p:cNvPicPr>
            <a:picLocks noChangeAspect="1"/>
          </p:cNvPicPr>
          <p:nvPr/>
        </p:nvPicPr>
        <p:blipFill>
          <a:blip r:embed="rId3" cstate="print"/>
          <a:stretch>
            <a:fillRect/>
          </a:stretch>
        </p:blipFill>
        <p:spPr>
          <a:xfrm>
            <a:off x="0" y="5500702"/>
            <a:ext cx="495300" cy="438150"/>
          </a:xfrm>
          <a:prstGeom prst="rect">
            <a:avLst/>
          </a:prstGeom>
        </p:spPr>
      </p:pic>
      <p:pic>
        <p:nvPicPr>
          <p:cNvPr id="34" name="صورة 33" descr="32.gif"/>
          <p:cNvPicPr>
            <a:picLocks noChangeAspect="1"/>
          </p:cNvPicPr>
          <p:nvPr/>
        </p:nvPicPr>
        <p:blipFill>
          <a:blip r:embed="rId3" cstate="print"/>
          <a:stretch>
            <a:fillRect/>
          </a:stretch>
        </p:blipFill>
        <p:spPr>
          <a:xfrm>
            <a:off x="642910" y="5500702"/>
            <a:ext cx="495300" cy="438150"/>
          </a:xfrm>
          <a:prstGeom prst="rect">
            <a:avLst/>
          </a:prstGeom>
        </p:spPr>
      </p:pic>
      <p:pic>
        <p:nvPicPr>
          <p:cNvPr id="35" name="صورة 34" descr="32.gif"/>
          <p:cNvPicPr>
            <a:picLocks noChangeAspect="1"/>
          </p:cNvPicPr>
          <p:nvPr/>
        </p:nvPicPr>
        <p:blipFill>
          <a:blip r:embed="rId3" cstate="print"/>
          <a:stretch>
            <a:fillRect/>
          </a:stretch>
        </p:blipFill>
        <p:spPr>
          <a:xfrm>
            <a:off x="357158" y="5572140"/>
            <a:ext cx="495300" cy="438150"/>
          </a:xfrm>
          <a:prstGeom prst="rect">
            <a:avLst/>
          </a:prstGeom>
        </p:spPr>
      </p:pic>
      <p:pic>
        <p:nvPicPr>
          <p:cNvPr id="36" name="صورة 35" descr="32.gif"/>
          <p:cNvPicPr>
            <a:picLocks noChangeAspect="1"/>
          </p:cNvPicPr>
          <p:nvPr/>
        </p:nvPicPr>
        <p:blipFill>
          <a:blip r:embed="rId3" cstate="print"/>
          <a:stretch>
            <a:fillRect/>
          </a:stretch>
        </p:blipFill>
        <p:spPr>
          <a:xfrm>
            <a:off x="1285852" y="5500702"/>
            <a:ext cx="495300" cy="438150"/>
          </a:xfrm>
          <a:prstGeom prst="rect">
            <a:avLst/>
          </a:prstGeom>
        </p:spPr>
      </p:pic>
      <p:pic>
        <p:nvPicPr>
          <p:cNvPr id="37" name="صورة 36" descr="32.gif"/>
          <p:cNvPicPr>
            <a:picLocks noChangeAspect="1"/>
          </p:cNvPicPr>
          <p:nvPr/>
        </p:nvPicPr>
        <p:blipFill>
          <a:blip r:embed="rId3" cstate="print"/>
          <a:stretch>
            <a:fillRect/>
          </a:stretch>
        </p:blipFill>
        <p:spPr>
          <a:xfrm>
            <a:off x="1000100" y="5643578"/>
            <a:ext cx="495300" cy="438150"/>
          </a:xfrm>
          <a:prstGeom prst="rect">
            <a:avLst/>
          </a:prstGeom>
        </p:spPr>
      </p:pic>
      <p:pic>
        <p:nvPicPr>
          <p:cNvPr id="38" name="صورة 37" descr="32.gif"/>
          <p:cNvPicPr>
            <a:picLocks noChangeAspect="1"/>
          </p:cNvPicPr>
          <p:nvPr/>
        </p:nvPicPr>
        <p:blipFill>
          <a:blip r:embed="rId3" cstate="print"/>
          <a:stretch>
            <a:fillRect/>
          </a:stretch>
        </p:blipFill>
        <p:spPr>
          <a:xfrm>
            <a:off x="1571604" y="5572140"/>
            <a:ext cx="495300" cy="438150"/>
          </a:xfrm>
          <a:prstGeom prst="rect">
            <a:avLst/>
          </a:prstGeom>
        </p:spPr>
      </p:pic>
      <p:pic>
        <p:nvPicPr>
          <p:cNvPr id="39" name="صورة 38" descr="32.gif"/>
          <p:cNvPicPr>
            <a:picLocks noChangeAspect="1"/>
          </p:cNvPicPr>
          <p:nvPr/>
        </p:nvPicPr>
        <p:blipFill>
          <a:blip r:embed="rId3" cstate="print"/>
          <a:stretch>
            <a:fillRect/>
          </a:stretch>
        </p:blipFill>
        <p:spPr>
          <a:xfrm>
            <a:off x="2714612" y="5572140"/>
            <a:ext cx="495300" cy="438150"/>
          </a:xfrm>
          <a:prstGeom prst="rect">
            <a:avLst/>
          </a:prstGeom>
        </p:spPr>
      </p:pic>
      <p:pic>
        <p:nvPicPr>
          <p:cNvPr id="40" name="صورة 39" descr="32.gif"/>
          <p:cNvPicPr>
            <a:picLocks noChangeAspect="1"/>
          </p:cNvPicPr>
          <p:nvPr/>
        </p:nvPicPr>
        <p:blipFill>
          <a:blip r:embed="rId3" cstate="print"/>
          <a:stretch>
            <a:fillRect/>
          </a:stretch>
        </p:blipFill>
        <p:spPr>
          <a:xfrm>
            <a:off x="2428860" y="5429264"/>
            <a:ext cx="495300" cy="438150"/>
          </a:xfrm>
          <a:prstGeom prst="rect">
            <a:avLst/>
          </a:prstGeom>
        </p:spPr>
      </p:pic>
      <p:pic>
        <p:nvPicPr>
          <p:cNvPr id="41" name="صورة 40" descr="32.gif"/>
          <p:cNvPicPr>
            <a:picLocks noChangeAspect="1"/>
          </p:cNvPicPr>
          <p:nvPr/>
        </p:nvPicPr>
        <p:blipFill>
          <a:blip r:embed="rId3" cstate="print"/>
          <a:stretch>
            <a:fillRect/>
          </a:stretch>
        </p:blipFill>
        <p:spPr>
          <a:xfrm>
            <a:off x="1928794" y="5357826"/>
            <a:ext cx="495300" cy="438150"/>
          </a:xfrm>
          <a:prstGeom prst="rect">
            <a:avLst/>
          </a:prstGeom>
        </p:spPr>
      </p:pic>
      <p:pic>
        <p:nvPicPr>
          <p:cNvPr id="42" name="صورة 41" descr="32.gif"/>
          <p:cNvPicPr>
            <a:picLocks noChangeAspect="1"/>
          </p:cNvPicPr>
          <p:nvPr/>
        </p:nvPicPr>
        <p:blipFill>
          <a:blip r:embed="rId3" cstate="print"/>
          <a:stretch>
            <a:fillRect/>
          </a:stretch>
        </p:blipFill>
        <p:spPr>
          <a:xfrm>
            <a:off x="5934088" y="5572140"/>
            <a:ext cx="495300" cy="438150"/>
          </a:xfrm>
          <a:prstGeom prst="rect">
            <a:avLst/>
          </a:prstGeom>
        </p:spPr>
      </p:pic>
      <p:pic>
        <p:nvPicPr>
          <p:cNvPr id="43" name="صورة 42" descr="32.gif"/>
          <p:cNvPicPr>
            <a:picLocks noChangeAspect="1"/>
          </p:cNvPicPr>
          <p:nvPr/>
        </p:nvPicPr>
        <p:blipFill>
          <a:blip r:embed="rId3" cstate="print"/>
          <a:stretch>
            <a:fillRect/>
          </a:stretch>
        </p:blipFill>
        <p:spPr>
          <a:xfrm>
            <a:off x="6291246" y="5643578"/>
            <a:ext cx="495300" cy="438150"/>
          </a:xfrm>
          <a:prstGeom prst="rect">
            <a:avLst/>
          </a:prstGeom>
        </p:spPr>
      </p:pic>
      <p:pic>
        <p:nvPicPr>
          <p:cNvPr id="44" name="صورة 43" descr="32.gif"/>
          <p:cNvPicPr>
            <a:picLocks noChangeAspect="1"/>
          </p:cNvPicPr>
          <p:nvPr/>
        </p:nvPicPr>
        <p:blipFill>
          <a:blip r:embed="rId3" cstate="print"/>
          <a:stretch>
            <a:fillRect/>
          </a:stretch>
        </p:blipFill>
        <p:spPr>
          <a:xfrm>
            <a:off x="6934188" y="5715016"/>
            <a:ext cx="495300" cy="438150"/>
          </a:xfrm>
          <a:prstGeom prst="rect">
            <a:avLst/>
          </a:prstGeom>
        </p:spPr>
      </p:pic>
      <p:pic>
        <p:nvPicPr>
          <p:cNvPr id="45" name="صورة 44" descr="32.gif"/>
          <p:cNvPicPr>
            <a:picLocks noChangeAspect="1"/>
          </p:cNvPicPr>
          <p:nvPr/>
        </p:nvPicPr>
        <p:blipFill>
          <a:blip r:embed="rId3" cstate="print"/>
          <a:stretch>
            <a:fillRect/>
          </a:stretch>
        </p:blipFill>
        <p:spPr>
          <a:xfrm>
            <a:off x="7505692" y="5643578"/>
            <a:ext cx="495300" cy="438150"/>
          </a:xfrm>
          <a:prstGeom prst="rect">
            <a:avLst/>
          </a:prstGeom>
        </p:spPr>
      </p:pic>
      <p:pic>
        <p:nvPicPr>
          <p:cNvPr id="46" name="صورة 45" descr="32.gif"/>
          <p:cNvPicPr>
            <a:picLocks noChangeAspect="1"/>
          </p:cNvPicPr>
          <p:nvPr/>
        </p:nvPicPr>
        <p:blipFill>
          <a:blip r:embed="rId3" cstate="print"/>
          <a:stretch>
            <a:fillRect/>
          </a:stretch>
        </p:blipFill>
        <p:spPr>
          <a:xfrm>
            <a:off x="8648700" y="5643578"/>
            <a:ext cx="495300" cy="438150"/>
          </a:xfrm>
          <a:prstGeom prst="rect">
            <a:avLst/>
          </a:prstGeom>
        </p:spPr>
      </p:pic>
      <p:pic>
        <p:nvPicPr>
          <p:cNvPr id="47" name="صورة 46" descr="32.gif"/>
          <p:cNvPicPr>
            <a:picLocks noChangeAspect="1"/>
          </p:cNvPicPr>
          <p:nvPr/>
        </p:nvPicPr>
        <p:blipFill>
          <a:blip r:embed="rId3" cstate="print"/>
          <a:stretch>
            <a:fillRect/>
          </a:stretch>
        </p:blipFill>
        <p:spPr>
          <a:xfrm>
            <a:off x="8362948" y="5500702"/>
            <a:ext cx="495300" cy="438150"/>
          </a:xfrm>
          <a:prstGeom prst="rect">
            <a:avLst/>
          </a:prstGeom>
        </p:spPr>
      </p:pic>
      <p:pic>
        <p:nvPicPr>
          <p:cNvPr id="48" name="صورة 47" descr="32.gif"/>
          <p:cNvPicPr>
            <a:picLocks noChangeAspect="1"/>
          </p:cNvPicPr>
          <p:nvPr/>
        </p:nvPicPr>
        <p:blipFill>
          <a:blip r:embed="rId3" cstate="print"/>
          <a:stretch>
            <a:fillRect/>
          </a:stretch>
        </p:blipFill>
        <p:spPr>
          <a:xfrm>
            <a:off x="7862882" y="5429264"/>
            <a:ext cx="495300" cy="438150"/>
          </a:xfrm>
          <a:prstGeom prst="rect">
            <a:avLst/>
          </a:prstGeom>
        </p:spPr>
      </p:pic>
      <p:pic>
        <p:nvPicPr>
          <p:cNvPr id="49" name="صورة 48" descr="32.gif"/>
          <p:cNvPicPr>
            <a:picLocks noChangeAspect="1"/>
          </p:cNvPicPr>
          <p:nvPr/>
        </p:nvPicPr>
        <p:blipFill>
          <a:blip r:embed="rId3" cstate="print"/>
          <a:stretch>
            <a:fillRect/>
          </a:stretch>
        </p:blipFill>
        <p:spPr>
          <a:xfrm>
            <a:off x="2714644" y="5500702"/>
            <a:ext cx="495300" cy="438150"/>
          </a:xfrm>
          <a:prstGeom prst="rect">
            <a:avLst/>
          </a:prstGeom>
        </p:spPr>
      </p:pic>
      <p:pic>
        <p:nvPicPr>
          <p:cNvPr id="50" name="صورة 49" descr="32.gif"/>
          <p:cNvPicPr>
            <a:picLocks noChangeAspect="1"/>
          </p:cNvPicPr>
          <p:nvPr/>
        </p:nvPicPr>
        <p:blipFill>
          <a:blip r:embed="rId3" cstate="print"/>
          <a:stretch>
            <a:fillRect/>
          </a:stretch>
        </p:blipFill>
        <p:spPr>
          <a:xfrm>
            <a:off x="3071802" y="5572140"/>
            <a:ext cx="495300" cy="438150"/>
          </a:xfrm>
          <a:prstGeom prst="rect">
            <a:avLst/>
          </a:prstGeom>
        </p:spPr>
      </p:pic>
      <p:pic>
        <p:nvPicPr>
          <p:cNvPr id="51" name="صورة 50" descr="32.gif"/>
          <p:cNvPicPr>
            <a:picLocks noChangeAspect="1"/>
          </p:cNvPicPr>
          <p:nvPr/>
        </p:nvPicPr>
        <p:blipFill>
          <a:blip r:embed="rId3" cstate="print"/>
          <a:stretch>
            <a:fillRect/>
          </a:stretch>
        </p:blipFill>
        <p:spPr>
          <a:xfrm>
            <a:off x="3714744" y="5643578"/>
            <a:ext cx="495300" cy="438150"/>
          </a:xfrm>
          <a:prstGeom prst="rect">
            <a:avLst/>
          </a:prstGeom>
        </p:spPr>
      </p:pic>
      <p:pic>
        <p:nvPicPr>
          <p:cNvPr id="52" name="صورة 51" descr="32.gif"/>
          <p:cNvPicPr>
            <a:picLocks noChangeAspect="1"/>
          </p:cNvPicPr>
          <p:nvPr/>
        </p:nvPicPr>
        <p:blipFill>
          <a:blip r:embed="rId3" cstate="print"/>
          <a:stretch>
            <a:fillRect/>
          </a:stretch>
        </p:blipFill>
        <p:spPr>
          <a:xfrm>
            <a:off x="4286248" y="5572140"/>
            <a:ext cx="495300" cy="438150"/>
          </a:xfrm>
          <a:prstGeom prst="rect">
            <a:avLst/>
          </a:prstGeom>
        </p:spPr>
      </p:pic>
      <p:pic>
        <p:nvPicPr>
          <p:cNvPr id="53" name="صورة 52" descr="32.gif"/>
          <p:cNvPicPr>
            <a:picLocks noChangeAspect="1"/>
          </p:cNvPicPr>
          <p:nvPr/>
        </p:nvPicPr>
        <p:blipFill>
          <a:blip r:embed="rId3" cstate="print"/>
          <a:stretch>
            <a:fillRect/>
          </a:stretch>
        </p:blipFill>
        <p:spPr>
          <a:xfrm>
            <a:off x="5429256" y="5572140"/>
            <a:ext cx="495300" cy="438150"/>
          </a:xfrm>
          <a:prstGeom prst="rect">
            <a:avLst/>
          </a:prstGeom>
        </p:spPr>
      </p:pic>
      <p:pic>
        <p:nvPicPr>
          <p:cNvPr id="54" name="صورة 53" descr="32.gif"/>
          <p:cNvPicPr>
            <a:picLocks noChangeAspect="1"/>
          </p:cNvPicPr>
          <p:nvPr/>
        </p:nvPicPr>
        <p:blipFill>
          <a:blip r:embed="rId3" cstate="print"/>
          <a:stretch>
            <a:fillRect/>
          </a:stretch>
        </p:blipFill>
        <p:spPr>
          <a:xfrm>
            <a:off x="5143504" y="5429264"/>
            <a:ext cx="495300" cy="438150"/>
          </a:xfrm>
          <a:prstGeom prst="rect">
            <a:avLst/>
          </a:prstGeom>
        </p:spPr>
      </p:pic>
      <p:pic>
        <p:nvPicPr>
          <p:cNvPr id="55" name="صورة 54" descr="32.gif"/>
          <p:cNvPicPr>
            <a:picLocks noChangeAspect="1"/>
          </p:cNvPicPr>
          <p:nvPr/>
        </p:nvPicPr>
        <p:blipFill>
          <a:blip r:embed="rId3" cstate="print"/>
          <a:stretch>
            <a:fillRect/>
          </a:stretch>
        </p:blipFill>
        <p:spPr>
          <a:xfrm>
            <a:off x="4643438" y="5357826"/>
            <a:ext cx="495300" cy="438150"/>
          </a:xfrm>
          <a:prstGeom prst="rect">
            <a:avLst/>
          </a:prstGeom>
        </p:spPr>
      </p:pic>
      <p:pic>
        <p:nvPicPr>
          <p:cNvPr id="56" name="صورة 55" descr="22_1143914686.jpg"/>
          <p:cNvPicPr>
            <a:picLocks noChangeAspect="1"/>
          </p:cNvPicPr>
          <p:nvPr/>
        </p:nvPicPr>
        <p:blipFill>
          <a:blip r:embed="rId4" cstate="print"/>
          <a:stretch>
            <a:fillRect/>
          </a:stretch>
        </p:blipFill>
        <p:spPr>
          <a:xfrm>
            <a:off x="0" y="214290"/>
            <a:ext cx="3632200" cy="5715040"/>
          </a:xfrm>
          <a:prstGeom prst="rect">
            <a:avLst/>
          </a:prstGeom>
        </p:spPr>
      </p:pic>
      <p:pic>
        <p:nvPicPr>
          <p:cNvPr id="57" name="صورة 56" descr="32.gif"/>
          <p:cNvPicPr>
            <a:picLocks noChangeAspect="1"/>
          </p:cNvPicPr>
          <p:nvPr/>
        </p:nvPicPr>
        <p:blipFill>
          <a:blip r:embed="rId3" cstate="print"/>
          <a:stretch>
            <a:fillRect/>
          </a:stretch>
        </p:blipFill>
        <p:spPr>
          <a:xfrm>
            <a:off x="152400" y="5653102"/>
            <a:ext cx="495300" cy="438150"/>
          </a:xfrm>
          <a:prstGeom prst="rect">
            <a:avLst/>
          </a:prstGeom>
        </p:spPr>
      </p:pic>
      <p:pic>
        <p:nvPicPr>
          <p:cNvPr id="58" name="صورة 57" descr="32.gif"/>
          <p:cNvPicPr>
            <a:picLocks noChangeAspect="1"/>
          </p:cNvPicPr>
          <p:nvPr/>
        </p:nvPicPr>
        <p:blipFill>
          <a:blip r:embed="rId3" cstate="print"/>
          <a:stretch>
            <a:fillRect/>
          </a:stretch>
        </p:blipFill>
        <p:spPr>
          <a:xfrm>
            <a:off x="509558" y="5724540"/>
            <a:ext cx="495300" cy="438150"/>
          </a:xfrm>
          <a:prstGeom prst="rect">
            <a:avLst/>
          </a:prstGeom>
        </p:spPr>
      </p:pic>
      <p:pic>
        <p:nvPicPr>
          <p:cNvPr id="59" name="صورة 58" descr="32.gif"/>
          <p:cNvPicPr>
            <a:picLocks noChangeAspect="1"/>
          </p:cNvPicPr>
          <p:nvPr/>
        </p:nvPicPr>
        <p:blipFill>
          <a:blip r:embed="rId3" cstate="print"/>
          <a:stretch>
            <a:fillRect/>
          </a:stretch>
        </p:blipFill>
        <p:spPr>
          <a:xfrm>
            <a:off x="1214414" y="5643578"/>
            <a:ext cx="495300" cy="438150"/>
          </a:xfrm>
          <a:prstGeom prst="rect">
            <a:avLst/>
          </a:prstGeom>
        </p:spPr>
      </p:pic>
      <p:pic>
        <p:nvPicPr>
          <p:cNvPr id="60" name="صورة 59" descr="32.gif"/>
          <p:cNvPicPr>
            <a:picLocks noChangeAspect="1"/>
          </p:cNvPicPr>
          <p:nvPr/>
        </p:nvPicPr>
        <p:blipFill>
          <a:blip r:embed="rId3" cstate="print"/>
          <a:stretch>
            <a:fillRect/>
          </a:stretch>
        </p:blipFill>
        <p:spPr>
          <a:xfrm>
            <a:off x="1714480" y="5643578"/>
            <a:ext cx="495300" cy="438150"/>
          </a:xfrm>
          <a:prstGeom prst="rect">
            <a:avLst/>
          </a:prstGeom>
        </p:spPr>
      </p:pic>
      <p:pic>
        <p:nvPicPr>
          <p:cNvPr id="61" name="صورة 60" descr="32.gif"/>
          <p:cNvPicPr>
            <a:picLocks noChangeAspect="1"/>
          </p:cNvPicPr>
          <p:nvPr/>
        </p:nvPicPr>
        <p:blipFill>
          <a:blip r:embed="rId3" cstate="print"/>
          <a:stretch>
            <a:fillRect/>
          </a:stretch>
        </p:blipFill>
        <p:spPr>
          <a:xfrm>
            <a:off x="2581260" y="5581664"/>
            <a:ext cx="495300" cy="438150"/>
          </a:xfrm>
          <a:prstGeom prst="rect">
            <a:avLst/>
          </a:prstGeom>
        </p:spPr>
      </p:pic>
      <p:pic>
        <p:nvPicPr>
          <p:cNvPr id="62" name="صورة 61" descr="32.gif"/>
          <p:cNvPicPr>
            <a:picLocks noChangeAspect="1"/>
          </p:cNvPicPr>
          <p:nvPr/>
        </p:nvPicPr>
        <p:blipFill>
          <a:blip r:embed="rId3" cstate="print"/>
          <a:stretch>
            <a:fillRect/>
          </a:stretch>
        </p:blipFill>
        <p:spPr>
          <a:xfrm>
            <a:off x="2081194" y="5510226"/>
            <a:ext cx="495300" cy="438150"/>
          </a:xfrm>
          <a:prstGeom prst="rect">
            <a:avLst/>
          </a:prstGeom>
        </p:spPr>
      </p:pic>
      <p:sp>
        <p:nvSpPr>
          <p:cNvPr id="64" name="مستطيل 63"/>
          <p:cNvSpPr/>
          <p:nvPr/>
        </p:nvSpPr>
        <p:spPr>
          <a:xfrm>
            <a:off x="4143372" y="571480"/>
            <a:ext cx="4071966"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effectLst>
                <a:cs typeface="Traditional Arabic" pitchFamily="2" charset="-78"/>
              </a:rPr>
              <a:t>لُغَةٌ فِيِ قِمّةِ الرَوْعَةِ ثَابِرُوا دَوْمًا ،لِتَصِلُوا إلَى الْقِمَّةِ، أحْسَنْتُم عَمَلاً يَا أجْمَلَ أبْطَالْ</a:t>
            </a:r>
            <a:endParaRPr lang="ar-SA" sz="60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v2wor3r8ksv7.gif"/>
          <p:cNvPicPr>
            <a:picLocks noChangeAspect="1"/>
          </p:cNvPicPr>
          <p:nvPr/>
        </p:nvPicPr>
        <p:blipFill>
          <a:blip r:embed="rId3" cstate="print">
            <a:duotone>
              <a:schemeClr val="accent6">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title"/>
          </p:nvPr>
        </p:nvSpPr>
        <p:spPr/>
        <p:txBody>
          <a:bodyPr>
            <a:normAutofit/>
          </a:bodyPr>
          <a:lstStyle/>
          <a:p>
            <a:r>
              <a:rPr lang="ar-S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cs typeface="DecoType Naskh" pitchFamily="2" charset="-78"/>
              </a:rPr>
              <a:t>هَيّا نَسْتَمِعُ لِلْقِصّةِ التّاليّةِ:</a:t>
            </a:r>
            <a:endParaRPr lang="ar-S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cs typeface="DecoType Naskh" pitchFamily="2" charset="-78"/>
            </a:endParaRPr>
          </a:p>
        </p:txBody>
      </p:sp>
      <p:pic>
        <p:nvPicPr>
          <p:cNvPr id="4" name="عنصر نائب للمحتوى 3" descr="95655_(1039).gif">
            <a:hlinkClick r:id="rId4"/>
          </p:cNvPr>
          <p:cNvPicPr>
            <a:picLocks noGrp="1" noChangeAspect="1"/>
          </p:cNvPicPr>
          <p:nvPr>
            <p:ph idx="1"/>
          </p:nvPr>
        </p:nvPicPr>
        <p:blipFill>
          <a:blip r:embed="rId5" cstate="print"/>
          <a:stretch>
            <a:fillRect/>
          </a:stretch>
        </p:blipFill>
        <p:spPr>
          <a:xfrm>
            <a:off x="1357290" y="2143116"/>
            <a:ext cx="6072230" cy="3429024"/>
          </a:xfrm>
        </p:spPr>
      </p:pic>
      <p:pic>
        <p:nvPicPr>
          <p:cNvPr id="21" name="صورة 20" descr="32.gif"/>
          <p:cNvPicPr>
            <a:picLocks noChangeAspect="1"/>
          </p:cNvPicPr>
          <p:nvPr/>
        </p:nvPicPr>
        <p:blipFill>
          <a:blip r:embed="rId6" cstate="print">
            <a:duotone>
              <a:schemeClr val="accent6">
                <a:shade val="45000"/>
                <a:satMod val="135000"/>
              </a:schemeClr>
              <a:prstClr val="white"/>
            </a:duotone>
          </a:blip>
          <a:stretch>
            <a:fillRect/>
          </a:stretch>
        </p:blipFill>
        <p:spPr>
          <a:xfrm>
            <a:off x="1214414" y="6419850"/>
            <a:ext cx="495300" cy="438150"/>
          </a:xfrm>
          <a:prstGeom prst="rect">
            <a:avLst/>
          </a:prstGeom>
        </p:spPr>
      </p:pic>
      <p:pic>
        <p:nvPicPr>
          <p:cNvPr id="22" name="صورة 21" descr="32.gif"/>
          <p:cNvPicPr>
            <a:picLocks noChangeAspect="1"/>
          </p:cNvPicPr>
          <p:nvPr/>
        </p:nvPicPr>
        <p:blipFill>
          <a:blip r:embed="rId6" cstate="print">
            <a:duotone>
              <a:schemeClr val="accent6">
                <a:shade val="45000"/>
                <a:satMod val="135000"/>
              </a:schemeClr>
              <a:prstClr val="white"/>
            </a:duotone>
          </a:blip>
          <a:stretch>
            <a:fillRect/>
          </a:stretch>
        </p:blipFill>
        <p:spPr>
          <a:xfrm>
            <a:off x="1428728" y="3143248"/>
            <a:ext cx="495300" cy="438150"/>
          </a:xfrm>
          <a:prstGeom prst="rect">
            <a:avLst/>
          </a:prstGeom>
        </p:spPr>
      </p:pic>
      <p:pic>
        <p:nvPicPr>
          <p:cNvPr id="23" name="صورة 22" descr="32.gif"/>
          <p:cNvPicPr>
            <a:picLocks noChangeAspect="1"/>
          </p:cNvPicPr>
          <p:nvPr/>
        </p:nvPicPr>
        <p:blipFill>
          <a:blip r:embed="rId6" cstate="print">
            <a:duotone>
              <a:schemeClr val="accent6">
                <a:shade val="45000"/>
                <a:satMod val="135000"/>
              </a:schemeClr>
              <a:prstClr val="white"/>
            </a:duotone>
          </a:blip>
          <a:stretch>
            <a:fillRect/>
          </a:stretch>
        </p:blipFill>
        <p:spPr>
          <a:xfrm>
            <a:off x="3428992" y="5929330"/>
            <a:ext cx="923928" cy="438150"/>
          </a:xfrm>
          <a:prstGeom prst="rect">
            <a:avLst/>
          </a:prstGeom>
        </p:spPr>
      </p:pic>
      <p:pic>
        <p:nvPicPr>
          <p:cNvPr id="24" name="صورة 23" descr="32.gif"/>
          <p:cNvPicPr>
            <a:picLocks noChangeAspect="1"/>
          </p:cNvPicPr>
          <p:nvPr/>
        </p:nvPicPr>
        <p:blipFill>
          <a:blip r:embed="rId6" cstate="print">
            <a:duotone>
              <a:schemeClr val="accent6">
                <a:shade val="45000"/>
                <a:satMod val="135000"/>
              </a:schemeClr>
              <a:prstClr val="white"/>
            </a:duotone>
          </a:blip>
          <a:stretch>
            <a:fillRect/>
          </a:stretch>
        </p:blipFill>
        <p:spPr>
          <a:xfrm>
            <a:off x="6858016" y="1428736"/>
            <a:ext cx="495300" cy="1143008"/>
          </a:xfrm>
          <a:prstGeom prst="rect">
            <a:avLst/>
          </a:prstGeom>
        </p:spPr>
      </p:pic>
      <p:pic>
        <p:nvPicPr>
          <p:cNvPr id="25" name="صورة 24" descr="32.gif"/>
          <p:cNvPicPr>
            <a:picLocks noChangeAspect="1"/>
          </p:cNvPicPr>
          <p:nvPr/>
        </p:nvPicPr>
        <p:blipFill>
          <a:blip r:embed="rId6" cstate="print">
            <a:duotone>
              <a:schemeClr val="accent6">
                <a:shade val="45000"/>
                <a:satMod val="135000"/>
              </a:schemeClr>
              <a:prstClr val="white"/>
            </a:duotone>
          </a:blip>
          <a:stretch>
            <a:fillRect/>
          </a:stretch>
        </p:blipFill>
        <p:spPr>
          <a:xfrm>
            <a:off x="1643042" y="1214422"/>
            <a:ext cx="781052" cy="652464"/>
          </a:xfrm>
          <a:prstGeom prst="rect">
            <a:avLst/>
          </a:prstGeom>
        </p:spPr>
      </p:pic>
      <p:pic>
        <p:nvPicPr>
          <p:cNvPr id="27" name="صورة 26" descr="32.gif"/>
          <p:cNvPicPr>
            <a:picLocks noChangeAspect="1"/>
          </p:cNvPicPr>
          <p:nvPr/>
        </p:nvPicPr>
        <p:blipFill>
          <a:blip r:embed="rId6" cstate="print">
            <a:duotone>
              <a:schemeClr val="accent6">
                <a:shade val="45000"/>
                <a:satMod val="135000"/>
              </a:schemeClr>
              <a:prstClr val="white"/>
            </a:duotone>
          </a:blip>
          <a:stretch>
            <a:fillRect/>
          </a:stretch>
        </p:blipFill>
        <p:spPr>
          <a:xfrm>
            <a:off x="7072330" y="3071810"/>
            <a:ext cx="495300" cy="438150"/>
          </a:xfrm>
          <a:prstGeom prst="rect">
            <a:avLst/>
          </a:prstGeom>
        </p:spPr>
      </p:pic>
      <p:pic>
        <p:nvPicPr>
          <p:cNvPr id="28" name="صورة 27" descr="32.gif"/>
          <p:cNvPicPr>
            <a:picLocks noChangeAspect="1"/>
          </p:cNvPicPr>
          <p:nvPr/>
        </p:nvPicPr>
        <p:blipFill>
          <a:blip r:embed="rId6" cstate="print">
            <a:duotone>
              <a:schemeClr val="accent6">
                <a:shade val="45000"/>
                <a:satMod val="135000"/>
              </a:schemeClr>
              <a:prstClr val="white"/>
            </a:duotone>
          </a:blip>
          <a:stretch>
            <a:fillRect/>
          </a:stretch>
        </p:blipFill>
        <p:spPr>
          <a:xfrm>
            <a:off x="2428860" y="1643050"/>
            <a:ext cx="928694" cy="723902"/>
          </a:xfrm>
          <a:prstGeom prst="rect">
            <a:avLst/>
          </a:prstGeom>
        </p:spPr>
      </p:pic>
      <p:pic>
        <p:nvPicPr>
          <p:cNvPr id="29" name="صورة 28" descr="32.gif"/>
          <p:cNvPicPr>
            <a:picLocks noChangeAspect="1"/>
          </p:cNvPicPr>
          <p:nvPr/>
        </p:nvPicPr>
        <p:blipFill>
          <a:blip r:embed="rId6" cstate="print">
            <a:duotone>
              <a:schemeClr val="accent6">
                <a:shade val="45000"/>
                <a:satMod val="135000"/>
              </a:schemeClr>
              <a:prstClr val="white"/>
            </a:duotone>
          </a:blip>
          <a:stretch>
            <a:fillRect/>
          </a:stretch>
        </p:blipFill>
        <p:spPr>
          <a:xfrm>
            <a:off x="2000232" y="1857364"/>
            <a:ext cx="495300" cy="438150"/>
          </a:xfrm>
          <a:prstGeom prst="rect">
            <a:avLst/>
          </a:prstGeom>
        </p:spPr>
      </p:pic>
      <p:pic>
        <p:nvPicPr>
          <p:cNvPr id="30" name="صورة 29" descr="32.gif"/>
          <p:cNvPicPr>
            <a:picLocks noChangeAspect="1"/>
          </p:cNvPicPr>
          <p:nvPr/>
        </p:nvPicPr>
        <p:blipFill>
          <a:blip r:embed="rId6" cstate="print">
            <a:duotone>
              <a:schemeClr val="accent6">
                <a:shade val="45000"/>
                <a:satMod val="135000"/>
              </a:schemeClr>
              <a:prstClr val="white"/>
            </a:duotone>
          </a:blip>
          <a:stretch>
            <a:fillRect/>
          </a:stretch>
        </p:blipFill>
        <p:spPr>
          <a:xfrm>
            <a:off x="1214414" y="2071678"/>
            <a:ext cx="781052" cy="438150"/>
          </a:xfrm>
          <a:prstGeom prst="rect">
            <a:avLst/>
          </a:prstGeom>
        </p:spPr>
      </p:pic>
      <p:pic>
        <p:nvPicPr>
          <p:cNvPr id="31" name="صورة 30" descr="32.gif"/>
          <p:cNvPicPr>
            <a:picLocks noChangeAspect="1"/>
          </p:cNvPicPr>
          <p:nvPr/>
        </p:nvPicPr>
        <p:blipFill>
          <a:blip r:embed="rId6" cstate="print">
            <a:duotone>
              <a:schemeClr val="accent6">
                <a:shade val="45000"/>
                <a:satMod val="135000"/>
              </a:schemeClr>
              <a:prstClr val="white"/>
            </a:duotone>
          </a:blip>
          <a:stretch>
            <a:fillRect/>
          </a:stretch>
        </p:blipFill>
        <p:spPr>
          <a:xfrm>
            <a:off x="6929454" y="6000768"/>
            <a:ext cx="495300" cy="438150"/>
          </a:xfrm>
          <a:prstGeom prst="rect">
            <a:avLst/>
          </a:prstGeom>
        </p:spPr>
      </p:pic>
      <p:pic>
        <p:nvPicPr>
          <p:cNvPr id="32" name="صورة 31" descr="32.gif"/>
          <p:cNvPicPr>
            <a:picLocks noChangeAspect="1"/>
          </p:cNvPicPr>
          <p:nvPr/>
        </p:nvPicPr>
        <p:blipFill>
          <a:blip r:embed="rId6" cstate="print">
            <a:duotone>
              <a:schemeClr val="accent6">
                <a:shade val="45000"/>
                <a:satMod val="135000"/>
              </a:schemeClr>
              <a:prstClr val="white"/>
            </a:duotone>
          </a:blip>
          <a:stretch>
            <a:fillRect/>
          </a:stretch>
        </p:blipFill>
        <p:spPr>
          <a:xfrm>
            <a:off x="6858016" y="5357826"/>
            <a:ext cx="495300" cy="438150"/>
          </a:xfrm>
          <a:prstGeom prst="rect">
            <a:avLst/>
          </a:prstGeom>
        </p:spPr>
      </p:pic>
      <p:pic>
        <p:nvPicPr>
          <p:cNvPr id="33" name="صورة 32" descr="32.gif"/>
          <p:cNvPicPr>
            <a:picLocks noChangeAspect="1"/>
          </p:cNvPicPr>
          <p:nvPr/>
        </p:nvPicPr>
        <p:blipFill>
          <a:blip r:embed="rId6" cstate="print">
            <a:duotone>
              <a:schemeClr val="accent6">
                <a:shade val="45000"/>
                <a:satMod val="135000"/>
              </a:schemeClr>
              <a:prstClr val="white"/>
            </a:duotone>
          </a:blip>
          <a:stretch>
            <a:fillRect/>
          </a:stretch>
        </p:blipFill>
        <p:spPr>
          <a:xfrm>
            <a:off x="6357950" y="5643578"/>
            <a:ext cx="495300" cy="4381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عععغ.bmp"/>
          <p:cNvPicPr>
            <a:picLocks noChangeAspect="1"/>
          </p:cNvPicPr>
          <p:nvPr/>
        </p:nvPicPr>
        <p:blipFill>
          <a:blip r:embed="rId2" cstate="print"/>
          <a:stretch>
            <a:fillRect/>
          </a:stretch>
        </p:blipFill>
        <p:spPr>
          <a:xfrm>
            <a:off x="214282" y="214290"/>
            <a:ext cx="8715436" cy="6357982"/>
          </a:xfrm>
          <a:prstGeom prst="rect">
            <a:avLst/>
          </a:prstGeom>
          <a:ln w="57150">
            <a:solidFill>
              <a:srgbClr val="993366"/>
            </a:solidFill>
          </a:ln>
          <a:effectLst>
            <a:glow rad="228600">
              <a:schemeClr val="accent4">
                <a:satMod val="175000"/>
                <a:alpha val="40000"/>
              </a:schemeClr>
            </a:glow>
          </a:effectLst>
        </p:spPr>
      </p:pic>
      <p:sp>
        <p:nvSpPr>
          <p:cNvPr id="6" name="نجمة ذات 4 نقاط 5"/>
          <p:cNvSpPr/>
          <p:nvPr/>
        </p:nvSpPr>
        <p:spPr>
          <a:xfrm>
            <a:off x="5929322" y="1000108"/>
            <a:ext cx="571504" cy="571504"/>
          </a:xfrm>
          <a:prstGeom prst="star4">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p>
        </p:txBody>
      </p:sp>
      <p:sp>
        <p:nvSpPr>
          <p:cNvPr id="7" name="مستطيل 6"/>
          <p:cNvSpPr/>
          <p:nvPr/>
        </p:nvSpPr>
        <p:spPr>
          <a:xfrm>
            <a:off x="1571603" y="1500174"/>
            <a:ext cx="3571901" cy="41549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6600" b="1" cap="none" spc="0" dirty="0" smtClean="0">
                <a:ln>
                  <a:solidFill>
                    <a:sysClr val="windowText" lastClr="000000"/>
                  </a:solidFill>
                  <a:prstDash val="solid"/>
                </a:ln>
                <a:solidFill>
                  <a:sysClr val="windowText" lastClr="000000"/>
                </a:solidFill>
                <a:effectLst>
                  <a:glow rad="139700">
                    <a:schemeClr val="accent4">
                      <a:satMod val="175000"/>
                      <a:alpha val="40000"/>
                    </a:schemeClr>
                  </a:glow>
                </a:effectLst>
                <a:cs typeface="Traditional Arabic" pitchFamily="2" charset="-78"/>
              </a:rPr>
              <a:t>هَيّا نَتَحَدّث عمّ تَعَلّمْنا مِنَ الْقِصّةِ، بِناءً على ما سَمِعْنَا.</a:t>
            </a:r>
            <a:endParaRPr lang="ar-SA" sz="6600" b="1" cap="none" spc="0" dirty="0">
              <a:ln>
                <a:solidFill>
                  <a:sysClr val="windowText" lastClr="000000"/>
                </a:solidFill>
                <a:prstDash val="solid"/>
              </a:ln>
              <a:solidFill>
                <a:sysClr val="windowText" lastClr="000000"/>
              </a:solidFill>
              <a:effectLst>
                <a:glow rad="139700">
                  <a:schemeClr val="accent4">
                    <a:satMod val="175000"/>
                    <a:alpha val="40000"/>
                  </a:schemeClr>
                </a:glow>
              </a:effectLst>
              <a:cs typeface="Traditional Arabic" pitchFamily="2" charset="-78"/>
            </a:endParaRPr>
          </a:p>
        </p:txBody>
      </p:sp>
      <p:pic>
        <p:nvPicPr>
          <p:cNvPr id="8" name="صورة 7" descr="flower.gif"/>
          <p:cNvPicPr>
            <a:picLocks noChangeAspect="1"/>
          </p:cNvPicPr>
          <p:nvPr/>
        </p:nvPicPr>
        <p:blipFill>
          <a:blip r:embed="rId3" cstate="print"/>
          <a:stretch>
            <a:fillRect/>
          </a:stretch>
        </p:blipFill>
        <p:spPr>
          <a:xfrm>
            <a:off x="571472" y="285728"/>
            <a:ext cx="288132" cy="261938"/>
          </a:xfrm>
          <a:prstGeom prst="rect">
            <a:avLst/>
          </a:prstGeom>
        </p:spPr>
      </p:pic>
      <p:pic>
        <p:nvPicPr>
          <p:cNvPr id="9" name="صورة 8" descr="flower.gif"/>
          <p:cNvPicPr>
            <a:picLocks noChangeAspect="1"/>
          </p:cNvPicPr>
          <p:nvPr/>
        </p:nvPicPr>
        <p:blipFill>
          <a:blip r:embed="rId3" cstate="print"/>
          <a:stretch>
            <a:fillRect/>
          </a:stretch>
        </p:blipFill>
        <p:spPr>
          <a:xfrm>
            <a:off x="285720" y="1428736"/>
            <a:ext cx="288132" cy="261938"/>
          </a:xfrm>
          <a:prstGeom prst="rect">
            <a:avLst/>
          </a:prstGeom>
        </p:spPr>
      </p:pic>
      <p:pic>
        <p:nvPicPr>
          <p:cNvPr id="10" name="صورة 9" descr="flower.gif"/>
          <p:cNvPicPr>
            <a:picLocks noChangeAspect="1"/>
          </p:cNvPicPr>
          <p:nvPr/>
        </p:nvPicPr>
        <p:blipFill>
          <a:blip r:embed="rId3" cstate="print"/>
          <a:stretch>
            <a:fillRect/>
          </a:stretch>
        </p:blipFill>
        <p:spPr>
          <a:xfrm>
            <a:off x="214282" y="714356"/>
            <a:ext cx="288132" cy="261938"/>
          </a:xfrm>
          <a:prstGeom prst="rect">
            <a:avLst/>
          </a:prstGeom>
        </p:spPr>
      </p:pic>
      <p:pic>
        <p:nvPicPr>
          <p:cNvPr id="11" name="صورة 10" descr="flower.gif"/>
          <p:cNvPicPr>
            <a:picLocks noChangeAspect="1"/>
          </p:cNvPicPr>
          <p:nvPr/>
        </p:nvPicPr>
        <p:blipFill>
          <a:blip r:embed="rId3" cstate="print"/>
          <a:stretch>
            <a:fillRect/>
          </a:stretch>
        </p:blipFill>
        <p:spPr>
          <a:xfrm>
            <a:off x="714348" y="1643050"/>
            <a:ext cx="288132" cy="261938"/>
          </a:xfrm>
          <a:prstGeom prst="rect">
            <a:avLst/>
          </a:prstGeom>
        </p:spPr>
      </p:pic>
      <p:pic>
        <p:nvPicPr>
          <p:cNvPr id="12" name="صورة 11" descr="flower.gif"/>
          <p:cNvPicPr>
            <a:picLocks noChangeAspect="1"/>
          </p:cNvPicPr>
          <p:nvPr/>
        </p:nvPicPr>
        <p:blipFill>
          <a:blip r:embed="rId3" cstate="print"/>
          <a:stretch>
            <a:fillRect/>
          </a:stretch>
        </p:blipFill>
        <p:spPr>
          <a:xfrm>
            <a:off x="642910" y="1000108"/>
            <a:ext cx="288132" cy="261938"/>
          </a:xfrm>
          <a:prstGeom prst="rect">
            <a:avLst/>
          </a:prstGeom>
        </p:spPr>
      </p:pic>
      <p:pic>
        <p:nvPicPr>
          <p:cNvPr id="13" name="صورة 12" descr="flower.gif"/>
          <p:cNvPicPr>
            <a:picLocks noChangeAspect="1"/>
          </p:cNvPicPr>
          <p:nvPr/>
        </p:nvPicPr>
        <p:blipFill>
          <a:blip r:embed="rId3" cstate="print"/>
          <a:stretch>
            <a:fillRect/>
          </a:stretch>
        </p:blipFill>
        <p:spPr>
          <a:xfrm>
            <a:off x="500034" y="2071678"/>
            <a:ext cx="288132" cy="261938"/>
          </a:xfrm>
          <a:prstGeom prst="rect">
            <a:avLst/>
          </a:prstGeom>
        </p:spPr>
      </p:pic>
      <p:pic>
        <p:nvPicPr>
          <p:cNvPr id="14" name="صورة 13" descr="flower.gif"/>
          <p:cNvPicPr>
            <a:picLocks noChangeAspect="1"/>
          </p:cNvPicPr>
          <p:nvPr/>
        </p:nvPicPr>
        <p:blipFill>
          <a:blip r:embed="rId3" cstate="print"/>
          <a:stretch>
            <a:fillRect/>
          </a:stretch>
        </p:blipFill>
        <p:spPr>
          <a:xfrm>
            <a:off x="214282" y="3214686"/>
            <a:ext cx="288132" cy="261938"/>
          </a:xfrm>
          <a:prstGeom prst="rect">
            <a:avLst/>
          </a:prstGeom>
        </p:spPr>
      </p:pic>
      <p:pic>
        <p:nvPicPr>
          <p:cNvPr id="15" name="صورة 14" descr="flower.gif"/>
          <p:cNvPicPr>
            <a:picLocks noChangeAspect="1"/>
          </p:cNvPicPr>
          <p:nvPr/>
        </p:nvPicPr>
        <p:blipFill>
          <a:blip r:embed="rId3" cstate="print"/>
          <a:stretch>
            <a:fillRect/>
          </a:stretch>
        </p:blipFill>
        <p:spPr>
          <a:xfrm>
            <a:off x="142844" y="2500306"/>
            <a:ext cx="288132" cy="261938"/>
          </a:xfrm>
          <a:prstGeom prst="rect">
            <a:avLst/>
          </a:prstGeom>
        </p:spPr>
      </p:pic>
      <p:pic>
        <p:nvPicPr>
          <p:cNvPr id="16" name="صورة 15" descr="flower.gif"/>
          <p:cNvPicPr>
            <a:picLocks noChangeAspect="1"/>
          </p:cNvPicPr>
          <p:nvPr/>
        </p:nvPicPr>
        <p:blipFill>
          <a:blip r:embed="rId3" cstate="print"/>
          <a:stretch>
            <a:fillRect/>
          </a:stretch>
        </p:blipFill>
        <p:spPr>
          <a:xfrm>
            <a:off x="642910" y="3429000"/>
            <a:ext cx="288132" cy="261938"/>
          </a:xfrm>
          <a:prstGeom prst="rect">
            <a:avLst/>
          </a:prstGeom>
        </p:spPr>
      </p:pic>
      <p:pic>
        <p:nvPicPr>
          <p:cNvPr id="17" name="صورة 16" descr="flower.gif"/>
          <p:cNvPicPr>
            <a:picLocks noChangeAspect="1"/>
          </p:cNvPicPr>
          <p:nvPr/>
        </p:nvPicPr>
        <p:blipFill>
          <a:blip r:embed="rId3" cstate="print"/>
          <a:stretch>
            <a:fillRect/>
          </a:stretch>
        </p:blipFill>
        <p:spPr>
          <a:xfrm>
            <a:off x="571472" y="2786058"/>
            <a:ext cx="288132" cy="261938"/>
          </a:xfrm>
          <a:prstGeom prst="rect">
            <a:avLst/>
          </a:prstGeom>
        </p:spPr>
      </p:pic>
      <p:pic>
        <p:nvPicPr>
          <p:cNvPr id="18" name="صورة 17" descr="flower.gif"/>
          <p:cNvPicPr>
            <a:picLocks noChangeAspect="1"/>
          </p:cNvPicPr>
          <p:nvPr/>
        </p:nvPicPr>
        <p:blipFill>
          <a:blip r:embed="rId3" cstate="print"/>
          <a:stretch>
            <a:fillRect/>
          </a:stretch>
        </p:blipFill>
        <p:spPr>
          <a:xfrm>
            <a:off x="571472" y="4214818"/>
            <a:ext cx="288132" cy="261938"/>
          </a:xfrm>
          <a:prstGeom prst="rect">
            <a:avLst/>
          </a:prstGeom>
        </p:spPr>
      </p:pic>
      <p:pic>
        <p:nvPicPr>
          <p:cNvPr id="19" name="صورة 18" descr="flower.gif"/>
          <p:cNvPicPr>
            <a:picLocks noChangeAspect="1"/>
          </p:cNvPicPr>
          <p:nvPr/>
        </p:nvPicPr>
        <p:blipFill>
          <a:blip r:embed="rId3" cstate="print"/>
          <a:stretch>
            <a:fillRect/>
          </a:stretch>
        </p:blipFill>
        <p:spPr>
          <a:xfrm>
            <a:off x="285720" y="5357826"/>
            <a:ext cx="288132" cy="261938"/>
          </a:xfrm>
          <a:prstGeom prst="rect">
            <a:avLst/>
          </a:prstGeom>
        </p:spPr>
      </p:pic>
      <p:pic>
        <p:nvPicPr>
          <p:cNvPr id="20" name="صورة 19" descr="flower.gif"/>
          <p:cNvPicPr>
            <a:picLocks noChangeAspect="1"/>
          </p:cNvPicPr>
          <p:nvPr/>
        </p:nvPicPr>
        <p:blipFill>
          <a:blip r:embed="rId3" cstate="print"/>
          <a:stretch>
            <a:fillRect/>
          </a:stretch>
        </p:blipFill>
        <p:spPr>
          <a:xfrm>
            <a:off x="214282" y="4643446"/>
            <a:ext cx="288132" cy="261938"/>
          </a:xfrm>
          <a:prstGeom prst="rect">
            <a:avLst/>
          </a:prstGeom>
        </p:spPr>
      </p:pic>
      <p:pic>
        <p:nvPicPr>
          <p:cNvPr id="21" name="صورة 20" descr="flower.gif"/>
          <p:cNvPicPr>
            <a:picLocks noChangeAspect="1"/>
          </p:cNvPicPr>
          <p:nvPr/>
        </p:nvPicPr>
        <p:blipFill>
          <a:blip r:embed="rId3" cstate="print"/>
          <a:stretch>
            <a:fillRect/>
          </a:stretch>
        </p:blipFill>
        <p:spPr>
          <a:xfrm>
            <a:off x="714348" y="5572140"/>
            <a:ext cx="288132" cy="261938"/>
          </a:xfrm>
          <a:prstGeom prst="rect">
            <a:avLst/>
          </a:prstGeom>
        </p:spPr>
      </p:pic>
      <p:pic>
        <p:nvPicPr>
          <p:cNvPr id="22" name="صورة 21" descr="flower.gif"/>
          <p:cNvPicPr>
            <a:picLocks noChangeAspect="1"/>
          </p:cNvPicPr>
          <p:nvPr/>
        </p:nvPicPr>
        <p:blipFill>
          <a:blip r:embed="rId3" cstate="print"/>
          <a:stretch>
            <a:fillRect/>
          </a:stretch>
        </p:blipFill>
        <p:spPr>
          <a:xfrm>
            <a:off x="642910" y="4929198"/>
            <a:ext cx="288132" cy="2619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v2wor3r8ksv7.gif"/>
          <p:cNvPicPr>
            <a:picLocks noGrp="1" noChangeAspect="1"/>
          </p:cNvPicPr>
          <p:nvPr>
            <p:ph idx="1"/>
          </p:nvPr>
        </p:nvPicPr>
        <p:blipFill>
          <a:blip r:embed="rId3" cstate="print"/>
          <a:stretch>
            <a:fillRect/>
          </a:stretch>
        </p:blipFill>
        <p:spPr>
          <a:xfrm>
            <a:off x="0" y="0"/>
            <a:ext cx="9144000" cy="6858000"/>
          </a:xfrm>
        </p:spPr>
      </p:pic>
      <p:sp>
        <p:nvSpPr>
          <p:cNvPr id="5" name="مستطيل 4"/>
          <p:cNvSpPr/>
          <p:nvPr/>
        </p:nvSpPr>
        <p:spPr>
          <a:xfrm>
            <a:off x="1285852" y="2000240"/>
            <a:ext cx="6143668" cy="2800767"/>
          </a:xfrm>
          <a:prstGeom prst="rect">
            <a:avLst/>
          </a:prstGeom>
          <a:noFill/>
        </p:spPr>
        <p:txBody>
          <a:bodyPr wrap="square" lIns="91440" tIns="45720" rIns="91440" bIns="45720">
            <a:prstTxWarp prst="textStop">
              <a:avLst>
                <a:gd name="adj" fmla="val 14286"/>
              </a:avLst>
            </a:prstTxWarp>
            <a:spAutoFit/>
          </a:bodyPr>
          <a:lstStyle/>
          <a:p>
            <a:pPr algn="ctr"/>
            <a:r>
              <a:rPr lang="ar-SA" sz="8800" b="1" dirty="0" smtClean="0">
                <a:ln w="24500" cmpd="dbl">
                  <a:solidFill>
                    <a:sysClr val="windowText" lastClr="000000"/>
                  </a:solidFill>
                  <a:prstDash val="solid"/>
                  <a:miter lim="800000"/>
                </a:ln>
                <a:solidFill>
                  <a:srgbClr val="D43AD4"/>
                </a:solidFill>
                <a:effectLst>
                  <a:glow rad="63500">
                    <a:schemeClr val="accent2">
                      <a:satMod val="175000"/>
                      <a:alpha val="40000"/>
                    </a:schemeClr>
                  </a:glow>
                </a:effectLst>
                <a:cs typeface="Traditional Arabic" pitchFamily="2" charset="-78"/>
              </a:rPr>
              <a:t>وأخيرًا:</a:t>
            </a:r>
            <a:br>
              <a:rPr lang="ar-SA" sz="8800" b="1" dirty="0" smtClean="0">
                <a:ln w="24500" cmpd="dbl">
                  <a:solidFill>
                    <a:sysClr val="windowText" lastClr="000000"/>
                  </a:solidFill>
                  <a:prstDash val="solid"/>
                  <a:miter lim="800000"/>
                </a:ln>
                <a:solidFill>
                  <a:srgbClr val="D43AD4"/>
                </a:solidFill>
                <a:effectLst>
                  <a:glow rad="63500">
                    <a:schemeClr val="accent2">
                      <a:satMod val="175000"/>
                      <a:alpha val="40000"/>
                    </a:schemeClr>
                  </a:glow>
                </a:effectLst>
                <a:cs typeface="Traditional Arabic" pitchFamily="2" charset="-78"/>
              </a:rPr>
            </a:br>
            <a:r>
              <a:rPr lang="ar-SA" sz="8800" b="1" dirty="0" smtClean="0">
                <a:ln w="24500" cmpd="dbl">
                  <a:solidFill>
                    <a:sysClr val="windowText" lastClr="000000"/>
                  </a:solidFill>
                  <a:prstDash val="solid"/>
                  <a:miter lim="800000"/>
                </a:ln>
                <a:solidFill>
                  <a:srgbClr val="D43AD4"/>
                </a:solidFill>
                <a:effectLst>
                  <a:glow rad="63500">
                    <a:schemeClr val="accent2">
                      <a:satMod val="175000"/>
                      <a:alpha val="40000"/>
                    </a:schemeClr>
                  </a:glow>
                </a:effectLst>
                <a:cs typeface="Traditional Arabic" pitchFamily="2" charset="-78"/>
              </a:rPr>
              <a:t>ماذا تعلمنا اليوم</a:t>
            </a:r>
            <a:r>
              <a:rPr lang="ar-SA" sz="6000" b="1" dirty="0" smtClean="0">
                <a:ln w="24500" cmpd="dbl">
                  <a:solidFill>
                    <a:sysClr val="windowText" lastClr="000000"/>
                  </a:solidFill>
                  <a:prstDash val="solid"/>
                  <a:miter lim="800000"/>
                </a:ln>
                <a:solidFill>
                  <a:srgbClr val="D43AD4"/>
                </a:solidFill>
                <a:effectLst>
                  <a:glow rad="63500">
                    <a:schemeClr val="accent2">
                      <a:satMod val="175000"/>
                      <a:alpha val="40000"/>
                    </a:schemeClr>
                  </a:glow>
                  <a:outerShdw blurRad="38100" dist="38100" dir="7020000" algn="tl">
                    <a:srgbClr val="000000">
                      <a:alpha val="35000"/>
                    </a:srgbClr>
                  </a:outerShdw>
                </a:effectLst>
                <a:cs typeface="Traditional Arabic" pitchFamily="2" charset="-78"/>
              </a:rPr>
              <a:t>؟</a:t>
            </a:r>
            <a:endParaRPr lang="ar-SA" sz="6000" b="1" cap="none" spc="0" dirty="0">
              <a:ln w="24500" cmpd="dbl">
                <a:solidFill>
                  <a:sysClr val="windowText" lastClr="000000"/>
                </a:solidFill>
                <a:prstDash val="solid"/>
                <a:miter lim="800000"/>
              </a:ln>
              <a:solidFill>
                <a:srgbClr val="D43AD4"/>
              </a:solidFill>
              <a:effectLst>
                <a:glow rad="63500">
                  <a:schemeClr val="accent2">
                    <a:satMod val="175000"/>
                    <a:alpha val="40000"/>
                  </a:schemeClr>
                </a:glow>
                <a:outerShdw blurRad="38100" dist="38100" dir="7020000" algn="tl">
                  <a:srgbClr val="000000">
                    <a:alpha val="35000"/>
                  </a:srgbClr>
                </a:outerShdw>
              </a:effectLst>
              <a:cs typeface="Traditional Arabic" pitchFamily="2" charset="-78"/>
            </a:endParaRPr>
          </a:p>
        </p:txBody>
      </p:sp>
      <p:pic>
        <p:nvPicPr>
          <p:cNvPr id="6" name="صورة 5" descr="_-0813.gif"/>
          <p:cNvPicPr>
            <a:picLocks noChangeAspect="1"/>
          </p:cNvPicPr>
          <p:nvPr/>
        </p:nvPicPr>
        <p:blipFill>
          <a:blip r:embed="rId4" cstate="print"/>
          <a:stretch>
            <a:fillRect/>
          </a:stretch>
        </p:blipFill>
        <p:spPr>
          <a:xfrm>
            <a:off x="5286380" y="0"/>
            <a:ext cx="1928826" cy="22145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kittyluv.gif"/>
          <p:cNvPicPr>
            <a:picLocks noChangeAspect="1"/>
          </p:cNvPicPr>
          <p:nvPr/>
        </p:nvPicPr>
        <p:blipFill>
          <a:blip r:embed="rId3" cstate="print"/>
          <a:stretch>
            <a:fillRect/>
          </a:stretch>
        </p:blipFill>
        <p:spPr>
          <a:xfrm>
            <a:off x="0" y="0"/>
            <a:ext cx="9144000" cy="6858000"/>
          </a:xfrm>
          <a:prstGeom prst="rect">
            <a:avLst/>
          </a:prstGeom>
        </p:spPr>
      </p:pic>
      <p:sp>
        <p:nvSpPr>
          <p:cNvPr id="10" name="مستطيل 9"/>
          <p:cNvSpPr/>
          <p:nvPr/>
        </p:nvSpPr>
        <p:spPr>
          <a:xfrm>
            <a:off x="3786182" y="1357298"/>
            <a:ext cx="3786214" cy="3785652"/>
          </a:xfrm>
          <a:prstGeom prst="rect">
            <a:avLst/>
          </a:prstGeom>
          <a:noFill/>
        </p:spPr>
        <p:txBody>
          <a:bodyPr wrap="square" lIns="91440" tIns="45720" rIns="91440" bIns="45720">
            <a:spAutoFit/>
          </a:bodyPr>
          <a:lstStyle/>
          <a:p>
            <a:pPr algn="ctr"/>
            <a:r>
              <a:rPr lang="ar-SA" sz="4000" b="1" cap="none" spc="0" dirty="0" smtClean="0">
                <a:ln w="18000">
                  <a:solidFill>
                    <a:srgbClr val="D43AD4"/>
                  </a:solidFill>
                  <a:prstDash val="solid"/>
                  <a:miter lim="800000"/>
                </a:ln>
                <a:effectLst/>
                <a:cs typeface="Traditional Arabic" pitchFamily="2" charset="-78"/>
              </a:rPr>
              <a:t>أعزائي الطلاب، سَأعرضُ أمامَكُم صُورةً تأملُوهَا جَيّدًا </a:t>
            </a:r>
            <a:br>
              <a:rPr lang="ar-SA" sz="4000" b="1" cap="none" spc="0" dirty="0" smtClean="0">
                <a:ln w="18000">
                  <a:solidFill>
                    <a:srgbClr val="D43AD4"/>
                  </a:solidFill>
                  <a:prstDash val="solid"/>
                  <a:miter lim="800000"/>
                </a:ln>
                <a:effectLst/>
                <a:cs typeface="Traditional Arabic" pitchFamily="2" charset="-78"/>
              </a:rPr>
            </a:br>
            <a:r>
              <a:rPr lang="ar-SA" sz="4000" b="1" cap="none" spc="0" dirty="0" smtClean="0">
                <a:ln w="18000">
                  <a:solidFill>
                    <a:srgbClr val="D43AD4"/>
                  </a:solidFill>
                  <a:prstDash val="solid"/>
                  <a:miter lim="800000"/>
                </a:ln>
                <a:effectLst/>
                <a:cs typeface="Traditional Arabic" pitchFamily="2" charset="-78"/>
              </a:rPr>
              <a:t>وبَعْدَ ذلِكَ سنُحَاوِلُ مَعًا يا رِفَاق أنْ نُجِيِب عَلَى الأسْئِلَةِ الّتي تلِيهَا</a:t>
            </a:r>
            <a:r>
              <a:rPr lang="ar-SA" sz="3200" b="1" cap="none" spc="0" dirty="0" smtClean="0">
                <a:ln w="18000">
                  <a:solidFill>
                    <a:srgbClr val="D43AD4"/>
                  </a:solidFill>
                  <a:prstDash val="solid"/>
                  <a:miter lim="800000"/>
                </a:ln>
                <a:effectLst/>
                <a:cs typeface="Traditional Arabic" pitchFamily="2" charset="-78"/>
              </a:rPr>
              <a:t>. </a:t>
            </a:r>
            <a:endParaRPr lang="ar-SA" sz="3200" b="1" cap="none" spc="0" dirty="0">
              <a:ln w="18000">
                <a:solidFill>
                  <a:srgbClr val="D43AD4"/>
                </a:solidFill>
                <a:prstDash val="solid"/>
                <a:miter lim="800000"/>
              </a:ln>
              <a:effectLst/>
              <a:cs typeface="Traditional Arabic"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3.jpg"/>
          <p:cNvPicPr>
            <a:picLocks noChangeAspect="1"/>
          </p:cNvPicPr>
          <p:nvPr/>
        </p:nvPicPr>
        <p:blipFill>
          <a:blip r:embed="rId2" cstate="print"/>
          <a:stretch>
            <a:fillRect/>
          </a:stretch>
        </p:blipFill>
        <p:spPr>
          <a:xfrm>
            <a:off x="6063" y="0"/>
            <a:ext cx="9131873" cy="6858000"/>
          </a:xfrm>
          <a:prstGeom prst="rect">
            <a:avLst/>
          </a:prstGeom>
        </p:spPr>
      </p:pic>
      <p:sp>
        <p:nvSpPr>
          <p:cNvPr id="3" name="مستطيل 2"/>
          <p:cNvSpPr/>
          <p:nvPr/>
        </p:nvSpPr>
        <p:spPr>
          <a:xfrm rot="19612824">
            <a:off x="5199636" y="761426"/>
            <a:ext cx="3343167" cy="2123658"/>
          </a:xfrm>
          <a:prstGeom prst="rect">
            <a:avLst/>
          </a:prstGeom>
          <a:noFill/>
        </p:spPr>
        <p:txBody>
          <a:bodyPr wrap="square" lIns="91440" tIns="45720" rIns="91440" bIns="45720">
            <a:spAutoFit/>
          </a:bodyPr>
          <a:lstStyle/>
          <a:p>
            <a:pPr algn="ctr"/>
            <a:r>
              <a:rPr lang="ar-SA" sz="6600" b="1" cap="none" spc="0" dirty="0" smtClean="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rPr>
              <a:t>كنتم رائعين</a:t>
            </a:r>
            <a:br>
              <a:rPr lang="ar-SA" sz="6600" b="1" cap="none" spc="0" dirty="0" smtClean="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rPr>
            </a:br>
            <a:r>
              <a:rPr lang="ar-SA" sz="6600" b="1" cap="none" spc="0" dirty="0" smtClean="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rPr>
              <a:t>أحسنتم...</a:t>
            </a:r>
            <a:endParaRPr lang="ar-SA" sz="6600" b="1" cap="none" spc="0" dirty="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endParaRPr>
          </a:p>
        </p:txBody>
      </p:sp>
      <p:sp>
        <p:nvSpPr>
          <p:cNvPr id="5" name="مستطيل 4"/>
          <p:cNvSpPr/>
          <p:nvPr/>
        </p:nvSpPr>
        <p:spPr>
          <a:xfrm rot="19939402">
            <a:off x="1347429" y="2997105"/>
            <a:ext cx="2114681" cy="2123658"/>
          </a:xfrm>
          <a:prstGeom prst="rect">
            <a:avLst/>
          </a:prstGeom>
          <a:noFill/>
        </p:spPr>
        <p:txBody>
          <a:bodyPr wrap="none" lIns="91440" tIns="45720" rIns="91440" bIns="45720">
            <a:spAutoFit/>
          </a:bodyPr>
          <a:lstStyle/>
          <a:p>
            <a:pPr algn="ctr"/>
            <a:r>
              <a:rPr lang="ar-SA" sz="6600" b="1" dirty="0" smtClean="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rPr>
              <a:t>معلمتكم: </a:t>
            </a:r>
          </a:p>
          <a:p>
            <a:pPr algn="ctr"/>
            <a:r>
              <a:rPr lang="ar-SA" sz="6600" b="1" smtClean="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rPr>
              <a:t>نور </a:t>
            </a:r>
            <a:r>
              <a:rPr lang="ar-SA" sz="6600" b="1" dirty="0" smtClean="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rPr>
              <a:t>سلامة</a:t>
            </a:r>
            <a:endParaRPr lang="ar-SA" sz="6600" b="1" cap="none" spc="0" dirty="0">
              <a:ln w="10541" cmpd="sng">
                <a:solidFill>
                  <a:srgbClr val="7D7D7D">
                    <a:tint val="100000"/>
                    <a:shade val="100000"/>
                    <a:satMod val="110000"/>
                  </a:srgbClr>
                </a:solidFill>
                <a:prstDash val="solid"/>
              </a:ln>
              <a:solidFill>
                <a:sysClr val="windowText" lastClr="000000"/>
              </a:solidFill>
              <a:effectLst>
                <a:glow rad="228600">
                  <a:schemeClr val="accent3">
                    <a:satMod val="175000"/>
                    <a:alpha val="40000"/>
                  </a:schemeClr>
                </a:glo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35f24f328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hamd\Desktop\CD_6014.gif"/>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7" name="مستطيل 6"/>
          <p:cNvSpPr/>
          <p:nvPr/>
        </p:nvSpPr>
        <p:spPr>
          <a:xfrm>
            <a:off x="1354371" y="1785926"/>
            <a:ext cx="6745756" cy="332398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t>مَا هُوَ الْحَيَوَان الّذي ظَهَرَ فِي الصّورةِ؟</a:t>
            </a:r>
          </a:p>
          <a:p>
            <a:r>
              <a:rPr lang="ar-SA" sz="48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t>مَاذَا تَعْرِفُون عَنْ </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t>الأرْنَبِ؟</a:t>
            </a:r>
          </a:p>
          <a:p>
            <a:r>
              <a:rPr lang="ar-SA" sz="48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t>عِنْدَما تَسْمَع كَلِمَةْ </a:t>
            </a:r>
            <a:r>
              <a:rPr lang="ar-SA" sz="48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cs typeface="Traditional Arabic" pitchFamily="2" charset="-78"/>
              </a:rPr>
              <a:t>~</a:t>
            </a:r>
            <a:r>
              <a:rPr lang="ar-SA" sz="66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cs typeface="Traditional Arabic" pitchFamily="2" charset="-78"/>
              </a:rPr>
              <a:t>أرْنَبٌ</a:t>
            </a:r>
            <a:r>
              <a:rPr lang="ar-SA" sz="4800"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cs typeface="Traditional Arabic" pitchFamily="2" charset="-78"/>
              </a:rPr>
              <a:t>~</a:t>
            </a:r>
            <a:r>
              <a:rPr lang="ar-SA" sz="48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t/>
            </a:r>
            <a:br>
              <a:rPr lang="ar-SA" sz="48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br>
            <a:r>
              <a:rPr lang="ar-SA" sz="48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effectLst>
                <a:cs typeface="Traditional Arabic" pitchFamily="2" charset="-78"/>
              </a:rPr>
              <a:t> مَاذَا يَخْطُرُ بِبالِكَ</a:t>
            </a:r>
            <a:r>
              <a:rPr lang="ar-SA" sz="2800" b="1" cap="none"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a:t>
            </a:r>
            <a:endParaRPr lang="ar-SA" sz="2800" b="1" cap="none"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8" name="نجمة ذات 5 نقاط 7"/>
          <p:cNvSpPr/>
          <p:nvPr/>
        </p:nvSpPr>
        <p:spPr>
          <a:xfrm>
            <a:off x="8072462" y="3571876"/>
            <a:ext cx="357190" cy="35719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9" name="نجمة ذات 5 نقاط 8"/>
          <p:cNvSpPr/>
          <p:nvPr/>
        </p:nvSpPr>
        <p:spPr>
          <a:xfrm>
            <a:off x="8072462" y="2643182"/>
            <a:ext cx="357190" cy="35719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10" name="نجمة ذات 5 نقاط 9"/>
          <p:cNvSpPr/>
          <p:nvPr/>
        </p:nvSpPr>
        <p:spPr>
          <a:xfrm>
            <a:off x="8072462" y="1928802"/>
            <a:ext cx="357190" cy="35719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خطط انسيابي: معالجة 18"/>
          <p:cNvSpPr/>
          <p:nvPr/>
        </p:nvSpPr>
        <p:spPr>
          <a:xfrm>
            <a:off x="142844" y="214290"/>
            <a:ext cx="8786874" cy="6500858"/>
          </a:xfrm>
          <a:prstGeom prst="flowChartProcess">
            <a:avLst/>
          </a:prstGeom>
          <a:solidFill>
            <a:schemeClr val="bg1"/>
          </a:solidFill>
          <a:ln>
            <a:solidFill>
              <a:schemeClr val="tx2">
                <a:lumMod val="50000"/>
              </a:schemeClr>
            </a:solidFill>
          </a:ln>
          <a:effectLst>
            <a:glow rad="228600">
              <a:schemeClr val="tx2">
                <a:lumMod val="75000"/>
                <a:alpha val="40000"/>
              </a:schemeClr>
            </a:glow>
            <a:softEdge rad="12700"/>
          </a:effectLst>
        </p:spPr>
        <p:style>
          <a:lnRef idx="2">
            <a:schemeClr val="accent1"/>
          </a:lnRef>
          <a:fillRef idx="1">
            <a:schemeClr val="lt1"/>
          </a:fillRef>
          <a:effectRef idx="0">
            <a:schemeClr val="accent1"/>
          </a:effectRef>
          <a:fontRef idx="minor">
            <a:schemeClr val="dk1"/>
          </a:fontRef>
        </p:style>
        <p:txBody>
          <a:bodyPr rtlCol="1" anchor="ctr"/>
          <a:lstStyle/>
          <a:p>
            <a:pPr algn="ctr"/>
            <a:endParaRPr lang="ar-SA">
              <a:effectLst>
                <a:glow rad="228600">
                  <a:schemeClr val="accent1">
                    <a:satMod val="175000"/>
                    <a:alpha val="40000"/>
                  </a:schemeClr>
                </a:glow>
              </a:effectLst>
            </a:endParaRPr>
          </a:p>
        </p:txBody>
      </p:sp>
      <p:pic>
        <p:nvPicPr>
          <p:cNvPr id="5" name="صورة 4" descr="uuu.bmp"/>
          <p:cNvPicPr>
            <a:picLocks noChangeAspect="1"/>
          </p:cNvPicPr>
          <p:nvPr/>
        </p:nvPicPr>
        <p:blipFill>
          <a:blip r:embed="rId3" cstate="print"/>
          <a:stretch>
            <a:fillRect/>
          </a:stretch>
        </p:blipFill>
        <p:spPr>
          <a:xfrm>
            <a:off x="1857356" y="1285860"/>
            <a:ext cx="5267347" cy="3851680"/>
          </a:xfrm>
          <a:prstGeom prst="rect">
            <a:avLst/>
          </a:prstGeom>
        </p:spPr>
      </p:pic>
      <p:sp>
        <p:nvSpPr>
          <p:cNvPr id="6" name="مستطيل 5"/>
          <p:cNvSpPr/>
          <p:nvPr/>
        </p:nvSpPr>
        <p:spPr>
          <a:xfrm>
            <a:off x="3643306" y="3000372"/>
            <a:ext cx="1714512" cy="1107996"/>
          </a:xfrm>
          <a:prstGeom prst="rect">
            <a:avLst/>
          </a:prstGeom>
          <a:noFill/>
        </p:spPr>
        <p:txBody>
          <a:bodyPr wrap="square" lIns="91440" tIns="45720" rIns="91440" bIns="45720">
            <a:spAutoFit/>
          </a:bodyPr>
          <a:lstStyle/>
          <a:p>
            <a:pPr algn="ctr"/>
            <a:r>
              <a:rPr lang="ar-SA"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75000"/>
                  </a:schemeClr>
                </a:solidFill>
                <a:effectLst>
                  <a:glow rad="63500">
                    <a:schemeClr val="accent5">
                      <a:satMod val="175000"/>
                      <a:alpha val="40000"/>
                    </a:schemeClr>
                  </a:glow>
                  <a:outerShdw blurRad="41275" dist="12700" dir="12000000" algn="tl" rotWithShape="0">
                    <a:srgbClr val="000000">
                      <a:alpha val="40000"/>
                    </a:srgbClr>
                  </a:outerShdw>
                </a:effectLst>
                <a:cs typeface="Traditional Arabic" pitchFamily="2" charset="-78"/>
              </a:rPr>
              <a:t>أرْنَبٌ</a:t>
            </a:r>
            <a:endParaRPr lang="ar-SA"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75000"/>
                </a:schemeClr>
              </a:solidFill>
              <a:effectLst>
                <a:glow rad="63500">
                  <a:schemeClr val="accent5">
                    <a:satMod val="175000"/>
                    <a:alpha val="40000"/>
                  </a:schemeClr>
                </a:glow>
                <a:outerShdw blurRad="41275" dist="12700" dir="12000000" algn="tl" rotWithShape="0">
                  <a:srgbClr val="000000">
                    <a:alpha val="40000"/>
                  </a:srgbClr>
                </a:outerShdw>
              </a:effectLst>
              <a:cs typeface="Traditional Arabic" pitchFamily="2" charset="-78"/>
            </a:endParaRPr>
          </a:p>
        </p:txBody>
      </p:sp>
      <p:sp>
        <p:nvSpPr>
          <p:cNvPr id="7" name="وسيلة شرح على شكل سحابة 6"/>
          <p:cNvSpPr/>
          <p:nvPr/>
        </p:nvSpPr>
        <p:spPr>
          <a:xfrm>
            <a:off x="6858016" y="2571744"/>
            <a:ext cx="2071702" cy="1285884"/>
          </a:xfrm>
          <a:prstGeom prst="cloudCallout">
            <a:avLst>
              <a:gd name="adj1" fmla="val -76005"/>
              <a:gd name="adj2" fmla="val 15834"/>
            </a:avLst>
          </a:prstGeom>
          <a:effectLst>
            <a:glow rad="101600">
              <a:schemeClr val="accent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8" name="وسيلة شرح على شكل سحابة 7"/>
          <p:cNvSpPr/>
          <p:nvPr/>
        </p:nvSpPr>
        <p:spPr>
          <a:xfrm>
            <a:off x="6572264" y="5072074"/>
            <a:ext cx="2071702" cy="1285884"/>
          </a:xfrm>
          <a:prstGeom prst="cloudCallout">
            <a:avLst>
              <a:gd name="adj1" fmla="val -73936"/>
              <a:gd name="adj2" fmla="val -45277"/>
            </a:avLst>
          </a:prstGeom>
          <a:effectLst>
            <a:glow rad="101600">
              <a:schemeClr val="accent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9" name="وسيلة شرح على شكل سحابة 8"/>
          <p:cNvSpPr/>
          <p:nvPr/>
        </p:nvSpPr>
        <p:spPr>
          <a:xfrm>
            <a:off x="214282" y="3357562"/>
            <a:ext cx="2071702" cy="1285884"/>
          </a:xfrm>
          <a:prstGeom prst="cloudCallout">
            <a:avLst>
              <a:gd name="adj1" fmla="val 79166"/>
              <a:gd name="adj2" fmla="val -16388"/>
            </a:avLst>
          </a:prstGeom>
          <a:effectLst>
            <a:glow rad="101600">
              <a:schemeClr val="accent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0" name="وسيلة شرح على شكل سحابة 9"/>
          <p:cNvSpPr/>
          <p:nvPr/>
        </p:nvSpPr>
        <p:spPr>
          <a:xfrm>
            <a:off x="428596" y="5286388"/>
            <a:ext cx="2071702" cy="1285884"/>
          </a:xfrm>
          <a:prstGeom prst="cloudCallout">
            <a:avLst>
              <a:gd name="adj1" fmla="val 79166"/>
              <a:gd name="adj2" fmla="val -46388"/>
            </a:avLst>
          </a:prstGeom>
          <a:effectLst>
            <a:glow rad="101600">
              <a:schemeClr val="accent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1" name="وسيلة شرح على شكل سحابة 10"/>
          <p:cNvSpPr/>
          <p:nvPr/>
        </p:nvSpPr>
        <p:spPr>
          <a:xfrm>
            <a:off x="714348" y="428604"/>
            <a:ext cx="2071702" cy="1285884"/>
          </a:xfrm>
          <a:prstGeom prst="cloudCallout">
            <a:avLst>
              <a:gd name="adj1" fmla="val 37098"/>
              <a:gd name="adj2" fmla="val 78055"/>
            </a:avLst>
          </a:prstGeom>
          <a:effectLst>
            <a:glow rad="101600">
              <a:schemeClr val="tx2">
                <a:lumMod val="40000"/>
                <a:lumOff val="60000"/>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2" name="وسيلة شرح على شكل سحابة 11"/>
          <p:cNvSpPr/>
          <p:nvPr/>
        </p:nvSpPr>
        <p:spPr>
          <a:xfrm>
            <a:off x="6429388" y="500042"/>
            <a:ext cx="2071702" cy="1285884"/>
          </a:xfrm>
          <a:prstGeom prst="cloudCallout">
            <a:avLst>
              <a:gd name="adj1" fmla="val -60833"/>
              <a:gd name="adj2" fmla="val 75833"/>
            </a:avLst>
          </a:prstGeom>
          <a:effectLst>
            <a:glow rad="101600">
              <a:schemeClr val="accent1">
                <a:alpha val="6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صورة1.gif"/>
          <p:cNvPicPr>
            <a:picLocks noGrp="1" noChangeAspect="1"/>
          </p:cNvPicPr>
          <p:nvPr>
            <p:ph idx="1"/>
          </p:nvPr>
        </p:nvPicPr>
        <p:blipFill>
          <a:blip r:embed="rId2" cstate="print"/>
          <a:stretch>
            <a:fillRect/>
          </a:stretch>
        </p:blipFill>
        <p:spPr>
          <a:xfrm>
            <a:off x="500002" y="1"/>
            <a:ext cx="8643998" cy="6857999"/>
          </a:xfrm>
        </p:spPr>
      </p:pic>
      <p:sp>
        <p:nvSpPr>
          <p:cNvPr id="5" name="مستطيل 4"/>
          <p:cNvSpPr/>
          <p:nvPr/>
        </p:nvSpPr>
        <p:spPr>
          <a:xfrm>
            <a:off x="1428728" y="2285992"/>
            <a:ext cx="6500498" cy="2357454"/>
          </a:xfrm>
          <a:prstGeom prst="rect">
            <a:avLst/>
          </a:prstGeom>
          <a:noFill/>
        </p:spPr>
        <p:txBody>
          <a:bodyPr wrap="none" lIns="91440" tIns="45720" rIns="91440" bIns="45720">
            <a:prstTxWarp prst="textInflateBottom">
              <a:avLst>
                <a:gd name="adj" fmla="val 100000"/>
              </a:avLst>
            </a:prstTxWarp>
            <a:spAutoFit/>
          </a:bodyPr>
          <a:lstStyle/>
          <a:p>
            <a:pPr algn="ctr"/>
            <a:r>
              <a:rPr lang="ar-SA" sz="11500" b="1" dirty="0" smtClean="0">
                <a:ln w="19050">
                  <a:solidFill>
                    <a:sysClr val="windowText" lastClr="000000"/>
                  </a:solidFill>
                  <a:prstDash val="solid"/>
                </a:ln>
                <a:solidFill>
                  <a:srgbClr val="006600"/>
                </a:solidFill>
                <a:effectLst>
                  <a:glow rad="63500">
                    <a:schemeClr val="accent3">
                      <a:satMod val="175000"/>
                      <a:alpha val="40000"/>
                    </a:schemeClr>
                  </a:glow>
                </a:effectLst>
                <a:cs typeface="Traditional Arabic" pitchFamily="2" charset="-78"/>
              </a:rPr>
              <a:t>إذَنْ مَوْضُوُعُ دَرْسُنا </a:t>
            </a:r>
            <a:br>
              <a:rPr lang="ar-SA" sz="11500" b="1" dirty="0" smtClean="0">
                <a:ln w="19050">
                  <a:solidFill>
                    <a:sysClr val="windowText" lastClr="000000"/>
                  </a:solidFill>
                  <a:prstDash val="solid"/>
                </a:ln>
                <a:solidFill>
                  <a:srgbClr val="006600"/>
                </a:solidFill>
                <a:effectLst>
                  <a:glow rad="63500">
                    <a:schemeClr val="accent3">
                      <a:satMod val="175000"/>
                      <a:alpha val="40000"/>
                    </a:schemeClr>
                  </a:glow>
                </a:effectLst>
                <a:cs typeface="Traditional Arabic" pitchFamily="2" charset="-78"/>
              </a:rPr>
            </a:br>
            <a:r>
              <a:rPr lang="ar-SA" sz="11500" b="1" dirty="0" smtClean="0">
                <a:ln w="19050">
                  <a:solidFill>
                    <a:sysClr val="windowText" lastClr="000000"/>
                  </a:solidFill>
                  <a:prstDash val="solid"/>
                </a:ln>
                <a:solidFill>
                  <a:srgbClr val="006600"/>
                </a:solidFill>
                <a:effectLst>
                  <a:glow rad="63500">
                    <a:schemeClr val="accent3">
                      <a:satMod val="175000"/>
                      <a:alpha val="40000"/>
                    </a:schemeClr>
                  </a:glow>
                </a:effectLst>
                <a:cs typeface="Traditional Arabic" pitchFamily="2" charset="-78"/>
              </a:rPr>
              <a:t>لِهذَا الْيَوْم هو عَنِ....؟؟</a:t>
            </a:r>
            <a:endParaRPr lang="ar-SA" sz="5400" b="1" cap="none" spc="0" dirty="0">
              <a:ln w="19050">
                <a:solidFill>
                  <a:sysClr val="windowText" lastClr="000000"/>
                </a:solidFill>
                <a:prstDash val="solid"/>
              </a:ln>
              <a:solidFill>
                <a:srgbClr val="006600"/>
              </a:solidFill>
              <a:effectLst>
                <a:glow rad="63500">
                  <a:schemeClr val="accent3">
                    <a:satMod val="175000"/>
                    <a:alpha val="40000"/>
                  </a:schemeClr>
                </a:glow>
              </a:effectLst>
              <a:cs typeface="Traditional Arabic" pitchFamily="2" charset="-78"/>
            </a:endParaRPr>
          </a:p>
        </p:txBody>
      </p:sp>
      <p:pic>
        <p:nvPicPr>
          <p:cNvPr id="6" name="صورة 5" descr="xmas-rabbit5.gif"/>
          <p:cNvPicPr>
            <a:picLocks noChangeAspect="1"/>
          </p:cNvPicPr>
          <p:nvPr/>
        </p:nvPicPr>
        <p:blipFill>
          <a:blip r:embed="rId3" cstate="print"/>
          <a:stretch>
            <a:fillRect/>
          </a:stretch>
        </p:blipFill>
        <p:spPr>
          <a:xfrm>
            <a:off x="6572264" y="5072050"/>
            <a:ext cx="2786082" cy="1785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4" name="مستطيل 3"/>
          <p:cNvSpPr/>
          <p:nvPr/>
        </p:nvSpPr>
        <p:spPr>
          <a:xfrm>
            <a:off x="1571604" y="285728"/>
            <a:ext cx="6345007" cy="1600438"/>
          </a:xfrm>
          <a:prstGeom prst="rect">
            <a:avLst/>
          </a:prstGeom>
          <a:noFill/>
        </p:spPr>
        <p:txBody>
          <a:bodyPr wrap="none" lIns="91440" tIns="45720" rIns="91440" bIns="45720">
            <a:spAutoFit/>
          </a:bodyPr>
          <a:lstStyle/>
          <a:p>
            <a:pPr algn="ctr"/>
            <a:r>
              <a:rPr lang="ar-SA" sz="4400" b="1" dirty="0" smtClean="0">
                <a:ln w="12700">
                  <a:solidFill>
                    <a:srgbClr val="D43AD4"/>
                  </a:solidFill>
                  <a:prstDash val="solid"/>
                </a:ln>
                <a:solidFill>
                  <a:schemeClr val="bg2">
                    <a:tint val="85000"/>
                    <a:satMod val="155000"/>
                  </a:schemeClr>
                </a:solidFill>
              </a:rPr>
              <a:t>هيّا نَقْرَأ النّص لِنُجِيب عَلى الأسئِلَةِ</a:t>
            </a:r>
          </a:p>
          <a:p>
            <a:pPr algn="ctr"/>
            <a:r>
              <a:rPr lang="ar-SA" sz="5400" b="1" dirty="0" smtClean="0">
                <a:ln w="12700">
                  <a:solidFill>
                    <a:srgbClr val="D43AD4"/>
                  </a:solidFill>
                  <a:prstDash val="solid"/>
                </a:ln>
                <a:solidFill>
                  <a:schemeClr val="bg2">
                    <a:tint val="85000"/>
                    <a:satMod val="155000"/>
                  </a:schemeClr>
                </a:solidFill>
                <a:effectLst>
                  <a:glow rad="63500">
                    <a:schemeClr val="accent2">
                      <a:satMod val="175000"/>
                      <a:alpha val="40000"/>
                    </a:schemeClr>
                  </a:glow>
                </a:effectLst>
              </a:rPr>
              <a:t>الأرانب</a:t>
            </a:r>
            <a:endParaRPr lang="ar-SA" sz="5400" b="1" dirty="0">
              <a:ln w="12700">
                <a:solidFill>
                  <a:srgbClr val="D43AD4"/>
                </a:solidFill>
                <a:prstDash val="solid"/>
              </a:ln>
              <a:solidFill>
                <a:schemeClr val="bg2">
                  <a:tint val="85000"/>
                  <a:satMod val="155000"/>
                </a:schemeClr>
              </a:solidFill>
              <a:effectLst>
                <a:glow rad="63500">
                  <a:schemeClr val="accent2">
                    <a:satMod val="175000"/>
                    <a:alpha val="40000"/>
                  </a:schemeClr>
                </a:glow>
              </a:effectLst>
            </a:endParaRPr>
          </a:p>
        </p:txBody>
      </p:sp>
      <p:pic>
        <p:nvPicPr>
          <p:cNvPr id="5" name="Picture 3"/>
          <p:cNvPicPr>
            <a:picLocks noChangeAspect="1"/>
          </p:cNvPicPr>
          <p:nvPr/>
        </p:nvPicPr>
        <p:blipFill>
          <a:blip r:embed="rId2" cstate="print"/>
          <a:srcRect/>
          <a:stretch>
            <a:fillRect/>
          </a:stretch>
        </p:blipFill>
        <p:spPr bwMode="auto">
          <a:xfrm>
            <a:off x="285720" y="1785927"/>
            <a:ext cx="8286808" cy="4572032"/>
          </a:xfrm>
          <a:prstGeom prst="rect">
            <a:avLst/>
          </a:prstGeom>
          <a:noFill/>
          <a:ln w="9525">
            <a:noFill/>
            <a:miter lim="800000"/>
            <a:headEnd/>
            <a:tailEnd/>
          </a:ln>
        </p:spPr>
      </p:pic>
      <p:pic>
        <p:nvPicPr>
          <p:cNvPr id="6" name="صورة 5" descr="image001.gif"/>
          <p:cNvPicPr>
            <a:picLocks noChangeAspect="1"/>
          </p:cNvPicPr>
          <p:nvPr/>
        </p:nvPicPr>
        <p:blipFill>
          <a:blip r:embed="rId3" cstate="print"/>
          <a:stretch>
            <a:fillRect/>
          </a:stretch>
        </p:blipFill>
        <p:spPr>
          <a:xfrm>
            <a:off x="214282" y="0"/>
            <a:ext cx="1643074" cy="1312186"/>
          </a:xfrm>
          <a:prstGeom prst="rect">
            <a:avLst/>
          </a:prstGeom>
        </p:spPr>
      </p:pic>
      <p:pic>
        <p:nvPicPr>
          <p:cNvPr id="8" name="صورة 7" descr="cc86ee86.gif"/>
          <p:cNvPicPr>
            <a:picLocks noChangeAspect="1"/>
          </p:cNvPicPr>
          <p:nvPr/>
        </p:nvPicPr>
        <p:blipFill>
          <a:blip r:embed="rId4" cstate="print"/>
          <a:stretch>
            <a:fillRect/>
          </a:stretch>
        </p:blipFill>
        <p:spPr>
          <a:xfrm rot="16200000">
            <a:off x="6615113" y="1900238"/>
            <a:ext cx="4429125" cy="628650"/>
          </a:xfrm>
          <a:prstGeom prst="rect">
            <a:avLst/>
          </a:prstGeom>
        </p:spPr>
      </p:pic>
      <p:pic>
        <p:nvPicPr>
          <p:cNvPr id="9" name="صورة 8" descr="cc86ee86.gif"/>
          <p:cNvPicPr>
            <a:picLocks noChangeAspect="1"/>
          </p:cNvPicPr>
          <p:nvPr/>
        </p:nvPicPr>
        <p:blipFill>
          <a:blip r:embed="rId4" cstate="print"/>
          <a:stretch>
            <a:fillRect/>
          </a:stretch>
        </p:blipFill>
        <p:spPr>
          <a:xfrm rot="16200000">
            <a:off x="7365208" y="5079208"/>
            <a:ext cx="2928934" cy="628650"/>
          </a:xfrm>
          <a:prstGeom prst="rect">
            <a:avLst/>
          </a:prstGeom>
        </p:spPr>
      </p:pic>
      <p:pic>
        <p:nvPicPr>
          <p:cNvPr id="10" name="صورة 9" descr="cc86ee86.gif"/>
          <p:cNvPicPr>
            <a:picLocks noChangeAspect="1"/>
          </p:cNvPicPr>
          <p:nvPr/>
        </p:nvPicPr>
        <p:blipFill>
          <a:blip r:embed="rId4" cstate="print"/>
          <a:stretch>
            <a:fillRect/>
          </a:stretch>
        </p:blipFill>
        <p:spPr>
          <a:xfrm rot="10800000">
            <a:off x="4500562" y="6229350"/>
            <a:ext cx="4429125" cy="628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pic>
        <p:nvPicPr>
          <p:cNvPr id="4" name="Picture 1"/>
          <p:cNvPicPr>
            <a:picLocks noChangeAspect="1"/>
          </p:cNvPicPr>
          <p:nvPr/>
        </p:nvPicPr>
        <p:blipFill>
          <a:blip r:embed="rId2" cstate="print"/>
          <a:srcRect/>
          <a:stretch>
            <a:fillRect/>
          </a:stretch>
        </p:blipFill>
        <p:spPr bwMode="auto">
          <a:xfrm>
            <a:off x="642910" y="714356"/>
            <a:ext cx="7658128" cy="3857652"/>
          </a:xfrm>
          <a:prstGeom prst="rect">
            <a:avLst/>
          </a:prstGeom>
          <a:noFill/>
          <a:ln w="9525">
            <a:noFill/>
            <a:miter lim="800000"/>
            <a:headEnd/>
            <a:tailEnd/>
          </a:ln>
        </p:spPr>
      </p:pic>
      <p:pic>
        <p:nvPicPr>
          <p:cNvPr id="6" name="صورة 5" descr="cc86ee86.gif"/>
          <p:cNvPicPr>
            <a:picLocks noChangeAspect="1"/>
          </p:cNvPicPr>
          <p:nvPr/>
        </p:nvPicPr>
        <p:blipFill>
          <a:blip r:embed="rId3" cstate="print"/>
          <a:stretch>
            <a:fillRect/>
          </a:stretch>
        </p:blipFill>
        <p:spPr>
          <a:xfrm rot="16200000">
            <a:off x="6615113" y="1900238"/>
            <a:ext cx="4429125" cy="628650"/>
          </a:xfrm>
          <a:prstGeom prst="rect">
            <a:avLst/>
          </a:prstGeom>
        </p:spPr>
      </p:pic>
      <p:pic>
        <p:nvPicPr>
          <p:cNvPr id="7" name="صورة 6" descr="cc86ee86.gif"/>
          <p:cNvPicPr>
            <a:picLocks noChangeAspect="1"/>
          </p:cNvPicPr>
          <p:nvPr/>
        </p:nvPicPr>
        <p:blipFill>
          <a:blip r:embed="rId3" cstate="print"/>
          <a:stretch>
            <a:fillRect/>
          </a:stretch>
        </p:blipFill>
        <p:spPr>
          <a:xfrm rot="16200000">
            <a:off x="7365208" y="5079208"/>
            <a:ext cx="2928934" cy="628650"/>
          </a:xfrm>
          <a:prstGeom prst="rect">
            <a:avLst/>
          </a:prstGeom>
        </p:spPr>
      </p:pic>
      <p:pic>
        <p:nvPicPr>
          <p:cNvPr id="8" name="صورة 7" descr="cc86ee86.gif"/>
          <p:cNvPicPr>
            <a:picLocks noChangeAspect="1"/>
          </p:cNvPicPr>
          <p:nvPr/>
        </p:nvPicPr>
        <p:blipFill>
          <a:blip r:embed="rId3" cstate="print"/>
          <a:stretch>
            <a:fillRect/>
          </a:stretch>
        </p:blipFill>
        <p:spPr>
          <a:xfrm rot="10800000">
            <a:off x="4500562" y="6229350"/>
            <a:ext cx="4429125" cy="628650"/>
          </a:xfrm>
          <a:prstGeom prst="rect">
            <a:avLst/>
          </a:prstGeom>
        </p:spPr>
      </p:pic>
      <p:pic>
        <p:nvPicPr>
          <p:cNvPr id="13" name="صورة 12" descr="1325361o7eeyxftpf.gif"/>
          <p:cNvPicPr>
            <a:picLocks noChangeAspect="1"/>
          </p:cNvPicPr>
          <p:nvPr/>
        </p:nvPicPr>
        <p:blipFill>
          <a:blip r:embed="rId4" cstate="print"/>
          <a:stretch>
            <a:fillRect/>
          </a:stretch>
        </p:blipFill>
        <p:spPr>
          <a:xfrm>
            <a:off x="-357222" y="4000500"/>
            <a:ext cx="3810000" cy="2857500"/>
          </a:xfrm>
          <a:prstGeom prst="rect">
            <a:avLst/>
          </a:prstGeom>
        </p:spPr>
      </p:pic>
      <p:sp>
        <p:nvSpPr>
          <p:cNvPr id="10" name="نجمة مكونة من 7 نقاط 9"/>
          <p:cNvSpPr/>
          <p:nvPr/>
        </p:nvSpPr>
        <p:spPr>
          <a:xfrm rot="20229181">
            <a:off x="5768112" y="3889590"/>
            <a:ext cx="3170703" cy="2298291"/>
          </a:xfrm>
          <a:prstGeom prst="star7">
            <a:avLst/>
          </a:prstGeom>
        </p:spPr>
        <p:style>
          <a:lnRef idx="2">
            <a:schemeClr val="accent4"/>
          </a:lnRef>
          <a:fillRef idx="1">
            <a:schemeClr val="lt1"/>
          </a:fillRef>
          <a:effectRef idx="0">
            <a:schemeClr val="accent4"/>
          </a:effectRef>
          <a:fontRef idx="minor">
            <a:schemeClr val="dk1"/>
          </a:fontRef>
        </p:style>
        <p:txBody>
          <a:bodyPr rtlCol="1"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ar-SA"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1" name="مستطيل 10"/>
          <p:cNvSpPr/>
          <p:nvPr/>
        </p:nvSpPr>
        <p:spPr>
          <a:xfrm rot="19405240">
            <a:off x="6343202" y="4512496"/>
            <a:ext cx="1997329"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SA" sz="3200" dirty="0" smtClean="0">
                <a:ln>
                  <a:solidFill>
                    <a:sysClr val="windowText" lastClr="000000"/>
                  </a:solidFill>
                  <a:prstDash val="solid"/>
                </a:ln>
                <a:solidFill>
                  <a:sysClr val="windowText" lastClr="000000"/>
                </a:solidFill>
                <a:cs typeface="Traditional Arabic" pitchFamily="2" charset="-78"/>
              </a:rPr>
              <a:t>المصدر: كتاب التكوين </a:t>
            </a:r>
            <a:br>
              <a:rPr lang="ar-SA" sz="3200" dirty="0" smtClean="0">
                <a:ln>
                  <a:solidFill>
                    <a:sysClr val="windowText" lastClr="000000"/>
                  </a:solidFill>
                  <a:prstDash val="solid"/>
                </a:ln>
                <a:solidFill>
                  <a:sysClr val="windowText" lastClr="000000"/>
                </a:solidFill>
                <a:cs typeface="Traditional Arabic" pitchFamily="2" charset="-78"/>
              </a:rPr>
            </a:br>
            <a:r>
              <a:rPr lang="ar-SA" sz="3200" dirty="0" smtClean="0">
                <a:ln>
                  <a:solidFill>
                    <a:sysClr val="windowText" lastClr="000000"/>
                  </a:solidFill>
                  <a:prstDash val="solid"/>
                </a:ln>
                <a:solidFill>
                  <a:sysClr val="windowText" lastClr="000000"/>
                </a:solidFill>
                <a:cs typeface="Traditional Arabic" pitchFamily="2" charset="-78"/>
              </a:rPr>
              <a:t>للصف الثاني</a:t>
            </a:r>
            <a:endParaRPr lang="ar-SA" sz="3200" cap="none" spc="0" dirty="0">
              <a:ln>
                <a:solidFill>
                  <a:sysClr val="windowText" lastClr="000000"/>
                </a:solidFill>
                <a:prstDash val="solid"/>
              </a:ln>
              <a:solidFill>
                <a:sysClr val="windowText" lastClr="000000"/>
              </a:solidFill>
              <a:cs typeface="Traditional Arabic" pitchFamily="2" charset="-78"/>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6.gif"/>
          <p:cNvPicPr>
            <a:picLocks noChangeAspect="1"/>
          </p:cNvPicPr>
          <p:nvPr/>
        </p:nvPicPr>
        <p:blipFill>
          <a:blip r:embed="rId2" cstate="print">
            <a:clrChange>
              <a:clrFrom>
                <a:srgbClr val="FFFFFF"/>
              </a:clrFrom>
              <a:clrTo>
                <a:srgbClr val="FFFFFF">
                  <a:alpha val="0"/>
                </a:srgbClr>
              </a:clrTo>
            </a:clrChange>
          </a:blip>
          <a:stretch>
            <a:fillRect/>
          </a:stretch>
        </p:blipFill>
        <p:spPr>
          <a:xfrm>
            <a:off x="7286644" y="5429264"/>
            <a:ext cx="1857356" cy="1657353"/>
          </a:xfrm>
          <a:prstGeom prst="rect">
            <a:avLst/>
          </a:prstGeom>
        </p:spPr>
      </p:pic>
      <p:pic>
        <p:nvPicPr>
          <p:cNvPr id="6" name="صورة 5" descr="040925~1.GIF"/>
          <p:cNvPicPr>
            <a:picLocks noChangeAspect="1"/>
          </p:cNvPicPr>
          <p:nvPr/>
        </p:nvPicPr>
        <p:blipFill>
          <a:blip r:embed="rId3" cstate="print"/>
          <a:stretch>
            <a:fillRect/>
          </a:stretch>
        </p:blipFill>
        <p:spPr>
          <a:xfrm>
            <a:off x="0" y="0"/>
            <a:ext cx="6286512" cy="2257425"/>
          </a:xfrm>
          <a:prstGeom prst="rect">
            <a:avLst/>
          </a:prstGeom>
        </p:spPr>
      </p:pic>
      <p:pic>
        <p:nvPicPr>
          <p:cNvPr id="7" name="صورة 6" descr="4aS63332.png"/>
          <p:cNvPicPr>
            <a:picLocks noChangeAspect="1"/>
          </p:cNvPicPr>
          <p:nvPr/>
        </p:nvPicPr>
        <p:blipFill>
          <a:blip r:embed="rId4" cstate="print"/>
          <a:stretch>
            <a:fillRect/>
          </a:stretch>
        </p:blipFill>
        <p:spPr>
          <a:xfrm>
            <a:off x="0" y="1285860"/>
            <a:ext cx="9144000" cy="4587622"/>
          </a:xfrm>
          <a:prstGeom prst="rect">
            <a:avLst/>
          </a:prstGeom>
        </p:spPr>
      </p:pic>
      <p:sp>
        <p:nvSpPr>
          <p:cNvPr id="8" name="مستطيل 7"/>
          <p:cNvSpPr/>
          <p:nvPr/>
        </p:nvSpPr>
        <p:spPr>
          <a:xfrm rot="1419734">
            <a:off x="6122521" y="656595"/>
            <a:ext cx="2888444" cy="1323439"/>
          </a:xfrm>
          <a:prstGeom prst="rect">
            <a:avLst/>
          </a:prstGeom>
          <a:noFill/>
        </p:spPr>
        <p:txBody>
          <a:bodyPr wrap="square" lIns="91440" tIns="45720" rIns="91440" bIns="45720">
            <a:spAutoFit/>
          </a:bodyPr>
          <a:lstStyle/>
          <a:p>
            <a:pPr algn="ctr"/>
            <a:r>
              <a:rPr lang="ar-SA" sz="4000" b="1" cap="none" spc="0" dirty="0" smtClean="0">
                <a:ln w="18000">
                  <a:solidFill>
                    <a:srgbClr val="D43AD4"/>
                  </a:solidFill>
                  <a:prstDash val="solid"/>
                  <a:miter lim="800000"/>
                </a:ln>
                <a:noFill/>
                <a:effectLst>
                  <a:glow rad="101600">
                    <a:srgbClr val="F9E8FE">
                      <a:alpha val="60000"/>
                    </a:srgbClr>
                  </a:glow>
                  <a:outerShdw blurRad="25500" dist="23000" dir="7020000" algn="tl">
                    <a:srgbClr val="000000">
                      <a:alpha val="50000"/>
                    </a:srgbClr>
                  </a:outerShdw>
                </a:effectLst>
                <a:cs typeface="Traditional Arabic" pitchFamily="2" charset="-78"/>
              </a:rPr>
              <a:t>أحْسَنْتُم الْقِراءة يا </a:t>
            </a:r>
            <a:r>
              <a:rPr lang="ar-SA" sz="4000" b="1" dirty="0" smtClean="0">
                <a:ln w="18000">
                  <a:solidFill>
                    <a:srgbClr val="D43AD4"/>
                  </a:solidFill>
                  <a:prstDash val="solid"/>
                  <a:miter lim="800000"/>
                </a:ln>
                <a:noFill/>
                <a:effectLst>
                  <a:glow rad="101600">
                    <a:srgbClr val="F9E8FE">
                      <a:alpha val="60000"/>
                    </a:srgbClr>
                  </a:glow>
                  <a:outerShdw blurRad="25500" dist="23000" dir="7020000" algn="tl">
                    <a:srgbClr val="000000">
                      <a:alpha val="50000"/>
                    </a:srgbClr>
                  </a:outerShdw>
                </a:effectLst>
                <a:cs typeface="Traditional Arabic" pitchFamily="2" charset="-78"/>
              </a:rPr>
              <a:t>أبْطَالْ</a:t>
            </a:r>
            <a:endParaRPr lang="ar-SA" sz="4000" b="1" cap="none" spc="0" dirty="0">
              <a:ln w="18000">
                <a:solidFill>
                  <a:srgbClr val="D43AD4"/>
                </a:solidFill>
                <a:prstDash val="solid"/>
                <a:miter lim="800000"/>
              </a:ln>
              <a:noFill/>
              <a:effectLst>
                <a:glow rad="101600">
                  <a:srgbClr val="F9E8FE">
                    <a:alpha val="60000"/>
                  </a:srgbClr>
                </a:glow>
                <a:outerShdw blurRad="25500" dist="23000" dir="7020000" algn="tl">
                  <a:srgbClr val="000000">
                    <a:alpha val="50000"/>
                  </a:srgbClr>
                </a:outerShdw>
              </a:effectLst>
              <a:cs typeface="Traditional Arabic" pitchFamily="2" charset="-78"/>
            </a:endParaRPr>
          </a:p>
        </p:txBody>
      </p:sp>
      <p:sp>
        <p:nvSpPr>
          <p:cNvPr id="9" name="مستطيل 8"/>
          <p:cNvSpPr/>
          <p:nvPr/>
        </p:nvSpPr>
        <p:spPr>
          <a:xfrm>
            <a:off x="2428860" y="2571744"/>
            <a:ext cx="4071949" cy="1938992"/>
          </a:xfrm>
          <a:prstGeom prst="rect">
            <a:avLst/>
          </a:prstGeom>
          <a:noFill/>
        </p:spPr>
        <p:txBody>
          <a:bodyPr wrap="square" lIns="91440" tIns="45720" rIns="91440" bIns="45720">
            <a:spAutoFit/>
          </a:bodyPr>
          <a:lstStyle/>
          <a:p>
            <a:pPr algn="ctr"/>
            <a:r>
              <a:rPr lang="ar-SA" sz="6000" b="1" cap="none" spc="0" dirty="0" smtClean="0">
                <a:ln w="18000">
                  <a:solidFill>
                    <a:schemeClr val="bg1"/>
                  </a:solidFill>
                  <a:prstDash val="solid"/>
                  <a:miter lim="800000"/>
                </a:ln>
                <a:solidFill>
                  <a:srgbClr val="993366"/>
                </a:solidFill>
                <a:effectLst>
                  <a:glow rad="63500">
                    <a:schemeClr val="accent4">
                      <a:satMod val="175000"/>
                      <a:alpha val="40000"/>
                    </a:schemeClr>
                  </a:glow>
                </a:effectLst>
                <a:cs typeface="Traditional Arabic" pitchFamily="2" charset="-78"/>
              </a:rPr>
              <a:t>هَيّا نَنْتَقِلُ إلى أسئِلَةِ ال</a:t>
            </a:r>
            <a:r>
              <a:rPr lang="ar-SA" sz="6000" b="1" dirty="0" smtClean="0">
                <a:ln w="18000">
                  <a:solidFill>
                    <a:schemeClr val="bg1"/>
                  </a:solidFill>
                  <a:prstDash val="solid"/>
                  <a:miter lim="800000"/>
                </a:ln>
                <a:solidFill>
                  <a:srgbClr val="993366"/>
                </a:solidFill>
                <a:effectLst>
                  <a:glow rad="63500">
                    <a:schemeClr val="accent4">
                      <a:satMod val="175000"/>
                      <a:alpha val="40000"/>
                    </a:schemeClr>
                  </a:glow>
                </a:effectLst>
                <a:cs typeface="Traditional Arabic" pitchFamily="2" charset="-78"/>
              </a:rPr>
              <a:t>ْفَهْمِ والتّعِبير</a:t>
            </a:r>
            <a:endParaRPr lang="ar-SA" sz="6000" b="1" cap="none" spc="0" dirty="0">
              <a:ln w="18000">
                <a:solidFill>
                  <a:schemeClr val="bg1"/>
                </a:solidFill>
                <a:prstDash val="solid"/>
                <a:miter lim="800000"/>
              </a:ln>
              <a:solidFill>
                <a:srgbClr val="993366"/>
              </a:solidFill>
              <a:effectLst>
                <a:glow rad="63500">
                  <a:schemeClr val="accent4">
                    <a:satMod val="175000"/>
                    <a:alpha val="40000"/>
                  </a:schemeClr>
                </a:glow>
              </a:effectLst>
              <a:cs typeface="Traditional Arabic" pitchFamily="2" charset="-78"/>
            </a:endParaRPr>
          </a:p>
        </p:txBody>
      </p:sp>
      <p:pic>
        <p:nvPicPr>
          <p:cNvPr id="10" name="صورة 9" descr="flower.gif"/>
          <p:cNvPicPr>
            <a:picLocks noChangeAspect="1"/>
          </p:cNvPicPr>
          <p:nvPr/>
        </p:nvPicPr>
        <p:blipFill>
          <a:blip r:embed="rId5" cstate="print"/>
          <a:stretch>
            <a:fillRect/>
          </a:stretch>
        </p:blipFill>
        <p:spPr>
          <a:xfrm>
            <a:off x="571472" y="2357430"/>
            <a:ext cx="288132" cy="261938"/>
          </a:xfrm>
          <a:prstGeom prst="rect">
            <a:avLst/>
          </a:prstGeom>
        </p:spPr>
      </p:pic>
      <p:pic>
        <p:nvPicPr>
          <p:cNvPr id="11" name="صورة 10" descr="flower.gif"/>
          <p:cNvPicPr>
            <a:picLocks noChangeAspect="1"/>
          </p:cNvPicPr>
          <p:nvPr/>
        </p:nvPicPr>
        <p:blipFill>
          <a:blip r:embed="rId5" cstate="print"/>
          <a:stretch>
            <a:fillRect/>
          </a:stretch>
        </p:blipFill>
        <p:spPr>
          <a:xfrm>
            <a:off x="285720" y="3500438"/>
            <a:ext cx="288132" cy="261938"/>
          </a:xfrm>
          <a:prstGeom prst="rect">
            <a:avLst/>
          </a:prstGeom>
        </p:spPr>
      </p:pic>
      <p:pic>
        <p:nvPicPr>
          <p:cNvPr id="13" name="صورة 12" descr="flower.gif"/>
          <p:cNvPicPr>
            <a:picLocks noChangeAspect="1"/>
          </p:cNvPicPr>
          <p:nvPr/>
        </p:nvPicPr>
        <p:blipFill>
          <a:blip r:embed="rId5" cstate="print"/>
          <a:stretch>
            <a:fillRect/>
          </a:stretch>
        </p:blipFill>
        <p:spPr>
          <a:xfrm>
            <a:off x="214282" y="2786058"/>
            <a:ext cx="288132" cy="261938"/>
          </a:xfrm>
          <a:prstGeom prst="rect">
            <a:avLst/>
          </a:prstGeom>
        </p:spPr>
      </p:pic>
      <p:pic>
        <p:nvPicPr>
          <p:cNvPr id="14" name="صورة 13" descr="flower.gif"/>
          <p:cNvPicPr>
            <a:picLocks noChangeAspect="1"/>
          </p:cNvPicPr>
          <p:nvPr/>
        </p:nvPicPr>
        <p:blipFill>
          <a:blip r:embed="rId5" cstate="print"/>
          <a:stretch>
            <a:fillRect/>
          </a:stretch>
        </p:blipFill>
        <p:spPr>
          <a:xfrm>
            <a:off x="714348" y="3714752"/>
            <a:ext cx="288132" cy="261938"/>
          </a:xfrm>
          <a:prstGeom prst="rect">
            <a:avLst/>
          </a:prstGeom>
        </p:spPr>
      </p:pic>
      <p:pic>
        <p:nvPicPr>
          <p:cNvPr id="15" name="صورة 14" descr="flower.gif"/>
          <p:cNvPicPr>
            <a:picLocks noChangeAspect="1"/>
          </p:cNvPicPr>
          <p:nvPr/>
        </p:nvPicPr>
        <p:blipFill>
          <a:blip r:embed="rId5" cstate="print"/>
          <a:stretch>
            <a:fillRect/>
          </a:stretch>
        </p:blipFill>
        <p:spPr>
          <a:xfrm>
            <a:off x="642910" y="3071810"/>
            <a:ext cx="288132" cy="261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09514 -0.00324 L -0.88264 -0.00324 " pathEditMode="relative" rAng="0" ptsTypes="AA">
                                      <p:cBhvr>
                                        <p:cTn id="6" dur="5000" fill="hold"/>
                                        <p:tgtEl>
                                          <p:spTgt spid="5"/>
                                        </p:tgtEl>
                                        <p:attrNameLst>
                                          <p:attrName>ppt_x</p:attrName>
                                          <p:attrName>ppt_y</p:attrName>
                                        </p:attrNameLst>
                                      </p:cBhvr>
                                      <p:rCtr x="-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431</Words>
  <Application>Microsoft Office PowerPoint</Application>
  <PresentationFormat>On-screen Show (4:3)</PresentationFormat>
  <Paragraphs>70</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سمة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هَيّا نَسْتَمِعُ لِلْقِصّةِ التّاليّةِ:</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win7 202</dc:creator>
  <cp:lastModifiedBy>qsm</cp:lastModifiedBy>
  <cp:revision>72</cp:revision>
  <dcterms:modified xsi:type="dcterms:W3CDTF">2013-01-13T13:28:26Z</dcterms:modified>
</cp:coreProperties>
</file>