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3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GB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GB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E1783-4B5E-4625-8D1A-24D37F6F1414}" type="datetimeFigureOut">
              <a:rPr lang="en-GB" smtClean="0"/>
              <a:t>24/11/2012</a:t>
            </a:fld>
            <a:endParaRPr lang="en-GB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A08B5-A180-405B-8F86-535F89137A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717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GB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GB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E1783-4B5E-4625-8D1A-24D37F6F1414}" type="datetimeFigureOut">
              <a:rPr lang="en-GB" smtClean="0"/>
              <a:t>24/11/2012</a:t>
            </a:fld>
            <a:endParaRPr lang="en-GB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A08B5-A180-405B-8F86-535F89137A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5272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GB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GB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E1783-4B5E-4625-8D1A-24D37F6F1414}" type="datetimeFigureOut">
              <a:rPr lang="en-GB" smtClean="0"/>
              <a:t>24/11/2012</a:t>
            </a:fld>
            <a:endParaRPr lang="en-GB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A08B5-A180-405B-8F86-535F89137A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6612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GB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GB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E1783-4B5E-4625-8D1A-24D37F6F1414}" type="datetimeFigureOut">
              <a:rPr lang="en-GB" smtClean="0"/>
              <a:t>24/11/2012</a:t>
            </a:fld>
            <a:endParaRPr lang="en-GB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A08B5-A180-405B-8F86-535F89137A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4951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GB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E1783-4B5E-4625-8D1A-24D37F6F1414}" type="datetimeFigureOut">
              <a:rPr lang="en-GB" smtClean="0"/>
              <a:t>24/11/2012</a:t>
            </a:fld>
            <a:endParaRPr lang="en-GB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A08B5-A180-405B-8F86-535F89137A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68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GB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GB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GB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E1783-4B5E-4625-8D1A-24D37F6F1414}" type="datetimeFigureOut">
              <a:rPr lang="en-GB" smtClean="0"/>
              <a:t>24/11/2012</a:t>
            </a:fld>
            <a:endParaRPr lang="en-GB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A08B5-A180-405B-8F86-535F89137A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0599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GB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GB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GB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E1783-4B5E-4625-8D1A-24D37F6F1414}" type="datetimeFigureOut">
              <a:rPr lang="en-GB" smtClean="0"/>
              <a:t>24/11/2012</a:t>
            </a:fld>
            <a:endParaRPr lang="en-GB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A08B5-A180-405B-8F86-535F89137A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1484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GB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E1783-4B5E-4625-8D1A-24D37F6F1414}" type="datetimeFigureOut">
              <a:rPr lang="en-GB" smtClean="0"/>
              <a:t>24/11/2012</a:t>
            </a:fld>
            <a:endParaRPr lang="en-GB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A08B5-A180-405B-8F86-535F89137A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8871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E1783-4B5E-4625-8D1A-24D37F6F1414}" type="datetimeFigureOut">
              <a:rPr lang="en-GB" smtClean="0"/>
              <a:t>24/11/2012</a:t>
            </a:fld>
            <a:endParaRPr lang="en-GB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A08B5-A180-405B-8F86-535F89137A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1865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GB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GB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E1783-4B5E-4625-8D1A-24D37F6F1414}" type="datetimeFigureOut">
              <a:rPr lang="en-GB" smtClean="0"/>
              <a:t>24/11/2012</a:t>
            </a:fld>
            <a:endParaRPr lang="en-GB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A08B5-A180-405B-8F86-535F89137A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3744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GB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E1783-4B5E-4625-8D1A-24D37F6F1414}" type="datetimeFigureOut">
              <a:rPr lang="en-GB" smtClean="0"/>
              <a:t>24/11/2012</a:t>
            </a:fld>
            <a:endParaRPr lang="en-GB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A08B5-A180-405B-8F86-535F89137A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1549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GB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GB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6E1783-4B5E-4625-8D1A-24D37F6F1414}" type="datetimeFigureOut">
              <a:rPr lang="en-GB" smtClean="0"/>
              <a:t>24/11/2012</a:t>
            </a:fld>
            <a:endParaRPr lang="en-GB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A08B5-A180-405B-8F86-535F89137A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4867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Relationship Id="rId4" Type="http://schemas.openxmlformats.org/officeDocument/2006/relationships/slide" Target="slide1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gif"/><Relationship Id="rId5" Type="http://schemas.openxmlformats.org/officeDocument/2006/relationships/image" Target="../media/image18.gif"/><Relationship Id="rId4" Type="http://schemas.openxmlformats.org/officeDocument/2006/relationships/slide" Target="slide1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20.png"/><Relationship Id="rId4" Type="http://schemas.openxmlformats.org/officeDocument/2006/relationships/slide" Target="slide1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jpeg"/><Relationship Id="rId4" Type="http://schemas.openxmlformats.org/officeDocument/2006/relationships/slide" Target="slide1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gif"/><Relationship Id="rId4" Type="http://schemas.openxmlformats.org/officeDocument/2006/relationships/slide" Target="slide2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Relationship Id="rId4" Type="http://schemas.openxmlformats.org/officeDocument/2006/relationships/slide" Target="slide2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13" Type="http://schemas.openxmlformats.org/officeDocument/2006/relationships/slide" Target="slide8.xml"/><Relationship Id="rId18" Type="http://schemas.openxmlformats.org/officeDocument/2006/relationships/image" Target="../media/image11.gif"/><Relationship Id="rId26" Type="http://schemas.openxmlformats.org/officeDocument/2006/relationships/slide" Target="slide16.xml"/><Relationship Id="rId3" Type="http://schemas.openxmlformats.org/officeDocument/2006/relationships/slide" Target="slide3.xml"/><Relationship Id="rId21" Type="http://schemas.openxmlformats.org/officeDocument/2006/relationships/slide" Target="slide12.xml"/><Relationship Id="rId7" Type="http://schemas.openxmlformats.org/officeDocument/2006/relationships/slide" Target="slide5.xml"/><Relationship Id="rId12" Type="http://schemas.openxmlformats.org/officeDocument/2006/relationships/image" Target="../media/image8.gif"/><Relationship Id="rId17" Type="http://schemas.openxmlformats.org/officeDocument/2006/relationships/slide" Target="slide10.xml"/><Relationship Id="rId25" Type="http://schemas.openxmlformats.org/officeDocument/2006/relationships/slide" Target="slide15.xml"/><Relationship Id="rId2" Type="http://schemas.openxmlformats.org/officeDocument/2006/relationships/image" Target="../media/image3.jpg"/><Relationship Id="rId16" Type="http://schemas.openxmlformats.org/officeDocument/2006/relationships/image" Target="../media/image10.gif"/><Relationship Id="rId20" Type="http://schemas.openxmlformats.org/officeDocument/2006/relationships/image" Target="../media/image12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11" Type="http://schemas.openxmlformats.org/officeDocument/2006/relationships/slide" Target="slide7.xml"/><Relationship Id="rId24" Type="http://schemas.openxmlformats.org/officeDocument/2006/relationships/slide" Target="slide14.xml"/><Relationship Id="rId5" Type="http://schemas.openxmlformats.org/officeDocument/2006/relationships/slide" Target="slide4.xml"/><Relationship Id="rId15" Type="http://schemas.openxmlformats.org/officeDocument/2006/relationships/slide" Target="slide9.xml"/><Relationship Id="rId23" Type="http://schemas.openxmlformats.org/officeDocument/2006/relationships/slide" Target="slide13.xml"/><Relationship Id="rId28" Type="http://schemas.openxmlformats.org/officeDocument/2006/relationships/slide" Target="slide18.xml"/><Relationship Id="rId10" Type="http://schemas.openxmlformats.org/officeDocument/2006/relationships/image" Target="../media/image7.gif"/><Relationship Id="rId19" Type="http://schemas.openxmlformats.org/officeDocument/2006/relationships/slide" Target="slide11.xml"/><Relationship Id="rId4" Type="http://schemas.openxmlformats.org/officeDocument/2006/relationships/image" Target="../media/image4.gif"/><Relationship Id="rId9" Type="http://schemas.openxmlformats.org/officeDocument/2006/relationships/slide" Target="slide6.xml"/><Relationship Id="rId14" Type="http://schemas.openxmlformats.org/officeDocument/2006/relationships/image" Target="../media/image9.gif"/><Relationship Id="rId22" Type="http://schemas.openxmlformats.org/officeDocument/2006/relationships/image" Target="../media/image13.gif"/><Relationship Id="rId27" Type="http://schemas.openxmlformats.org/officeDocument/2006/relationships/slide" Target="slide1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1.xml"/><Relationship Id="rId4" Type="http://schemas.openxmlformats.org/officeDocument/2006/relationships/slide" Target="slide2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Relationship Id="rId4" Type="http://schemas.openxmlformats.org/officeDocument/2006/relationships/slide" Target="slide1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gif"/><Relationship Id="rId4" Type="http://schemas.openxmlformats.org/officeDocument/2006/relationships/slide" Target="slide2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Relationship Id="rId4" Type="http://schemas.openxmlformats.org/officeDocument/2006/relationships/slide" Target="slide2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gif"/><Relationship Id="rId4" Type="http://schemas.openxmlformats.org/officeDocument/2006/relationships/slide" Target="slide1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Relationship Id="rId4" Type="http://schemas.openxmlformats.org/officeDocument/2006/relationships/slide" Target="slide1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17.png"/><Relationship Id="rId4" Type="http://schemas.openxmlformats.org/officeDocument/2006/relationships/slide" Target="slide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 rot="362473">
            <a:off x="755576" y="1700808"/>
            <a:ext cx="5974432" cy="2954759"/>
          </a:xfrm>
          <a:solidFill>
            <a:schemeClr val="lt1">
              <a:alpha val="71000"/>
            </a:schemeClr>
          </a:solidFill>
          <a:ln w="793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JO" sz="8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5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شريحة </a:t>
            </a:r>
            <a:br>
              <a:rPr lang="ar-JO" sz="8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5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</a:br>
            <a:r>
              <a:rPr lang="ar-JO" sz="8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5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من التاريخ !</a:t>
            </a:r>
            <a:endParaRPr lang="en-GB" sz="8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5">
                  <a:lumMod val="75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3" name="شكل بيضاوي 2"/>
          <p:cNvSpPr/>
          <p:nvPr/>
        </p:nvSpPr>
        <p:spPr>
          <a:xfrm>
            <a:off x="872836" y="5085184"/>
            <a:ext cx="2547036" cy="151216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GB" sz="4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ندى</a:t>
            </a:r>
            <a:r>
              <a:rPr lang="en-GB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GB" sz="4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اسماعيل</a:t>
            </a:r>
            <a:endParaRPr lang="en-GB" sz="4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1556792"/>
            <a:ext cx="2519861" cy="5005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0987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483768" y="692696"/>
            <a:ext cx="6213376" cy="1252736"/>
          </a:xfrm>
        </p:spPr>
        <p:txBody>
          <a:bodyPr>
            <a:normAutofit/>
          </a:bodyPr>
          <a:lstStyle/>
          <a:p>
            <a:pPr algn="r"/>
            <a:r>
              <a:rPr lang="ar-JO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لماذا سميت بيتزا « </a:t>
            </a:r>
            <a:r>
              <a:rPr lang="ar-JO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مرجريتا</a:t>
            </a:r>
            <a:r>
              <a:rPr lang="ar-JO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» بهذا الاسم؟ </a:t>
            </a:r>
            <a:endParaRPr lang="en-GB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زاوية مطوية 3"/>
          <p:cNvSpPr/>
          <p:nvPr/>
        </p:nvSpPr>
        <p:spPr>
          <a:xfrm>
            <a:off x="6300192" y="2204864"/>
            <a:ext cx="2448272" cy="1368152"/>
          </a:xfrm>
          <a:prstGeom prst="foldedCorne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action="ppaction://hlinksldjump"/>
              </a:rPr>
              <a:t>  </a:t>
            </a:r>
            <a:r>
              <a:rPr lang="en-GB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action="ppaction://hlinksldjump"/>
              </a:rPr>
              <a:t>تيمناً</a:t>
            </a:r>
            <a:r>
              <a:rPr lang="en-GB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action="ppaction://hlinksldjump"/>
              </a:rPr>
              <a:t> ب</a:t>
            </a:r>
            <a:r>
              <a:rPr lang="ar-JO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action="ppaction://hlinksldjump"/>
              </a:rPr>
              <a:t>الجبنه</a:t>
            </a:r>
            <a:r>
              <a:rPr lang="ar-JO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action="ppaction://hlinksldjump"/>
              </a:rPr>
              <a:t> </a:t>
            </a:r>
            <a:r>
              <a:rPr lang="ar-JO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action="ppaction://hlinksldjump"/>
              </a:rPr>
              <a:t>التي </a:t>
            </a:r>
            <a:r>
              <a:rPr lang="ar-JO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action="ppaction://hlinksldjump"/>
              </a:rPr>
              <a:t>ص</a:t>
            </a:r>
            <a:r>
              <a:rPr lang="en-GB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action="ppaction://hlinksldjump"/>
              </a:rPr>
              <a:t>ُ</a:t>
            </a:r>
            <a:r>
              <a:rPr lang="ar-JO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action="ppaction://hlinksldjump"/>
              </a:rPr>
              <a:t>نعت </a:t>
            </a:r>
            <a:r>
              <a:rPr lang="ar-JO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action="ppaction://hlinksldjump"/>
              </a:rPr>
              <a:t>منها</a:t>
            </a:r>
            <a:endParaRPr lang="en-GB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زاوية مطوية 4"/>
          <p:cNvSpPr/>
          <p:nvPr/>
        </p:nvSpPr>
        <p:spPr>
          <a:xfrm>
            <a:off x="3707904" y="3041340"/>
            <a:ext cx="2448272" cy="1368152"/>
          </a:xfrm>
          <a:prstGeom prst="foldedCorne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action="ppaction://hlinksldjump"/>
              </a:rPr>
              <a:t> </a:t>
            </a:r>
            <a:r>
              <a:rPr lang="en-GB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action="ppaction://hlinksldjump"/>
              </a:rPr>
              <a:t>تيمناً</a:t>
            </a:r>
            <a:r>
              <a:rPr lang="en-GB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action="ppaction://hlinksldjump"/>
              </a:rPr>
              <a:t> </a:t>
            </a:r>
            <a:r>
              <a:rPr lang="ar-JO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action="ppaction://hlinksldjump"/>
              </a:rPr>
              <a:t>باسم </a:t>
            </a:r>
            <a:r>
              <a:rPr lang="ar-JO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action="ppaction://hlinksldjump"/>
              </a:rPr>
              <a:t>مخترع البيتزا</a:t>
            </a:r>
            <a:endParaRPr lang="en-GB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زاوية مطوية 5"/>
          <p:cNvSpPr/>
          <p:nvPr/>
        </p:nvSpPr>
        <p:spPr>
          <a:xfrm>
            <a:off x="1043608" y="4425338"/>
            <a:ext cx="2448272" cy="1368152"/>
          </a:xfrm>
          <a:prstGeom prst="foldedCorne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 action="ppaction://hlinksldjump"/>
              </a:rPr>
              <a:t> </a:t>
            </a:r>
            <a:r>
              <a:rPr lang="en-GB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 action="ppaction://hlinksldjump"/>
              </a:rPr>
              <a:t>تيمناً</a:t>
            </a:r>
            <a:r>
              <a:rPr lang="en-GB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 action="ppaction://hlinksldjump"/>
              </a:rPr>
              <a:t> </a:t>
            </a:r>
            <a:r>
              <a:rPr lang="ar-JO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 action="ppaction://hlinksldjump"/>
              </a:rPr>
              <a:t>باسم </a:t>
            </a:r>
            <a:r>
              <a:rPr lang="ar-JO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 action="ppaction://hlinksldjump"/>
              </a:rPr>
              <a:t>ملكة ايطاليا</a:t>
            </a:r>
            <a:endParaRPr lang="en-GB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2840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23728" y="692696"/>
            <a:ext cx="6779096" cy="1108720"/>
          </a:xfrm>
        </p:spPr>
        <p:txBody>
          <a:bodyPr>
            <a:normAutofit/>
          </a:bodyPr>
          <a:lstStyle/>
          <a:p>
            <a:pPr algn="r"/>
            <a:r>
              <a:rPr lang="ar-JO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بماذا تشترك كل انواع البيتزا؟</a:t>
            </a:r>
            <a:endParaRPr lang="en-GB" sz="4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زاوية مطوية 3"/>
          <p:cNvSpPr/>
          <p:nvPr/>
        </p:nvSpPr>
        <p:spPr>
          <a:xfrm>
            <a:off x="6372200" y="2060848"/>
            <a:ext cx="2448272" cy="1368152"/>
          </a:xfrm>
          <a:prstGeom prst="foldedCorne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action="ppaction://hlinksldjump"/>
              </a:rPr>
              <a:t>الفلفل </a:t>
            </a:r>
            <a:r>
              <a:rPr lang="ar-JO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action="ppaction://hlinksldjump"/>
              </a:rPr>
              <a:t>والجبنه</a:t>
            </a:r>
            <a:endParaRPr lang="en-GB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زاوية مطوية 4"/>
          <p:cNvSpPr/>
          <p:nvPr/>
        </p:nvSpPr>
        <p:spPr>
          <a:xfrm>
            <a:off x="3779912" y="2897324"/>
            <a:ext cx="2448272" cy="1368152"/>
          </a:xfrm>
          <a:prstGeom prst="foldedCorne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 action="ppaction://hlinksldjump"/>
              </a:rPr>
              <a:t>الخبز </a:t>
            </a:r>
            <a:r>
              <a:rPr lang="ar-JO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 action="ppaction://hlinksldjump"/>
              </a:rPr>
              <a:t>والجبنه</a:t>
            </a:r>
            <a:endParaRPr lang="en-GB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زاوية مطوية 5"/>
          <p:cNvSpPr/>
          <p:nvPr/>
        </p:nvSpPr>
        <p:spPr>
          <a:xfrm>
            <a:off x="1115616" y="4281322"/>
            <a:ext cx="2448272" cy="1368152"/>
          </a:xfrm>
          <a:prstGeom prst="foldedCorne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action="ppaction://hlinksldjump"/>
              </a:rPr>
              <a:t>الخبز والنعنع</a:t>
            </a:r>
            <a:endParaRPr lang="en-GB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صورة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3789040"/>
            <a:ext cx="1798315" cy="2232248"/>
          </a:xfrm>
          <a:prstGeom prst="rect">
            <a:avLst/>
          </a:prstGeom>
        </p:spPr>
      </p:pic>
      <p:pic>
        <p:nvPicPr>
          <p:cNvPr id="7" name="صورة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5" y="4437112"/>
            <a:ext cx="1783254" cy="1584176"/>
          </a:xfrm>
          <a:prstGeom prst="rect">
            <a:avLst/>
          </a:prstGeom>
        </p:spPr>
      </p:pic>
      <p:sp>
        <p:nvSpPr>
          <p:cNvPr id="8" name="مستطيل مستدير الزوايا 7"/>
          <p:cNvSpPr/>
          <p:nvPr/>
        </p:nvSpPr>
        <p:spPr>
          <a:xfrm>
            <a:off x="6516216" y="3789040"/>
            <a:ext cx="2160240" cy="223224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مستطيل مستدير الزوايا 8"/>
          <p:cNvSpPr/>
          <p:nvPr/>
        </p:nvSpPr>
        <p:spPr>
          <a:xfrm>
            <a:off x="4211960" y="4437112"/>
            <a:ext cx="1999279" cy="158417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9575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907704" y="764704"/>
            <a:ext cx="6923112" cy="1396752"/>
          </a:xfrm>
        </p:spPr>
        <p:txBody>
          <a:bodyPr>
            <a:normAutofit/>
          </a:bodyPr>
          <a:lstStyle/>
          <a:p>
            <a:pPr algn="r"/>
            <a:r>
              <a:rPr lang="ar-JO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ما هي ادوات </a:t>
            </a:r>
            <a:r>
              <a:rPr lang="en-GB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الترقيم</a:t>
            </a:r>
            <a:r>
              <a:rPr lang="ar-JO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ar-JO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الموجودة في الفقرة الاولى من النص؟</a:t>
            </a:r>
            <a:endParaRPr lang="en-GB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زاوية مطوية 3"/>
          <p:cNvSpPr/>
          <p:nvPr/>
        </p:nvSpPr>
        <p:spPr>
          <a:xfrm>
            <a:off x="6300192" y="2204864"/>
            <a:ext cx="2448272" cy="1368152"/>
          </a:xfrm>
          <a:prstGeom prst="foldedCorne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action="ppaction://hlinksldjump"/>
              </a:rPr>
              <a:t>نقطة و فاصلة</a:t>
            </a:r>
            <a:endParaRPr lang="en-GB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زاوية مطوية 4"/>
          <p:cNvSpPr/>
          <p:nvPr/>
        </p:nvSpPr>
        <p:spPr>
          <a:xfrm>
            <a:off x="3707904" y="2888940"/>
            <a:ext cx="2448272" cy="1368152"/>
          </a:xfrm>
          <a:prstGeom prst="foldedCorne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action="ppaction://hlinksldjump"/>
              </a:rPr>
              <a:t>علامة سؤال وعلامة تعجب</a:t>
            </a:r>
            <a:endParaRPr lang="en-GB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زاوية مطوية 5"/>
          <p:cNvSpPr/>
          <p:nvPr/>
        </p:nvSpPr>
        <p:spPr>
          <a:xfrm>
            <a:off x="1043608" y="4425338"/>
            <a:ext cx="2448272" cy="1368152"/>
          </a:xfrm>
          <a:prstGeom prst="foldedCorne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 action="ppaction://hlinksldjump"/>
              </a:rPr>
              <a:t>جميع الاجابات صحيحه</a:t>
            </a:r>
            <a:endParaRPr lang="en-GB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صورة 1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3979532"/>
            <a:ext cx="3419113" cy="2305372"/>
          </a:xfrm>
          <a:prstGeom prst="rect">
            <a:avLst/>
          </a:prstGeom>
        </p:spPr>
      </p:pic>
      <p:sp>
        <p:nvSpPr>
          <p:cNvPr id="7" name="مستطيل 6"/>
          <p:cNvSpPr/>
          <p:nvPr/>
        </p:nvSpPr>
        <p:spPr>
          <a:xfrm>
            <a:off x="5580111" y="3979532"/>
            <a:ext cx="3419113" cy="230537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5045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627784" y="980728"/>
            <a:ext cx="6059016" cy="1396752"/>
          </a:xfrm>
        </p:spPr>
        <p:txBody>
          <a:bodyPr>
            <a:normAutofit/>
          </a:bodyPr>
          <a:lstStyle/>
          <a:p>
            <a:pPr algn="r"/>
            <a:r>
              <a:rPr lang="ar-JO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ذ</a:t>
            </a:r>
            <a:r>
              <a:rPr lang="en-GB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ُ</a:t>
            </a:r>
            <a:r>
              <a:rPr lang="ar-JO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ك</a:t>
            </a:r>
            <a:r>
              <a:rPr lang="en-GB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ِ</a:t>
            </a:r>
            <a:r>
              <a:rPr lang="ar-JO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ر</a:t>
            </a:r>
            <a:r>
              <a:rPr lang="en-GB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َ</a:t>
            </a:r>
            <a:r>
              <a:rPr lang="ar-JO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ar-JO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في </a:t>
            </a:r>
            <a:r>
              <a:rPr lang="ar-JO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النص</a:t>
            </a:r>
            <a:r>
              <a:rPr lang="en-GB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َ</a:t>
            </a:r>
            <a:r>
              <a:rPr lang="ar-JO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ar-JO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كلمة تُروس وهي كلمة جمع ما </a:t>
            </a:r>
            <a:r>
              <a:rPr lang="ar-JO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ه</a:t>
            </a:r>
            <a:r>
              <a:rPr lang="en-GB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ُ</a:t>
            </a:r>
            <a:r>
              <a:rPr lang="ar-JO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و م</a:t>
            </a:r>
            <a:r>
              <a:rPr lang="en-GB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ُ</a:t>
            </a:r>
            <a:r>
              <a:rPr lang="ar-JO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فر</a:t>
            </a:r>
            <a:r>
              <a:rPr lang="en-GB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َ</a:t>
            </a:r>
            <a:r>
              <a:rPr lang="ar-JO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د</a:t>
            </a:r>
            <a:r>
              <a:rPr lang="en-GB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ِ</a:t>
            </a:r>
            <a:r>
              <a:rPr lang="ar-JO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ها</a:t>
            </a:r>
            <a:r>
              <a:rPr lang="ar-JO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؟</a:t>
            </a:r>
          </a:p>
          <a:p>
            <a:endParaRPr lang="en-GB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زاوية مطوية 3"/>
          <p:cNvSpPr/>
          <p:nvPr/>
        </p:nvSpPr>
        <p:spPr>
          <a:xfrm>
            <a:off x="6300192" y="2204864"/>
            <a:ext cx="2448272" cy="1368152"/>
          </a:xfrm>
          <a:prstGeom prst="foldedCorne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action="ppaction://hlinksldjump"/>
              </a:rPr>
              <a:t>تارِس</a:t>
            </a:r>
            <a:endParaRPr lang="en-GB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زاوية مطوية 4"/>
          <p:cNvSpPr/>
          <p:nvPr/>
        </p:nvSpPr>
        <p:spPr>
          <a:xfrm>
            <a:off x="3707904" y="3041340"/>
            <a:ext cx="2448272" cy="1368152"/>
          </a:xfrm>
          <a:prstGeom prst="foldedCorne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 action="ppaction://hlinksldjump"/>
              </a:rPr>
              <a:t>تُرس</a:t>
            </a:r>
            <a:endParaRPr lang="en-GB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زاوية مطوية 5"/>
          <p:cNvSpPr/>
          <p:nvPr/>
        </p:nvSpPr>
        <p:spPr>
          <a:xfrm>
            <a:off x="1043608" y="4425338"/>
            <a:ext cx="2448272" cy="1368152"/>
          </a:xfrm>
          <a:prstGeom prst="foldedCorne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action="ppaction://hlinksldjump"/>
              </a:rPr>
              <a:t>ترسان</a:t>
            </a:r>
            <a:endParaRPr lang="en-GB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صورة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3789040"/>
            <a:ext cx="2880320" cy="2664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4448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339752" y="764704"/>
            <a:ext cx="6419056" cy="1540768"/>
          </a:xfrm>
        </p:spPr>
        <p:txBody>
          <a:bodyPr>
            <a:normAutofit/>
          </a:bodyPr>
          <a:lstStyle/>
          <a:p>
            <a:pPr algn="r"/>
            <a:r>
              <a:rPr lang="ar-JO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في الفقرة الثالثة « فصاروا يطهون البيتزا» ماذا نقصد بكلمة يطهون؟</a:t>
            </a:r>
            <a:endParaRPr lang="en-GB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زاوية مطوية 3"/>
          <p:cNvSpPr/>
          <p:nvPr/>
        </p:nvSpPr>
        <p:spPr>
          <a:xfrm>
            <a:off x="6300192" y="2204864"/>
            <a:ext cx="2448272" cy="1368152"/>
          </a:xfrm>
          <a:prstGeom prst="foldedCorne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action="ppaction://hlinksldjump"/>
              </a:rPr>
              <a:t>يطبخون</a:t>
            </a:r>
            <a:endParaRPr lang="en-GB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زاوية مطوية 4"/>
          <p:cNvSpPr/>
          <p:nvPr/>
        </p:nvSpPr>
        <p:spPr>
          <a:xfrm>
            <a:off x="3707904" y="3041340"/>
            <a:ext cx="2448272" cy="1368152"/>
          </a:xfrm>
          <a:prstGeom prst="foldedCorne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 action="ppaction://hlinksldjump"/>
              </a:rPr>
              <a:t>يعجنون</a:t>
            </a:r>
            <a:endParaRPr lang="en-GB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زاوية مطوية 5"/>
          <p:cNvSpPr/>
          <p:nvPr/>
        </p:nvSpPr>
        <p:spPr>
          <a:xfrm>
            <a:off x="1043608" y="4425338"/>
            <a:ext cx="2448272" cy="1368152"/>
          </a:xfrm>
          <a:prstGeom prst="foldedCorne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 action="ppaction://hlinksldjump"/>
              </a:rPr>
              <a:t>يُحَضّرون</a:t>
            </a:r>
            <a:endParaRPr lang="en-GB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صورة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6186" y="3573016"/>
            <a:ext cx="2736304" cy="2674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9007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339752" y="548680"/>
            <a:ext cx="6491064" cy="1252736"/>
          </a:xfrm>
        </p:spPr>
        <p:txBody>
          <a:bodyPr>
            <a:normAutofit/>
          </a:bodyPr>
          <a:lstStyle/>
          <a:p>
            <a:pPr algn="r"/>
            <a:r>
              <a:rPr lang="ar-JO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كلمة « </a:t>
            </a:r>
            <a:r>
              <a:rPr lang="ar-JO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ت</a:t>
            </a:r>
            <a:r>
              <a:rPr lang="en-GB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ُ</a:t>
            </a:r>
            <a:r>
              <a:rPr lang="ar-JO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شير</a:t>
            </a:r>
            <a:r>
              <a:rPr lang="ar-JO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» الفقرة الاخيرة السطر  الاول هي ؟</a:t>
            </a:r>
            <a:endParaRPr lang="en-GB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زاوية مطوية 3"/>
          <p:cNvSpPr/>
          <p:nvPr/>
        </p:nvSpPr>
        <p:spPr>
          <a:xfrm>
            <a:off x="6300192" y="2204864"/>
            <a:ext cx="2448272" cy="1368152"/>
          </a:xfrm>
          <a:prstGeom prst="foldedCorne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action="ppaction://hlinksldjump"/>
              </a:rPr>
              <a:t>فعل مضارع</a:t>
            </a:r>
            <a:endParaRPr lang="en-GB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زاوية مطوية 4"/>
          <p:cNvSpPr/>
          <p:nvPr/>
        </p:nvSpPr>
        <p:spPr>
          <a:xfrm>
            <a:off x="3707904" y="3041340"/>
            <a:ext cx="2448272" cy="1368152"/>
          </a:xfrm>
          <a:prstGeom prst="foldedCorne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 action="ppaction://hlinksldjump"/>
              </a:rPr>
              <a:t>اسم</a:t>
            </a:r>
            <a:endParaRPr lang="en-GB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زاوية مطوية 5"/>
          <p:cNvSpPr/>
          <p:nvPr/>
        </p:nvSpPr>
        <p:spPr>
          <a:xfrm>
            <a:off x="1043608" y="4425338"/>
            <a:ext cx="2448272" cy="1368152"/>
          </a:xfrm>
          <a:prstGeom prst="foldedCorne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 action="ppaction://hlinksldjump"/>
              </a:rPr>
              <a:t>صفة</a:t>
            </a:r>
            <a:endParaRPr lang="en-GB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9625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555776" y="548680"/>
            <a:ext cx="6419056" cy="1080120"/>
          </a:xfrm>
        </p:spPr>
        <p:txBody>
          <a:bodyPr>
            <a:noAutofit/>
          </a:bodyPr>
          <a:lstStyle/>
          <a:p>
            <a:pPr algn="r"/>
            <a:r>
              <a:rPr lang="ar-JO" sz="36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إ</a:t>
            </a:r>
            <a:r>
              <a:rPr lang="ar-JO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ستخرج</a:t>
            </a:r>
            <a:r>
              <a:rPr lang="ar-JO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من الفقرة الاخيرة كلمة مثنى...</a:t>
            </a:r>
            <a:endParaRPr lang="en-GB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زاوية مطوية 7"/>
          <p:cNvSpPr/>
          <p:nvPr/>
        </p:nvSpPr>
        <p:spPr>
          <a:xfrm>
            <a:off x="4139952" y="2708920"/>
            <a:ext cx="2448272" cy="1368152"/>
          </a:xfrm>
          <a:prstGeom prst="foldedCorne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؟</a:t>
            </a:r>
            <a:endParaRPr lang="en-GB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91588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499992" y="548680"/>
            <a:ext cx="4186808" cy="5760640"/>
          </a:xfrm>
        </p:spPr>
        <p:txBody>
          <a:bodyPr>
            <a:normAutofit/>
          </a:bodyPr>
          <a:lstStyle/>
          <a:p>
            <a:pPr algn="r"/>
            <a:r>
              <a:rPr lang="ar-JO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مرادف الكلمات التالية:</a:t>
            </a:r>
          </a:p>
          <a:p>
            <a:pPr marL="0" indent="0" algn="r">
              <a:buNone/>
            </a:pPr>
            <a:r>
              <a:rPr lang="ar-JO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عَبَق-</a:t>
            </a:r>
          </a:p>
          <a:p>
            <a:pPr marL="0" indent="0" algn="r">
              <a:buNone/>
            </a:pPr>
            <a:r>
              <a:rPr lang="ar-JO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أرجاء-</a:t>
            </a:r>
          </a:p>
          <a:p>
            <a:pPr marL="0" indent="0" algn="r">
              <a:buNone/>
            </a:pPr>
            <a:r>
              <a:rPr lang="ar-JO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باهراً-</a:t>
            </a:r>
          </a:p>
          <a:p>
            <a:pPr marL="0" indent="0" algn="r">
              <a:buNone/>
            </a:pPr>
            <a:r>
              <a:rPr lang="ar-JO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بصحبته-</a:t>
            </a:r>
          </a:p>
          <a:p>
            <a:pPr marL="0" indent="0" algn="r">
              <a:buNone/>
            </a:pPr>
            <a:r>
              <a:rPr lang="ar-JO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يطهون-</a:t>
            </a:r>
          </a:p>
          <a:p>
            <a:pPr marL="0" indent="0" algn="r">
              <a:buNone/>
            </a:pPr>
            <a:r>
              <a:rPr lang="ar-JO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راجت-</a:t>
            </a:r>
          </a:p>
          <a:p>
            <a:pPr marL="0" indent="0" algn="r">
              <a:buNone/>
            </a:pPr>
            <a:r>
              <a:rPr lang="ar-JO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يجلبونها-</a:t>
            </a:r>
          </a:p>
          <a:p>
            <a:pPr marL="0" indent="0" algn="r">
              <a:buNone/>
            </a:pPr>
            <a:r>
              <a:rPr lang="ar-JO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صنف-</a:t>
            </a:r>
            <a:endParaRPr lang="en-GB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عنصر نائب للمحتوى 2"/>
          <p:cNvSpPr txBox="1">
            <a:spLocks/>
          </p:cNvSpPr>
          <p:nvPr/>
        </p:nvSpPr>
        <p:spPr>
          <a:xfrm>
            <a:off x="4777680" y="1268760"/>
            <a:ext cx="4186808" cy="5760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ar-JO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رائحة الطيب</a:t>
            </a:r>
          </a:p>
          <a:p>
            <a:pPr marL="0" indent="0">
              <a:buFont typeface="Arial" pitchFamily="34" charset="0"/>
              <a:buNone/>
            </a:pPr>
            <a:r>
              <a:rPr lang="ar-JO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انحاء</a:t>
            </a:r>
          </a:p>
          <a:p>
            <a:pPr marL="0" indent="0">
              <a:buFont typeface="Arial" pitchFamily="34" charset="0"/>
              <a:buNone/>
            </a:pPr>
            <a:r>
              <a:rPr lang="ar-JO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عظيما</a:t>
            </a:r>
          </a:p>
          <a:p>
            <a:pPr marL="0" indent="0">
              <a:buFont typeface="Arial" pitchFamily="34" charset="0"/>
              <a:buNone/>
            </a:pPr>
            <a:r>
              <a:rPr lang="ar-JO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برفقته</a:t>
            </a:r>
          </a:p>
          <a:p>
            <a:pPr marL="0" indent="0">
              <a:buFont typeface="Arial" pitchFamily="34" charset="0"/>
              <a:buNone/>
            </a:pPr>
            <a:r>
              <a:rPr lang="ar-JO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يطبخون</a:t>
            </a:r>
          </a:p>
          <a:p>
            <a:pPr marL="0" indent="0">
              <a:buFont typeface="Arial" pitchFamily="34" charset="0"/>
              <a:buNone/>
            </a:pPr>
            <a:r>
              <a:rPr lang="ar-JO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اشتهرت</a:t>
            </a:r>
          </a:p>
          <a:p>
            <a:pPr marL="0" indent="0">
              <a:buFont typeface="Arial" pitchFamily="34" charset="0"/>
              <a:buNone/>
            </a:pPr>
            <a:r>
              <a:rPr lang="ar-JO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يحضرونها</a:t>
            </a:r>
          </a:p>
          <a:p>
            <a:pPr marL="0" indent="0">
              <a:buFont typeface="Arial" pitchFamily="34" charset="0"/>
              <a:buNone/>
            </a:pPr>
            <a:r>
              <a:rPr lang="ar-JO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نوع</a:t>
            </a:r>
            <a:endParaRPr lang="en-GB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مستطيل مستدير الزوايا 4"/>
          <p:cNvSpPr/>
          <p:nvPr/>
        </p:nvSpPr>
        <p:spPr>
          <a:xfrm>
            <a:off x="4754729" y="1268760"/>
            <a:ext cx="1810544" cy="576064"/>
          </a:xfrm>
          <a:prstGeom prst="roundRect">
            <a:avLst/>
          </a:prstGeom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مستطيل مستدير الزوايا 6"/>
          <p:cNvSpPr/>
          <p:nvPr/>
        </p:nvSpPr>
        <p:spPr>
          <a:xfrm>
            <a:off x="4499992" y="1791575"/>
            <a:ext cx="1810544" cy="576064"/>
          </a:xfrm>
          <a:prstGeom prst="roundRect">
            <a:avLst/>
          </a:prstGeom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مستطيل مستدير الزوايا 7"/>
          <p:cNvSpPr/>
          <p:nvPr/>
        </p:nvSpPr>
        <p:spPr>
          <a:xfrm>
            <a:off x="4427984" y="2367639"/>
            <a:ext cx="1810544" cy="576064"/>
          </a:xfrm>
          <a:prstGeom prst="roundRect">
            <a:avLst/>
          </a:prstGeom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مستطيل مستدير الزوايا 8"/>
          <p:cNvSpPr/>
          <p:nvPr/>
        </p:nvSpPr>
        <p:spPr>
          <a:xfrm>
            <a:off x="4283968" y="2943703"/>
            <a:ext cx="1810544" cy="576064"/>
          </a:xfrm>
          <a:prstGeom prst="roundRect">
            <a:avLst/>
          </a:prstGeom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مستطيل مستدير الزوايا 9"/>
          <p:cNvSpPr/>
          <p:nvPr/>
        </p:nvSpPr>
        <p:spPr>
          <a:xfrm>
            <a:off x="4194333" y="3573016"/>
            <a:ext cx="1810544" cy="576064"/>
          </a:xfrm>
          <a:prstGeom prst="roundRect">
            <a:avLst/>
          </a:prstGeom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مستطيل مستدير الزوايا 10"/>
          <p:cNvSpPr/>
          <p:nvPr/>
        </p:nvSpPr>
        <p:spPr>
          <a:xfrm>
            <a:off x="4427984" y="4181128"/>
            <a:ext cx="1810544" cy="576064"/>
          </a:xfrm>
          <a:prstGeom prst="roundRect">
            <a:avLst/>
          </a:prstGeom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مستطيل مستدير الزوايا 11"/>
          <p:cNvSpPr/>
          <p:nvPr/>
        </p:nvSpPr>
        <p:spPr>
          <a:xfrm>
            <a:off x="4499992" y="4757192"/>
            <a:ext cx="1810544" cy="576064"/>
          </a:xfrm>
          <a:prstGeom prst="roundRect">
            <a:avLst/>
          </a:prstGeom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مستطيل مستدير الزوايا 12"/>
          <p:cNvSpPr/>
          <p:nvPr/>
        </p:nvSpPr>
        <p:spPr>
          <a:xfrm>
            <a:off x="4332993" y="5333256"/>
            <a:ext cx="1810544" cy="576064"/>
          </a:xfrm>
          <a:prstGeom prst="roundRect">
            <a:avLst/>
          </a:prstGeom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4416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635896" y="548680"/>
            <a:ext cx="5277272" cy="5760640"/>
          </a:xfrm>
        </p:spPr>
        <p:txBody>
          <a:bodyPr>
            <a:normAutofit lnSpcReduction="10000"/>
          </a:bodyPr>
          <a:lstStyle/>
          <a:p>
            <a:pPr algn="r" rtl="1"/>
            <a:r>
              <a:rPr lang="ar-JO" dirty="0" smtClean="0"/>
              <a:t>لمن تعود الكلمات التالية؟</a:t>
            </a:r>
          </a:p>
          <a:p>
            <a:pPr algn="r" rtl="1"/>
            <a:r>
              <a:rPr lang="ar-JO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تُحِبُّها</a:t>
            </a:r>
            <a:r>
              <a:rPr lang="ar-JO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(ف1 س1)-</a:t>
            </a:r>
          </a:p>
          <a:p>
            <a:pPr algn="r" rtl="1"/>
            <a:r>
              <a:rPr lang="ar-JO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يقومُ</a:t>
            </a:r>
            <a:r>
              <a:rPr lang="ar-JO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(ف2 س2)-</a:t>
            </a:r>
          </a:p>
          <a:p>
            <a:pPr algn="r" rtl="1"/>
            <a:r>
              <a:rPr lang="ar-JO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اكتَشَفَها </a:t>
            </a:r>
            <a:r>
              <a:rPr lang="ar-JO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(ف3 س1)-</a:t>
            </a:r>
          </a:p>
          <a:p>
            <a:pPr algn="r" rtl="1"/>
            <a:r>
              <a:rPr lang="ar-JO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قامَ </a:t>
            </a:r>
            <a:r>
              <a:rPr lang="ar-JO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(ف 5 س 1)-</a:t>
            </a:r>
          </a:p>
          <a:p>
            <a:pPr algn="r" rtl="1"/>
            <a:r>
              <a:rPr lang="ar-JO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ذلك الحين </a:t>
            </a:r>
            <a:r>
              <a:rPr lang="ar-JO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(ف 5 س 3)</a:t>
            </a:r>
            <a:endParaRPr lang="ar-JO" sz="36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r" rtl="1"/>
            <a:r>
              <a:rPr lang="ar-JO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يجلِبونها </a:t>
            </a:r>
            <a:r>
              <a:rPr lang="ar-JO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 ف 5 س 5)</a:t>
            </a:r>
            <a:endParaRPr lang="ar-JO" sz="36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r" rtl="1"/>
            <a:r>
              <a:rPr lang="ar-JO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هذا </a:t>
            </a:r>
            <a:r>
              <a:rPr lang="ar-JO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(ف 7 س5) </a:t>
            </a:r>
            <a:endParaRPr lang="ar-JO" sz="36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r" rtl="1"/>
            <a:r>
              <a:rPr lang="ar-JO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كُلُّها </a:t>
            </a:r>
            <a:r>
              <a:rPr lang="ar-JO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 ف 8 س 7)</a:t>
            </a:r>
          </a:p>
          <a:p>
            <a:pPr algn="r" rtl="1"/>
            <a:endParaRPr lang="en-GB" dirty="0"/>
          </a:p>
        </p:txBody>
      </p:sp>
      <p:sp>
        <p:nvSpPr>
          <p:cNvPr id="5" name="عنصر نائب للمحتوى 2"/>
          <p:cNvSpPr txBox="1">
            <a:spLocks/>
          </p:cNvSpPr>
          <p:nvPr/>
        </p:nvSpPr>
        <p:spPr>
          <a:xfrm>
            <a:off x="251520" y="908720"/>
            <a:ext cx="5277272" cy="5760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ar-JO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انت </a:t>
            </a:r>
            <a:endParaRPr lang="ar-JO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/>
            <a:r>
              <a:rPr lang="ar-JO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الانسان في العصر الحجري</a:t>
            </a:r>
            <a:endParaRPr lang="ar-JO" sz="16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/>
            <a:r>
              <a:rPr lang="ar-JO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صناع البيتزا القدامى</a:t>
            </a:r>
            <a:endParaRPr lang="ar-JO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/>
            <a:r>
              <a:rPr lang="ar-JO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سكان «نابولي»</a:t>
            </a:r>
            <a:endParaRPr lang="ar-JO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/>
            <a:r>
              <a:rPr lang="ar-JO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عامَ 1830</a:t>
            </a:r>
          </a:p>
          <a:p>
            <a:pPr algn="r" rtl="1"/>
            <a:r>
              <a:rPr lang="ar-JO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الحمم البركانيةَ الملتهبة</a:t>
            </a:r>
          </a:p>
          <a:p>
            <a:pPr algn="r" rtl="1"/>
            <a:r>
              <a:rPr lang="ar-JO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بيتزا </a:t>
            </a:r>
            <a:r>
              <a:rPr lang="ar-JO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المرجريتا</a:t>
            </a:r>
            <a:endParaRPr lang="ar-JO" sz="36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/>
            <a:r>
              <a:rPr lang="ar-JO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البيتزا</a:t>
            </a:r>
            <a:endParaRPr lang="ar-JO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5469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3568" y="1124744"/>
            <a:ext cx="8075240" cy="3442394"/>
          </a:xfrm>
          <a:solidFill>
            <a:schemeClr val="bg1">
              <a:alpha val="67000"/>
            </a:schemeClr>
          </a:solidFill>
          <a:ln w="38100">
            <a:solidFill>
              <a:schemeClr val="accent3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ar-JO" sz="11500" dirty="0" smtClean="0">
                <a:hlinkClick r:id="rId3" action="ppaction://hlinksldjump"/>
              </a:rPr>
              <a:t>أحسنت </a:t>
            </a:r>
            <a:r>
              <a:rPr lang="ar-JO" sz="8800" dirty="0" smtClean="0">
                <a:hlinkClick r:id="rId3" action="ppaction://hlinksldjump"/>
              </a:rPr>
              <a:t>..</a:t>
            </a:r>
            <a:br>
              <a:rPr lang="ar-JO" sz="8800" dirty="0" smtClean="0">
                <a:hlinkClick r:id="rId3" action="ppaction://hlinksldjump"/>
              </a:rPr>
            </a:br>
            <a:r>
              <a:rPr lang="ar-JO" sz="8800" dirty="0" smtClean="0">
                <a:hlinkClick r:id="rId3" action="ppaction://hlinksldjump"/>
              </a:rPr>
              <a:t>اجابة صحيحة</a:t>
            </a:r>
            <a:endParaRPr lang="en-GB" sz="8800" dirty="0">
              <a:hlinkClick r:id="rId3" action="ppaction://hlinksldjump"/>
            </a:endParaRPr>
          </a:p>
        </p:txBody>
      </p:sp>
      <p:sp>
        <p:nvSpPr>
          <p:cNvPr id="4" name="وجه ضاحك 3">
            <a:hlinkClick r:id="rId3" action="ppaction://hlinksldjump"/>
          </p:cNvPr>
          <p:cNvSpPr/>
          <p:nvPr/>
        </p:nvSpPr>
        <p:spPr>
          <a:xfrm>
            <a:off x="899592" y="5517232"/>
            <a:ext cx="1296144" cy="864096"/>
          </a:xfrm>
          <a:prstGeom prst="smileyFac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1" spc="5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93125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3"/>
          <p:cNvSpPr/>
          <p:nvPr/>
        </p:nvSpPr>
        <p:spPr>
          <a:xfrm>
            <a:off x="755576" y="260648"/>
            <a:ext cx="7704856" cy="1296144"/>
          </a:xfrm>
          <a:prstGeom prst="roundRect">
            <a:avLst/>
          </a:prstGeom>
          <a:solidFill>
            <a:schemeClr val="accent2">
              <a:lumMod val="20000"/>
              <a:lumOff val="80000"/>
              <a:alpha val="68000"/>
            </a:schemeClr>
          </a:solidFill>
          <a:ln w="34925" cmpd="dbl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ar-JO" sz="8000" b="1" spc="150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التمارين </a:t>
            </a:r>
            <a:endParaRPr lang="en-GB" sz="8000" b="1" spc="150" dirty="0">
              <a:ln w="11430"/>
              <a:solidFill>
                <a:schemeClr val="accent3">
                  <a:lumMod val="50000"/>
                </a:schemeClr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5" name="مستطيل مستدير الزوايا 4"/>
          <p:cNvSpPr/>
          <p:nvPr/>
        </p:nvSpPr>
        <p:spPr>
          <a:xfrm>
            <a:off x="7577247" y="1844824"/>
            <a:ext cx="1001991" cy="1406624"/>
          </a:xfrm>
          <a:prstGeom prst="roundRect">
            <a:avLst/>
          </a:prstGeom>
          <a:solidFill>
            <a:schemeClr val="accent2">
              <a:lumMod val="20000"/>
              <a:lumOff val="80000"/>
              <a:alpha val="68000"/>
            </a:schemeClr>
          </a:solidFill>
          <a:ln w="34925" cmpd="dbl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1" name="مجموعة 30"/>
          <p:cNvGrpSpPr/>
          <p:nvPr/>
        </p:nvGrpSpPr>
        <p:grpSpPr>
          <a:xfrm>
            <a:off x="520304" y="1944612"/>
            <a:ext cx="1012825" cy="1406624"/>
            <a:chOff x="520304" y="1944612"/>
            <a:chExt cx="1012825" cy="1406624"/>
          </a:xfrm>
        </p:grpSpPr>
        <p:sp>
          <p:nvSpPr>
            <p:cNvPr id="19" name="مستطيل مستدير الزوايا 18">
              <a:hlinkClick r:id="rId3" action="ppaction://hlinksldjump"/>
            </p:cNvPr>
            <p:cNvSpPr/>
            <p:nvPr/>
          </p:nvSpPr>
          <p:spPr>
            <a:xfrm rot="2237818">
              <a:off x="520304" y="1944612"/>
              <a:ext cx="1001991" cy="1406624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  <a:alpha val="68000"/>
              </a:schemeClr>
            </a:solidFill>
            <a:ln w="34925" cmpd="dbl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026" name="Picture 2" descr="http://heathersanimations.com/numbers/e0.gif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1580" y="2209043"/>
              <a:ext cx="801549" cy="80154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2" name="مجموعة 31"/>
          <p:cNvGrpSpPr/>
          <p:nvPr/>
        </p:nvGrpSpPr>
        <p:grpSpPr>
          <a:xfrm>
            <a:off x="1764077" y="1997224"/>
            <a:ext cx="1122183" cy="1406624"/>
            <a:chOff x="1764077" y="1997224"/>
            <a:chExt cx="1122183" cy="1406624"/>
          </a:xfrm>
        </p:grpSpPr>
        <p:sp>
          <p:nvSpPr>
            <p:cNvPr id="18" name="مستطيل مستدير الزوايا 17"/>
            <p:cNvSpPr/>
            <p:nvPr/>
          </p:nvSpPr>
          <p:spPr>
            <a:xfrm>
              <a:off x="1764077" y="1997224"/>
              <a:ext cx="1001991" cy="1406624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  <a:alpha val="68000"/>
              </a:schemeClr>
            </a:solidFill>
            <a:ln w="34925" cmpd="dbl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028" name="Picture 4" descr="http://heathersanimations.com/numbers/e1.gif">
              <a:hlinkClick r:id="rId5" action="ppaction://hlinksldjump"/>
            </p:cNvPr>
            <p:cNvPicPr>
              <a:picLocks noChangeAspect="1" noChangeArrowheads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36972" y="2223280"/>
              <a:ext cx="849288" cy="8492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3" name="مجموعة 32"/>
          <p:cNvGrpSpPr/>
          <p:nvPr/>
        </p:nvGrpSpPr>
        <p:grpSpPr>
          <a:xfrm>
            <a:off x="2710928" y="2075234"/>
            <a:ext cx="1047444" cy="1406624"/>
            <a:chOff x="2710928" y="2075234"/>
            <a:chExt cx="1047444" cy="1406624"/>
          </a:xfrm>
        </p:grpSpPr>
        <p:sp>
          <p:nvSpPr>
            <p:cNvPr id="17" name="مستطيل مستدير الزوايا 16"/>
            <p:cNvSpPr/>
            <p:nvPr/>
          </p:nvSpPr>
          <p:spPr>
            <a:xfrm rot="1393969">
              <a:off x="2710928" y="2075234"/>
              <a:ext cx="1001991" cy="1406624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  <a:alpha val="68000"/>
              </a:schemeClr>
            </a:solidFill>
            <a:ln w="34925" cmpd="dbl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030" name="Picture 6" descr="http://heathersanimations.com/numbers/e2.gif">
              <a:hlinkClick r:id="rId7" action="ppaction://hlinksldjump"/>
            </p:cNvPr>
            <p:cNvPicPr>
              <a:picLocks noChangeAspect="1" noChangeArrowheads="1" noCrop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6260" y="2230384"/>
              <a:ext cx="872112" cy="8721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4" name="مجموعة 33"/>
          <p:cNvGrpSpPr/>
          <p:nvPr/>
        </p:nvGrpSpPr>
        <p:grpSpPr>
          <a:xfrm>
            <a:off x="3914286" y="1923825"/>
            <a:ext cx="1001991" cy="1406624"/>
            <a:chOff x="3914286" y="1923825"/>
            <a:chExt cx="1001991" cy="1406624"/>
          </a:xfrm>
        </p:grpSpPr>
        <p:sp>
          <p:nvSpPr>
            <p:cNvPr id="16" name="مستطيل مستدير الزوايا 15"/>
            <p:cNvSpPr/>
            <p:nvPr/>
          </p:nvSpPr>
          <p:spPr>
            <a:xfrm rot="20974902">
              <a:off x="3914286" y="1923825"/>
              <a:ext cx="1001991" cy="1406624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  <a:alpha val="68000"/>
              </a:schemeClr>
            </a:solidFill>
            <a:ln w="34925" cmpd="dbl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032" name="Picture 8" descr="http://heathersanimations.com/numbers/e3.gif">
              <a:hlinkClick r:id="rId9" action="ppaction://hlinksldjump"/>
            </p:cNvPr>
            <p:cNvPicPr>
              <a:picLocks noChangeAspect="1" noChangeArrowheads="1" noCrop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39952" y="2204864"/>
              <a:ext cx="747275" cy="747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5" name="مجموعة 34"/>
          <p:cNvGrpSpPr/>
          <p:nvPr/>
        </p:nvGrpSpPr>
        <p:grpSpPr>
          <a:xfrm>
            <a:off x="4832813" y="2018563"/>
            <a:ext cx="1062000" cy="1406624"/>
            <a:chOff x="4832813" y="2018563"/>
            <a:chExt cx="1062000" cy="1406624"/>
          </a:xfrm>
        </p:grpSpPr>
        <p:sp>
          <p:nvSpPr>
            <p:cNvPr id="15" name="مستطيل مستدير الزوايا 14"/>
            <p:cNvSpPr/>
            <p:nvPr/>
          </p:nvSpPr>
          <p:spPr>
            <a:xfrm rot="403262">
              <a:off x="4832813" y="2018563"/>
              <a:ext cx="1001991" cy="1406624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  <a:alpha val="68000"/>
              </a:schemeClr>
            </a:solidFill>
            <a:ln w="34925" cmpd="dbl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034" name="Picture 10" descr="http://heathersanimations.com/numbers/e4.gif">
              <a:hlinkClick r:id="rId11" action="ppaction://hlinksldjump"/>
            </p:cNvPr>
            <p:cNvPicPr>
              <a:picLocks noChangeAspect="1" noChangeArrowheads="1" noCrop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49197" y="2264976"/>
              <a:ext cx="745616" cy="7456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6" name="مجموعة 35"/>
          <p:cNvGrpSpPr/>
          <p:nvPr/>
        </p:nvGrpSpPr>
        <p:grpSpPr>
          <a:xfrm>
            <a:off x="5809707" y="1976347"/>
            <a:ext cx="1013478" cy="1406624"/>
            <a:chOff x="5809707" y="1976347"/>
            <a:chExt cx="1013478" cy="1406624"/>
          </a:xfrm>
        </p:grpSpPr>
        <p:sp>
          <p:nvSpPr>
            <p:cNvPr id="14" name="مستطيل مستدير الزوايا 13"/>
            <p:cNvSpPr/>
            <p:nvPr/>
          </p:nvSpPr>
          <p:spPr>
            <a:xfrm rot="533081">
              <a:off x="5809707" y="1976347"/>
              <a:ext cx="1001991" cy="1406624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  <a:alpha val="68000"/>
              </a:schemeClr>
            </a:solidFill>
            <a:ln w="34925" cmpd="dbl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036" name="Picture 12" descr="http://heathersanimations.com/numbers/e5.gif">
              <a:hlinkClick r:id="rId13" action="ppaction://hlinksldjump"/>
            </p:cNvPr>
            <p:cNvPicPr>
              <a:picLocks noChangeAspect="1" noChangeArrowheads="1" noCrop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20842" y="2188579"/>
              <a:ext cx="802343" cy="8023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7" name="مجموعة 36"/>
          <p:cNvGrpSpPr/>
          <p:nvPr/>
        </p:nvGrpSpPr>
        <p:grpSpPr>
          <a:xfrm>
            <a:off x="6980871" y="1831809"/>
            <a:ext cx="1097371" cy="1406625"/>
            <a:chOff x="6980871" y="1831809"/>
            <a:chExt cx="1097371" cy="1406625"/>
          </a:xfrm>
        </p:grpSpPr>
        <p:sp>
          <p:nvSpPr>
            <p:cNvPr id="13" name="مستطيل مستدير الزوايا 12"/>
            <p:cNvSpPr/>
            <p:nvPr/>
          </p:nvSpPr>
          <p:spPr>
            <a:xfrm rot="20214231">
              <a:off x="6980871" y="1831809"/>
              <a:ext cx="1001991" cy="1406625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  <a:alpha val="68000"/>
              </a:schemeClr>
            </a:solidFill>
            <a:ln w="34925" cmpd="dbl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038" name="Picture 14" descr="http://heathersanimations.com/numbers/e6.gif">
              <a:hlinkClick r:id="rId15" action="ppaction://hlinksldjump"/>
            </p:cNvPr>
            <p:cNvPicPr>
              <a:picLocks noChangeAspect="1" noChangeArrowheads="1" noCrop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81360" y="2136680"/>
              <a:ext cx="796882" cy="7968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8" name="مجموعة 37"/>
          <p:cNvGrpSpPr/>
          <p:nvPr/>
        </p:nvGrpSpPr>
        <p:grpSpPr>
          <a:xfrm>
            <a:off x="845603" y="3279891"/>
            <a:ext cx="1009540" cy="1406624"/>
            <a:chOff x="845603" y="3279891"/>
            <a:chExt cx="1009540" cy="1406624"/>
          </a:xfrm>
        </p:grpSpPr>
        <p:sp>
          <p:nvSpPr>
            <p:cNvPr id="12" name="مستطيل مستدير الزوايا 11"/>
            <p:cNvSpPr/>
            <p:nvPr/>
          </p:nvSpPr>
          <p:spPr>
            <a:xfrm rot="20519506">
              <a:off x="845603" y="3279891"/>
              <a:ext cx="1001991" cy="1406624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  <a:alpha val="68000"/>
              </a:schemeClr>
            </a:solidFill>
            <a:ln w="34925" cmpd="dbl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040" name="Picture 16" descr="http://heathersanimations.com/numbers/e7.gif">
              <a:hlinkClick r:id="rId17" action="ppaction://hlinksldjump"/>
            </p:cNvPr>
            <p:cNvPicPr>
              <a:picLocks noChangeAspect="1" noChangeArrowheads="1" noCrop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7863" y="3635872"/>
              <a:ext cx="777280" cy="7772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9" name="مجموعة 38"/>
          <p:cNvGrpSpPr/>
          <p:nvPr/>
        </p:nvGrpSpPr>
        <p:grpSpPr>
          <a:xfrm>
            <a:off x="1826444" y="3134192"/>
            <a:ext cx="1001991" cy="1406624"/>
            <a:chOff x="1826444" y="3134192"/>
            <a:chExt cx="1001991" cy="1406624"/>
          </a:xfrm>
        </p:grpSpPr>
        <p:sp>
          <p:nvSpPr>
            <p:cNvPr id="11" name="مستطيل مستدير الزوايا 10"/>
            <p:cNvSpPr/>
            <p:nvPr/>
          </p:nvSpPr>
          <p:spPr>
            <a:xfrm rot="1123396">
              <a:off x="1826444" y="3134192"/>
              <a:ext cx="1001991" cy="1406624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  <a:alpha val="68000"/>
              </a:schemeClr>
            </a:solidFill>
            <a:ln w="34925" cmpd="dbl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042" name="Picture 18" descr="http://heathersanimations.com/numbers/e8.gif">
              <a:hlinkClick r:id="rId19" action="ppaction://hlinksldjump"/>
            </p:cNvPr>
            <p:cNvPicPr>
              <a:picLocks noChangeAspect="1" noChangeArrowheads="1" noCrop="1"/>
            </p:cNvPicPr>
            <p:nvPr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89313" y="3530578"/>
              <a:ext cx="736269" cy="736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0" name="مجموعة 39"/>
          <p:cNvGrpSpPr/>
          <p:nvPr/>
        </p:nvGrpSpPr>
        <p:grpSpPr>
          <a:xfrm>
            <a:off x="3027684" y="3102496"/>
            <a:ext cx="1001991" cy="1406624"/>
            <a:chOff x="3027684" y="3102496"/>
            <a:chExt cx="1001991" cy="1406624"/>
          </a:xfrm>
        </p:grpSpPr>
        <p:sp>
          <p:nvSpPr>
            <p:cNvPr id="10" name="مستطيل مستدير الزوايا 9"/>
            <p:cNvSpPr/>
            <p:nvPr/>
          </p:nvSpPr>
          <p:spPr>
            <a:xfrm>
              <a:off x="3027684" y="3102496"/>
              <a:ext cx="1001991" cy="1406624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  <a:alpha val="68000"/>
              </a:schemeClr>
            </a:solidFill>
            <a:ln w="34925" cmpd="dbl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044" name="Picture 20" descr="http://heathersanimations.com/numbers/e9.gif">
              <a:hlinkClick r:id="rId21" action="ppaction://hlinksldjump"/>
            </p:cNvPr>
            <p:cNvPicPr>
              <a:picLocks noChangeAspect="1" noChangeArrowheads="1" noCrop="1"/>
            </p:cNvPicPr>
            <p:nvPr/>
          </p:nvPicPr>
          <p:blipFill>
            <a:blip r:embed="rId2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32678" y="3485822"/>
              <a:ext cx="663258" cy="66325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5" name="مجموعة 54"/>
          <p:cNvGrpSpPr/>
          <p:nvPr/>
        </p:nvGrpSpPr>
        <p:grpSpPr>
          <a:xfrm>
            <a:off x="4127152" y="3069138"/>
            <a:ext cx="1164592" cy="1406624"/>
            <a:chOff x="4127152" y="3069138"/>
            <a:chExt cx="1164592" cy="1406624"/>
          </a:xfrm>
        </p:grpSpPr>
        <p:sp>
          <p:nvSpPr>
            <p:cNvPr id="9" name="مستطيل مستدير الزوايا 8"/>
            <p:cNvSpPr/>
            <p:nvPr/>
          </p:nvSpPr>
          <p:spPr>
            <a:xfrm rot="20759942">
              <a:off x="4127152" y="3069138"/>
              <a:ext cx="1001991" cy="1406624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  <a:alpha val="68000"/>
              </a:schemeClr>
            </a:solidFill>
            <a:ln w="34925" cmpd="dbl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41" name="Picture 2" descr="http://heathersanimations.com/numbers/e0.gif">
              <a:hlinkClick r:id="rId23" action="ppaction://hlinksldjump"/>
            </p:cNvPr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72000" y="3503171"/>
              <a:ext cx="719744" cy="7322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2" name="Picture 4" descr="http://heathersanimations.com/numbers/e1.gif"/>
            <p:cNvPicPr>
              <a:picLocks noChangeAspect="1" noChangeArrowheads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62365" y="3420793"/>
              <a:ext cx="691277" cy="7033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6" name="مجموعة 55"/>
          <p:cNvGrpSpPr/>
          <p:nvPr/>
        </p:nvGrpSpPr>
        <p:grpSpPr>
          <a:xfrm>
            <a:off x="5149197" y="3065392"/>
            <a:ext cx="1121337" cy="1406624"/>
            <a:chOff x="5149197" y="3065392"/>
            <a:chExt cx="1121337" cy="1406624"/>
          </a:xfrm>
        </p:grpSpPr>
        <p:sp>
          <p:nvSpPr>
            <p:cNvPr id="8" name="مستطيل مستدير الزوايا 7"/>
            <p:cNvSpPr/>
            <p:nvPr/>
          </p:nvSpPr>
          <p:spPr>
            <a:xfrm>
              <a:off x="5149197" y="3065392"/>
              <a:ext cx="1001991" cy="1406624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  <a:alpha val="68000"/>
              </a:schemeClr>
            </a:solidFill>
            <a:ln w="34925" cmpd="dbl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43" name="Picture 4" descr="http://heathersanimations.com/numbers/e1.gif"/>
            <p:cNvPicPr>
              <a:picLocks noChangeAspect="1" noChangeArrowheads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04553" y="3465794"/>
              <a:ext cx="691277" cy="7033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4" name="Picture 4" descr="http://heathersanimations.com/numbers/e1.gif">
              <a:hlinkClick r:id="rId24" action="ppaction://hlinksldjump"/>
            </p:cNvPr>
            <p:cNvPicPr>
              <a:picLocks noChangeAspect="1" noChangeArrowheads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79257" y="3485847"/>
              <a:ext cx="691277" cy="7033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7" name="مجموعة 56"/>
          <p:cNvGrpSpPr/>
          <p:nvPr/>
        </p:nvGrpSpPr>
        <p:grpSpPr>
          <a:xfrm>
            <a:off x="6141038" y="2968810"/>
            <a:ext cx="1176031" cy="1406624"/>
            <a:chOff x="6141038" y="2968810"/>
            <a:chExt cx="1176031" cy="1406624"/>
          </a:xfrm>
        </p:grpSpPr>
        <p:sp>
          <p:nvSpPr>
            <p:cNvPr id="7" name="مستطيل مستدير الزوايا 6"/>
            <p:cNvSpPr/>
            <p:nvPr/>
          </p:nvSpPr>
          <p:spPr>
            <a:xfrm rot="837082">
              <a:off x="6141038" y="2968810"/>
              <a:ext cx="1001991" cy="1406624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  <a:alpha val="68000"/>
              </a:schemeClr>
            </a:solidFill>
            <a:ln w="34925" cmpd="dbl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45" name="Picture 4" descr="http://heathersanimations.com/numbers/e1.gif"/>
            <p:cNvPicPr>
              <a:picLocks noChangeAspect="1" noChangeArrowheads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70534" y="3370321"/>
              <a:ext cx="691277" cy="7033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0" name="Picture 6" descr="http://heathersanimations.com/numbers/e2.gif">
              <a:hlinkClick r:id="rId24" action="ppaction://hlinksldjump"/>
            </p:cNvPr>
            <p:cNvPicPr>
              <a:picLocks noChangeAspect="1" noChangeArrowheads="1" noCrop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56797" y="3325327"/>
              <a:ext cx="760272" cy="7602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8" name="مجموعة 57"/>
          <p:cNvGrpSpPr/>
          <p:nvPr/>
        </p:nvGrpSpPr>
        <p:grpSpPr>
          <a:xfrm>
            <a:off x="7312771" y="2963290"/>
            <a:ext cx="1102848" cy="1406624"/>
            <a:chOff x="7312771" y="2963290"/>
            <a:chExt cx="1102848" cy="1406624"/>
          </a:xfrm>
        </p:grpSpPr>
        <p:sp>
          <p:nvSpPr>
            <p:cNvPr id="6" name="مستطيل مستدير الزوايا 5"/>
            <p:cNvSpPr/>
            <p:nvPr/>
          </p:nvSpPr>
          <p:spPr>
            <a:xfrm rot="605227">
              <a:off x="7312771" y="2963290"/>
              <a:ext cx="1001991" cy="1406624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  <a:alpha val="68000"/>
              </a:schemeClr>
            </a:solidFill>
            <a:ln w="34925" cmpd="dbl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46" name="Picture 4" descr="http://heathersanimations.com/numbers/e1.gif"/>
            <p:cNvPicPr>
              <a:picLocks noChangeAspect="1" noChangeArrowheads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86965" y="3321199"/>
              <a:ext cx="691277" cy="7033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1" name="Picture 8" descr="http://heathersanimations.com/numbers/e3.gif">
              <a:hlinkClick r:id="rId25" action="ppaction://hlinksldjump"/>
            </p:cNvPr>
            <p:cNvPicPr>
              <a:picLocks noChangeAspect="1" noChangeArrowheads="1" noCrop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68344" y="3329797"/>
              <a:ext cx="747275" cy="747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9" name="مجموعة 58"/>
          <p:cNvGrpSpPr/>
          <p:nvPr/>
        </p:nvGrpSpPr>
        <p:grpSpPr>
          <a:xfrm>
            <a:off x="3922440" y="4329433"/>
            <a:ext cx="1058371" cy="1406624"/>
            <a:chOff x="3922440" y="4329433"/>
            <a:chExt cx="1058371" cy="1406624"/>
          </a:xfrm>
        </p:grpSpPr>
        <p:sp>
          <p:nvSpPr>
            <p:cNvPr id="30" name="مستطيل مستدير الزوايا 29"/>
            <p:cNvSpPr/>
            <p:nvPr/>
          </p:nvSpPr>
          <p:spPr>
            <a:xfrm>
              <a:off x="3922440" y="4329433"/>
              <a:ext cx="1001991" cy="1406624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  <a:alpha val="68000"/>
              </a:schemeClr>
            </a:solidFill>
            <a:ln w="34925" cmpd="dbl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47" name="Picture 4" descr="http://heathersanimations.com/numbers/e1.gif"/>
            <p:cNvPicPr>
              <a:picLocks noChangeAspect="1" noChangeArrowheads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79692" y="4607689"/>
              <a:ext cx="691277" cy="7033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" name="Picture 10" descr="http://heathersanimations.com/numbers/e4.gif">
              <a:hlinkClick r:id="rId26" action="ppaction://hlinksldjump"/>
            </p:cNvPr>
            <p:cNvPicPr>
              <a:picLocks noChangeAspect="1" noChangeArrowheads="1" noCrop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35195" y="4607689"/>
              <a:ext cx="745616" cy="7456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60" name="مجموعة 59"/>
          <p:cNvGrpSpPr/>
          <p:nvPr/>
        </p:nvGrpSpPr>
        <p:grpSpPr>
          <a:xfrm>
            <a:off x="4869291" y="4407443"/>
            <a:ext cx="1182072" cy="1406624"/>
            <a:chOff x="4869291" y="4407443"/>
            <a:chExt cx="1182072" cy="1406624"/>
          </a:xfrm>
        </p:grpSpPr>
        <p:sp>
          <p:nvSpPr>
            <p:cNvPr id="29" name="مستطيل مستدير الزوايا 28"/>
            <p:cNvSpPr/>
            <p:nvPr/>
          </p:nvSpPr>
          <p:spPr>
            <a:xfrm rot="1393969">
              <a:off x="4869291" y="4407443"/>
              <a:ext cx="1001991" cy="1406624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  <a:alpha val="68000"/>
              </a:schemeClr>
            </a:solidFill>
            <a:ln w="34925" cmpd="dbl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48" name="Picture 4" descr="http://heathersanimations.com/numbers/e1.gif"/>
            <p:cNvPicPr>
              <a:picLocks noChangeAspect="1" noChangeArrowheads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8169" y="4620960"/>
              <a:ext cx="691277" cy="7033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3" name="Picture 12" descr="http://heathersanimations.com/numbers/e5.gif">
              <a:hlinkClick r:id="rId27" action="ppaction://hlinksldjump"/>
            </p:cNvPr>
            <p:cNvPicPr>
              <a:picLocks noChangeAspect="1" noChangeArrowheads="1" noCrop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49020" y="4579548"/>
              <a:ext cx="802343" cy="8023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61" name="مجموعة 60"/>
          <p:cNvGrpSpPr/>
          <p:nvPr/>
        </p:nvGrpSpPr>
        <p:grpSpPr>
          <a:xfrm>
            <a:off x="6072649" y="4256034"/>
            <a:ext cx="1146246" cy="1406624"/>
            <a:chOff x="6072649" y="4256034"/>
            <a:chExt cx="1146246" cy="1406624"/>
          </a:xfrm>
        </p:grpSpPr>
        <p:sp>
          <p:nvSpPr>
            <p:cNvPr id="28" name="مستطيل مستدير الزوايا 27"/>
            <p:cNvSpPr/>
            <p:nvPr/>
          </p:nvSpPr>
          <p:spPr>
            <a:xfrm rot="20974902">
              <a:off x="6072649" y="4256034"/>
              <a:ext cx="1001991" cy="1406624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  <a:alpha val="68000"/>
              </a:schemeClr>
            </a:solidFill>
            <a:ln w="34925" cmpd="dbl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49" name="Picture 4" descr="http://heathersanimations.com/numbers/e1.gif"/>
            <p:cNvPicPr>
              <a:picLocks noChangeAspect="1" noChangeArrowheads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67030" y="4576078"/>
              <a:ext cx="691277" cy="7033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4" name="Picture 14" descr="http://heathersanimations.com/numbers/e6.gif">
              <a:hlinkClick r:id="rId28" action="ppaction://hlinksldjump"/>
            </p:cNvPr>
            <p:cNvPicPr>
              <a:picLocks noChangeAspect="1" noChangeArrowheads="1" noCrop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22013" y="4607689"/>
              <a:ext cx="796882" cy="7968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781536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738538"/>
          </a:xfrm>
          <a:solidFill>
            <a:schemeClr val="bg1">
              <a:alpha val="36000"/>
            </a:schemeClr>
          </a:solidFill>
          <a:ln w="41275">
            <a:solidFill>
              <a:schemeClr val="accent3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ar-JO" sz="11500" dirty="0" smtClean="0">
                <a:hlinkClick r:id="rId3" action="ppaction://hlinksldjump"/>
              </a:rPr>
              <a:t>خطأ !</a:t>
            </a:r>
            <a:br>
              <a:rPr lang="ar-JO" sz="11500" dirty="0" smtClean="0">
                <a:hlinkClick r:id="rId3" action="ppaction://hlinksldjump"/>
              </a:rPr>
            </a:br>
            <a:r>
              <a:rPr lang="ar-JO" sz="11500" dirty="0" smtClean="0">
                <a:hlinkClick r:id="rId3" action="ppaction://hlinksldjump"/>
              </a:rPr>
              <a:t>حاول مرة ثانية</a:t>
            </a:r>
            <a:endParaRPr lang="en-GB" sz="11500" dirty="0">
              <a:hlinkClick r:id="rId3" action="ppaction://hlinksldjump"/>
            </a:endParaRPr>
          </a:p>
        </p:txBody>
      </p:sp>
      <p:sp>
        <p:nvSpPr>
          <p:cNvPr id="4" name="وجه ضاحك 3">
            <a:hlinkClick r:id="rId3" action="ppaction://hlinksldjump"/>
          </p:cNvPr>
          <p:cNvSpPr/>
          <p:nvPr/>
        </p:nvSpPr>
        <p:spPr>
          <a:xfrm>
            <a:off x="395536" y="5949280"/>
            <a:ext cx="792088" cy="576064"/>
          </a:xfrm>
          <a:prstGeom prst="smileyFac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8161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627784" y="260648"/>
            <a:ext cx="6228184" cy="1800200"/>
          </a:xfrm>
        </p:spPr>
        <p:txBody>
          <a:bodyPr>
            <a:normAutofit/>
          </a:bodyPr>
          <a:lstStyle/>
          <a:p>
            <a:endParaRPr lang="en-GB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en-GB" sz="6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ما</a:t>
            </a:r>
            <a:r>
              <a:rPr lang="en-GB" sz="6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GB" sz="6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هو</a:t>
            </a:r>
            <a:r>
              <a:rPr lang="en-GB" sz="6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GB" sz="6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عنوان</a:t>
            </a:r>
            <a:r>
              <a:rPr lang="en-GB" sz="6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GB" sz="6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الن</a:t>
            </a:r>
            <a:r>
              <a:rPr lang="ar-JO" sz="6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ص؟</a:t>
            </a:r>
            <a:endParaRPr lang="en-GB" sz="66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زاوية مطوية 4">
            <a:hlinkClick r:id="rId3" action="ppaction://hlinksldjump"/>
          </p:cNvPr>
          <p:cNvSpPr/>
          <p:nvPr/>
        </p:nvSpPr>
        <p:spPr>
          <a:xfrm>
            <a:off x="6300192" y="2204864"/>
            <a:ext cx="2448272" cy="1368152"/>
          </a:xfrm>
          <a:prstGeom prst="foldedCorne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شريحة من التاريخ</a:t>
            </a:r>
            <a:endParaRPr lang="en-GB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زاوية مطوية 5">
            <a:hlinkClick r:id="rId4" action="ppaction://hlinksldjump"/>
          </p:cNvPr>
          <p:cNvSpPr/>
          <p:nvPr/>
        </p:nvSpPr>
        <p:spPr>
          <a:xfrm>
            <a:off x="3707904" y="3041340"/>
            <a:ext cx="2448272" cy="1368152"/>
          </a:xfrm>
          <a:prstGeom prst="foldedCorne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البيتزا</a:t>
            </a:r>
            <a:endParaRPr lang="en-GB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زاوية مطوية 6">
            <a:hlinkClick r:id="rId4" action="ppaction://hlinksldjump"/>
          </p:cNvPr>
          <p:cNvSpPr/>
          <p:nvPr/>
        </p:nvSpPr>
        <p:spPr>
          <a:xfrm>
            <a:off x="1043608" y="4425338"/>
            <a:ext cx="2448272" cy="1368152"/>
          </a:xfrm>
          <a:prstGeom prst="foldedCorne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سر </a:t>
            </a:r>
            <a:r>
              <a:rPr lang="ar-JO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المرجريتا</a:t>
            </a:r>
            <a:endParaRPr lang="en-GB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41345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491880" y="908720"/>
            <a:ext cx="4762872" cy="96470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6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ما</a:t>
            </a:r>
            <a:r>
              <a:rPr lang="en-GB" sz="6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GB" sz="6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هو</a:t>
            </a:r>
            <a:r>
              <a:rPr lang="en-GB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GB" sz="6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نوع</a:t>
            </a:r>
            <a:r>
              <a:rPr lang="en-GB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GB" sz="6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النص</a:t>
            </a:r>
            <a:r>
              <a:rPr lang="en-GB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؟</a:t>
            </a:r>
            <a:endParaRPr lang="en-GB" sz="6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زاوية مطوية 3"/>
          <p:cNvSpPr/>
          <p:nvPr/>
        </p:nvSpPr>
        <p:spPr>
          <a:xfrm>
            <a:off x="6300192" y="2204864"/>
            <a:ext cx="2448272" cy="1368152"/>
          </a:xfrm>
          <a:prstGeom prst="foldedCorne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action="ppaction://hlinksldjump"/>
              </a:rPr>
              <a:t>شعر</a:t>
            </a:r>
            <a:endParaRPr lang="en-GB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زاوية مطوية 4"/>
          <p:cNvSpPr/>
          <p:nvPr/>
        </p:nvSpPr>
        <p:spPr>
          <a:xfrm>
            <a:off x="3707904" y="3041340"/>
            <a:ext cx="2448272" cy="1368152"/>
          </a:xfrm>
          <a:prstGeom prst="foldedCorne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action="ppaction://hlinksldjump"/>
              </a:rPr>
              <a:t>قصة</a:t>
            </a:r>
            <a:endParaRPr lang="en-GB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زاوية مطوية 5"/>
          <p:cNvSpPr/>
          <p:nvPr/>
        </p:nvSpPr>
        <p:spPr>
          <a:xfrm>
            <a:off x="1043608" y="4425338"/>
            <a:ext cx="2448272" cy="1368152"/>
          </a:xfrm>
          <a:prstGeom prst="foldedCorne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 action="ppaction://hlinksldjump"/>
              </a:rPr>
              <a:t>نص معلوماتي</a:t>
            </a:r>
            <a:endParaRPr lang="en-GB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15858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23728" y="764704"/>
            <a:ext cx="6789440" cy="2016224"/>
          </a:xfrm>
        </p:spPr>
        <p:txBody>
          <a:bodyPr/>
          <a:lstStyle/>
          <a:p>
            <a:pPr algn="r"/>
            <a:r>
              <a:rPr lang="en-GB" sz="5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ما</a:t>
            </a:r>
            <a:r>
              <a:rPr lang="ar-JO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ذا </a:t>
            </a:r>
            <a:r>
              <a:rPr lang="en-GB" sz="5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كان</a:t>
            </a:r>
            <a:r>
              <a:rPr lang="en-GB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GB" sz="5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الاستخدام</a:t>
            </a:r>
            <a:r>
              <a:rPr lang="en-GB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GB" sz="5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الآخر</a:t>
            </a:r>
            <a:r>
              <a:rPr lang="en-GB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GB" sz="5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للخبز</a:t>
            </a:r>
            <a:r>
              <a:rPr lang="en-GB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GB" sz="5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المنبسط</a:t>
            </a:r>
            <a:r>
              <a:rPr lang="en-GB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GB" sz="5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الرقيق</a:t>
            </a:r>
            <a:r>
              <a:rPr lang="en-GB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؟</a:t>
            </a:r>
          </a:p>
          <a:p>
            <a:endParaRPr lang="en-GB" dirty="0"/>
          </a:p>
        </p:txBody>
      </p:sp>
      <p:sp>
        <p:nvSpPr>
          <p:cNvPr id="4" name="زاوية مطوية 3"/>
          <p:cNvSpPr/>
          <p:nvPr/>
        </p:nvSpPr>
        <p:spPr>
          <a:xfrm>
            <a:off x="6312265" y="2564904"/>
            <a:ext cx="2448272" cy="1368152"/>
          </a:xfrm>
          <a:prstGeom prst="foldedCorne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action="ppaction://hlinksldjump"/>
              </a:rPr>
              <a:t>بديلا عن الصحون</a:t>
            </a:r>
            <a:endParaRPr lang="en-GB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زاوية مطوية 4"/>
          <p:cNvSpPr/>
          <p:nvPr/>
        </p:nvSpPr>
        <p:spPr>
          <a:xfrm>
            <a:off x="3719977" y="3401380"/>
            <a:ext cx="2448272" cy="1368152"/>
          </a:xfrm>
          <a:prstGeom prst="foldedCorne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 action="ppaction://hlinksldjump"/>
              </a:rPr>
              <a:t>بديلا عن الخبز </a:t>
            </a:r>
            <a:endParaRPr lang="en-GB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زاوية مطوية 5"/>
          <p:cNvSpPr/>
          <p:nvPr/>
        </p:nvSpPr>
        <p:spPr>
          <a:xfrm>
            <a:off x="1055681" y="4785378"/>
            <a:ext cx="2448272" cy="1368152"/>
          </a:xfrm>
          <a:prstGeom prst="foldedCorne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 action="ppaction://hlinksldjump"/>
              </a:rPr>
              <a:t>بديلا عن الكؤوس</a:t>
            </a:r>
            <a:endParaRPr lang="en-GB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صورة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3933056"/>
            <a:ext cx="2100305" cy="244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436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627784" y="764704"/>
            <a:ext cx="6059016" cy="1324744"/>
          </a:xfrm>
        </p:spPr>
        <p:txBody>
          <a:bodyPr>
            <a:noAutofit/>
          </a:bodyPr>
          <a:lstStyle/>
          <a:p>
            <a:pPr algn="r"/>
            <a:r>
              <a:rPr lang="en-GB" sz="4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لماذا</a:t>
            </a:r>
            <a:r>
              <a:rPr lang="en-GB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GB" sz="4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ذُكرت</a:t>
            </a:r>
            <a:r>
              <a:rPr lang="en-GB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ar-JO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«</a:t>
            </a:r>
            <a:r>
              <a:rPr lang="en-GB" sz="4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التُروس</a:t>
            </a:r>
            <a:r>
              <a:rPr lang="ar-JO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» في النص؟</a:t>
            </a:r>
            <a:endParaRPr lang="en-GB" sz="4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زاوية مطوية 3"/>
          <p:cNvSpPr/>
          <p:nvPr/>
        </p:nvSpPr>
        <p:spPr>
          <a:xfrm>
            <a:off x="6300192" y="2360654"/>
            <a:ext cx="2448272" cy="1368152"/>
          </a:xfrm>
          <a:prstGeom prst="foldedCorne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action="ppaction://hlinksldjump"/>
              </a:rPr>
              <a:t>استخدمها الجنود لطهي البيتزا </a:t>
            </a:r>
            <a:endParaRPr lang="en-GB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زاوية مطوية 4"/>
          <p:cNvSpPr/>
          <p:nvPr/>
        </p:nvSpPr>
        <p:spPr>
          <a:xfrm>
            <a:off x="3707904" y="3197130"/>
            <a:ext cx="2448272" cy="1368152"/>
          </a:xfrm>
          <a:prstGeom prst="foldedCorne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 action="ppaction://hlinksldjump"/>
              </a:rPr>
              <a:t>استخدمها الطاهي لتقديم البيتزا</a:t>
            </a:r>
            <a:endParaRPr lang="en-GB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زاوية مطوية 5"/>
          <p:cNvSpPr/>
          <p:nvPr/>
        </p:nvSpPr>
        <p:spPr>
          <a:xfrm>
            <a:off x="1043608" y="4581128"/>
            <a:ext cx="2448272" cy="1368152"/>
          </a:xfrm>
          <a:prstGeom prst="foldedCorne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 action="ppaction://hlinksldjump"/>
              </a:rPr>
              <a:t>لم تذكر في النص</a:t>
            </a:r>
            <a:endParaRPr lang="en-GB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05228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835696" y="764704"/>
            <a:ext cx="6984776" cy="1108720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ar-JO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في </a:t>
            </a:r>
            <a:r>
              <a:rPr lang="ar-JO" sz="4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أ</a:t>
            </a:r>
            <a:r>
              <a:rPr lang="ar-JO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ي مدينة تم افتتاح أول محل لبيع البيتزا؟</a:t>
            </a:r>
            <a:endParaRPr lang="en-GB" sz="4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زاوية مطوية 3"/>
          <p:cNvSpPr/>
          <p:nvPr/>
        </p:nvSpPr>
        <p:spPr>
          <a:xfrm>
            <a:off x="6300192" y="2204864"/>
            <a:ext cx="2448272" cy="1368152"/>
          </a:xfrm>
          <a:prstGeom prst="foldedCorne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action="ppaction://hlinksldjump"/>
              </a:rPr>
              <a:t>ميلانو</a:t>
            </a:r>
            <a:endParaRPr lang="en-GB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زاوية مطوية 4"/>
          <p:cNvSpPr/>
          <p:nvPr/>
        </p:nvSpPr>
        <p:spPr>
          <a:xfrm>
            <a:off x="3707904" y="3041340"/>
            <a:ext cx="2448272" cy="1368152"/>
          </a:xfrm>
          <a:prstGeom prst="foldedCorne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action="ppaction://hlinksldjump"/>
              </a:rPr>
              <a:t>روما</a:t>
            </a:r>
            <a:endParaRPr lang="en-GB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زاوية مطوية 5"/>
          <p:cNvSpPr/>
          <p:nvPr/>
        </p:nvSpPr>
        <p:spPr>
          <a:xfrm>
            <a:off x="1043608" y="4425338"/>
            <a:ext cx="2448272" cy="1368152"/>
          </a:xfrm>
          <a:prstGeom prst="foldedCorne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 action="ppaction://hlinksldjump"/>
              </a:rPr>
              <a:t>نابولي</a:t>
            </a:r>
            <a:endParaRPr lang="en-GB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صورة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3725416"/>
            <a:ext cx="1471414" cy="2655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3736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329408" y="736104"/>
            <a:ext cx="6419056" cy="1612776"/>
          </a:xfrm>
        </p:spPr>
        <p:txBody>
          <a:bodyPr>
            <a:normAutofit/>
          </a:bodyPr>
          <a:lstStyle/>
          <a:p>
            <a:pPr algn="r"/>
            <a:r>
              <a:rPr lang="ar-JO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أول طلب توصيل للمنازل في تاريخ البيتزا كانت لـ..؟</a:t>
            </a:r>
            <a:endParaRPr lang="en-GB" sz="4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زاوية مطوية 3"/>
          <p:cNvSpPr/>
          <p:nvPr/>
        </p:nvSpPr>
        <p:spPr>
          <a:xfrm>
            <a:off x="6300192" y="2204864"/>
            <a:ext cx="2448272" cy="1368152"/>
          </a:xfrm>
          <a:prstGeom prst="foldedCorne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action="ppaction://hlinksldjump"/>
              </a:rPr>
              <a:t>الأميرة لورا</a:t>
            </a:r>
            <a:endParaRPr lang="en-GB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زاوية مطوية 4"/>
          <p:cNvSpPr/>
          <p:nvPr/>
        </p:nvSpPr>
        <p:spPr>
          <a:xfrm>
            <a:off x="3707904" y="3041340"/>
            <a:ext cx="2448272" cy="1368152"/>
          </a:xfrm>
          <a:prstGeom prst="foldedCorne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 action="ppaction://hlinksldjump"/>
              </a:rPr>
              <a:t>الملك والملكة</a:t>
            </a:r>
            <a:endParaRPr lang="en-GB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زاوية مطوية 5"/>
          <p:cNvSpPr/>
          <p:nvPr/>
        </p:nvSpPr>
        <p:spPr>
          <a:xfrm>
            <a:off x="1043608" y="4425338"/>
            <a:ext cx="2448272" cy="1368152"/>
          </a:xfrm>
          <a:prstGeom prst="foldedCorne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action="ppaction://hlinksldjump"/>
              </a:rPr>
              <a:t>امرأة مريضة</a:t>
            </a:r>
            <a:endParaRPr lang="en-GB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60564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11560" y="764704"/>
            <a:ext cx="8229600" cy="1036712"/>
          </a:xfrm>
        </p:spPr>
        <p:txBody>
          <a:bodyPr>
            <a:normAutofit/>
          </a:bodyPr>
          <a:lstStyle/>
          <a:p>
            <a:pPr algn="r"/>
            <a:r>
              <a:rPr lang="ar-JO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ما هي </a:t>
            </a:r>
            <a:r>
              <a:rPr lang="ar-JO" sz="5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بيتسا</a:t>
            </a:r>
            <a:r>
              <a:rPr lang="ar-JO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ar-JO" sz="5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المرجريتا</a:t>
            </a:r>
            <a:r>
              <a:rPr lang="ar-JO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؟</a:t>
            </a:r>
            <a:endParaRPr lang="en-GB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زاوية مطوية 3"/>
          <p:cNvSpPr/>
          <p:nvPr/>
        </p:nvSpPr>
        <p:spPr>
          <a:xfrm>
            <a:off x="6300192" y="2204864"/>
            <a:ext cx="2448272" cy="1368152"/>
          </a:xfrm>
          <a:prstGeom prst="foldedCorne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action="ppaction://hlinksldjump"/>
              </a:rPr>
              <a:t>ذات اللون الأحمر والأبيض والأخضر</a:t>
            </a:r>
            <a:endParaRPr lang="en-GB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زاوية مطوية 4"/>
          <p:cNvSpPr/>
          <p:nvPr/>
        </p:nvSpPr>
        <p:spPr>
          <a:xfrm>
            <a:off x="3707904" y="3041340"/>
            <a:ext cx="2448272" cy="1368152"/>
          </a:xfrm>
          <a:prstGeom prst="foldedCorne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 action="ppaction://hlinksldjump"/>
              </a:rPr>
              <a:t>ذات الأربع طبقات تحتوي على اللوز</a:t>
            </a:r>
            <a:endParaRPr lang="en-GB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صورة 1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4293096"/>
            <a:ext cx="2160240" cy="194421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زاوية مطوية 5"/>
          <p:cNvSpPr/>
          <p:nvPr/>
        </p:nvSpPr>
        <p:spPr>
          <a:xfrm>
            <a:off x="1043608" y="4425338"/>
            <a:ext cx="2448272" cy="1368152"/>
          </a:xfrm>
          <a:prstGeom prst="foldedCorne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 action="ppaction://hlinksldjump"/>
              </a:rPr>
              <a:t>التي تصنع </a:t>
            </a:r>
            <a:r>
              <a:rPr lang="ar-JO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 action="ppaction://hlinksldjump"/>
              </a:rPr>
              <a:t>بالزبده</a:t>
            </a:r>
            <a:endParaRPr lang="en-GB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مستطيل مستدير الزوايا 6"/>
          <p:cNvSpPr/>
          <p:nvPr/>
        </p:nvSpPr>
        <p:spPr>
          <a:xfrm>
            <a:off x="6617421" y="4221088"/>
            <a:ext cx="2160240" cy="208823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0973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337</Words>
  <Application>Microsoft Office PowerPoint</Application>
  <PresentationFormat>عرض على الشاشة (3:4)‏</PresentationFormat>
  <Paragraphs>94</Paragraphs>
  <Slides>20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20</vt:i4>
      </vt:variant>
    </vt:vector>
  </HeadingPairs>
  <TitlesOfParts>
    <vt:vector size="21" baseType="lpstr">
      <vt:lpstr>نسق Office</vt:lpstr>
      <vt:lpstr>شريحة  من التاريخ !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أحسنت .. اجابة صحيحة</vt:lpstr>
      <vt:lpstr>خطأ ! حاول مرة ثانية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محمد &amp; ندى</dc:creator>
  <cp:lastModifiedBy>محمد &amp; ندى</cp:lastModifiedBy>
  <cp:revision>30</cp:revision>
  <dcterms:created xsi:type="dcterms:W3CDTF">2012-11-24T16:26:23Z</dcterms:created>
  <dcterms:modified xsi:type="dcterms:W3CDTF">2012-11-24T20:57:16Z</dcterms:modified>
</cp:coreProperties>
</file>