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792E09-DB82-4B76-A1C1-7987CA5052CC}" type="datetimeFigureOut">
              <a:rPr lang="ar-SA" smtClean="0"/>
              <a:pPr/>
              <a:t>04/01/1434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369D68-E895-419C-A20D-C3BACF95CB1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Traditional Arabic" pitchFamily="2" charset="-78"/>
              </a:rPr>
              <a:t>المعلّم </a:t>
            </a:r>
            <a:r>
              <a:rPr lang="ar-SA" b="1" dirty="0" err="1" smtClean="0">
                <a:cs typeface="Traditional Arabic" pitchFamily="2" charset="-78"/>
              </a:rPr>
              <a:t>المبتدىء</a:t>
            </a:r>
            <a:endParaRPr lang="ar-SA" b="1" dirty="0">
              <a:cs typeface="Traditional Arabic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د. سمير كتّاني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توفير الموادّ والأجهزة التّعليميّة اللازمة.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مصاعب المعلم </a:t>
            </a:r>
            <a:r>
              <a:rPr lang="ar-SA" dirty="0" err="1" smtClean="0"/>
              <a:t>المبتدىء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ar-SA" b="1" dirty="0" smtClean="0">
                <a:cs typeface="Akhbar MT" pitchFamily="2" charset="-78"/>
              </a:rPr>
              <a:t>تمييز المشاكل السّلوكيّة وضبط النّظام وإدارة الصّفّ.</a:t>
            </a:r>
            <a:endParaRPr lang="he-IL" b="1" dirty="0" smtClean="0"/>
          </a:p>
          <a:p>
            <a:pPr algn="just"/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مصاعب تدريسيّة</a:t>
            </a:r>
            <a:r>
              <a:rPr lang="he-IL" b="1" dirty="0" smtClean="0"/>
              <a:t>: </a:t>
            </a:r>
            <a:r>
              <a:rPr lang="ar-SA" b="1" dirty="0" smtClean="0">
                <a:cs typeface="Akhbar MT" pitchFamily="2" charset="-78"/>
              </a:rPr>
              <a:t>دمج طرق التّدريس</a:t>
            </a:r>
            <a:r>
              <a:rPr lang="ar-SA" b="1" dirty="0" smtClean="0"/>
              <a:t>،</a:t>
            </a:r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التّدريس للتلاميذ غير المتجانسين</a:t>
            </a:r>
            <a:r>
              <a:rPr lang="ar-SA" b="1" dirty="0" smtClean="0"/>
              <a:t>،</a:t>
            </a:r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دمج تكنولوجيا التّعلّم.</a:t>
            </a:r>
            <a:endParaRPr lang="he-IL" b="1" dirty="0" smtClean="0"/>
          </a:p>
          <a:p>
            <a:pPr algn="just"/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التكيّف مع جهاز التربية</a:t>
            </a:r>
            <a:r>
              <a:rPr lang="he-IL" b="1" dirty="0" smtClean="0"/>
              <a:t>: </a:t>
            </a:r>
            <a:r>
              <a:rPr lang="ar-SA" b="1" dirty="0" smtClean="0">
                <a:cs typeface="Akhbar MT" pitchFamily="2" charset="-78"/>
              </a:rPr>
              <a:t>العلاقة مع أعضاء الطّاقم المهنيّ</a:t>
            </a:r>
            <a:r>
              <a:rPr lang="ar-SA" b="1" dirty="0" smtClean="0"/>
              <a:t>،</a:t>
            </a:r>
            <a:r>
              <a:rPr lang="he-IL" b="1" dirty="0" smtClean="0"/>
              <a:t> (</a:t>
            </a:r>
            <a:r>
              <a:rPr lang="ar-SA" b="1" dirty="0" smtClean="0">
                <a:cs typeface="Akhbar MT" pitchFamily="2" charset="-78"/>
              </a:rPr>
              <a:t>المدير، المستشار/ة والأخصّائيّ النّفسيّ)</a:t>
            </a:r>
            <a:r>
              <a:rPr lang="ar-SA" b="1" dirty="0" smtClean="0"/>
              <a:t>،</a:t>
            </a:r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معرفة أنماط وطرق العمل.</a:t>
            </a:r>
            <a:endParaRPr lang="he-IL" b="1" dirty="0" smtClean="0"/>
          </a:p>
          <a:p>
            <a:pPr algn="just"/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التّواصل مع الأهالي.</a:t>
            </a:r>
            <a:endParaRPr lang="he-IL" b="1" dirty="0" smtClean="0"/>
          </a:p>
          <a:p>
            <a:pPr algn="just"/>
            <a:r>
              <a:rPr lang="he-IL" b="1" dirty="0" smtClean="0"/>
              <a:t> </a:t>
            </a:r>
            <a:r>
              <a:rPr lang="ar-SA" b="1" dirty="0" smtClean="0">
                <a:cs typeface="Akhbar MT" pitchFamily="2" charset="-78"/>
              </a:rPr>
              <a:t>بناء التّصوّر الذّاتيّ للمهنة، الإحساس بعدم  الرّضا عن النّفس وعن العمل، الوحدة، الشّعور بفجوة بين المتوقّع من النّفس ومن جهاز التّربية والطلاب، الشّعور بالضّغط ومصاعب استثمار الوقت.</a:t>
            </a:r>
            <a:endParaRPr lang="he-I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المشكلات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الفجوة بين النّظريّة والتّطبيق</a:t>
            </a:r>
            <a:endParaRPr lang="ar-SA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انصراف التّلاميذ عن الدّرس وعدم اهتمامهم الكافي</a:t>
            </a:r>
          </a:p>
          <a:p>
            <a:pPr>
              <a:buNone/>
            </a:pPr>
            <a:endParaRPr lang="ar-SA" b="1" dirty="0" smtClean="0">
              <a:cs typeface="Akhbar MT" pitchFamily="2" charset="-78"/>
            </a:endParaRP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أسباب متوقّعة:</a:t>
            </a: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انعدام الدّافعيّة، عدم دراية المعلّم، </a:t>
            </a:r>
            <a:r>
              <a:rPr lang="ar-SA" b="1" dirty="0" err="1" smtClean="0">
                <a:cs typeface="Akhbar MT" pitchFamily="2" charset="-78"/>
              </a:rPr>
              <a:t>اتّباع</a:t>
            </a:r>
            <a:r>
              <a:rPr lang="ar-SA" b="1" dirty="0" smtClean="0">
                <a:cs typeface="Akhbar MT" pitchFamily="2" charset="-78"/>
              </a:rPr>
              <a:t> أساليب غير ملائمة، </a:t>
            </a:r>
            <a:r>
              <a:rPr lang="ar-SA" b="1" dirty="0" err="1" smtClean="0">
                <a:cs typeface="Akhbar MT" pitchFamily="2" charset="-78"/>
              </a:rPr>
              <a:t>اتّباع</a:t>
            </a:r>
            <a:r>
              <a:rPr lang="ar-SA" b="1" dirty="0" smtClean="0">
                <a:cs typeface="Akhbar MT" pitchFamily="2" charset="-78"/>
              </a:rPr>
              <a:t> أساليب معيّنة نفسها، عدم تمكّن المعلّم، عدم خبرة المعلّم بأساليب الإثارة وتكنولوجيا التّعلّم.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الاعتقاد بأنّ المعلّم مرجع شامل للمعرفة.</a:t>
            </a:r>
          </a:p>
          <a:p>
            <a:pPr>
              <a:buNone/>
            </a:pPr>
            <a:endParaRPr lang="ar-SA" b="1" dirty="0" smtClean="0">
              <a:cs typeface="Akhbar MT" pitchFamily="2" charset="-78"/>
            </a:endParaRP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وظيفة المعلّم </a:t>
            </a:r>
            <a:r>
              <a:rPr lang="ar-SA" b="1" dirty="0" err="1" smtClean="0">
                <a:cs typeface="Akhbar MT" pitchFamily="2" charset="-78"/>
              </a:rPr>
              <a:t>الحقيقيّة</a:t>
            </a:r>
            <a:r>
              <a:rPr lang="ar-SA" b="1" dirty="0" smtClean="0">
                <a:cs typeface="Akhbar MT" pitchFamily="2" charset="-78"/>
              </a:rPr>
              <a:t> هي تنظيم عمليّة التّعلّم وتوجيه الطّالب نحو مصادر التّعلّم!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التّدريس في وجود زائر.</a:t>
            </a: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(مدير المدرسة، المفتّش، الموجّه...).</a:t>
            </a:r>
          </a:p>
          <a:p>
            <a:pPr>
              <a:buNone/>
            </a:pPr>
            <a:endParaRPr lang="ar-SA" b="1" dirty="0" smtClean="0">
              <a:cs typeface="Akhbar MT" pitchFamily="2" charset="-78"/>
            </a:endParaRP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يجب فهم غرض الزّيارات الصّفّيّة بأنّه لصالح العمليّة التّعليميّة والمعلّم. الهدف هو البناء والنّهوض بالمعلّم لا تصيّد الأخطاء!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الشّعور بالغربة</a:t>
            </a:r>
          </a:p>
          <a:p>
            <a:pPr>
              <a:buNone/>
            </a:pPr>
            <a:endParaRPr lang="ar-SA" b="1" dirty="0" smtClean="0">
              <a:cs typeface="Akhbar MT" pitchFamily="2" charset="-78"/>
            </a:endParaRP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المكان غير مألوف، الأشخاص غير معروفين وطباعهم غير مألوفة.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b="1" dirty="0" smtClean="0">
                <a:cs typeface="Akhbar MT" pitchFamily="2" charset="-78"/>
              </a:rPr>
              <a:t>المواجهة الأولى</a:t>
            </a:r>
          </a:p>
          <a:p>
            <a:pPr>
              <a:buNone/>
            </a:pPr>
            <a:r>
              <a:rPr lang="ar-SA" dirty="0" smtClean="0"/>
              <a:t>مشاعر القلق قبل اللقاء الأوّل بالطّلاّب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معالجة روتينيّات التّعليم</a:t>
            </a:r>
          </a:p>
          <a:p>
            <a:pPr>
              <a:buNone/>
            </a:pPr>
            <a:endParaRPr lang="ar-SA" b="1" dirty="0" smtClean="0">
              <a:cs typeface="Akhbar MT" pitchFamily="2" charset="-78"/>
            </a:endParaRPr>
          </a:p>
          <a:p>
            <a:pPr>
              <a:buNone/>
            </a:pPr>
            <a:r>
              <a:rPr lang="ar-SA" b="1" dirty="0" smtClean="0">
                <a:cs typeface="Akhbar MT" pitchFamily="2" charset="-78"/>
              </a:rPr>
              <a:t>(الحضور والغياب، طرق الباب، الاستفسار عن المتأخرين، اللباس الموحّد، المشاكل السّلوكيّة، شكاوى الطّلاّب..).</a:t>
            </a:r>
            <a:endParaRPr lang="ar-SA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243</Words>
  <Application>Microsoft Office PowerPoint</Application>
  <PresentationFormat>عرض على الشاشة (3:4)‏</PresentationFormat>
  <Paragraphs>30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المعلّم المبتدىء</vt:lpstr>
      <vt:lpstr>مصاعب المعلم المبتدىء</vt:lpstr>
      <vt:lpstr>المشكلات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المعلّم المبتدىء</dc:title>
  <dc:creator>Samir</dc:creator>
  <cp:lastModifiedBy>g.w</cp:lastModifiedBy>
  <cp:revision>6</cp:revision>
  <dcterms:created xsi:type="dcterms:W3CDTF">2012-01-13T16:23:15Z</dcterms:created>
  <dcterms:modified xsi:type="dcterms:W3CDTF">2012-11-17T19:29:43Z</dcterms:modified>
</cp:coreProperties>
</file>