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ctiveX/activeX1.xml" ContentType="application/vnd.ms-office.activeX+xml"/>
  <Override PartName="/ppt/activeX/activeX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5"/>
  </p:notesMasterIdLst>
  <p:sldIdLst>
    <p:sldId id="258" r:id="rId2"/>
    <p:sldId id="257" r:id="rId3"/>
    <p:sldId id="260" r:id="rId4"/>
    <p:sldId id="261" r:id="rId5"/>
    <p:sldId id="262" r:id="rId6"/>
    <p:sldId id="263" r:id="rId7"/>
    <p:sldId id="264" r:id="rId8"/>
    <p:sldId id="265" r:id="rId9"/>
    <p:sldId id="266" r:id="rId10"/>
    <p:sldId id="267" r:id="rId11"/>
    <p:sldId id="268" r:id="rId12"/>
    <p:sldId id="274" r:id="rId13"/>
    <p:sldId id="272" r:id="rId14"/>
    <p:sldId id="276" r:id="rId15"/>
    <p:sldId id="294" r:id="rId16"/>
    <p:sldId id="280" r:id="rId17"/>
    <p:sldId id="269" r:id="rId18"/>
    <p:sldId id="270" r:id="rId19"/>
    <p:sldId id="271" r:id="rId20"/>
    <p:sldId id="273" r:id="rId21"/>
    <p:sldId id="275" r:id="rId22"/>
    <p:sldId id="278" r:id="rId23"/>
    <p:sldId id="279" r:id="rId24"/>
    <p:sldId id="281" r:id="rId25"/>
    <p:sldId id="282" r:id="rId26"/>
    <p:sldId id="295" r:id="rId27"/>
    <p:sldId id="296" r:id="rId28"/>
    <p:sldId id="297" r:id="rId29"/>
    <p:sldId id="298" r:id="rId30"/>
    <p:sldId id="299" r:id="rId31"/>
    <p:sldId id="300" r:id="rId32"/>
    <p:sldId id="283" r:id="rId33"/>
    <p:sldId id="293" r:id="rId34"/>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284"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7DC4D47-3DEA-4F23-847B-DF736B669463}" type="datetimeFigureOut">
              <a:rPr lang="he-IL" smtClean="0"/>
              <a:pPr/>
              <a:t>ג'/סיון/תשע"ג</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549701C-80D7-468A-AC5C-80D22A455964}" type="slidenum">
              <a:rPr lang="he-IL" smtClean="0"/>
              <a:pPr/>
              <a:t>‹#›</a:t>
            </a:fld>
            <a:endParaRPr lang="he-IL"/>
          </a:p>
        </p:txBody>
      </p:sp>
    </p:spTree>
    <p:extLst>
      <p:ext uri="{BB962C8B-B14F-4D97-AF65-F5344CB8AC3E}">
        <p14:creationId xmlns:p14="http://schemas.microsoft.com/office/powerpoint/2010/main" val="16701154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D549701C-80D7-468A-AC5C-80D22A455964}" type="slidenum">
              <a:rPr lang="he-IL" smtClean="0"/>
              <a:pPr/>
              <a:t>2</a:t>
            </a:fld>
            <a:endParaRPr lang="he-IL"/>
          </a:p>
        </p:txBody>
      </p:sp>
    </p:spTree>
    <p:extLst>
      <p:ext uri="{BB962C8B-B14F-4D97-AF65-F5344CB8AC3E}">
        <p14:creationId xmlns:p14="http://schemas.microsoft.com/office/powerpoint/2010/main" val="3253982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9701C-80D7-468A-AC5C-80D22A455964}" type="slidenum">
              <a:rPr lang="he-IL" smtClean="0"/>
              <a:pPr/>
              <a:t>11</a:t>
            </a:fld>
            <a:endParaRPr lang="he-IL"/>
          </a:p>
        </p:txBody>
      </p:sp>
    </p:spTree>
    <p:extLst>
      <p:ext uri="{BB962C8B-B14F-4D97-AF65-F5344CB8AC3E}">
        <p14:creationId xmlns:p14="http://schemas.microsoft.com/office/powerpoint/2010/main" val="4186109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8" name="כותרת 7"/>
          <p:cNvSpPr>
            <a:spLocks noGrp="1"/>
          </p:cNvSpPr>
          <p:nvPr>
            <p:ph type="ctrTitle"/>
          </p:nvPr>
        </p:nvSpPr>
        <p:spPr>
          <a:xfrm>
            <a:off x="2286000" y="3124200"/>
            <a:ext cx="6172200" cy="1894362"/>
          </a:xfrm>
        </p:spPr>
        <p:txBody>
          <a:bodyPr/>
          <a:lstStyle>
            <a:lvl1pPr>
              <a:defRPr b="1"/>
            </a:lvl1pPr>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bwMode="auto">
          <a:xfrm rot="5400000">
            <a:off x="7764621" y="1174097"/>
            <a:ext cx="2286000" cy="381000"/>
          </a:xfrm>
        </p:spPr>
        <p:txBody>
          <a:bodyPr/>
          <a:lstStyle/>
          <a:p>
            <a:fld id="{767B3321-4321-44F5-8801-B89DD1320EEA}" type="datetimeFigureOut">
              <a:rPr lang="he-IL" smtClean="0"/>
              <a:pPr/>
              <a:t>ג'/סיון/תשע"ג</a:t>
            </a:fld>
            <a:endParaRPr lang="he-IL"/>
          </a:p>
        </p:txBody>
      </p:sp>
      <p:sp>
        <p:nvSpPr>
          <p:cNvPr id="17" name="מציין מיקום של כותרת תחתונה 16"/>
          <p:cNvSpPr>
            <a:spLocks noGrp="1"/>
          </p:cNvSpPr>
          <p:nvPr>
            <p:ph type="ftr" sz="quarter" idx="11"/>
          </p:nvPr>
        </p:nvSpPr>
        <p:spPr bwMode="auto">
          <a:xfrm rot="5400000">
            <a:off x="7077269" y="4181669"/>
            <a:ext cx="3657600" cy="384048"/>
          </a:xfrm>
        </p:spPr>
        <p:txBody>
          <a:bodyPr/>
          <a:lstStyle/>
          <a:p>
            <a:endParaRPr lang="he-IL"/>
          </a:p>
        </p:txBody>
      </p:sp>
      <p:sp>
        <p:nvSpPr>
          <p:cNvPr id="10" name="מלבן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מלבן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מלבן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חבר ישר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מחבר ישר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מחבר ישר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מחבר ישר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מחבר ישר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מחבר ישר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מלבן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אליפסה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אליפסה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אליפסה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אליפסה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אליפסה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מציין מיקום של מספר שקופית 28"/>
          <p:cNvSpPr>
            <a:spLocks noGrp="1"/>
          </p:cNvSpPr>
          <p:nvPr>
            <p:ph type="sldNum" sz="quarter" idx="12"/>
          </p:nvPr>
        </p:nvSpPr>
        <p:spPr bwMode="auto">
          <a:xfrm>
            <a:off x="1325544" y="4928702"/>
            <a:ext cx="609600" cy="517524"/>
          </a:xfrm>
        </p:spPr>
        <p:txBody>
          <a:bodyPr/>
          <a:lstStyle/>
          <a:p>
            <a:fld id="{6205F082-CDF0-4A90-885E-3A2FF57DBB3A}"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767B3321-4321-44F5-8801-B89DD1320EEA}" type="datetimeFigureOut">
              <a:rPr lang="he-IL" smtClean="0"/>
              <a:pPr/>
              <a:t>ג'/סיון/תשע"ג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205F082-CDF0-4A90-885E-3A2FF57DBB3A}"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9"/>
            <a:ext cx="1676400" cy="5851525"/>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767B3321-4321-44F5-8801-B89DD1320EEA}" type="datetimeFigureOut">
              <a:rPr lang="he-IL" smtClean="0"/>
              <a:pPr/>
              <a:t>ג'/סיון/תשע"ג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205F082-CDF0-4A90-885E-3A2FF57DBB3A}"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8" name="מציין מיקום תוכן 7"/>
          <p:cNvSpPr>
            <a:spLocks noGrp="1"/>
          </p:cNvSpPr>
          <p:nvPr>
            <p:ph sz="quarter" idx="1"/>
          </p:nvPr>
        </p:nvSpPr>
        <p:spPr>
          <a:xfrm>
            <a:off x="457200" y="1600200"/>
            <a:ext cx="7467600" cy="487375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4"/>
          </p:nvPr>
        </p:nvSpPr>
        <p:spPr/>
        <p:txBody>
          <a:bodyPr rtlCol="0"/>
          <a:lstStyle/>
          <a:p>
            <a:fld id="{767B3321-4321-44F5-8801-B89DD1320EEA}" type="datetimeFigureOut">
              <a:rPr lang="he-IL" smtClean="0"/>
              <a:pPr/>
              <a:t>ג'/סיון/תשע"ג</a:t>
            </a:fld>
            <a:endParaRPr lang="he-IL"/>
          </a:p>
        </p:txBody>
      </p:sp>
      <p:sp>
        <p:nvSpPr>
          <p:cNvPr id="9" name="מציין מיקום של מספר שקופית 8"/>
          <p:cNvSpPr>
            <a:spLocks noGrp="1"/>
          </p:cNvSpPr>
          <p:nvPr>
            <p:ph type="sldNum" sz="quarter" idx="15"/>
          </p:nvPr>
        </p:nvSpPr>
        <p:spPr/>
        <p:txBody>
          <a:bodyPr rtlCol="0"/>
          <a:lstStyle/>
          <a:p>
            <a:fld id="{6205F082-CDF0-4A90-885E-3A2FF57DBB3A}" type="slidenum">
              <a:rPr lang="he-IL" smtClean="0"/>
              <a:pPr/>
              <a:t>‹#›</a:t>
            </a:fld>
            <a:endParaRPr lang="he-IL"/>
          </a:p>
        </p:txBody>
      </p:sp>
      <p:sp>
        <p:nvSpPr>
          <p:cNvPr id="10" name="מציין מיקום של כותרת תחתונה 9"/>
          <p:cNvSpPr>
            <a:spLocks noGrp="1"/>
          </p:cNvSpPr>
          <p:nvPr>
            <p:ph type="ftr" sz="quarter" idx="16"/>
          </p:nvPr>
        </p:nvSpPr>
        <p:spPr/>
        <p:txBody>
          <a:bodyPr rtlCol="0"/>
          <a:lstStyle/>
          <a:p>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2286000" y="2895600"/>
            <a:ext cx="6172200" cy="2053590"/>
          </a:xfrm>
        </p:spPr>
        <p:txBody>
          <a:bodyPr/>
          <a:lstStyle>
            <a:lvl1pPr algn="l">
              <a:buNone/>
              <a:defRPr sz="3000" b="1" cap="small"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bwMode="auto">
          <a:xfrm rot="5400000">
            <a:off x="7763256" y="1170432"/>
            <a:ext cx="2286000" cy="381000"/>
          </a:xfrm>
        </p:spPr>
        <p:txBody>
          <a:bodyPr/>
          <a:lstStyle/>
          <a:p>
            <a:fld id="{767B3321-4321-44F5-8801-B89DD1320EEA}" type="datetimeFigureOut">
              <a:rPr lang="he-IL" smtClean="0"/>
              <a:pPr/>
              <a:t>ג'/סיון/תשע"ג</a:t>
            </a:fld>
            <a:endParaRPr lang="he-IL"/>
          </a:p>
        </p:txBody>
      </p:sp>
      <p:sp>
        <p:nvSpPr>
          <p:cNvPr id="5" name="מציין מיקום של כותרת תחתונה 4"/>
          <p:cNvSpPr>
            <a:spLocks noGrp="1"/>
          </p:cNvSpPr>
          <p:nvPr>
            <p:ph type="ftr" sz="quarter" idx="11"/>
          </p:nvPr>
        </p:nvSpPr>
        <p:spPr bwMode="auto">
          <a:xfrm rot="5400000">
            <a:off x="7077456" y="4178808"/>
            <a:ext cx="3657600" cy="384048"/>
          </a:xfrm>
        </p:spPr>
        <p:txBody>
          <a:bodyPr/>
          <a:lstStyle/>
          <a:p>
            <a:endParaRPr lang="he-IL"/>
          </a:p>
        </p:txBody>
      </p:sp>
      <p:sp>
        <p:nvSpPr>
          <p:cNvPr id="9" name="מלבן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מלבן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לבן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חבר ישר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מחבר ישר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מחבר ישר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מחבר ישר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מחבר ישר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מלבן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אליפסה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אליפסה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אליפסה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אליפסה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אליפסה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מחבר ישר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מציין מיקום של מספר שקופית 5"/>
          <p:cNvSpPr>
            <a:spLocks noGrp="1"/>
          </p:cNvSpPr>
          <p:nvPr>
            <p:ph type="sldNum" sz="quarter" idx="12"/>
          </p:nvPr>
        </p:nvSpPr>
        <p:spPr bwMode="auto">
          <a:xfrm>
            <a:off x="1340616" y="4928702"/>
            <a:ext cx="609600" cy="517524"/>
          </a:xfrm>
        </p:spPr>
        <p:txBody>
          <a:bodyPr/>
          <a:lstStyle/>
          <a:p>
            <a:fld id="{6205F082-CDF0-4A90-885E-3A2FF57DBB3A}"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p:txBody>
          <a:bodyPr/>
          <a:lstStyle/>
          <a:p>
            <a:fld id="{767B3321-4321-44F5-8801-B89DD1320EEA}" type="datetimeFigureOut">
              <a:rPr lang="he-IL" smtClean="0"/>
              <a:pPr/>
              <a:t>ג'/סיון/תשע"ג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205F082-CDF0-4A90-885E-3A2FF57DBB3A}" type="slidenum">
              <a:rPr lang="he-IL" smtClean="0"/>
              <a:pPr/>
              <a:t>‹#›</a:t>
            </a:fld>
            <a:endParaRPr lang="he-IL"/>
          </a:p>
        </p:txBody>
      </p:sp>
      <p:sp>
        <p:nvSpPr>
          <p:cNvPr id="9" name="מציין מיקום תוכן 8"/>
          <p:cNvSpPr>
            <a:spLocks noGrp="1"/>
          </p:cNvSpPr>
          <p:nvPr>
            <p:ph sz="quarter" idx="1"/>
          </p:nvPr>
        </p:nvSpPr>
        <p:spPr>
          <a:xfrm>
            <a:off x="457200" y="1600200"/>
            <a:ext cx="3657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1" name="מציין מיקום תוכן 10"/>
          <p:cNvSpPr>
            <a:spLocks noGrp="1"/>
          </p:cNvSpPr>
          <p:nvPr>
            <p:ph sz="quarter" idx="2"/>
          </p:nvPr>
        </p:nvSpPr>
        <p:spPr>
          <a:xfrm>
            <a:off x="4270248" y="1600200"/>
            <a:ext cx="3657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7543800" cy="1143000"/>
          </a:xfrm>
        </p:spPr>
        <p:txBody>
          <a:bodyPr anchor="b"/>
          <a:lstStyle>
            <a:lvl1pPr>
              <a:defRPr/>
            </a:lvl1pPr>
          </a:lstStyle>
          <a:p>
            <a:r>
              <a:rPr kumimoji="0" lang="he-IL" smtClean="0"/>
              <a:t>לחץ כדי לערוך סגנון כותרת של תבנית בסיס</a:t>
            </a:r>
            <a:endParaRPr kumimoji="0" lang="en-US"/>
          </a:p>
        </p:txBody>
      </p:sp>
      <p:sp>
        <p:nvSpPr>
          <p:cNvPr id="7" name="מציין מיקום של תאריך 6"/>
          <p:cNvSpPr>
            <a:spLocks noGrp="1"/>
          </p:cNvSpPr>
          <p:nvPr>
            <p:ph type="dt" sz="half" idx="10"/>
          </p:nvPr>
        </p:nvSpPr>
        <p:spPr/>
        <p:txBody>
          <a:bodyPr/>
          <a:lstStyle/>
          <a:p>
            <a:fld id="{767B3321-4321-44F5-8801-B89DD1320EEA}" type="datetimeFigureOut">
              <a:rPr lang="he-IL" smtClean="0"/>
              <a:pPr/>
              <a:t>ג'/סיון/תשע"ג</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205F082-CDF0-4A90-885E-3A2FF57DBB3A}" type="slidenum">
              <a:rPr lang="he-IL" smtClean="0"/>
              <a:pPr/>
              <a:t>‹#›</a:t>
            </a:fld>
            <a:endParaRPr lang="he-IL"/>
          </a:p>
        </p:txBody>
      </p:sp>
      <p:sp>
        <p:nvSpPr>
          <p:cNvPr id="11" name="מציין מיקום תוכן 10"/>
          <p:cNvSpPr>
            <a:spLocks noGrp="1"/>
          </p:cNvSpPr>
          <p:nvPr>
            <p:ph sz="quarter" idx="2"/>
          </p:nvPr>
        </p:nvSpPr>
        <p:spPr>
          <a:xfrm>
            <a:off x="457200" y="2362200"/>
            <a:ext cx="3657600" cy="3886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quarter" idx="4"/>
          </p:nvPr>
        </p:nvSpPr>
        <p:spPr>
          <a:xfrm>
            <a:off x="4371975" y="2362200"/>
            <a:ext cx="3657600" cy="3886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2" name="מציין מיקום טקסט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e-IL" smtClean="0"/>
              <a:t>לחץ כדי לערוך סגנונות טקסט של תבנית בסיס</a:t>
            </a:r>
          </a:p>
        </p:txBody>
      </p:sp>
      <p:sp>
        <p:nvSpPr>
          <p:cNvPr id="14" name="מציין מיקום טקסט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e-IL" smtClean="0"/>
              <a:t>לחץ כדי לערוך סגנונות טקסט של תבנית בסיס</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6" name="מציין מיקום של תאריך 5"/>
          <p:cNvSpPr>
            <a:spLocks noGrp="1"/>
          </p:cNvSpPr>
          <p:nvPr>
            <p:ph type="dt" sz="half" idx="10"/>
          </p:nvPr>
        </p:nvSpPr>
        <p:spPr/>
        <p:txBody>
          <a:bodyPr rtlCol="0"/>
          <a:lstStyle/>
          <a:p>
            <a:fld id="{767B3321-4321-44F5-8801-B89DD1320EEA}" type="datetimeFigureOut">
              <a:rPr lang="he-IL" smtClean="0"/>
              <a:pPr/>
              <a:t>ג'/סיון/תשע"ג</a:t>
            </a:fld>
            <a:endParaRPr lang="he-IL"/>
          </a:p>
        </p:txBody>
      </p:sp>
      <p:sp>
        <p:nvSpPr>
          <p:cNvPr id="7" name="מציין מיקום של מספר שקופית 6"/>
          <p:cNvSpPr>
            <a:spLocks noGrp="1"/>
          </p:cNvSpPr>
          <p:nvPr>
            <p:ph type="sldNum" sz="quarter" idx="11"/>
          </p:nvPr>
        </p:nvSpPr>
        <p:spPr/>
        <p:txBody>
          <a:bodyPr rtlCol="0"/>
          <a:lstStyle/>
          <a:p>
            <a:fld id="{6205F082-CDF0-4A90-885E-3A2FF57DBB3A}" type="slidenum">
              <a:rPr lang="he-IL" smtClean="0"/>
              <a:pPr/>
              <a:t>‹#›</a:t>
            </a:fld>
            <a:endParaRPr lang="he-IL"/>
          </a:p>
        </p:txBody>
      </p:sp>
      <p:sp>
        <p:nvSpPr>
          <p:cNvPr id="8" name="מציין מיקום של כותרת תחתונה 7"/>
          <p:cNvSpPr>
            <a:spLocks noGrp="1"/>
          </p:cNvSpPr>
          <p:nvPr>
            <p:ph type="ftr" sz="quarter" idx="12"/>
          </p:nvPr>
        </p:nvSpPr>
        <p:spPr/>
        <p:txBody>
          <a:bodyPr rtlCol="0"/>
          <a:lstStyle/>
          <a:p>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67B3321-4321-44F5-8801-B89DD1320EEA}" type="datetimeFigureOut">
              <a:rPr lang="he-IL" smtClean="0"/>
              <a:pPr/>
              <a:t>ג'/סיון/תשע"ג</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205F082-CDF0-4A90-885E-3A2FF57DBB3A}"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10" name="מחבר ישר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כותרת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8" name="מחבר ישר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מחבר ישר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מחבר ישר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מלבן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חבר ישר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אליפסה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מציין מיקום תוכן 17"/>
          <p:cNvSpPr>
            <a:spLocks noGrp="1"/>
          </p:cNvSpPr>
          <p:nvPr>
            <p:ph sz="quarter" idx="1"/>
          </p:nvPr>
        </p:nvSpPr>
        <p:spPr>
          <a:xfrm>
            <a:off x="304800" y="274320"/>
            <a:ext cx="5638800" cy="6327648"/>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1" name="מציין מיקום של תאריך 20"/>
          <p:cNvSpPr>
            <a:spLocks noGrp="1"/>
          </p:cNvSpPr>
          <p:nvPr>
            <p:ph type="dt" sz="half" idx="14"/>
          </p:nvPr>
        </p:nvSpPr>
        <p:spPr/>
        <p:txBody>
          <a:bodyPr rtlCol="0"/>
          <a:lstStyle/>
          <a:p>
            <a:fld id="{767B3321-4321-44F5-8801-B89DD1320EEA}" type="datetimeFigureOut">
              <a:rPr lang="he-IL" smtClean="0"/>
              <a:pPr/>
              <a:t>ג'/סיון/תשע"ג</a:t>
            </a:fld>
            <a:endParaRPr lang="he-IL"/>
          </a:p>
        </p:txBody>
      </p:sp>
      <p:sp>
        <p:nvSpPr>
          <p:cNvPr id="22" name="מציין מיקום של מספר שקופית 21"/>
          <p:cNvSpPr>
            <a:spLocks noGrp="1"/>
          </p:cNvSpPr>
          <p:nvPr>
            <p:ph type="sldNum" sz="quarter" idx="15"/>
          </p:nvPr>
        </p:nvSpPr>
        <p:spPr/>
        <p:txBody>
          <a:bodyPr rtlCol="0"/>
          <a:lstStyle/>
          <a:p>
            <a:fld id="{6205F082-CDF0-4A90-885E-3A2FF57DBB3A}" type="slidenum">
              <a:rPr lang="he-IL" smtClean="0"/>
              <a:pPr/>
              <a:t>‹#›</a:t>
            </a:fld>
            <a:endParaRPr lang="he-IL"/>
          </a:p>
        </p:txBody>
      </p:sp>
      <p:sp>
        <p:nvSpPr>
          <p:cNvPr id="23" name="מציין מיקום של כותרת תחתונה 22"/>
          <p:cNvSpPr>
            <a:spLocks noGrp="1"/>
          </p:cNvSpPr>
          <p:nvPr>
            <p:ph type="ftr" sz="quarter" idx="16"/>
          </p:nvPr>
        </p:nvSpPr>
        <p:spPr/>
        <p:txBody>
          <a:bodyPr rtlCol="0"/>
          <a:lstStyle/>
          <a:p>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9" name="מחבר ישר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אליפסה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כותרת 1"/>
          <p:cNvSpPr>
            <a:spLocks noGrp="1"/>
          </p:cNvSpPr>
          <p:nvPr>
            <p:ph type="title"/>
          </p:nvPr>
        </p:nvSpPr>
        <p:spPr>
          <a:xfrm rot="5400000">
            <a:off x="3350133" y="3200400"/>
            <a:ext cx="6309360" cy="457200"/>
          </a:xfrm>
        </p:spPr>
        <p:txBody>
          <a:bodyPr anchor="b"/>
          <a:lstStyle>
            <a:lvl1pPr algn="l">
              <a:buNone/>
              <a:defRPr sz="2000" b="1"/>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he-IL"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10" name="מחבר ישר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מלבן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חבר ישר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מחבר ישר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מחבר ישר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מציין מיקום של תאריך 16"/>
          <p:cNvSpPr>
            <a:spLocks noGrp="1"/>
          </p:cNvSpPr>
          <p:nvPr>
            <p:ph type="dt" sz="half" idx="10"/>
          </p:nvPr>
        </p:nvSpPr>
        <p:spPr/>
        <p:txBody>
          <a:bodyPr rtlCol="0"/>
          <a:lstStyle/>
          <a:p>
            <a:fld id="{767B3321-4321-44F5-8801-B89DD1320EEA}" type="datetimeFigureOut">
              <a:rPr lang="he-IL" smtClean="0"/>
              <a:pPr/>
              <a:t>ג'/סיון/תשע"ג</a:t>
            </a:fld>
            <a:endParaRPr lang="he-IL"/>
          </a:p>
        </p:txBody>
      </p:sp>
      <p:sp>
        <p:nvSpPr>
          <p:cNvPr id="18" name="מציין מיקום של מספר שקופית 17"/>
          <p:cNvSpPr>
            <a:spLocks noGrp="1"/>
          </p:cNvSpPr>
          <p:nvPr>
            <p:ph type="sldNum" sz="quarter" idx="11"/>
          </p:nvPr>
        </p:nvSpPr>
        <p:spPr/>
        <p:txBody>
          <a:bodyPr rtlCol="0"/>
          <a:lstStyle/>
          <a:p>
            <a:fld id="{6205F082-CDF0-4A90-885E-3A2FF57DBB3A}" type="slidenum">
              <a:rPr lang="he-IL" smtClean="0"/>
              <a:pPr/>
              <a:t>‹#›</a:t>
            </a:fld>
            <a:endParaRPr lang="he-IL"/>
          </a:p>
        </p:txBody>
      </p:sp>
      <p:sp>
        <p:nvSpPr>
          <p:cNvPr id="21" name="מציין מיקום של כותרת תחתונה 20"/>
          <p:cNvSpPr>
            <a:spLocks noGrp="1"/>
          </p:cNvSpPr>
          <p:nvPr>
            <p:ph type="ftr" sz="quarter" idx="12"/>
          </p:nvPr>
        </p:nvSpPr>
        <p:spPr/>
        <p:txBody>
          <a:bodyPr rtlCol="0"/>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6" name="מחבר ישר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מציין מיקום של כותרת 21"/>
          <p:cNvSpPr>
            <a:spLocks noGrp="1"/>
          </p:cNvSpPr>
          <p:nvPr>
            <p:ph type="title"/>
          </p:nvPr>
        </p:nvSpPr>
        <p:spPr>
          <a:xfrm>
            <a:off x="457200" y="274638"/>
            <a:ext cx="7467600" cy="1143000"/>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4" name="מציין מיקום של תאריך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67B3321-4321-44F5-8801-B89DD1320EEA}" type="datetimeFigureOut">
              <a:rPr lang="he-IL" smtClean="0"/>
              <a:pPr/>
              <a:t>ג'/סיון/תשע"ג</a:t>
            </a:fld>
            <a:endParaRPr lang="he-IL"/>
          </a:p>
        </p:txBody>
      </p:sp>
      <p:sp>
        <p:nvSpPr>
          <p:cNvPr id="3" name="מציין מיקום של כותרת תחתונה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he-IL"/>
          </a:p>
        </p:txBody>
      </p:sp>
      <p:sp>
        <p:nvSpPr>
          <p:cNvPr id="7" name="מחבר ישר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מחבר ישר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מלבן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חבר ישר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אליפסה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מציין מיקום של מספר שקופית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205F082-CDF0-4A90-885E-3A2FF57DBB3A}"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image" Target="../media/image3.png"/><Relationship Id="rId7"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_rels/slide10.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xml"/><Relationship Id="rId7" Type="http://schemas.openxmlformats.org/officeDocument/2006/relationships/slide" Target="slide11.xm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16.xml"/><Relationship Id="rId5" Type="http://schemas.openxmlformats.org/officeDocument/2006/relationships/hyperlink" Target="http://users.qsm.ac.il/ictpdg/Arabic/Afatin/update/8.docx"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users.qsm.ac.il/ictpdg/Arabic/Afatin/update/8.docx" TargetMode="External"/><Relationship Id="rId3" Type="http://schemas.openxmlformats.org/officeDocument/2006/relationships/slide" Target="slide30.xml"/><Relationship Id="rId7" Type="http://schemas.openxmlformats.org/officeDocument/2006/relationships/slide" Target="slide2.xml"/><Relationship Id="rId12"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1.xml"/><Relationship Id="rId11" Type="http://schemas.openxmlformats.org/officeDocument/2006/relationships/slide" Target="slide11.xml"/><Relationship Id="rId5" Type="http://schemas.openxmlformats.org/officeDocument/2006/relationships/slide" Target="slide24.xml"/><Relationship Id="rId10" Type="http://schemas.openxmlformats.org/officeDocument/2006/relationships/slide" Target="slide17.xml"/><Relationship Id="rId4" Type="http://schemas.openxmlformats.org/officeDocument/2006/relationships/slide" Target="slide31.xml"/><Relationship Id="rId9" Type="http://schemas.openxmlformats.org/officeDocument/2006/relationships/slide" Target="slide16.xml"/></Relationships>
</file>

<file path=ppt/slides/_rels/slide12.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27.xml"/><Relationship Id="rId7" Type="http://schemas.openxmlformats.org/officeDocument/2006/relationships/slide" Target="slide16.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hyperlink" Target="http://users.qsm.ac.il/ictpdg/Arabic/Afatin/update/8.docx" TargetMode="External"/><Relationship Id="rId5" Type="http://schemas.openxmlformats.org/officeDocument/2006/relationships/slide" Target="slide2.xml"/><Relationship Id="rId10" Type="http://schemas.openxmlformats.org/officeDocument/2006/relationships/slide" Target="slide3.xml"/><Relationship Id="rId4" Type="http://schemas.openxmlformats.org/officeDocument/2006/relationships/slide" Target="slide26.xml"/><Relationship Id="rId9" Type="http://schemas.openxmlformats.org/officeDocument/2006/relationships/slide" Target="slide11.xml"/></Relationships>
</file>

<file path=ppt/slides/_rels/slide13.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25.xml"/><Relationship Id="rId7" Type="http://schemas.openxmlformats.org/officeDocument/2006/relationships/slide" Target="slide16.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hyperlink" Target="http://users.qsm.ac.il/ictpdg/Arabic/Afatin/update/8.docx" TargetMode="External"/><Relationship Id="rId5" Type="http://schemas.openxmlformats.org/officeDocument/2006/relationships/slide" Target="slide2.xml"/><Relationship Id="rId10" Type="http://schemas.openxmlformats.org/officeDocument/2006/relationships/slide" Target="slide3.xml"/><Relationship Id="rId4" Type="http://schemas.openxmlformats.org/officeDocument/2006/relationships/slide" Target="slide24.xml"/><Relationship Id="rId9" Type="http://schemas.openxmlformats.org/officeDocument/2006/relationships/slide" Target="slide11.xml"/></Relationships>
</file>

<file path=ppt/slides/_rels/slide14.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slide" Target="slide16.xml"/><Relationship Id="rId7" Type="http://schemas.openxmlformats.org/officeDocument/2006/relationships/slide" Target="slide28.xml"/><Relationship Id="rId12" Type="http://schemas.openxmlformats.org/officeDocument/2006/relationships/slide" Target="slide3.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slide" Target="slide1.xml"/><Relationship Id="rId11" Type="http://schemas.openxmlformats.org/officeDocument/2006/relationships/slide" Target="slide11.xml"/><Relationship Id="rId5" Type="http://schemas.openxmlformats.org/officeDocument/2006/relationships/slide" Target="slide18.xml"/><Relationship Id="rId10" Type="http://schemas.openxmlformats.org/officeDocument/2006/relationships/hyperlink" Target="http://users.qsm.ac.il/ictpdg/Arabic/Afatin/update/8.docx" TargetMode="External"/><Relationship Id="rId4" Type="http://schemas.openxmlformats.org/officeDocument/2006/relationships/slide" Target="slide17.xml"/><Relationship Id="rId9"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hyperlink" Target="http://tinyurl.com/c5g7yca" TargetMode="Externa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_rels/slide16.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hyperlink" Target="http://205.196.123.197/8dza2npzg2tg/0wv6i26pg3i5iwc/%D9%88%D8%B1%D9%82%D8%A9+%D8%B9%D9%85%D9%84+%D8%A7%D9%84%D9%86%D8%B8%D8%A7%D9%81%D8%A9.docx" TargetMode="External"/><Relationship Id="rId1" Type="http://schemas.openxmlformats.org/officeDocument/2006/relationships/slideLayout" Target="../slideLayouts/slideLayout7.xml"/><Relationship Id="rId6" Type="http://schemas.openxmlformats.org/officeDocument/2006/relationships/slide" Target="slide16.xml"/><Relationship Id="rId5" Type="http://schemas.openxmlformats.org/officeDocument/2006/relationships/hyperlink" Target="http://users.qsm.ac.il/ictpdg/Arabic/Afatin/update/8.docx" TargetMode="External"/><Relationship Id="rId4" Type="http://schemas.openxmlformats.org/officeDocument/2006/relationships/slide" Target="slide2.xml"/><Relationship Id="rId9" Type="http://schemas.openxmlformats.org/officeDocument/2006/relationships/slide" Target="slide3.xml"/></Relationships>
</file>

<file path=ppt/slides/_rels/slide17.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_rels/slide18.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hyperlink" Target="http://www.hutteensc.com/forum/showthread.php?t=29225" TargetMode="External"/><Relationship Id="rId1" Type="http://schemas.openxmlformats.org/officeDocument/2006/relationships/slideLayout" Target="../slideLayouts/slideLayout7.xml"/><Relationship Id="rId6" Type="http://schemas.openxmlformats.org/officeDocument/2006/relationships/slide" Target="slide16.xml"/><Relationship Id="rId5" Type="http://schemas.openxmlformats.org/officeDocument/2006/relationships/hyperlink" Target="http://users.qsm.ac.il/ictpdg/Arabic/Afatin/update/8.docx" TargetMode="External"/><Relationship Id="rId4" Type="http://schemas.openxmlformats.org/officeDocument/2006/relationships/slide" Target="slide2.xml"/><Relationship Id="rId9" Type="http://schemas.openxmlformats.org/officeDocument/2006/relationships/slide" Target="slide3.xml"/></Relationships>
</file>

<file path=ppt/slides/_rels/slide19.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users.qsm.ac.il/ictpdg/Arabic/Afatin/update/8.docx" TargetMode="External"/><Relationship Id="rId3" Type="http://schemas.openxmlformats.org/officeDocument/2006/relationships/image" Target="../media/image4.jpeg"/><Relationship Id="rId7" Type="http://schemas.openxmlformats.org/officeDocument/2006/relationships/slide" Target="slide2.xml"/><Relationship Id="rId12"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slide" Target="slide1.xml"/><Relationship Id="rId11" Type="http://schemas.openxmlformats.org/officeDocument/2006/relationships/slide" Target="slide11.xml"/><Relationship Id="rId5" Type="http://schemas.openxmlformats.org/officeDocument/2006/relationships/hyperlink" Target="http://www.youtube.com/watch?NR=1&amp;v=zfTJwSEzbIc&amp;feature=endscreen" TargetMode="External"/><Relationship Id="rId10" Type="http://schemas.openxmlformats.org/officeDocument/2006/relationships/slide" Target="slide17.xml"/><Relationship Id="rId4" Type="http://schemas.openxmlformats.org/officeDocument/2006/relationships/slide" Target="slide32.xml"/><Relationship Id="rId9" Type="http://schemas.openxmlformats.org/officeDocument/2006/relationships/slide" Target="slide16.xml"/></Relationships>
</file>

<file path=ppt/slides/_rels/slide20.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_rels/slide21.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_rels/slide22.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xml"/><Relationship Id="rId7" Type="http://schemas.openxmlformats.org/officeDocument/2006/relationships/slide" Target="slide17.xml"/><Relationship Id="rId2" Type="http://schemas.openxmlformats.org/officeDocument/2006/relationships/slide" Target="slide11.xml"/><Relationship Id="rId1" Type="http://schemas.openxmlformats.org/officeDocument/2006/relationships/slideLayout" Target="../slideLayouts/slideLayout7.xml"/><Relationship Id="rId6" Type="http://schemas.openxmlformats.org/officeDocument/2006/relationships/slide" Target="slide16.xml"/><Relationship Id="rId5" Type="http://schemas.openxmlformats.org/officeDocument/2006/relationships/hyperlink" Target="http://users.qsm.ac.il/ictpdg/Arabic/Afatin/update/8.docx" TargetMode="External"/><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_rels/slide2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_rels/slide3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slide" Target="slide1.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2.xml"/><Relationship Id="rId1" Type="http://schemas.openxmlformats.org/officeDocument/2006/relationships/vmlDrawing" Target="../drawings/vmlDrawing2.vml"/><Relationship Id="rId5" Type="http://schemas.openxmlformats.org/officeDocument/2006/relationships/image" Target="../media/image10.wmf"/><Relationship Id="rId4" Type="http://schemas.openxmlformats.org/officeDocument/2006/relationships/slide" Target="slide1.xml"/></Relationships>
</file>

<file path=ppt/slides/_rels/slide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_rels/slide5.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_rels/slide6.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_rels/slide7.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_rels/slide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_rels/slide9.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hyperlink" Target="http://users.qsm.ac.il/ictpdg/Arabic/Afatin/update/8.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1907704" y="376878"/>
            <a:ext cx="5760640" cy="286232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8000" b="1" cap="none" spc="0" dirty="0" smtClean="0">
                <a:ln w="11430"/>
                <a:solidFill>
                  <a:srgbClr val="FF0000"/>
                </a:solidFill>
                <a:effectLst>
                  <a:outerShdw blurRad="50800" dist="39000" dir="5460000" algn="tl">
                    <a:srgbClr val="000000">
                      <a:alpha val="38000"/>
                    </a:srgbClr>
                  </a:outerShdw>
                </a:effectLst>
              </a:rPr>
              <a:t>الأَيادي النَّظيفَةُ تُنقِذُ الحَياةَ</a:t>
            </a:r>
          </a:p>
          <a:p>
            <a:pPr algn="ctr"/>
            <a:r>
              <a:rPr lang="ar-SA" sz="2000" b="1" cap="none" spc="0" dirty="0" smtClean="0">
                <a:ln w="11430"/>
                <a:solidFill>
                  <a:srgbClr val="FF0000"/>
                </a:solidFill>
                <a:effectLst>
                  <a:outerShdw blurRad="50800" dist="39000" dir="5460000" algn="tl">
                    <a:srgbClr val="000000">
                      <a:alpha val="38000"/>
                    </a:srgbClr>
                  </a:outerShdw>
                </a:effectLst>
              </a:rPr>
              <a:t>نص إقناعي</a:t>
            </a:r>
            <a:endParaRPr lang="he-IL" sz="2000" b="1" cap="none" spc="0" dirty="0">
              <a:ln w="11430"/>
              <a:solidFill>
                <a:srgbClr val="FF0000"/>
              </a:solidFill>
              <a:effectLst>
                <a:outerShdw blurRad="50800" dist="39000" dir="5460000" algn="tl">
                  <a:srgbClr val="000000">
                    <a:alpha val="38000"/>
                  </a:srgbClr>
                </a:outerShdw>
              </a:effectLst>
            </a:endParaRPr>
          </a:p>
        </p:txBody>
      </p:sp>
      <p:sp>
        <p:nvSpPr>
          <p:cNvPr id="7" name="אליפסה 6">
            <a:hlinkClick r:id="rId2"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2120" name="AutoShape 102" descr="data:image/jpeg;base64,/9j/4AAQSkZJRgABAQAAAQABAAD/2wCEAAkGBg0ODQ0NDQ8MDQ0MDAwMDAwNDA8MDQwNFRAVFRQQEhIXHiYfFxkjGRISHy8gIycpLDgtFR4xNTAqNSYrLikBCQoKDgwOFw8PFykdHRwsKSwpLykpKSoqKSwpKSkpLCkpKTIpMyksLCwpKSkpKSktNSkpKSkpKSkqKikpKSkpNv/AABEIALcBEwMBIgACEQEDEQH/xAAbAAACAwEBAQAAAAAAAAAAAAAAAQIDBQQGB//EAD0QAAICAQIDBAcECQQDAQAAAAABAgMRBBIFITETQVFhBiIycYGRsRRCodEHI1JicoLBwvBDkrLhU6LxJP/EABkBAQADAQEAAAAAAAAAAAAAAAABAgMEBf/EACARAQACAgIDAQEBAAAAAAAAAAABAgMRITEEEkETFGH/2gAMAwEAAhEDEQA/ANtMmmUpklI9bTk2u3DyU7h5Gja3IytMe4aNp4FgjuGmBLAsBkeQEkPAwyAJDwLcLcBLAC3CcgGNEdwbgbTHgr3D3g2ngWBbhbgGSRHcCkBaiSKtw95Gk7XZGilTJqRGk7XRJpFUZE1Iqsk0QkhuQtwSplEqki+ZRItCsoDEBKHAmSTIJkkzRkLJSUW4pSkl6sXLYm/DOHj5Hm6PS6en16o4hXsonFJS7SEeyk2sTlZGLTilnPLJ6ZCnCMliSUl4SSkvkzO9JtHE6XraI7jbB43+kLQVKUdJG3UWRkkpOWKJR72pOKfu5GZV+kyL9vSzX8Nyf1Rq8S9C9FqJOzFlVknlyqnhP+R5Xywc/APQ2MJQ+1VaVqrdKVkZ22ytisvnCfqp48Pkclv3p923j87f4Kf0iaR+1XqIfyxl9GaGn9NOHz/1tv8AHCUTZh6K8OvqhbXpadk1mElTKmTSfXljwKrfRXSrH/56njo5VqT+LfN/Ey/pyf4v+NUaOL6az2L6ZeStjn5M60+/u8e45NRwpNYcK+XROpNfQ5KtIq3hRjDn9xOH0Lx5c/YVnBHyWupBk5arJR5qbln7s1GxfNrP4lj4il7dMZLvlXOVb/HK/AvHl0nuJhWcFluQyQr1Wmn0slW+6NsMr/dH8i2yiUVnlKP7cGpx+a6fE6K5aW6llalo7hHIskchk10oluDcQyGQJ5DJAYEshuI5FkCe4akV5HkCzcPcV5GmNJWpliZSiaZVMLoyLYsoTLYFZWhJiJMRCVciqRfIqkiYQqAYEoZqJIiho1ZJIeSIwJZAQyEu7h3E5ULZtUqst7PZ2t9XFroaVerotwk3CbeFGaf/AC6fQwBmN8FLNK5bVeht4bjxefBJL5nHqOHV/ex789Pkcuk4nbVFxg1tk03GUcrP9DX004amL25jOK9avry8UziyYJpz3DpplizA1FEYL1cPPRyzH5I5XGT8EvibfFOHS256bfxM6uld5yTDaGZbQvIhG+yrnGUl8Tt1EEjivRTpLRo1CsjuwlJcpJdH4PHd3lhmcIs9acfFNr3p5+mTUPZ8a83pz8cGWurIgMDoZAMiAAAAAAAAGSREkglNE0ytMkiqVqZZGRUicSFoW7hpleCaRVIZXNFhCYFLAGBKGahoSGjVkYxDAYCGAxpkRgSyWUaiVclODxKLyn+ZSMjRt7GucdVp9yXNrDXhJd3zPOzocZNPrks4FxLsbMSf6uzCl+6+6RucX0Sx2i8Ofdg8rPj9Jd+K/tDyeqp/zwMzUR5M29Usrn3fJeRkXdTjls4tJa4TUvBp+/yN1+XNNJp+KfQxZVYO/h+oylXLl/42+5/svyf1951+LliltT1LDNT2jcfHUANfkI9ZxGIYAIAAAABkgQ0JEkQJJEkRRJEJTiWRK0WRZWVoWIeRIbKrFkjIYmBS0BJgShljEBsxSAQyADEAEhkcjAYCGAz1Xo9xNW1/Z7H68Y4jl85x/NHlCyq2UJKUW1KLTi13MzyY4vXTSl/WdtLj+m7Byb9nqn4nl7dQm2onqfSXVrU6OqxcpQk1Nfvpd3lzPDw3ZaScm3zwunvPFvXUzEvQrO426nYST70Qq0k37WF8cs6Y0pFIqnbT4dfC3ELpdnLpG7GY+SsX9y+KZp2+jmqj0jGxPpKuyEk149Uzz0eXQtersSwpSWOmJNYO2me1I12wtji07a64Hqmm1RY8deSz8jilFptNNNPDTWGn4NGTDier0+oruruUKoqXaKW5ycu5rua956rVcc02u0kLU6nrIzSs7Jpvs+frSS7nyx5m+Pyfa2pZWw6jcMoAA7GAAYgGNERoCSJJkUCZCViZOLKkycSEr0x7ipMe4rpbabZBsMiYCyAgJGaMQGrEwAAGAhgMBDAYCGv/AIQGB20cGuksyj2cerlZ6vL+HqQvVdXstzkvvSSSz5R/M58nkUx9y1pitZW9TsqnVKOd7jKOXja+948+XyM9tJclheCFdc5NvxKW2eVky+9ps7qU9Y0nvGpHM5cyamZey+l+QyS02mss9iE5Y67Ytpe9nQtBJe0mvLBPMo6cclyz9Opn2aCntKbY1uuym+N0p1ympXJPLhPLxh+KS+JuvSi+wkgXFdK/ajfV/suX9pdC+iXs31+6yM6388Y/E4rNI/Apu0WF0wdEeVkjuWU4ay1p1OOM96ymmpRkvFNcmRM3Qa11y2WZ7OT5ruT8V4M1ba9r5NSjJKUJLpKPid+HPGTj65smOaKwAR0MkkxogNMCxFiKkySkRKVoIUWSRVYBkGLADAAISyhiGbMTAQwAYhhAGIYSD1Wh1+lVSdMIwnhKUf8AUzj9p82vPJ5UlCbi1KLaaaaa6pmOXH+ldb0vjv6TvTU4/wARujTOyEHPb0hHPN+5Jt88Lkn197XzymPFtfZtjTftcsSjVCSjBfvSeF+J9M03pTJLFtUZtLlKD2N+9Y+hza30jvtzGLVUPCGctecuvyweZ/De08u3+msRww5cIuqSjZiEkknFzjKa96i3j4iWjfe/wOkZ2V8PHHfLnnyLz1w5fsMe9sur08I9F8+ZYBtXBjr1VnOS89y1NL6RX1pRfZziserKCjy8FtwalHH9LbhX19m/2sb4+XPqeXGmLYKW+JjLaPr18+B6exKyp5UlmLjLOTM1fApR9nmvPl8FHv8AezL0mutplurk4vvWfVfvRv8ADvSKFjjC5Rrm+Xa/db7s56HHk8aY5jl0UzRPbJloLI9YvL6J9X5vwRw6ihys2Ry9vV90pP8Aoev1UXhqL5PrN9ZZ8DPv0i27Y4i5PdKWOeFz/wA+ByTVvEvKajQZz4r88EdDfKD7Kz2W/Uk/uy/I0Jwa9tPO3e3/ADP/ALFZRCXJ93zX+ZRStppO4TMRaNSTQiMblJuP3oYU19H+BI9zHeL1i0fXnWr6zoAAF1TRJERphKxMmpFSZJMqlZkMkMjTISmAsiAzBgBqyAwGAAAwAAAAGAAAAAQYCGQkAAAMAQ8BIAkoj2AaHDOLyr21zw6t3hmUPd5eRt2pPLWGmuTXNNP/AKPLKBo8P4jKv9XLnW+/q4ea8jkzYfbmvbox5NcS6tVpU1LKTxS4r3pZ/uMfWaJqUnHLX6uWM9z9V/1PTuClHMcSUlnK5rBx36TOV4wlH/lj6nnWq64l4zXarsdRTvWFbvqlLp6yx1/B/M0TyPp1x+TnCqOx1742qWH2ikliUX4YPRcG1nb6aqzq9qjL3r/E/idnh37o5/Ir1Z2gAHoOUh5DAsECSZNMrGmErciIpkkQk8gGAIGeMQzRmYxAAwAAGAhgMBDAAAAGAhgAAAEoosUSuJbFlUwshWXKkrrZ11lJlpEKHUR2Hb2eSMqSNp0z7tO204WW1SXLfVNwbXhJL2l7ynQenEXqPsFlc4X0Q3O262P66EIuUpLx3Rj/AO3kaU6TK4/6Pw1mnnVJJTxmqzHOuxdHnw7mvBswy4ovG47aUv68T0+Z+mGvqv12otpeapXNwfdjCTa97Wfieh/Rzrt9dtLfOGJJfHD+sTxvE+GX6a77LdH9apLlH11NPo4+OT2foH6L66ictTbXspkpVSUniyMnCM47oPmvunHh3XJDfJzWXsHAW0vlAg4nrbcOle0TRNkSQsBgYAIkmIGQJ5AhkQS5RiQy7MAAwAAGAhgAAMQwAYgAYAAAMQATiWJFKZNSKphfFlsLTmjMtiyswtEu2q0vTycUDormUmGkS6o15CWnJUs6MGe19PKekPodXrLKr1OynUaeM1TbXLa92G4Ntc/Vk85XmQ9DqeK1UfZtdGudcpW2u+d0rdT2imlGMnlqSaTaZ6zsySrM5rEz7LxM60y7KCr7Oa06SmVJtFmfqx7qsFLNW+g4bKDSJZzDmAslWRwWQQmS2icQghAAS59oF00VNExKswQwAsqAAAAYAAAAAAwAAABAMBAAxpiACaZbCRQicWVWh1KZdWzljIursKTC8S0qJHXCRl12nXTcZWhrEu5EiuEi1Ga6LRCUC9IUojY5JVnPdQd0olcoFolEwyLKCidWDXnScl9JpFmc1cCHtHOGAii6qpwAu2ANmnHNlbAC0KSQgAsqYZEBIeR5EADyGQAAAAAAAADIZAAgwAAkZGmAASUicZABVLorsOqmYAUs0q0qJnTGQAc8t4WKQOQAVSiyuSACRTKRz2LIAXhWXLZUV7AAvtTR7QACB//Z"/>
          <p:cNvSpPr>
            <a:spLocks noChangeAspect="1" noChangeArrowheads="1"/>
          </p:cNvSpPr>
          <p:nvPr/>
        </p:nvSpPr>
        <p:spPr bwMode="auto">
          <a:xfrm>
            <a:off x="9002713" y="-534988"/>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121" name="AutoShape 104" descr="data:image/jpeg;base64,/9j/4AAQSkZJRgABAQAAAQABAAD/2wCEAAkGBg0ODQ0NDQ8MDQ0MDAwMDAwNDA8MDQwNFRAVFRQQEhIXHiYfFxkjGRISHy8gIycpLDgtFR4xNTAqNSYrLikBCQoKDgwOFw8PFykdHRwsKSwpLykpKSoqKSwpKSkpLCkpKTIpMyksLCwpKSkpKSktNSkpKSkpKSkqKikpKSkpNv/AABEIALcBEwMBIgACEQEDEQH/xAAbAAACAwEBAQAAAAAAAAAAAAAAAQIDBQQGB//EAD0QAAICAQIDBAcECQQDAQAAAAABAgMRBBIFITETQVFhBiIycYGRsRRCodEHI1JicoLBwvBDkrLhU6LxJP/EABkBAQADAQEAAAAAAAAAAAAAAAABAgMEBf/EACARAQACAgIDAQEBAAAAAAAAAAABAgMRITEEEkETFGH/2gAMAwEAAhEDEQA/ANtMmmUpklI9bTk2u3DyU7h5Gja3IytMe4aNp4FgjuGmBLAsBkeQEkPAwyAJDwLcLcBLAC3CcgGNEdwbgbTHgr3D3g2ngWBbhbgGSRHcCkBaiSKtw95Gk7XZGilTJqRGk7XRJpFUZE1Iqsk0QkhuQtwSplEqki+ZRItCsoDEBKHAmSTIJkkzRkLJSUW4pSkl6sXLYm/DOHj5Hm6PS6en16o4hXsonFJS7SEeyk2sTlZGLTilnPLJ6ZCnCMliSUl4SSkvkzO9JtHE6XraI7jbB43+kLQVKUdJG3UWRkkpOWKJR72pOKfu5GZV+kyL9vSzX8Nyf1Rq8S9C9FqJOzFlVknlyqnhP+R5Xywc/APQ2MJQ+1VaVqrdKVkZ22ytisvnCfqp48Pkclv3p923j87f4Kf0iaR+1XqIfyxl9GaGn9NOHz/1tv8AHCUTZh6K8OvqhbXpadk1mElTKmTSfXljwKrfRXSrH/56njo5VqT+LfN/Ey/pyf4v+NUaOL6az2L6ZeStjn5M60+/u8e45NRwpNYcK+XROpNfQ5KtIq3hRjDn9xOH0Lx5c/YVnBHyWupBk5arJR5qbln7s1GxfNrP4lj4il7dMZLvlXOVb/HK/AvHl0nuJhWcFluQyQr1Wmn0slW+6NsMr/dH8i2yiUVnlKP7cGpx+a6fE6K5aW6llalo7hHIskchk10oluDcQyGQJ5DJAYEshuI5FkCe4akV5HkCzcPcV5GmNJWpliZSiaZVMLoyLYsoTLYFZWhJiJMRCVciqRfIqkiYQqAYEoZqJIiho1ZJIeSIwJZAQyEu7h3E5ULZtUqst7PZ2t9XFroaVerotwk3CbeFGaf/AC6fQwBmN8FLNK5bVeht4bjxefBJL5nHqOHV/ex789Pkcuk4nbVFxg1tk03GUcrP9DX004amL25jOK9avry8UziyYJpz3DpplizA1FEYL1cPPRyzH5I5XGT8EvibfFOHS256bfxM6uld5yTDaGZbQvIhG+yrnGUl8Tt1EEjivRTpLRo1CsjuwlJcpJdH4PHd3lhmcIs9acfFNr3p5+mTUPZ8a83pz8cGWurIgMDoZAMiAAAAAAAAGSREkglNE0ytMkiqVqZZGRUicSFoW7hpleCaRVIZXNFhCYFLAGBKGahoSGjVkYxDAYCGAxpkRgSyWUaiVclODxKLyn+ZSMjRt7GucdVp9yXNrDXhJd3zPOzocZNPrks4FxLsbMSf6uzCl+6+6RucX0Sx2i8Ofdg8rPj9Jd+K/tDyeqp/zwMzUR5M29Usrn3fJeRkXdTjls4tJa4TUvBp+/yN1+XNNJp+KfQxZVYO/h+oylXLl/42+5/svyf1951+LliltT1LDNT2jcfHUANfkI9ZxGIYAIAAAABkgQ0JEkQJJEkRRJEJTiWRK0WRZWVoWIeRIbKrFkjIYmBS0BJgShljEBsxSAQyADEAEhkcjAYCGAz1Xo9xNW1/Z7H68Y4jl85x/NHlCyq2UJKUW1KLTi13MzyY4vXTSl/WdtLj+m7Byb9nqn4nl7dQm2onqfSXVrU6OqxcpQk1Nfvpd3lzPDw3ZaScm3zwunvPFvXUzEvQrO426nYST70Qq0k37WF8cs6Y0pFIqnbT4dfC3ELpdnLpG7GY+SsX9y+KZp2+jmqj0jGxPpKuyEk149Uzz0eXQtersSwpSWOmJNYO2me1I12wtji07a64Hqmm1RY8deSz8jilFptNNNPDTWGn4NGTDier0+oruruUKoqXaKW5ycu5rua956rVcc02u0kLU6nrIzSs7Jpvs+frSS7nyx5m+Pyfa2pZWw6jcMoAA7GAAYgGNERoCSJJkUCZCViZOLKkycSEr0x7ipMe4rpbabZBsMiYCyAgJGaMQGrEwAAGAhgMBDAYCGv/AIQGB20cGuksyj2cerlZ6vL+HqQvVdXstzkvvSSSz5R/M58nkUx9y1pitZW9TsqnVKOd7jKOXja+948+XyM9tJclheCFdc5NvxKW2eVky+9ps7qU9Y0nvGpHM5cyamZey+l+QyS02mss9iE5Y67Ytpe9nQtBJe0mvLBPMo6cclyz9Opn2aCntKbY1uuym+N0p1ympXJPLhPLxh+KS+JuvSi+wkgXFdK/ajfV/suX9pdC+iXs31+6yM6388Y/E4rNI/Apu0WF0wdEeVkjuWU4ay1p1OOM96ymmpRkvFNcmRM3Qa11y2WZ7OT5ruT8V4M1ba9r5NSjJKUJLpKPid+HPGTj65smOaKwAR0MkkxogNMCxFiKkySkRKVoIUWSRVYBkGLADAAISyhiGbMTAQwAYhhAGIYSD1Wh1+lVSdMIwnhKUf8AUzj9p82vPJ5UlCbi1KLaaaaa6pmOXH+ldb0vjv6TvTU4/wARujTOyEHPb0hHPN+5Jt88Lkn197XzymPFtfZtjTftcsSjVCSjBfvSeF+J9M03pTJLFtUZtLlKD2N+9Y+hza30jvtzGLVUPCGctecuvyweZ/De08u3+msRww5cIuqSjZiEkknFzjKa96i3j4iWjfe/wOkZ2V8PHHfLnnyLz1w5fsMe9sur08I9F8+ZYBtXBjr1VnOS89y1NL6RX1pRfZziserKCjy8FtwalHH9LbhX19m/2sb4+XPqeXGmLYKW+JjLaPr18+B6exKyp5UlmLjLOTM1fApR9nmvPl8FHv8AezL0mutplurk4vvWfVfvRv8ADvSKFjjC5Rrm+Xa/db7s56HHk8aY5jl0UzRPbJloLI9YvL6J9X5vwRw6ihys2Ry9vV90pP8Aoev1UXhqL5PrN9ZZ8DPv0i27Y4i5PdKWOeFz/wA+ByTVvEvKajQZz4r88EdDfKD7Kz2W/Uk/uy/I0Jwa9tPO3e3/ADP/ALFZRCXJ93zX+ZRStppO4TMRaNSTQiMblJuP3oYU19H+BI9zHeL1i0fXnWr6zoAAF1TRJERphKxMmpFSZJMqlZkMkMjTISmAsiAzBgBqyAwGAAAwAAAAGAAAAAQYCGQkAAAMAQ8BIAkoj2AaHDOLyr21zw6t3hmUPd5eRt2pPLWGmuTXNNP/AKPLKBo8P4jKv9XLnW+/q4ea8jkzYfbmvbox5NcS6tVpU1LKTxS4r3pZ/uMfWaJqUnHLX6uWM9z9V/1PTuClHMcSUlnK5rBx36TOV4wlH/lj6nnWq64l4zXarsdRTvWFbvqlLp6yx1/B/M0TyPp1x+TnCqOx1742qWH2ikliUX4YPRcG1nb6aqzq9qjL3r/E/idnh37o5/Ir1Z2gAHoOUh5DAsECSZNMrGmErciIpkkQk8gGAIGeMQzRmYxAAwAAGAhgMBDAAAAGAhgAAAEoosUSuJbFlUwshWXKkrrZ11lJlpEKHUR2Hb2eSMqSNp0z7tO204WW1SXLfVNwbXhJL2l7ynQenEXqPsFlc4X0Q3O262P66EIuUpLx3Rj/AO3kaU6TK4/6Pw1mnnVJJTxmqzHOuxdHnw7mvBswy4ovG47aUv68T0+Z+mGvqv12otpeapXNwfdjCTa97Wfieh/Rzrt9dtLfOGJJfHD+sTxvE+GX6a77LdH9apLlH11NPo4+OT2foH6L66ictTbXspkpVSUniyMnCM47oPmvunHh3XJDfJzWXsHAW0vlAg4nrbcOle0TRNkSQsBgYAIkmIGQJ5AhkQS5RiQy7MAAwAAGAhgAAMQwAYgAYAAAMQATiWJFKZNSKphfFlsLTmjMtiyswtEu2q0vTycUDormUmGkS6o15CWnJUs6MGe19PKekPodXrLKr1OynUaeM1TbXLa92G4Ntc/Vk85XmQ9DqeK1UfZtdGudcpW2u+d0rdT2imlGMnlqSaTaZ6zsySrM5rEz7LxM60y7KCr7Oa06SmVJtFmfqx7qsFLNW+g4bKDSJZzDmAslWRwWQQmS2icQghAAS59oF00VNExKswQwAsqAAAAYAAAAAAwAAABAMBAAxpiACaZbCRQicWVWh1KZdWzljIursKTC8S0qJHXCRl12nXTcZWhrEu5EiuEi1Ga6LRCUC9IUojY5JVnPdQd0olcoFolEwyLKCidWDXnScl9JpFmc1cCHtHOGAii6qpwAu2ANmnHNlbAC0KSQgAsqYZEBIeR5EADyGQAAAAAAAADIZAAgwAAkZGmAASUicZABVLorsOqmYAUs0q0qJnTGQAc8t4WKQOQAVSiyuSACRTKRz2LIAXhWXLZUV7AAvtTR7QACB//Z"/>
          <p:cNvSpPr>
            <a:spLocks noChangeAspect="1" noChangeArrowheads="1"/>
          </p:cNvSpPr>
          <p:nvPr/>
        </p:nvSpPr>
        <p:spPr bwMode="auto">
          <a:xfrm>
            <a:off x="9155113" y="-382588"/>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1028" name="Picture 4" descr="C:\Users\W807011_15\AppData\Local\Microsoft\Windows\Temporary Internet Files\Content.IE5\1VLTL6H4\MC9004418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2897266"/>
            <a:ext cx="3561710" cy="3561710"/>
          </a:xfrm>
          <a:prstGeom prst="rect">
            <a:avLst/>
          </a:prstGeom>
          <a:noFill/>
          <a:extLst>
            <a:ext uri="{909E8E84-426E-40DD-AFC4-6F175D3DCCD1}">
              <a14:hiddenFill xmlns:a14="http://schemas.microsoft.com/office/drawing/2010/main">
                <a:solidFill>
                  <a:srgbClr val="FFFFFF"/>
                </a:solidFill>
              </a14:hiddenFill>
            </a:ext>
          </a:extLst>
        </p:spPr>
      </p:pic>
      <p:sp>
        <p:nvSpPr>
          <p:cNvPr id="17" name="Flowchart: Connector 16">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23" name="Flowchart: Connector 22">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19"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20" name="אליפסה 6">
            <a:hlinkClick r:id="rId7"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
        <p:nvSpPr>
          <p:cNvPr id="21" name="אליפסה 6">
            <a:hlinkClick r:id="rId8"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7593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42719" y="432823"/>
            <a:ext cx="7387658" cy="5632311"/>
          </a:xfrm>
          <a:prstGeom prst="rect">
            <a:avLst/>
          </a:prstGeom>
          <a:noFill/>
        </p:spPr>
        <p:txBody>
          <a:bodyPr wrap="square" rtlCol="1">
            <a:spAutoFit/>
          </a:bodyPr>
          <a:lstStyle/>
          <a:p>
            <a:pPr algn="ctr"/>
            <a:r>
              <a:rPr lang="ar-SA" sz="3600" b="1" dirty="0" smtClean="0">
                <a:solidFill>
                  <a:srgbClr val="FF0000"/>
                </a:solidFill>
                <a:effectLst>
                  <a:outerShdw blurRad="38100" dist="38100" dir="2700000" algn="tl">
                    <a:srgbClr val="000000">
                      <a:alpha val="43137"/>
                    </a:srgbClr>
                  </a:outerShdw>
                </a:effectLst>
              </a:rPr>
              <a:t>من فكرة الى عادة</a:t>
            </a:r>
          </a:p>
          <a:p>
            <a:endParaRPr lang="ar-SA" sz="3600" b="1" dirty="0" smtClean="0">
              <a:solidFill>
                <a:srgbClr val="FF0000"/>
              </a:solidFill>
              <a:effectLst>
                <a:outerShdw blurRad="38100" dist="38100" dir="2700000" algn="tl">
                  <a:srgbClr val="000000">
                    <a:alpha val="43137"/>
                  </a:srgbClr>
                </a:outerShdw>
              </a:effectLst>
            </a:endParaRPr>
          </a:p>
          <a:p>
            <a:pPr algn="just"/>
            <a:r>
              <a:rPr lang="ar-SA" sz="3200" dirty="0" smtClean="0">
                <a:latin typeface="Simplified Arabic" pitchFamily="18" charset="-78"/>
                <a:cs typeface="Simplified Arabic" pitchFamily="18" charset="-78"/>
              </a:rPr>
              <a:t>إن التحدي اليوم، هو تحويل غسل اليدين بالصابون من مجرد كونها فكرة جيدة، إلى عادة تلقائية، تمارس في المنازل والمدارس والمجتمعات حول العالم. كما أن جعل عادة غسل اليدين بالصابون قبل الاكل وبعد الاكل وبعد الدخول الى الحمام عادة ثابتة وروتينية، قد ينقذ حياة العديد من الاشخاص. أن تعزيز عادة غسل اليدين بالصابون، يشكل مساهمة فعالة لتخفيض ثلثي عدد الوفيات بين الاطفال دون الخامسة من العمر في العام 2015.</a:t>
            </a:r>
            <a:endParaRPr lang="he-IL" sz="3200" dirty="0">
              <a:latin typeface="Simplified Arabic" pitchFamily="18" charset="-78"/>
            </a:endParaRPr>
          </a:p>
        </p:txBody>
      </p:sp>
      <p:sp>
        <p:nvSpPr>
          <p:cNvPr id="2" name="Rounded Rectangle 1">
            <a:hlinkClick r:id="rId2" action="ppaction://hlinksldjump"/>
          </p:cNvPr>
          <p:cNvSpPr/>
          <p:nvPr/>
        </p:nvSpPr>
        <p:spPr>
          <a:xfrm>
            <a:off x="2850569" y="5850972"/>
            <a:ext cx="3024336" cy="9087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t>انتقل الى المناقشة</a:t>
            </a:r>
            <a:endParaRPr lang="en-US" sz="4000" dirty="0"/>
          </a:p>
        </p:txBody>
      </p:sp>
      <p:sp>
        <p:nvSpPr>
          <p:cNvPr id="23" name="אליפסה 21">
            <a:hlinkClick r:id="rId3"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24" name="אליפסה 6">
            <a:hlinkClick r:id="rId4"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7" name="Flowchart: Connector 6">
            <a:hlinkClick r:id="rId5"/>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8" name="Flowchart: Connector 7">
            <a:hlinkClick r:id="rId6"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9" name="אליפסה 6">
            <a:hlinkClick r:id="rId2"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10"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1" name="אליפסה 6">
            <a:hlinkClick r:id="rId8"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3594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מלבן 16"/>
          <p:cNvSpPr/>
          <p:nvPr/>
        </p:nvSpPr>
        <p:spPr>
          <a:xfrm>
            <a:off x="1403648" y="272842"/>
            <a:ext cx="554461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تمارين</a:t>
            </a:r>
            <a:endParaRPr lang="he-IL"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282842" y="1543981"/>
            <a:ext cx="8001000" cy="461665"/>
          </a:xfrm>
          <a:prstGeom prst="rect">
            <a:avLst/>
          </a:prstGeom>
          <a:noFill/>
        </p:spPr>
        <p:txBody>
          <a:bodyPr wrap="square" rtlCol="0">
            <a:spAutoFit/>
          </a:bodyPr>
          <a:lstStyle/>
          <a:p>
            <a:pPr algn="r"/>
            <a:r>
              <a:rPr lang="ar-SA" sz="2400" b="1" dirty="0" smtClean="0">
                <a:effectLst>
                  <a:outerShdw blurRad="38100" dist="38100" dir="2700000" algn="tl">
                    <a:srgbClr val="000000">
                      <a:alpha val="43137"/>
                    </a:srgbClr>
                  </a:outerShdw>
                </a:effectLst>
              </a:rPr>
              <a:t> إضغط على تكملة الاجابة حول اليوم العالمي لغسل اليدين (من الفقرة الاولى):</a:t>
            </a:r>
            <a:endParaRPr lang="en-US" sz="2400" b="1" dirty="0">
              <a:effectLst>
                <a:outerShdw blurRad="38100" dist="38100" dir="2700000" algn="tl">
                  <a:srgbClr val="000000">
                    <a:alpha val="43137"/>
                  </a:srgbClr>
                </a:outerShdw>
              </a:effectLst>
            </a:endParaRPr>
          </a:p>
        </p:txBody>
      </p:sp>
      <p:sp>
        <p:nvSpPr>
          <p:cNvPr id="19" name="TextBox 18"/>
          <p:cNvSpPr txBox="1"/>
          <p:nvPr/>
        </p:nvSpPr>
        <p:spPr>
          <a:xfrm>
            <a:off x="746120" y="2699792"/>
            <a:ext cx="6400800" cy="2677656"/>
          </a:xfrm>
          <a:prstGeom prst="rect">
            <a:avLst/>
          </a:prstGeom>
          <a:noFill/>
        </p:spPr>
        <p:txBody>
          <a:bodyPr wrap="square" rtlCol="0">
            <a:spAutoFit/>
          </a:bodyPr>
          <a:lstStyle/>
          <a:p>
            <a:pPr algn="r"/>
            <a:r>
              <a:rPr lang="ar-SA" sz="2400" b="1" dirty="0" smtClean="0">
                <a:effectLst>
                  <a:outerShdw blurRad="38100" dist="38100" dir="2700000" algn="tl">
                    <a:srgbClr val="000000">
                      <a:alpha val="43137"/>
                    </a:srgbClr>
                  </a:outerShdw>
                </a:effectLst>
              </a:rPr>
              <a:t>#  بدأ سنة:</a:t>
            </a:r>
          </a:p>
          <a:p>
            <a:pPr algn="r"/>
            <a:endParaRPr lang="ar-SA" sz="2400" b="1" dirty="0" smtClean="0">
              <a:effectLst>
                <a:outerShdw blurRad="38100" dist="38100" dir="2700000" algn="tl">
                  <a:srgbClr val="000000">
                    <a:alpha val="43137"/>
                  </a:srgbClr>
                </a:outerShdw>
              </a:effectLst>
            </a:endParaRPr>
          </a:p>
          <a:p>
            <a:pPr algn="r"/>
            <a:r>
              <a:rPr lang="ar-SA" sz="2400" b="1" dirty="0" smtClean="0">
                <a:effectLst>
                  <a:outerShdw blurRad="38100" dist="38100" dir="2700000" algn="tl">
                    <a:srgbClr val="000000">
                      <a:alpha val="43137"/>
                    </a:srgbClr>
                  </a:outerShdw>
                </a:effectLst>
              </a:rPr>
              <a:t># يحتفل به في تاريخ: </a:t>
            </a:r>
            <a:endParaRPr lang="ar-SA" sz="2400" b="1" dirty="0" smtClean="0">
              <a:solidFill>
                <a:srgbClr val="FF0000"/>
              </a:solidFill>
              <a:effectLst>
                <a:outerShdw blurRad="38100" dist="38100" dir="2700000" algn="tl">
                  <a:srgbClr val="000000">
                    <a:alpha val="43137"/>
                  </a:srgbClr>
                </a:outerShdw>
              </a:effectLst>
            </a:endParaRPr>
          </a:p>
          <a:p>
            <a:pPr algn="r"/>
            <a:endParaRPr lang="ar-SA" sz="2400" b="1" dirty="0" smtClean="0">
              <a:effectLst>
                <a:outerShdw blurRad="38100" dist="38100" dir="2700000" algn="tl">
                  <a:srgbClr val="000000">
                    <a:alpha val="43137"/>
                  </a:srgbClr>
                </a:outerShdw>
              </a:effectLst>
            </a:endParaRPr>
          </a:p>
          <a:p>
            <a:pPr algn="r"/>
            <a:r>
              <a:rPr lang="ar-SA" sz="2400" b="1" dirty="0" smtClean="0">
                <a:effectLst>
                  <a:outerShdw blurRad="38100" dist="38100" dir="2700000" algn="tl">
                    <a:srgbClr val="000000">
                      <a:alpha val="43137"/>
                    </a:srgbClr>
                  </a:outerShdw>
                </a:effectLst>
              </a:rPr>
              <a:t># موجه إلى:</a:t>
            </a:r>
          </a:p>
          <a:p>
            <a:pPr algn="r"/>
            <a:endParaRPr lang="ar-SA" sz="2400" b="1" dirty="0" smtClean="0">
              <a:effectLst>
                <a:outerShdw blurRad="38100" dist="38100" dir="2700000" algn="tl">
                  <a:srgbClr val="000000">
                    <a:alpha val="43137"/>
                  </a:srgbClr>
                </a:outerShdw>
              </a:effectLst>
            </a:endParaRPr>
          </a:p>
          <a:p>
            <a:pPr algn="r"/>
            <a:r>
              <a:rPr lang="ar-SA" sz="2400" b="1" dirty="0" smtClean="0">
                <a:effectLst>
                  <a:outerShdw blurRad="38100" dist="38100" dir="2700000" algn="tl">
                    <a:srgbClr val="000000">
                      <a:alpha val="43137"/>
                    </a:srgbClr>
                  </a:outerShdw>
                </a:effectLst>
              </a:rPr>
              <a:t># أعلنته:</a:t>
            </a:r>
            <a:endParaRPr lang="en-US" sz="2400" b="1" dirty="0">
              <a:solidFill>
                <a:srgbClr val="FF0000"/>
              </a:solidFill>
              <a:effectLst>
                <a:outerShdw blurRad="38100" dist="38100" dir="2700000" algn="tl">
                  <a:srgbClr val="000000">
                    <a:alpha val="43137"/>
                  </a:srgbClr>
                </a:outerShdw>
              </a:effectLst>
            </a:endParaRPr>
          </a:p>
        </p:txBody>
      </p:sp>
      <p:sp>
        <p:nvSpPr>
          <p:cNvPr id="20" name="מלבן 19"/>
          <p:cNvSpPr/>
          <p:nvPr/>
        </p:nvSpPr>
        <p:spPr>
          <a:xfrm>
            <a:off x="859932" y="2699792"/>
            <a:ext cx="3595856" cy="523220"/>
          </a:xfrm>
          <a:prstGeom prst="rect">
            <a:avLst/>
          </a:prstGeom>
        </p:spPr>
        <p:txBody>
          <a:bodyPr wrap="none">
            <a:spAutoFit/>
          </a:bodyPr>
          <a:lstStyle/>
          <a:p>
            <a:r>
              <a:rPr lang="ar-SA" sz="2800" b="1" dirty="0" smtClean="0">
                <a:solidFill>
                  <a:srgbClr val="FF0000"/>
                </a:solidFill>
                <a:effectLst>
                  <a:outerShdw blurRad="38100" dist="38100" dir="2700000" algn="tl">
                    <a:srgbClr val="000000">
                      <a:alpha val="43137"/>
                    </a:srgbClr>
                  </a:outerShdw>
                </a:effectLst>
                <a:hlinkClick r:id="rId3" action="ppaction://hlinksldjump"/>
              </a:rPr>
              <a:t>2008</a:t>
            </a:r>
            <a:r>
              <a:rPr lang="ar-SA" sz="2800" b="1" dirty="0">
                <a:solidFill>
                  <a:srgbClr val="FF0000"/>
                </a:solidFill>
                <a:effectLst>
                  <a:outerShdw blurRad="38100" dist="38100" dir="2700000" algn="tl">
                    <a:srgbClr val="000000">
                      <a:alpha val="43137"/>
                    </a:srgbClr>
                  </a:outerShdw>
                </a:effectLst>
                <a:hlinkClick r:id="rId3" action="ppaction://hlinksldjump"/>
              </a:rPr>
              <a:t> </a:t>
            </a:r>
            <a:r>
              <a:rPr lang="ar-SA" sz="2800" b="1" dirty="0" smtClean="0">
                <a:solidFill>
                  <a:srgbClr val="FF0000"/>
                </a:solidFill>
                <a:effectLst>
                  <a:outerShdw blurRad="38100" dist="38100" dir="2700000" algn="tl">
                    <a:srgbClr val="000000">
                      <a:alpha val="43137"/>
                    </a:srgbClr>
                  </a:outerShdw>
                </a:effectLst>
                <a:hlinkClick r:id="rId3" action="ppaction://hlinksldjump"/>
              </a:rPr>
              <a:t> </a:t>
            </a:r>
            <a:r>
              <a:rPr lang="ar-SA" sz="2800" b="1" dirty="0" smtClean="0">
                <a:solidFill>
                  <a:srgbClr val="FF0000"/>
                </a:solidFill>
                <a:effectLst>
                  <a:outerShdw blurRad="38100" dist="38100" dir="2700000" algn="tl">
                    <a:srgbClr val="000000">
                      <a:alpha val="43137"/>
                    </a:srgbClr>
                  </a:outerShdw>
                </a:effectLst>
              </a:rPr>
              <a:t>                    </a:t>
            </a:r>
            <a:r>
              <a:rPr lang="ar-SA" sz="2800" b="1" dirty="0" smtClean="0">
                <a:solidFill>
                  <a:srgbClr val="FF0000"/>
                </a:solidFill>
                <a:effectLst>
                  <a:outerShdw blurRad="38100" dist="38100" dir="2700000" algn="tl">
                    <a:srgbClr val="000000">
                      <a:alpha val="43137"/>
                    </a:srgbClr>
                  </a:outerShdw>
                </a:effectLst>
                <a:hlinkClick r:id="rId4" action="ppaction://hlinksldjump"/>
              </a:rPr>
              <a:t>2009</a:t>
            </a:r>
            <a:endParaRPr lang="ar-SA" b="1" dirty="0">
              <a:solidFill>
                <a:srgbClr val="FF0000"/>
              </a:solidFill>
              <a:effectLst>
                <a:outerShdw blurRad="38100" dist="38100" dir="2700000" algn="tl">
                  <a:srgbClr val="000000">
                    <a:alpha val="43137"/>
                  </a:srgbClr>
                </a:outerShdw>
              </a:effectLst>
            </a:endParaRPr>
          </a:p>
        </p:txBody>
      </p:sp>
      <p:sp>
        <p:nvSpPr>
          <p:cNvPr id="21" name="מלבן 20"/>
          <p:cNvSpPr/>
          <p:nvPr/>
        </p:nvSpPr>
        <p:spPr>
          <a:xfrm>
            <a:off x="746120" y="3402578"/>
            <a:ext cx="3781805" cy="523220"/>
          </a:xfrm>
          <a:prstGeom prst="rect">
            <a:avLst/>
          </a:prstGeom>
        </p:spPr>
        <p:txBody>
          <a:bodyPr wrap="none">
            <a:spAutoFit/>
          </a:bodyPr>
          <a:lstStyle/>
          <a:p>
            <a:r>
              <a:rPr lang="ar-SA" sz="2800" b="1" dirty="0" smtClean="0">
                <a:solidFill>
                  <a:srgbClr val="FF0000"/>
                </a:solidFill>
                <a:effectLst>
                  <a:outerShdw blurRad="38100" dist="38100" dir="2700000" algn="tl">
                    <a:srgbClr val="000000">
                      <a:alpha val="43137"/>
                    </a:srgbClr>
                  </a:outerShdw>
                </a:effectLst>
                <a:hlinkClick r:id="rId3" action="ppaction://hlinksldjump"/>
              </a:rPr>
              <a:t>15اكتوبر</a:t>
            </a:r>
            <a:r>
              <a:rPr lang="ar-SA" sz="2800" b="1" dirty="0">
                <a:solidFill>
                  <a:srgbClr val="FF0000"/>
                </a:solidFill>
                <a:effectLst>
                  <a:outerShdw blurRad="38100" dist="38100" dir="2700000" algn="tl">
                    <a:srgbClr val="000000">
                      <a:alpha val="43137"/>
                    </a:srgbClr>
                  </a:outerShdw>
                </a:effectLst>
              </a:rPr>
              <a:t> </a:t>
            </a:r>
            <a:r>
              <a:rPr lang="ar-SA" sz="2800" b="1" dirty="0" smtClean="0">
                <a:solidFill>
                  <a:srgbClr val="FF0000"/>
                </a:solidFill>
                <a:effectLst>
                  <a:outerShdw blurRad="38100" dist="38100" dir="2700000" algn="tl">
                    <a:srgbClr val="000000">
                      <a:alpha val="43137"/>
                    </a:srgbClr>
                  </a:outerShdw>
                </a:effectLst>
              </a:rPr>
              <a:t>              </a:t>
            </a:r>
            <a:r>
              <a:rPr lang="ar-SA" sz="2800" b="1" dirty="0" smtClean="0">
                <a:solidFill>
                  <a:srgbClr val="FF0000"/>
                </a:solidFill>
                <a:effectLst>
                  <a:outerShdw blurRad="38100" dist="38100" dir="2700000" algn="tl">
                    <a:srgbClr val="000000">
                      <a:alpha val="43137"/>
                    </a:srgbClr>
                  </a:outerShdw>
                </a:effectLst>
                <a:hlinkClick r:id="rId4" action="ppaction://hlinksldjump"/>
              </a:rPr>
              <a:t>25اكتوبر</a:t>
            </a:r>
            <a:endParaRPr lang="he-IL" sz="2800" b="1" dirty="0">
              <a:effectLst>
                <a:outerShdw blurRad="38100" dist="38100" dir="2700000" algn="tl">
                  <a:srgbClr val="000000">
                    <a:alpha val="43137"/>
                  </a:srgbClr>
                </a:outerShdw>
              </a:effectLst>
            </a:endParaRPr>
          </a:p>
        </p:txBody>
      </p:sp>
      <p:sp>
        <p:nvSpPr>
          <p:cNvPr id="22" name="מלבן 21"/>
          <p:cNvSpPr/>
          <p:nvPr/>
        </p:nvSpPr>
        <p:spPr>
          <a:xfrm>
            <a:off x="859932" y="4041688"/>
            <a:ext cx="3575018" cy="523220"/>
          </a:xfrm>
          <a:prstGeom prst="rect">
            <a:avLst/>
          </a:prstGeom>
        </p:spPr>
        <p:txBody>
          <a:bodyPr wrap="none">
            <a:spAutoFit/>
          </a:bodyPr>
          <a:lstStyle/>
          <a:p>
            <a:r>
              <a:rPr lang="ar-SA" sz="2800" b="1" dirty="0" smtClean="0">
                <a:solidFill>
                  <a:srgbClr val="FF0000"/>
                </a:solidFill>
                <a:effectLst>
                  <a:outerShdw blurRad="38100" dist="38100" dir="2700000" algn="tl">
                    <a:srgbClr val="000000">
                      <a:alpha val="43137"/>
                    </a:srgbClr>
                  </a:outerShdw>
                </a:effectLst>
                <a:hlinkClick r:id="rId3" action="ppaction://hlinksldjump"/>
              </a:rPr>
              <a:t>العالم</a:t>
            </a:r>
            <a:r>
              <a:rPr lang="ar-SA" sz="2800" b="1" dirty="0" smtClean="0">
                <a:solidFill>
                  <a:srgbClr val="FF0000"/>
                </a:solidFill>
                <a:effectLst>
                  <a:outerShdw blurRad="38100" dist="38100" dir="2700000" algn="tl">
                    <a:srgbClr val="000000">
                      <a:alpha val="43137"/>
                    </a:srgbClr>
                  </a:outerShdw>
                </a:effectLst>
              </a:rPr>
              <a:t>                       </a:t>
            </a:r>
            <a:r>
              <a:rPr lang="ar-SA" sz="2800" b="1" dirty="0" smtClean="0">
                <a:solidFill>
                  <a:srgbClr val="FF0000"/>
                </a:solidFill>
                <a:effectLst>
                  <a:outerShdw blurRad="38100" dist="38100" dir="2700000" algn="tl">
                    <a:srgbClr val="000000">
                      <a:alpha val="43137"/>
                    </a:srgbClr>
                  </a:outerShdw>
                </a:effectLst>
                <a:hlinkClick r:id="rId4" action="ppaction://hlinksldjump"/>
              </a:rPr>
              <a:t>النساء</a:t>
            </a:r>
            <a:endParaRPr lang="ar-SA" b="1" dirty="0">
              <a:solidFill>
                <a:srgbClr val="FF0000"/>
              </a:solidFill>
              <a:effectLst>
                <a:outerShdw blurRad="38100" dist="38100" dir="2700000" algn="tl">
                  <a:srgbClr val="000000">
                    <a:alpha val="43137"/>
                  </a:srgbClr>
                </a:outerShdw>
              </a:effectLst>
            </a:endParaRPr>
          </a:p>
        </p:txBody>
      </p:sp>
      <p:sp>
        <p:nvSpPr>
          <p:cNvPr id="23" name="מלבן 22">
            <a:hlinkClick r:id="rId5" action="ppaction://hlinksldjump"/>
          </p:cNvPr>
          <p:cNvSpPr/>
          <p:nvPr/>
        </p:nvSpPr>
        <p:spPr>
          <a:xfrm>
            <a:off x="3589" y="4869160"/>
            <a:ext cx="5646162" cy="830997"/>
          </a:xfrm>
          <a:prstGeom prst="rect">
            <a:avLst/>
          </a:prstGeom>
        </p:spPr>
        <p:txBody>
          <a:bodyPr wrap="none">
            <a:spAutoFit/>
          </a:bodyPr>
          <a:lstStyle/>
          <a:p>
            <a:r>
              <a:rPr lang="ar-SA" sz="2400" b="1" dirty="0">
                <a:solidFill>
                  <a:srgbClr val="FF0000"/>
                </a:solidFill>
                <a:effectLst>
                  <a:outerShdw blurRad="38100" dist="38100" dir="2700000" algn="tl">
                    <a:srgbClr val="000000">
                      <a:alpha val="43137"/>
                    </a:srgbClr>
                  </a:outerShdw>
                </a:effectLst>
                <a:hlinkClick r:id="rId3" action="ppaction://hlinksldjump"/>
              </a:rPr>
              <a:t>الجمعية </a:t>
            </a:r>
            <a:r>
              <a:rPr lang="ar-SA" sz="2400" b="1" dirty="0" smtClean="0">
                <a:solidFill>
                  <a:srgbClr val="FF0000"/>
                </a:solidFill>
                <a:effectLst>
                  <a:outerShdw blurRad="38100" dist="38100" dir="2700000" algn="tl">
                    <a:srgbClr val="000000">
                      <a:alpha val="43137"/>
                    </a:srgbClr>
                  </a:outerShdw>
                </a:effectLst>
                <a:hlinkClick r:id="rId3" action="ppaction://hlinksldjump"/>
              </a:rPr>
              <a:t>العامة </a:t>
            </a:r>
            <a:r>
              <a:rPr lang="ar-SA" sz="2400" b="1" dirty="0">
                <a:solidFill>
                  <a:srgbClr val="FF0000"/>
                </a:solidFill>
                <a:effectLst>
                  <a:outerShdw blurRad="38100" dist="38100" dir="2700000" algn="tl">
                    <a:srgbClr val="000000">
                      <a:alpha val="43137"/>
                    </a:srgbClr>
                  </a:outerShdw>
                </a:effectLst>
                <a:hlinkClick r:id="rId3" action="ppaction://hlinksldjump"/>
              </a:rPr>
              <a:t>للامم المتحدة</a:t>
            </a:r>
            <a:r>
              <a:rPr lang="ar-SA" sz="2400" b="1" dirty="0">
                <a:solidFill>
                  <a:srgbClr val="FF0000"/>
                </a:solidFill>
                <a:effectLst>
                  <a:outerShdw blurRad="38100" dist="38100" dir="2700000" algn="tl">
                    <a:srgbClr val="000000">
                      <a:alpha val="43137"/>
                    </a:srgbClr>
                  </a:outerShdw>
                </a:effectLst>
              </a:rPr>
              <a:t> </a:t>
            </a:r>
            <a:r>
              <a:rPr lang="ar-SA" sz="2400" b="1" dirty="0" smtClean="0">
                <a:solidFill>
                  <a:srgbClr val="FF0000"/>
                </a:solidFill>
                <a:effectLst>
                  <a:outerShdw blurRad="38100" dist="38100" dir="2700000" algn="tl">
                    <a:srgbClr val="000000">
                      <a:alpha val="43137"/>
                    </a:srgbClr>
                  </a:outerShdw>
                </a:effectLst>
              </a:rPr>
              <a:t>      </a:t>
            </a:r>
            <a:r>
              <a:rPr lang="ar-SA" sz="2400" b="1" dirty="0">
                <a:solidFill>
                  <a:srgbClr val="FF0000"/>
                </a:solidFill>
                <a:effectLst>
                  <a:outerShdw blurRad="38100" dist="38100" dir="2700000" algn="tl">
                    <a:srgbClr val="000000">
                      <a:alpha val="43137"/>
                    </a:srgbClr>
                  </a:outerShdw>
                </a:effectLst>
                <a:hlinkClick r:id="rId4" action="ppaction://hlinksldjump"/>
              </a:rPr>
              <a:t>جمعية حقوق الإنسان </a:t>
            </a:r>
            <a:endParaRPr lang="he-IL" sz="2400" dirty="0">
              <a:solidFill>
                <a:srgbClr val="FF0000"/>
              </a:solidFill>
            </a:endParaRPr>
          </a:p>
          <a:p>
            <a:endParaRPr lang="he-IL" sz="2400" dirty="0">
              <a:solidFill>
                <a:srgbClr val="FF0000"/>
              </a:solidFill>
            </a:endParaRPr>
          </a:p>
        </p:txBody>
      </p:sp>
      <p:sp>
        <p:nvSpPr>
          <p:cNvPr id="26" name="אליפסה 21">
            <a:hlinkClick r:id="rId6"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10" name="אליפסה 6">
            <a:hlinkClick r:id="rId7"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12" name="Flowchart: Connector 11">
            <a:hlinkClick r:id="rId8"/>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13" name="Flowchart: Connector 12">
            <a:hlinkClick r:id="rId9"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14" name="אליפסה 6">
            <a:hlinkClick r:id="rId10"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15" name="אליפסה 6">
            <a:hlinkClick r:id="rId11"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6" name="אליפסה 6">
            <a:hlinkClick r:id="rId12"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506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519" y="580571"/>
            <a:ext cx="7391400" cy="1200329"/>
          </a:xfrm>
          <a:prstGeom prst="rect">
            <a:avLst/>
          </a:prstGeom>
          <a:noFill/>
        </p:spPr>
        <p:txBody>
          <a:bodyPr wrap="square" rtlCol="0">
            <a:spAutoFit/>
          </a:bodyPr>
          <a:lstStyle/>
          <a:p>
            <a:pPr algn="r"/>
            <a:r>
              <a:rPr lang="ar-SA" sz="3600" b="1" dirty="0" smtClean="0">
                <a:effectLst>
                  <a:outerShdw blurRad="38100" dist="38100" dir="2700000" algn="tl">
                    <a:srgbClr val="000000">
                      <a:alpha val="43137"/>
                    </a:srgbClr>
                  </a:outerShdw>
                </a:effectLst>
              </a:rPr>
              <a:t>يهدف اليوم العالمي لغسل الأيدي (حسب الفقرة الثانية) إلى:</a:t>
            </a:r>
            <a:endParaRPr lang="en-US" sz="3600" b="1" dirty="0">
              <a:effectLst>
                <a:outerShdw blurRad="38100" dist="38100" dir="2700000" algn="tl">
                  <a:srgbClr val="000000">
                    <a:alpha val="43137"/>
                  </a:srgbClr>
                </a:outerShdw>
              </a:effectLst>
            </a:endParaRPr>
          </a:p>
        </p:txBody>
      </p:sp>
      <p:sp>
        <p:nvSpPr>
          <p:cNvPr id="3" name="TextBox 2"/>
          <p:cNvSpPr txBox="1"/>
          <p:nvPr/>
        </p:nvSpPr>
        <p:spPr>
          <a:xfrm>
            <a:off x="-468560" y="2287688"/>
            <a:ext cx="8532440" cy="3539430"/>
          </a:xfrm>
          <a:prstGeom prst="rect">
            <a:avLst/>
          </a:prstGeom>
          <a:noFill/>
        </p:spPr>
        <p:txBody>
          <a:bodyPr wrap="square" rtlCol="0">
            <a:spAutoFit/>
          </a:bodyPr>
          <a:lstStyle/>
          <a:p>
            <a:pPr algn="r"/>
            <a:r>
              <a:rPr lang="ar-SA" sz="2400" b="1" dirty="0" smtClean="0">
                <a:effectLst>
                  <a:outerShdw blurRad="38100" dist="38100" dir="2700000" algn="tl">
                    <a:srgbClr val="000000">
                      <a:alpha val="43137"/>
                    </a:srgbClr>
                  </a:outerShdw>
                </a:effectLst>
              </a:rPr>
              <a:t>                      </a:t>
            </a:r>
            <a:r>
              <a:rPr lang="ar-SA" sz="3200" b="1" dirty="0" smtClean="0">
                <a:effectLst>
                  <a:outerShdw blurRad="38100" dist="38100" dir="2700000" algn="tl">
                    <a:srgbClr val="000000">
                      <a:alpha val="43137"/>
                    </a:srgbClr>
                  </a:outerShdw>
                </a:effectLst>
              </a:rPr>
              <a:t>شراء الصابون ذي الرائحة الذكية</a:t>
            </a:r>
          </a:p>
          <a:p>
            <a:pPr algn="r"/>
            <a:r>
              <a:rPr lang="ar-SA" sz="3200" b="1" dirty="0">
                <a:effectLst>
                  <a:outerShdw blurRad="38100" dist="38100" dir="2700000" algn="tl">
                    <a:srgbClr val="000000">
                      <a:alpha val="43137"/>
                    </a:srgbClr>
                  </a:outerShdw>
                </a:effectLst>
              </a:rPr>
              <a:t> </a:t>
            </a:r>
            <a:endParaRPr lang="ar-SA" sz="3200" b="1" dirty="0" smtClean="0">
              <a:effectLst>
                <a:outerShdw blurRad="38100" dist="38100" dir="2700000" algn="tl">
                  <a:srgbClr val="000000">
                    <a:alpha val="43137"/>
                  </a:srgbClr>
                </a:outerShdw>
              </a:effectLst>
            </a:endParaRPr>
          </a:p>
          <a:p>
            <a:pPr algn="r"/>
            <a:r>
              <a:rPr lang="ar-SA" sz="3200" b="1" dirty="0">
                <a:effectLst>
                  <a:outerShdw blurRad="38100" dist="38100" dir="2700000" algn="tl">
                    <a:srgbClr val="000000">
                      <a:alpha val="43137"/>
                    </a:srgbClr>
                  </a:outerShdw>
                </a:effectLst>
              </a:rPr>
              <a:t> </a:t>
            </a:r>
            <a:r>
              <a:rPr lang="ar-SA" sz="3200" b="1" dirty="0" smtClean="0">
                <a:effectLst>
                  <a:outerShdw blurRad="38100" dist="38100" dir="2700000" algn="tl">
                    <a:srgbClr val="000000">
                      <a:alpha val="43137"/>
                    </a:srgbClr>
                  </a:outerShdw>
                </a:effectLst>
              </a:rPr>
              <a:t>                اللعب بالماء والصابون في أيام الحر</a:t>
            </a:r>
          </a:p>
          <a:p>
            <a:pPr algn="r"/>
            <a:endParaRPr lang="ar-SA" sz="3200" b="1" dirty="0">
              <a:effectLst>
                <a:outerShdw blurRad="38100" dist="38100" dir="2700000" algn="tl">
                  <a:srgbClr val="000000">
                    <a:alpha val="43137"/>
                  </a:srgbClr>
                </a:outerShdw>
              </a:effectLst>
            </a:endParaRPr>
          </a:p>
          <a:p>
            <a:pPr algn="r"/>
            <a:r>
              <a:rPr lang="ar-SA" sz="3200" b="1" dirty="0" smtClean="0">
                <a:effectLst>
                  <a:outerShdw blurRad="38100" dist="38100" dir="2700000" algn="tl">
                    <a:srgbClr val="000000">
                      <a:alpha val="43137"/>
                    </a:srgbClr>
                  </a:outerShdw>
                </a:effectLst>
              </a:rPr>
              <a:t>                 تسلية الاطفال بالبرامج التربوية</a:t>
            </a:r>
          </a:p>
          <a:p>
            <a:pPr algn="r"/>
            <a:endParaRPr lang="ar-SA" sz="3200" b="1" dirty="0">
              <a:effectLst>
                <a:outerShdw blurRad="38100" dist="38100" dir="2700000" algn="tl">
                  <a:srgbClr val="000000">
                    <a:alpha val="43137"/>
                  </a:srgbClr>
                </a:outerShdw>
              </a:effectLst>
            </a:endParaRPr>
          </a:p>
          <a:p>
            <a:pPr algn="r"/>
            <a:r>
              <a:rPr lang="ar-SA" sz="3200" b="1" dirty="0" smtClean="0">
                <a:effectLst>
                  <a:outerShdw blurRad="38100" dist="38100" dir="2700000" algn="tl">
                    <a:srgbClr val="000000">
                      <a:alpha val="43137"/>
                    </a:srgbClr>
                  </a:outerShdw>
                </a:effectLst>
              </a:rPr>
              <a:t>                نشر التوعية بين الناس حول فوائد غسل اليدين</a:t>
            </a:r>
          </a:p>
        </p:txBody>
      </p:sp>
      <p:sp>
        <p:nvSpPr>
          <p:cNvPr id="4" name="מלבן 3"/>
          <p:cNvSpPr/>
          <p:nvPr/>
        </p:nvSpPr>
        <p:spPr>
          <a:xfrm>
            <a:off x="6444208" y="2438817"/>
            <a:ext cx="685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מלבן 4"/>
          <p:cNvSpPr/>
          <p:nvPr/>
        </p:nvSpPr>
        <p:spPr>
          <a:xfrm>
            <a:off x="6444208" y="3356992"/>
            <a:ext cx="685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מלבן 5"/>
          <p:cNvSpPr/>
          <p:nvPr/>
        </p:nvSpPr>
        <p:spPr>
          <a:xfrm>
            <a:off x="6444208" y="4365104"/>
            <a:ext cx="685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מלבן 6"/>
          <p:cNvSpPr/>
          <p:nvPr/>
        </p:nvSpPr>
        <p:spPr>
          <a:xfrm>
            <a:off x="6444208" y="5301208"/>
            <a:ext cx="685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13" name="Rectangle 12">
            <a:hlinkClick r:id="rId3" action="ppaction://hlinksldjump"/>
          </p:cNvPr>
          <p:cNvSpPr/>
          <p:nvPr/>
        </p:nvSpPr>
        <p:spPr>
          <a:xfrm>
            <a:off x="6283052" y="2438817"/>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Rectangle 13">
            <a:hlinkClick r:id="rId3" action="ppaction://hlinksldjump"/>
          </p:cNvPr>
          <p:cNvSpPr/>
          <p:nvPr/>
        </p:nvSpPr>
        <p:spPr>
          <a:xfrm>
            <a:off x="6125390" y="3305944"/>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Rectangle 14">
            <a:hlinkClick r:id="rId3" action="ppaction://hlinksldjump"/>
          </p:cNvPr>
          <p:cNvSpPr/>
          <p:nvPr/>
        </p:nvSpPr>
        <p:spPr>
          <a:xfrm>
            <a:off x="6283052" y="4314056"/>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Rectangle 15">
            <a:hlinkClick r:id="rId4" action="ppaction://hlinksldjump"/>
          </p:cNvPr>
          <p:cNvSpPr/>
          <p:nvPr/>
        </p:nvSpPr>
        <p:spPr>
          <a:xfrm>
            <a:off x="6283052" y="5250160"/>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אליפסה 6">
            <a:hlinkClick r:id="rId5"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19" name="Flowchart: Connector 18">
            <a:hlinkClick r:id="rId6"/>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20" name="Flowchart: Connector 19">
            <a:hlinkClick r:id="rId7"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21" name="אליפסה 6">
            <a:hlinkClick r:id="rId8"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22" name="אליפסה 6">
            <a:hlinkClick r:id="rId9"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23" name="אליפסה 6">
            <a:hlinkClick r:id="rId10"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87607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260647"/>
            <a:ext cx="7696200" cy="5016758"/>
          </a:xfrm>
          <a:prstGeom prst="rect">
            <a:avLst/>
          </a:prstGeom>
          <a:noFill/>
        </p:spPr>
        <p:txBody>
          <a:bodyPr wrap="square" rtlCol="0">
            <a:spAutoFit/>
          </a:bodyPr>
          <a:lstStyle/>
          <a:p>
            <a:pPr algn="ctr"/>
            <a:r>
              <a:rPr lang="ar-SA" sz="3200" b="1" u="sng" dirty="0" smtClean="0">
                <a:solidFill>
                  <a:srgbClr val="FF0000"/>
                </a:solidFill>
                <a:effectLst>
                  <a:outerShdw blurRad="38100" dist="38100" dir="2700000" algn="tl">
                    <a:srgbClr val="000000">
                      <a:alpha val="43137"/>
                    </a:srgbClr>
                  </a:outerShdw>
                </a:effectLst>
              </a:rPr>
              <a:t>اجب بـ (صحيح\خطأ) في المكان المناسب:</a:t>
            </a:r>
            <a:endParaRPr lang="ar-SA" sz="3200" b="1" u="sng" dirty="0">
              <a:solidFill>
                <a:srgbClr val="FF0000"/>
              </a:solidFill>
              <a:effectLst>
                <a:outerShdw blurRad="38100" dist="38100" dir="2700000" algn="tl">
                  <a:srgbClr val="000000">
                    <a:alpha val="43137"/>
                  </a:srgbClr>
                </a:outerShdw>
              </a:effectLst>
            </a:endParaRPr>
          </a:p>
          <a:p>
            <a:pPr algn="r"/>
            <a:endParaRPr lang="ar-SA" sz="3200" b="1" dirty="0">
              <a:effectLst>
                <a:outerShdw blurRad="38100" dist="38100" dir="2700000" algn="tl">
                  <a:srgbClr val="000000">
                    <a:alpha val="43137"/>
                  </a:srgbClr>
                </a:outerShdw>
              </a:effectLst>
            </a:endParaRPr>
          </a:p>
          <a:p>
            <a:pPr algn="r"/>
            <a:r>
              <a:rPr lang="ar-SA" sz="3200" b="1" dirty="0" smtClean="0">
                <a:effectLst>
                  <a:outerShdw blurRad="38100" dist="38100" dir="2700000" algn="tl">
                    <a:srgbClr val="000000">
                      <a:alpha val="43137"/>
                    </a:srgbClr>
                  </a:outerShdw>
                </a:effectLst>
              </a:rPr>
              <a:t>  أ) بإمكاننا التخلص من الجراثيم بغسل يدينا بالماء فقط.</a:t>
            </a:r>
            <a:r>
              <a:rPr lang="ar-SA" sz="3200" b="1" dirty="0">
                <a:effectLst>
                  <a:outerShdw blurRad="38100" dist="38100" dir="2700000" algn="tl">
                    <a:srgbClr val="000000">
                      <a:alpha val="43137"/>
                    </a:srgbClr>
                  </a:outerShdw>
                </a:effectLst>
              </a:rPr>
              <a:t> </a:t>
            </a:r>
            <a:endParaRPr lang="ar-SA" sz="3200" b="1" dirty="0" smtClean="0">
              <a:effectLst>
                <a:outerShdw blurRad="38100" dist="38100" dir="2700000" algn="tl">
                  <a:srgbClr val="000000">
                    <a:alpha val="43137"/>
                  </a:srgbClr>
                </a:outerShdw>
              </a:effectLst>
            </a:endParaRPr>
          </a:p>
          <a:p>
            <a:pPr algn="r"/>
            <a:endParaRPr lang="ar-SA" sz="3200" b="1" dirty="0" smtClean="0">
              <a:effectLst>
                <a:outerShdw blurRad="38100" dist="38100" dir="2700000" algn="tl">
                  <a:srgbClr val="000000">
                    <a:alpha val="43137"/>
                  </a:srgbClr>
                </a:outerShdw>
              </a:effectLst>
            </a:endParaRPr>
          </a:p>
          <a:p>
            <a:pPr algn="r"/>
            <a:endParaRPr lang="ar-SA" sz="3200" b="1" dirty="0" smtClean="0">
              <a:effectLst>
                <a:outerShdw blurRad="38100" dist="38100" dir="2700000" algn="tl">
                  <a:srgbClr val="000000">
                    <a:alpha val="43137"/>
                  </a:srgbClr>
                </a:outerShdw>
              </a:effectLst>
            </a:endParaRPr>
          </a:p>
          <a:p>
            <a:pPr algn="r"/>
            <a:r>
              <a:rPr lang="ar-SA" sz="3200" b="1" dirty="0" smtClean="0">
                <a:effectLst>
                  <a:outerShdw blurRad="38100" dist="38100" dir="2700000" algn="tl">
                    <a:srgbClr val="000000">
                      <a:alpha val="43137"/>
                    </a:srgbClr>
                  </a:outerShdw>
                </a:effectLst>
              </a:rPr>
              <a:t>ب) الصابون المضاد للبكتيريا أفضل من الصابون العادي في منع انتشار المرض. </a:t>
            </a:r>
          </a:p>
          <a:p>
            <a:pPr algn="r"/>
            <a:endParaRPr lang="ar-SA" sz="3200" b="1" dirty="0">
              <a:effectLst>
                <a:outerShdw blurRad="38100" dist="38100" dir="2700000" algn="tl">
                  <a:srgbClr val="000000">
                    <a:alpha val="43137"/>
                  </a:srgbClr>
                </a:outerShdw>
              </a:effectLst>
            </a:endParaRPr>
          </a:p>
          <a:p>
            <a:pPr algn="r"/>
            <a:endParaRPr lang="ar-SA" sz="3200" b="1" dirty="0" smtClean="0">
              <a:effectLst>
                <a:outerShdw blurRad="38100" dist="38100" dir="2700000" algn="tl">
                  <a:srgbClr val="000000">
                    <a:alpha val="43137"/>
                  </a:srgbClr>
                </a:outerShdw>
              </a:effectLst>
            </a:endParaRPr>
          </a:p>
          <a:p>
            <a:pPr algn="r"/>
            <a:r>
              <a:rPr lang="ar-SA" sz="3200" b="1" dirty="0" smtClean="0">
                <a:effectLst>
                  <a:outerShdw blurRad="38100" dist="38100" dir="2700000" algn="tl">
                    <a:srgbClr val="000000">
                      <a:alpha val="43137"/>
                    </a:srgbClr>
                  </a:outerShdw>
                </a:effectLst>
              </a:rPr>
              <a:t>ج) علينا غسل اليدين بالماء والصابون قبل تناول الطعام.  </a:t>
            </a:r>
            <a:endParaRPr lang="en-US" sz="3200" b="1" u="sng" dirty="0">
              <a:solidFill>
                <a:srgbClr val="FF0000"/>
              </a:solidFill>
              <a:effectLst>
                <a:outerShdw blurRad="38100" dist="38100" dir="2700000" algn="tl">
                  <a:srgbClr val="000000">
                    <a:alpha val="43137"/>
                  </a:srgbClr>
                </a:outerShdw>
              </a:effectLst>
            </a:endParaRPr>
          </a:p>
        </p:txBody>
      </p:sp>
      <p:sp>
        <p:nvSpPr>
          <p:cNvPr id="20" name="Rectangle 19"/>
          <p:cNvSpPr/>
          <p:nvPr/>
        </p:nvSpPr>
        <p:spPr>
          <a:xfrm>
            <a:off x="3131840" y="1860593"/>
            <a:ext cx="2684213" cy="70788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r>
              <a:rPr lang="ar-SA" b="1" smtClean="0">
                <a:solidFill>
                  <a:srgbClr val="00FF00"/>
                </a:solidFill>
              </a:rPr>
              <a:t> </a:t>
            </a:r>
            <a:r>
              <a:rPr lang="ar-SA" smtClean="0">
                <a:solidFill>
                  <a:srgbClr val="00FF00"/>
                </a:solidFill>
              </a:rPr>
              <a:t> </a:t>
            </a:r>
            <a:r>
              <a:rPr lang="ar-SA" sz="2800" smtClean="0">
                <a:solidFill>
                  <a:srgbClr val="00FF00"/>
                </a:solidFill>
              </a:rPr>
              <a:t>صحيح </a:t>
            </a:r>
            <a:r>
              <a:rPr lang="ar-SA" sz="2800" smtClean="0"/>
              <a:t> </a:t>
            </a:r>
            <a:r>
              <a:rPr lang="ar-SA" smtClean="0"/>
              <a:t>             </a:t>
            </a:r>
            <a:r>
              <a:rPr lang="ar-SA" sz="2800" smtClean="0">
                <a:solidFill>
                  <a:srgbClr val="FF0000"/>
                </a:solidFill>
              </a:rPr>
              <a:t>خطأ</a:t>
            </a:r>
            <a:endParaRPr lang="en-US" sz="2800" dirty="0">
              <a:solidFill>
                <a:srgbClr val="FF0000"/>
              </a:solidFill>
            </a:endParaRPr>
          </a:p>
        </p:txBody>
      </p:sp>
      <p:sp>
        <p:nvSpPr>
          <p:cNvPr id="21" name="Rectangle 20"/>
          <p:cNvSpPr/>
          <p:nvPr/>
        </p:nvSpPr>
        <p:spPr>
          <a:xfrm>
            <a:off x="4392160" y="1876698"/>
            <a:ext cx="107832" cy="68820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4"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6" name="Rectangle 5">
            <a:hlinkClick r:id="rId3" action="ppaction://hlinksldjump"/>
          </p:cNvPr>
          <p:cNvSpPr/>
          <p:nvPr/>
        </p:nvSpPr>
        <p:spPr>
          <a:xfrm>
            <a:off x="4716016" y="1988840"/>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Rectangle 13"/>
          <p:cNvSpPr/>
          <p:nvPr/>
        </p:nvSpPr>
        <p:spPr>
          <a:xfrm>
            <a:off x="3103969" y="3879382"/>
            <a:ext cx="2684213" cy="70788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r>
              <a:rPr lang="ar-SA" b="1" smtClean="0">
                <a:solidFill>
                  <a:srgbClr val="00FF00"/>
                </a:solidFill>
              </a:rPr>
              <a:t> </a:t>
            </a:r>
            <a:r>
              <a:rPr lang="ar-SA" smtClean="0">
                <a:solidFill>
                  <a:srgbClr val="00FF00"/>
                </a:solidFill>
              </a:rPr>
              <a:t> </a:t>
            </a:r>
            <a:r>
              <a:rPr lang="ar-SA" sz="2800" smtClean="0">
                <a:solidFill>
                  <a:srgbClr val="00FF00"/>
                </a:solidFill>
              </a:rPr>
              <a:t>صحيح </a:t>
            </a:r>
            <a:r>
              <a:rPr lang="ar-SA" sz="2800" smtClean="0"/>
              <a:t> </a:t>
            </a:r>
            <a:r>
              <a:rPr lang="ar-SA" smtClean="0"/>
              <a:t>             </a:t>
            </a:r>
            <a:r>
              <a:rPr lang="ar-SA" sz="2800" smtClean="0">
                <a:solidFill>
                  <a:srgbClr val="FF0000"/>
                </a:solidFill>
              </a:rPr>
              <a:t>خطأ</a:t>
            </a:r>
            <a:endParaRPr lang="en-US" sz="2800" dirty="0">
              <a:solidFill>
                <a:srgbClr val="FF0000"/>
              </a:solidFill>
            </a:endParaRPr>
          </a:p>
        </p:txBody>
      </p:sp>
      <p:sp>
        <p:nvSpPr>
          <p:cNvPr id="15" name="Rectangle 14"/>
          <p:cNvSpPr/>
          <p:nvPr/>
        </p:nvSpPr>
        <p:spPr>
          <a:xfrm>
            <a:off x="3131840" y="5830037"/>
            <a:ext cx="2684213" cy="70788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r>
              <a:rPr lang="ar-SA" b="1" smtClean="0">
                <a:solidFill>
                  <a:srgbClr val="00FF00"/>
                </a:solidFill>
              </a:rPr>
              <a:t> </a:t>
            </a:r>
            <a:r>
              <a:rPr lang="ar-SA" smtClean="0">
                <a:solidFill>
                  <a:srgbClr val="00FF00"/>
                </a:solidFill>
              </a:rPr>
              <a:t> </a:t>
            </a:r>
            <a:r>
              <a:rPr lang="ar-SA" sz="2800" smtClean="0">
                <a:solidFill>
                  <a:srgbClr val="00FF00"/>
                </a:solidFill>
              </a:rPr>
              <a:t>صحيح </a:t>
            </a:r>
            <a:r>
              <a:rPr lang="ar-SA" sz="2800" smtClean="0"/>
              <a:t> </a:t>
            </a:r>
            <a:r>
              <a:rPr lang="ar-SA" smtClean="0"/>
              <a:t>             </a:t>
            </a:r>
            <a:r>
              <a:rPr lang="ar-SA" sz="2800" smtClean="0">
                <a:solidFill>
                  <a:srgbClr val="FF0000"/>
                </a:solidFill>
              </a:rPr>
              <a:t>خطأ</a:t>
            </a:r>
            <a:endParaRPr lang="en-US" sz="2800" dirty="0">
              <a:solidFill>
                <a:srgbClr val="FF0000"/>
              </a:solidFill>
            </a:endParaRPr>
          </a:p>
        </p:txBody>
      </p:sp>
      <p:sp>
        <p:nvSpPr>
          <p:cNvPr id="16" name="Rectangle 15"/>
          <p:cNvSpPr/>
          <p:nvPr/>
        </p:nvSpPr>
        <p:spPr>
          <a:xfrm>
            <a:off x="4284328" y="5832205"/>
            <a:ext cx="107832" cy="68820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Rectangle 16"/>
          <p:cNvSpPr/>
          <p:nvPr/>
        </p:nvSpPr>
        <p:spPr>
          <a:xfrm>
            <a:off x="4320152" y="3892922"/>
            <a:ext cx="107832" cy="68820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Rectangle 17">
            <a:hlinkClick r:id="rId3" action="ppaction://hlinksldjump"/>
          </p:cNvPr>
          <p:cNvSpPr/>
          <p:nvPr/>
        </p:nvSpPr>
        <p:spPr>
          <a:xfrm>
            <a:off x="3131840" y="3961573"/>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Rectangle 18">
            <a:hlinkClick r:id="rId3" action="ppaction://hlinksldjump"/>
          </p:cNvPr>
          <p:cNvSpPr/>
          <p:nvPr/>
        </p:nvSpPr>
        <p:spPr>
          <a:xfrm>
            <a:off x="3131840" y="5960284"/>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Rectangle 25">
            <a:hlinkClick r:id="rId4" action="ppaction://hlinksldjump"/>
          </p:cNvPr>
          <p:cNvSpPr/>
          <p:nvPr/>
        </p:nvSpPr>
        <p:spPr>
          <a:xfrm>
            <a:off x="3156925" y="1947712"/>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Rectangle 26">
            <a:hlinkClick r:id="rId4" action="ppaction://hlinksldjump"/>
          </p:cNvPr>
          <p:cNvSpPr/>
          <p:nvPr/>
        </p:nvSpPr>
        <p:spPr>
          <a:xfrm>
            <a:off x="4716016" y="4021001"/>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Rectangle 27">
            <a:hlinkClick r:id="rId4" action="ppaction://hlinksldjump"/>
          </p:cNvPr>
          <p:cNvSpPr/>
          <p:nvPr/>
        </p:nvSpPr>
        <p:spPr>
          <a:xfrm>
            <a:off x="4709220" y="5960284"/>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אליפסה 6">
            <a:hlinkClick r:id="rId5"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31" name="Flowchart: Connector 30">
            <a:hlinkClick r:id="rId6"/>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32" name="Flowchart: Connector 31">
            <a:hlinkClick r:id="rId7"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33" name="אליפסה 6">
            <a:hlinkClick r:id="rId8"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35" name="אליפסה 6">
            <a:hlinkClick r:id="rId9"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22" name="אליפסה 6">
            <a:hlinkClick r:id="rId10"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5371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68067"/>
            <a:ext cx="7391400" cy="646331"/>
          </a:xfrm>
          <a:prstGeom prst="rect">
            <a:avLst/>
          </a:prstGeom>
          <a:noFill/>
        </p:spPr>
        <p:txBody>
          <a:bodyPr wrap="square" rtlCol="0">
            <a:spAutoFit/>
          </a:bodyPr>
          <a:lstStyle/>
          <a:p>
            <a:pPr algn="r"/>
            <a:r>
              <a:rPr lang="ar-SA" sz="3600" b="1" dirty="0" smtClean="0">
                <a:solidFill>
                  <a:srgbClr val="FF0000"/>
                </a:solidFill>
                <a:effectLst>
                  <a:outerShdw blurRad="38100" dist="38100" dir="2700000" algn="tl">
                    <a:srgbClr val="000000">
                      <a:alpha val="43137"/>
                    </a:srgbClr>
                  </a:outerShdw>
                </a:effectLst>
              </a:rPr>
              <a:t>اضغط    على الجملة التي تدل على حقيقة </a:t>
            </a:r>
            <a:endParaRPr lang="en-US" sz="3600" b="1"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899592" y="1508088"/>
            <a:ext cx="5656482" cy="4031873"/>
          </a:xfrm>
          <a:prstGeom prst="rect">
            <a:avLst/>
          </a:prstGeom>
          <a:noFill/>
        </p:spPr>
        <p:txBody>
          <a:bodyPr wrap="square" rtlCol="0">
            <a:spAutoFit/>
          </a:bodyPr>
          <a:lstStyle/>
          <a:p>
            <a:pPr algn="r"/>
            <a:r>
              <a:rPr lang="ar-SA" sz="3200" b="1" dirty="0" smtClean="0">
                <a:effectLst>
                  <a:outerShdw blurRad="38100" dist="38100" dir="2700000" algn="tl">
                    <a:srgbClr val="000000">
                      <a:alpha val="43137"/>
                    </a:srgbClr>
                  </a:outerShdw>
                </a:effectLst>
              </a:rPr>
              <a:t>يتواجد الصابون في معظم المنازل</a:t>
            </a:r>
          </a:p>
          <a:p>
            <a:pPr algn="r"/>
            <a:r>
              <a:rPr lang="ar-SA" sz="3200" b="1" dirty="0">
                <a:effectLst>
                  <a:outerShdw blurRad="38100" dist="38100" dir="2700000" algn="tl">
                    <a:srgbClr val="000000">
                      <a:alpha val="43137"/>
                    </a:srgbClr>
                  </a:outerShdw>
                </a:effectLst>
              </a:rPr>
              <a:t> </a:t>
            </a:r>
            <a:endParaRPr lang="ar-SA" sz="3200" b="1" dirty="0" smtClean="0">
              <a:effectLst>
                <a:outerShdw blurRad="38100" dist="38100" dir="2700000" algn="tl">
                  <a:srgbClr val="000000">
                    <a:alpha val="43137"/>
                  </a:srgbClr>
                </a:outerShdw>
              </a:effectLst>
            </a:endParaRPr>
          </a:p>
          <a:p>
            <a:pPr algn="r"/>
            <a:r>
              <a:rPr lang="ar-SA" sz="3200" b="1" dirty="0" smtClean="0">
                <a:effectLst>
                  <a:outerShdw blurRad="38100" dist="38100" dir="2700000" algn="tl">
                    <a:srgbClr val="000000">
                      <a:alpha val="43137"/>
                    </a:srgbClr>
                  </a:outerShdw>
                </a:effectLst>
              </a:rPr>
              <a:t>إنّ الجراثيم الناتجة عن الاوساخ منتشرة </a:t>
            </a:r>
          </a:p>
          <a:p>
            <a:pPr algn="r"/>
            <a:r>
              <a:rPr lang="ar-SA" sz="3200" b="1" dirty="0" smtClean="0">
                <a:effectLst>
                  <a:outerShdw blurRad="38100" dist="38100" dir="2700000" algn="tl">
                    <a:srgbClr val="000000">
                      <a:alpha val="43137"/>
                    </a:srgbClr>
                  </a:outerShdw>
                </a:effectLst>
              </a:rPr>
              <a:t>في كل مكان</a:t>
            </a:r>
          </a:p>
          <a:p>
            <a:pPr algn="r"/>
            <a:endParaRPr lang="ar-SA" sz="3200" b="1" dirty="0">
              <a:effectLst>
                <a:outerShdw blurRad="38100" dist="38100" dir="2700000" algn="tl">
                  <a:srgbClr val="000000">
                    <a:alpha val="43137"/>
                  </a:srgbClr>
                </a:outerShdw>
              </a:effectLst>
            </a:endParaRPr>
          </a:p>
          <a:p>
            <a:pPr algn="r"/>
            <a:r>
              <a:rPr lang="ar-SA" sz="3200" b="1" dirty="0" smtClean="0">
                <a:effectLst>
                  <a:outerShdw blurRad="38100" dist="38100" dir="2700000" algn="tl">
                    <a:srgbClr val="000000">
                      <a:alpha val="43137"/>
                    </a:srgbClr>
                  </a:outerShdw>
                </a:effectLst>
              </a:rPr>
              <a:t>انه أمر ممتع أنْ تغسل يديك بالصابون</a:t>
            </a:r>
          </a:p>
          <a:p>
            <a:pPr algn="r"/>
            <a:endParaRPr lang="ar-SA" sz="3200" b="1" dirty="0">
              <a:effectLst>
                <a:outerShdw blurRad="38100" dist="38100" dir="2700000" algn="tl">
                  <a:srgbClr val="000000">
                    <a:alpha val="43137"/>
                  </a:srgbClr>
                </a:outerShdw>
              </a:effectLst>
            </a:endParaRPr>
          </a:p>
          <a:p>
            <a:pPr algn="r"/>
            <a:r>
              <a:rPr lang="ar-SA" sz="3200" b="1" dirty="0" smtClean="0">
                <a:effectLst>
                  <a:outerShdw blurRad="38100" dist="38100" dir="2700000" algn="tl">
                    <a:srgbClr val="000000">
                      <a:alpha val="43137"/>
                    </a:srgbClr>
                  </a:outerShdw>
                </a:effectLst>
              </a:rPr>
              <a:t>يستعمل الصابون في الحالات الضرورية</a:t>
            </a:r>
          </a:p>
        </p:txBody>
      </p:sp>
      <p:sp>
        <p:nvSpPr>
          <p:cNvPr id="5" name="מלבן 4">
            <a:hlinkClick r:id="rId2" action="ppaction://hlinksldjump"/>
          </p:cNvPr>
          <p:cNvSpPr/>
          <p:nvPr/>
        </p:nvSpPr>
        <p:spPr>
          <a:xfrm>
            <a:off x="6686228" y="1712894"/>
            <a:ext cx="685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מלבן 5">
            <a:hlinkClick r:id="rId3" action="ppaction://hlinksldjump"/>
          </p:cNvPr>
          <p:cNvSpPr/>
          <p:nvPr/>
        </p:nvSpPr>
        <p:spPr>
          <a:xfrm>
            <a:off x="6686228" y="2643373"/>
            <a:ext cx="685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מלבן 6">
            <a:hlinkClick r:id="rId4" action="ppaction://hlinksldjump"/>
          </p:cNvPr>
          <p:cNvSpPr/>
          <p:nvPr/>
        </p:nvSpPr>
        <p:spPr>
          <a:xfrm>
            <a:off x="6686228" y="4062180"/>
            <a:ext cx="685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מלבן 7">
            <a:hlinkClick r:id="rId5" action="ppaction://hlinksldjump"/>
          </p:cNvPr>
          <p:cNvSpPr/>
          <p:nvPr/>
        </p:nvSpPr>
        <p:spPr>
          <a:xfrm>
            <a:off x="6686228" y="5158961"/>
            <a:ext cx="685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אליפסה 21">
            <a:hlinkClick r:id="rId6"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10" name="Rectangle 9">
            <a:hlinkClick r:id="rId7" action="ppaction://hlinksldjump"/>
          </p:cNvPr>
          <p:cNvSpPr/>
          <p:nvPr/>
        </p:nvSpPr>
        <p:spPr>
          <a:xfrm>
            <a:off x="6556074" y="2592325"/>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Rectangle 10">
            <a:hlinkClick r:id="rId8" action="ppaction://hlinksldjump"/>
          </p:cNvPr>
          <p:cNvSpPr/>
          <p:nvPr/>
        </p:nvSpPr>
        <p:spPr>
          <a:xfrm>
            <a:off x="6525072" y="4011132"/>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Rectangle 12">
            <a:hlinkClick r:id="rId8" action="ppaction://hlinksldjump"/>
          </p:cNvPr>
          <p:cNvSpPr/>
          <p:nvPr/>
        </p:nvSpPr>
        <p:spPr>
          <a:xfrm>
            <a:off x="6556074" y="5107913"/>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Rectangle 13">
            <a:hlinkClick r:id="rId8" action="ppaction://hlinksldjump"/>
          </p:cNvPr>
          <p:cNvSpPr/>
          <p:nvPr/>
        </p:nvSpPr>
        <p:spPr>
          <a:xfrm>
            <a:off x="6556074" y="1712894"/>
            <a:ext cx="100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אליפסה 6">
            <a:hlinkClick r:id="rId9"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17" name="Flowchart: Connector 16">
            <a:hlinkClick r:id="rId10"/>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18" name="Flowchart: Connector 17">
            <a:hlinkClick r:id="rId3"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19" name="אליפסה 6">
            <a:hlinkClick r:id="rId4"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20" name="אליפסה 6">
            <a:hlinkClick r:id="rId11"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21" name="אליפסה 6">
            <a:hlinkClick r:id="rId12"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2866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132856"/>
            <a:ext cx="6696744" cy="2123658"/>
          </a:xfrm>
          <a:prstGeom prst="rect">
            <a:avLst/>
          </a:prstGeom>
          <a:noFill/>
        </p:spPr>
        <p:txBody>
          <a:bodyPr wrap="square" rtlCol="1">
            <a:spAutoFit/>
          </a:bodyPr>
          <a:lstStyle/>
          <a:p>
            <a:pPr algn="ctr"/>
            <a:r>
              <a:rPr lang="ar-SA" sz="6600" dirty="0" smtClean="0">
                <a:ln w="18415" cmpd="sng">
                  <a:solidFill>
                    <a:srgbClr val="00B0F0"/>
                  </a:solidFill>
                  <a:prstDash val="solid"/>
                </a:ln>
                <a:solidFill>
                  <a:srgbClr val="FF0000"/>
                </a:solidFill>
                <a:effectLst>
                  <a:outerShdw blurRad="63500" dir="3600000" algn="tl" rotWithShape="0">
                    <a:srgbClr val="000000">
                      <a:alpha val="70000"/>
                    </a:srgbClr>
                  </a:outerShdw>
                </a:effectLst>
                <a:latin typeface="Simplified Arabic" pitchFamily="18" charset="-78"/>
                <a:cs typeface="Simplified Arabic" pitchFamily="18" charset="-78"/>
              </a:rPr>
              <a:t>للانتقال للعبة الافعال </a:t>
            </a:r>
            <a:r>
              <a:rPr lang="ar-SA" sz="6600" dirty="0" smtClean="0">
                <a:ln w="18415" cmpd="sng">
                  <a:solidFill>
                    <a:srgbClr val="00B0F0"/>
                  </a:solidFill>
                  <a:prstDash val="solid"/>
                </a:ln>
                <a:solidFill>
                  <a:srgbClr val="FF0000"/>
                </a:solidFill>
                <a:effectLst>
                  <a:outerShdw blurRad="63500" dir="3600000" algn="tl" rotWithShape="0">
                    <a:srgbClr val="000000">
                      <a:alpha val="70000"/>
                    </a:srgbClr>
                  </a:outerShdw>
                </a:effectLst>
                <a:latin typeface="Simplified Arabic" pitchFamily="18" charset="-78"/>
                <a:cs typeface="Simplified Arabic" pitchFamily="18" charset="-78"/>
                <a:hlinkClick r:id="rId2"/>
              </a:rPr>
              <a:t>اضغط هنا</a:t>
            </a:r>
            <a:endParaRPr lang="he-IL" sz="6600" dirty="0">
              <a:ln w="18415" cmpd="sng">
                <a:solidFill>
                  <a:srgbClr val="00B0F0"/>
                </a:solidFill>
                <a:prstDash val="solid"/>
              </a:ln>
              <a:solidFill>
                <a:srgbClr val="FF0000"/>
              </a:solidFill>
              <a:effectLst>
                <a:outerShdw blurRad="63500" dir="3600000" algn="tl" rotWithShape="0">
                  <a:srgbClr val="000000">
                    <a:alpha val="70000"/>
                  </a:srgbClr>
                </a:outerShdw>
              </a:effectLst>
              <a:latin typeface="Simplified Arabic" pitchFamily="18" charset="-78"/>
            </a:endParaRPr>
          </a:p>
        </p:txBody>
      </p:sp>
      <p:sp>
        <p:nvSpPr>
          <p:cNvPr id="3" name="אליפסה 6">
            <a:hlinkClick r:id="rId3"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4" name="אליפסה 6">
            <a:hlinkClick r:id="rId3"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
        <p:nvSpPr>
          <p:cNvPr id="5" name="Flowchart: Connector 4">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6" name="Flowchart: Connector 5">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7"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8"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7210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16"/>
          <p:cNvSpPr/>
          <p:nvPr/>
        </p:nvSpPr>
        <p:spPr>
          <a:xfrm>
            <a:off x="683568" y="212008"/>
            <a:ext cx="684076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إجمال وتلخيص</a:t>
            </a:r>
            <a:endParaRPr lang="he-IL"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428024" y="1292973"/>
            <a:ext cx="7056784" cy="1938992"/>
          </a:xfrm>
          <a:prstGeom prst="rect">
            <a:avLst/>
          </a:prstGeom>
          <a:noFill/>
        </p:spPr>
        <p:txBody>
          <a:bodyPr wrap="square" rtlCol="0">
            <a:spAutoFit/>
          </a:bodyPr>
          <a:lstStyle/>
          <a:p>
            <a:r>
              <a:rPr lang="ar-SA" sz="4000" b="1" u="sng" dirty="0" smtClean="0">
                <a:effectLst>
                  <a:outerShdw blurRad="38100" dist="38100" dir="2700000" algn="tl">
                    <a:srgbClr val="000000">
                      <a:alpha val="43137"/>
                    </a:srgbClr>
                  </a:outerShdw>
                </a:effectLst>
              </a:rPr>
              <a:t>ماذا تعلمت من الدرس ؟ </a:t>
            </a:r>
            <a:endParaRPr lang="ar-SA" sz="4000" b="1" u="sng" dirty="0">
              <a:effectLst>
                <a:outerShdw blurRad="38100" dist="38100" dir="2700000" algn="tl">
                  <a:srgbClr val="000000">
                    <a:alpha val="43137"/>
                  </a:srgbClr>
                </a:outerShdw>
              </a:effectLst>
            </a:endParaRPr>
          </a:p>
          <a:p>
            <a:r>
              <a:rPr lang="ar-SA" sz="4000" dirty="0" smtClean="0"/>
              <a:t> __________________________</a:t>
            </a:r>
          </a:p>
          <a:p>
            <a:r>
              <a:rPr lang="ar-SA" sz="4000" dirty="0" smtClean="0"/>
              <a:t>__________________________</a:t>
            </a:r>
            <a:endParaRPr lang="en-US" sz="4000" dirty="0"/>
          </a:p>
        </p:txBody>
      </p:sp>
      <p:sp>
        <p:nvSpPr>
          <p:cNvPr id="6" name="TextBox 5"/>
          <p:cNvSpPr txBox="1"/>
          <p:nvPr/>
        </p:nvSpPr>
        <p:spPr>
          <a:xfrm>
            <a:off x="248904" y="3231965"/>
            <a:ext cx="7275424" cy="1938992"/>
          </a:xfrm>
          <a:prstGeom prst="rect">
            <a:avLst/>
          </a:prstGeom>
          <a:noFill/>
        </p:spPr>
        <p:txBody>
          <a:bodyPr wrap="square" rtlCol="0">
            <a:spAutoFit/>
          </a:bodyPr>
          <a:lstStyle/>
          <a:p>
            <a:r>
              <a:rPr lang="ar-SA" sz="4000" b="1" u="sng" dirty="0" smtClean="0">
                <a:effectLst>
                  <a:outerShdw blurRad="38100" dist="38100" dir="2700000" algn="tl">
                    <a:srgbClr val="000000">
                      <a:alpha val="43137"/>
                    </a:srgbClr>
                  </a:outerShdw>
                </a:effectLst>
              </a:rPr>
              <a:t>لخص الدرس بكلماتك</a:t>
            </a:r>
            <a:r>
              <a:rPr lang="ar-SA" sz="4000" dirty="0" smtClean="0">
                <a:effectLst>
                  <a:outerShdw blurRad="38100" dist="38100" dir="2700000" algn="tl">
                    <a:srgbClr val="000000">
                      <a:alpha val="43137"/>
                    </a:srgbClr>
                  </a:outerShdw>
                </a:effectLst>
              </a:rPr>
              <a:t> </a:t>
            </a:r>
            <a:r>
              <a:rPr lang="ar-SA" sz="4000" dirty="0" smtClean="0"/>
              <a:t>__________________________</a:t>
            </a:r>
          </a:p>
          <a:p>
            <a:r>
              <a:rPr lang="ar-SA" sz="4000" dirty="0" smtClean="0"/>
              <a:t>___________________________</a:t>
            </a:r>
            <a:endParaRPr lang="en-US" sz="4000" dirty="0"/>
          </a:p>
        </p:txBody>
      </p:sp>
      <p:sp>
        <p:nvSpPr>
          <p:cNvPr id="7" name="Rounded Rectangle 6">
            <a:hlinkClick r:id="rId2"/>
          </p:cNvPr>
          <p:cNvSpPr/>
          <p:nvPr/>
        </p:nvSpPr>
        <p:spPr>
          <a:xfrm>
            <a:off x="1619672" y="5743888"/>
            <a:ext cx="3708412" cy="11247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t>انتقل الى الوظيفة ورقة عمل</a:t>
            </a:r>
            <a:endParaRPr lang="en-US" sz="4000" dirty="0"/>
          </a:p>
        </p:txBody>
      </p:sp>
      <p:sp>
        <p:nvSpPr>
          <p:cNvPr id="18" name="אליפסה 21">
            <a:hlinkClick r:id="rId3"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8" name="אליפסה 6">
            <a:hlinkClick r:id="rId4"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10" name="Flowchart: Connector 9">
            <a:hlinkClick r:id="rId5"/>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11" name="Flowchart: Connector 10">
            <a:hlinkClick r:id="rId6"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12" name="אליפסה 6">
            <a:hlinkClick r:id="rId7"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13" name="אליפסה 6">
            <a:hlinkClick r:id="rId8"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4" name="אליפסה 6">
            <a:hlinkClick r:id="rId9"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5277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995489" y="2357352"/>
            <a:ext cx="8490531" cy="1754326"/>
          </a:xfrm>
          <a:prstGeom prst="rect">
            <a:avLst/>
          </a:prstGeom>
          <a:noFill/>
        </p:spPr>
        <p:txBody>
          <a:bodyPr wrap="square" rtlCol="0">
            <a:spAutoFit/>
          </a:bodyPr>
          <a:lstStyle/>
          <a:p>
            <a:r>
              <a:rPr lang="ar-SA" sz="3600" b="1" dirty="0" smtClean="0">
                <a:effectLst>
                  <a:outerShdw blurRad="38100" dist="38100" dir="2700000" algn="tl">
                    <a:srgbClr val="000000">
                      <a:alpha val="43137"/>
                    </a:srgbClr>
                  </a:outerShdw>
                </a:effectLst>
              </a:rPr>
              <a:t>ماهو التحدي المطروح  في الفقرة الأخيرة؟</a:t>
            </a:r>
            <a:r>
              <a:rPr lang="ar-SA" sz="3600" b="1" dirty="0">
                <a:solidFill>
                  <a:srgbClr val="FF0000"/>
                </a:solidFill>
                <a:effectLst>
                  <a:outerShdw blurRad="38100" dist="38100" dir="2700000" algn="tl">
                    <a:srgbClr val="000000">
                      <a:alpha val="43137"/>
                    </a:srgbClr>
                  </a:outerShdw>
                </a:effectLst>
              </a:rPr>
              <a:t> </a:t>
            </a:r>
            <a:endParaRPr lang="ar-SA" sz="3600" b="1" dirty="0" smtClean="0">
              <a:effectLst>
                <a:outerShdw blurRad="38100" dist="38100" dir="2700000" algn="tl">
                  <a:srgbClr val="000000">
                    <a:alpha val="43137"/>
                  </a:srgbClr>
                </a:outerShdw>
              </a:effectLst>
            </a:endParaRPr>
          </a:p>
          <a:p>
            <a:pPr algn="r"/>
            <a:endParaRPr lang="ar-SA" sz="3600" b="1" u="sng" dirty="0">
              <a:effectLst>
                <a:outerShdw blurRad="38100" dist="38100" dir="2700000" algn="tl">
                  <a:srgbClr val="000000">
                    <a:alpha val="43137"/>
                  </a:srgbClr>
                </a:outerShdw>
              </a:effectLst>
            </a:endParaRPr>
          </a:p>
          <a:p>
            <a:pPr algn="r"/>
            <a:endParaRPr lang="en-US" sz="3600" b="1" u="sng" dirty="0">
              <a:effectLst>
                <a:outerShdw blurRad="38100" dist="38100" dir="2700000" algn="tl">
                  <a:srgbClr val="000000">
                    <a:alpha val="43137"/>
                  </a:srgbClr>
                </a:outerShdw>
              </a:effectLst>
            </a:endParaRPr>
          </a:p>
        </p:txBody>
      </p:sp>
      <p:sp>
        <p:nvSpPr>
          <p:cNvPr id="20" name="מלבן 19"/>
          <p:cNvSpPr/>
          <p:nvPr/>
        </p:nvSpPr>
        <p:spPr>
          <a:xfrm>
            <a:off x="1377157" y="4351456"/>
            <a:ext cx="6135013" cy="1077218"/>
          </a:xfrm>
          <a:prstGeom prst="rect">
            <a:avLst/>
          </a:prstGeom>
        </p:spPr>
        <p:txBody>
          <a:bodyPr wrap="none">
            <a:spAutoFit/>
          </a:bodyPr>
          <a:lstStyle/>
          <a:p>
            <a:r>
              <a:rPr lang="ar-SA" sz="3200" dirty="0" smtClean="0"/>
              <a:t>____________________________</a:t>
            </a:r>
          </a:p>
          <a:p>
            <a:r>
              <a:rPr lang="ar-SA" sz="3200" dirty="0" smtClean="0"/>
              <a:t>____________________________</a:t>
            </a:r>
            <a:endParaRPr lang="ar-SA" sz="3200" dirty="0">
              <a:effectLst>
                <a:outerShdw blurRad="38100" dist="38100" dir="2700000" algn="tl">
                  <a:srgbClr val="000000">
                    <a:alpha val="43137"/>
                  </a:srgbClr>
                </a:outerShdw>
              </a:effectLst>
            </a:endParaRPr>
          </a:p>
        </p:txBody>
      </p:sp>
      <p:sp>
        <p:nvSpPr>
          <p:cNvPr id="35" name="מלבן 16"/>
          <p:cNvSpPr/>
          <p:nvPr/>
        </p:nvSpPr>
        <p:spPr>
          <a:xfrm>
            <a:off x="1322810" y="212008"/>
            <a:ext cx="554461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مناقشة</a:t>
            </a:r>
            <a:endParaRPr lang="he-IL"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6" name="אליפסה 6">
            <a:hlinkClick r:id="rId3"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8" name="Flowchart: Connector 7">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9" name="Flowchart: Connector 8">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10"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11"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2" name="אליפסה 6">
            <a:hlinkClick r:id="rId8"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610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533400"/>
            <a:ext cx="7467600" cy="1323439"/>
          </a:xfrm>
          <a:prstGeom prst="rect">
            <a:avLst/>
          </a:prstGeom>
          <a:noFill/>
        </p:spPr>
        <p:txBody>
          <a:bodyPr wrap="square" rtlCol="0">
            <a:spAutoFit/>
          </a:bodyPr>
          <a:lstStyle/>
          <a:p>
            <a:pPr algn="r"/>
            <a:r>
              <a:rPr lang="ar-SA" sz="4000" b="1" dirty="0" smtClean="0">
                <a:effectLst>
                  <a:outerShdw blurRad="38100" dist="38100" dir="2700000" algn="tl">
                    <a:srgbClr val="000000">
                      <a:alpha val="43137"/>
                    </a:srgbClr>
                  </a:outerShdw>
                </a:effectLst>
              </a:rPr>
              <a:t>اكتب حالتين ضروريتين تستوجبان استخدام الصابون (بحسب الفقرة الثالثة):</a:t>
            </a:r>
            <a:endParaRPr lang="en-US" sz="4000" b="1" dirty="0">
              <a:effectLst>
                <a:outerShdw blurRad="38100" dist="38100" dir="2700000" algn="tl">
                  <a:srgbClr val="000000">
                    <a:alpha val="43137"/>
                  </a:srgbClr>
                </a:outerShdw>
              </a:effectLst>
            </a:endParaRPr>
          </a:p>
        </p:txBody>
      </p:sp>
      <p:sp>
        <p:nvSpPr>
          <p:cNvPr id="3" name="TextBox 2"/>
          <p:cNvSpPr txBox="1"/>
          <p:nvPr/>
        </p:nvSpPr>
        <p:spPr>
          <a:xfrm>
            <a:off x="403920" y="2780928"/>
            <a:ext cx="7162800" cy="769441"/>
          </a:xfrm>
          <a:prstGeom prst="rect">
            <a:avLst/>
          </a:prstGeom>
          <a:noFill/>
        </p:spPr>
        <p:txBody>
          <a:bodyPr wrap="square" rtlCol="0">
            <a:spAutoFit/>
          </a:bodyPr>
          <a:lstStyle/>
          <a:p>
            <a:pPr algn="r"/>
            <a:r>
              <a:rPr lang="ar-SA" sz="4400" b="1" dirty="0" smtClean="0">
                <a:effectLst>
                  <a:outerShdw blurRad="38100" dist="38100" dir="2700000" algn="tl">
                    <a:srgbClr val="000000">
                      <a:alpha val="43137"/>
                    </a:srgbClr>
                  </a:outerShdw>
                </a:effectLst>
              </a:rPr>
              <a:t>أ) </a:t>
            </a:r>
            <a:r>
              <a:rPr lang="ar-SA" sz="4400" dirty="0" smtClean="0"/>
              <a:t>______</a:t>
            </a:r>
            <a:r>
              <a:rPr lang="ar-SA" sz="4400" b="1" dirty="0" smtClean="0">
                <a:effectLst>
                  <a:outerShdw blurRad="38100" dist="38100" dir="2700000" algn="tl">
                    <a:srgbClr val="000000">
                      <a:alpha val="43137"/>
                    </a:srgbClr>
                  </a:outerShdw>
                </a:effectLst>
              </a:rPr>
              <a:t>     ب) </a:t>
            </a:r>
            <a:r>
              <a:rPr lang="ar-SA" sz="4400" dirty="0" smtClean="0"/>
              <a:t>__________</a:t>
            </a:r>
            <a:endParaRPr lang="en-US" sz="4400" b="1" u="sng" dirty="0">
              <a:solidFill>
                <a:srgbClr val="FF0000"/>
              </a:solidFill>
              <a:effectLst>
                <a:outerShdw blurRad="38100" dist="38100" dir="2700000" algn="tl">
                  <a:srgbClr val="000000">
                    <a:alpha val="43137"/>
                  </a:srgbClr>
                </a:outerShdw>
              </a:effectLst>
            </a:endParaRPr>
          </a:p>
        </p:txBody>
      </p:sp>
      <p:sp>
        <p:nvSpPr>
          <p:cNvPr id="17" name="TextBox 16"/>
          <p:cNvSpPr txBox="1"/>
          <p:nvPr/>
        </p:nvSpPr>
        <p:spPr>
          <a:xfrm>
            <a:off x="202490" y="3883403"/>
            <a:ext cx="7467600" cy="1323439"/>
          </a:xfrm>
          <a:prstGeom prst="rect">
            <a:avLst/>
          </a:prstGeom>
          <a:noFill/>
        </p:spPr>
        <p:txBody>
          <a:bodyPr wrap="square" rtlCol="0">
            <a:spAutoFit/>
          </a:bodyPr>
          <a:lstStyle/>
          <a:p>
            <a:r>
              <a:rPr lang="ar-SA" sz="4000" b="1" dirty="0" smtClean="0">
                <a:effectLst>
                  <a:outerShdw blurRad="38100" dist="38100" dir="2700000" algn="tl">
                    <a:srgbClr val="000000">
                      <a:alpha val="43137"/>
                    </a:srgbClr>
                  </a:outerShdw>
                </a:effectLst>
              </a:rPr>
              <a:t>ما هو نوع النص ؟ اقرأ عنه بأن تضغط على رابط </a:t>
            </a:r>
            <a:r>
              <a:rPr lang="ar-SA" sz="4000" b="1" dirty="0" smtClean="0">
                <a:effectLst>
                  <a:outerShdw blurRad="38100" dist="38100" dir="2700000" algn="tl">
                    <a:srgbClr val="000000">
                      <a:alpha val="43137"/>
                    </a:srgbClr>
                  </a:outerShdw>
                </a:effectLst>
                <a:hlinkClick r:id="rId2"/>
              </a:rPr>
              <a:t>الموقع</a:t>
            </a:r>
            <a:r>
              <a:rPr lang="ar-SA" sz="4000" b="1" dirty="0" smtClean="0">
                <a:effectLst>
                  <a:outerShdw blurRad="38100" dist="38100" dir="2700000" algn="tl">
                    <a:srgbClr val="000000">
                      <a:alpha val="43137"/>
                    </a:srgbClr>
                  </a:outerShdw>
                </a:effectLst>
              </a:rPr>
              <a:t> التالي</a:t>
            </a:r>
            <a:endParaRPr lang="en-US" sz="4000" b="1" dirty="0">
              <a:effectLst>
                <a:outerShdw blurRad="38100" dist="38100" dir="2700000" algn="tl">
                  <a:srgbClr val="000000">
                    <a:alpha val="43137"/>
                  </a:srgbClr>
                </a:outerShdw>
              </a:effectLst>
            </a:endParaRPr>
          </a:p>
        </p:txBody>
      </p:sp>
      <p:sp>
        <p:nvSpPr>
          <p:cNvPr id="18" name="TextBox 17"/>
          <p:cNvSpPr txBox="1"/>
          <p:nvPr/>
        </p:nvSpPr>
        <p:spPr>
          <a:xfrm>
            <a:off x="495220" y="5538137"/>
            <a:ext cx="7162800" cy="769441"/>
          </a:xfrm>
          <a:prstGeom prst="rect">
            <a:avLst/>
          </a:prstGeom>
          <a:noFill/>
        </p:spPr>
        <p:txBody>
          <a:bodyPr wrap="square" rtlCol="0">
            <a:spAutoFit/>
          </a:bodyPr>
          <a:lstStyle/>
          <a:p>
            <a:pPr algn="r"/>
            <a:r>
              <a:rPr lang="ar-SA" sz="4400" dirty="0">
                <a:solidFill>
                  <a:srgbClr val="FF0000"/>
                </a:solidFill>
                <a:effectLst>
                  <a:outerShdw blurRad="38100" dist="38100" dir="2700000" algn="tl">
                    <a:srgbClr val="000000">
                      <a:alpha val="43137"/>
                    </a:srgbClr>
                  </a:outerShdw>
                </a:effectLst>
              </a:rPr>
              <a:t> </a:t>
            </a:r>
            <a:r>
              <a:rPr lang="ar-SA" sz="4400" dirty="0" smtClean="0"/>
              <a:t>______</a:t>
            </a:r>
            <a:endParaRPr lang="en-US" sz="4400" dirty="0"/>
          </a:p>
        </p:txBody>
      </p:sp>
      <p:sp>
        <p:nvSpPr>
          <p:cNvPr id="28" name="אליפסה 21">
            <a:hlinkClick r:id="rId3"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7" name="אליפסה 6">
            <a:hlinkClick r:id="rId4"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9" name="Flowchart: Connector 8">
            <a:hlinkClick r:id="rId5"/>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10" name="Flowchart: Connector 9">
            <a:hlinkClick r:id="rId6"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11" name="אליפסה 6">
            <a:hlinkClick r:id="rId7"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12" name="אליפסה 6">
            <a:hlinkClick r:id="rId8"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3" name="אליפסה 6">
            <a:hlinkClick r:id="rId9"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183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945" y="609599"/>
            <a:ext cx="8001000" cy="1323439"/>
          </a:xfrm>
          <a:prstGeom prst="rect">
            <a:avLst/>
          </a:prstGeom>
          <a:noFill/>
        </p:spPr>
        <p:txBody>
          <a:bodyPr wrap="square" rtlCol="0">
            <a:spAutoFit/>
          </a:bodyPr>
          <a:lstStyle/>
          <a:p>
            <a:pPr algn="r"/>
            <a:r>
              <a:rPr lang="ar-SA" sz="4000" b="1" dirty="0" smtClean="0">
                <a:effectLst>
                  <a:outerShdw blurRad="38100" dist="38100" dir="2700000" algn="tl">
                    <a:srgbClr val="000000">
                      <a:alpha val="43137"/>
                    </a:srgbClr>
                  </a:outerShdw>
                </a:effectLst>
              </a:rPr>
              <a:t>اذكر ثلاثة أسماء لأمراض ناجمة عن عدم </a:t>
            </a:r>
          </a:p>
          <a:p>
            <a:pPr algn="r"/>
            <a:r>
              <a:rPr lang="ar-SA" sz="4000" b="1" dirty="0" smtClean="0">
                <a:effectLst>
                  <a:outerShdw blurRad="38100" dist="38100" dir="2700000" algn="tl">
                    <a:srgbClr val="000000">
                      <a:alpha val="43137"/>
                    </a:srgbClr>
                  </a:outerShdw>
                </a:effectLst>
              </a:rPr>
              <a:t>غسل الأيدي :</a:t>
            </a:r>
            <a:endParaRPr lang="en-US" sz="4000" b="1" dirty="0">
              <a:effectLst>
                <a:outerShdw blurRad="38100" dist="38100" dir="2700000" algn="tl">
                  <a:srgbClr val="000000">
                    <a:alpha val="43137"/>
                  </a:srgbClr>
                </a:outerShdw>
              </a:effectLst>
            </a:endParaRPr>
          </a:p>
        </p:txBody>
      </p:sp>
      <p:sp>
        <p:nvSpPr>
          <p:cNvPr id="3" name="TextBox 2"/>
          <p:cNvSpPr txBox="1"/>
          <p:nvPr/>
        </p:nvSpPr>
        <p:spPr>
          <a:xfrm>
            <a:off x="1315255" y="2636912"/>
            <a:ext cx="6400800" cy="3170099"/>
          </a:xfrm>
          <a:prstGeom prst="rect">
            <a:avLst/>
          </a:prstGeom>
          <a:noFill/>
        </p:spPr>
        <p:txBody>
          <a:bodyPr wrap="square" rtlCol="0">
            <a:spAutoFit/>
          </a:bodyPr>
          <a:lstStyle/>
          <a:p>
            <a:pPr algn="r"/>
            <a:r>
              <a:rPr lang="ar-SA" sz="4000" b="1" dirty="0" smtClean="0">
                <a:effectLst>
                  <a:outerShdw blurRad="38100" dist="38100" dir="2700000" algn="tl">
                    <a:srgbClr val="000000">
                      <a:alpha val="43137"/>
                    </a:srgbClr>
                  </a:outerShdw>
                </a:effectLst>
              </a:rPr>
              <a:t> أ)</a:t>
            </a:r>
            <a:r>
              <a:rPr lang="ar-SA" sz="4000" dirty="0" smtClean="0"/>
              <a:t>____________________</a:t>
            </a:r>
            <a:endParaRPr lang="ar-SA" sz="4000" b="1" u="sng" dirty="0" smtClean="0">
              <a:solidFill>
                <a:srgbClr val="FF0000"/>
              </a:solidFill>
              <a:effectLst>
                <a:outerShdw blurRad="38100" dist="38100" dir="2700000" algn="tl">
                  <a:srgbClr val="000000">
                    <a:alpha val="43137"/>
                  </a:srgbClr>
                </a:outerShdw>
              </a:effectLst>
            </a:endParaRPr>
          </a:p>
          <a:p>
            <a:pPr algn="r"/>
            <a:endParaRPr lang="ar-SA" sz="4000" b="1" dirty="0">
              <a:effectLst>
                <a:outerShdw blurRad="38100" dist="38100" dir="2700000" algn="tl">
                  <a:srgbClr val="000000">
                    <a:alpha val="43137"/>
                  </a:srgbClr>
                </a:outerShdw>
              </a:effectLst>
            </a:endParaRPr>
          </a:p>
          <a:p>
            <a:pPr algn="r"/>
            <a:r>
              <a:rPr lang="ar-SA" sz="4000" b="1" dirty="0" smtClean="0">
                <a:effectLst>
                  <a:outerShdw blurRad="38100" dist="38100" dir="2700000" algn="tl">
                    <a:srgbClr val="000000">
                      <a:alpha val="43137"/>
                    </a:srgbClr>
                  </a:outerShdw>
                </a:effectLst>
              </a:rPr>
              <a:t>ب)</a:t>
            </a:r>
            <a:r>
              <a:rPr lang="ar-SA" sz="4000" dirty="0" smtClean="0"/>
              <a:t>___________________</a:t>
            </a:r>
            <a:endParaRPr lang="ar-SA" sz="4000" b="1" u="sng" dirty="0" smtClean="0">
              <a:solidFill>
                <a:srgbClr val="FF0000"/>
              </a:solidFill>
              <a:effectLst>
                <a:outerShdw blurRad="38100" dist="38100" dir="2700000" algn="tl">
                  <a:srgbClr val="000000">
                    <a:alpha val="43137"/>
                  </a:srgbClr>
                </a:outerShdw>
              </a:effectLst>
            </a:endParaRPr>
          </a:p>
          <a:p>
            <a:pPr algn="r"/>
            <a:endParaRPr lang="ar-SA" sz="4000" b="1" dirty="0">
              <a:effectLst>
                <a:outerShdw blurRad="38100" dist="38100" dir="2700000" algn="tl">
                  <a:srgbClr val="000000">
                    <a:alpha val="43137"/>
                  </a:srgbClr>
                </a:outerShdw>
              </a:effectLst>
            </a:endParaRPr>
          </a:p>
          <a:p>
            <a:pPr algn="r"/>
            <a:r>
              <a:rPr lang="ar-SA" sz="4000" b="1" dirty="0" smtClean="0">
                <a:effectLst>
                  <a:outerShdw blurRad="38100" dist="38100" dir="2700000" algn="tl">
                    <a:srgbClr val="000000">
                      <a:alpha val="43137"/>
                    </a:srgbClr>
                  </a:outerShdw>
                </a:effectLst>
              </a:rPr>
              <a:t>ج)_</a:t>
            </a:r>
            <a:r>
              <a:rPr lang="ar-SA" sz="4000" dirty="0" smtClean="0"/>
              <a:t>__________________</a:t>
            </a:r>
            <a:endParaRPr lang="en-US" sz="4000" b="1" u="sng" dirty="0">
              <a:solidFill>
                <a:srgbClr val="FF0000"/>
              </a:solidFill>
              <a:effectLst>
                <a:outerShdw blurRad="38100" dist="38100" dir="2700000" algn="tl">
                  <a:srgbClr val="000000">
                    <a:alpha val="43137"/>
                  </a:srgbClr>
                </a:outerShdw>
              </a:effectLst>
            </a:endParaRPr>
          </a:p>
        </p:txBody>
      </p:sp>
      <p:sp>
        <p:nvSpPr>
          <p:cNvPr id="26"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5" name="אליפסה 6">
            <a:hlinkClick r:id="rId3"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7" name="Flowchart: Connector 6">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8" name="Flowchart: Connector 7">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9"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10"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1" name="אליפסה 6">
            <a:hlinkClick r:id="rId8"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116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C:\Users\W807011_15\AppData\Local\Microsoft\Windows\Temporary Internet Files\Content.IE5\1VLTL6H4\MP90042437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776" y="3697944"/>
            <a:ext cx="2952328" cy="29523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Rectangle 17"/>
          <p:cNvSpPr/>
          <p:nvPr/>
        </p:nvSpPr>
        <p:spPr>
          <a:xfrm>
            <a:off x="391819" y="184150"/>
            <a:ext cx="7416825" cy="2431435"/>
          </a:xfrm>
          <a:prstGeom prst="rect">
            <a:avLst/>
          </a:prstGeom>
        </p:spPr>
        <p:txBody>
          <a:bodyPr wrap="square">
            <a:spAutoFit/>
          </a:bodyPr>
          <a:lstStyle/>
          <a:p>
            <a:endParaRPr lang="ar-SA" sz="2400" b="1" dirty="0" smtClean="0">
              <a:hlinkClick r:id="rId4" action="ppaction://hlinksldjump"/>
            </a:endParaRPr>
          </a:p>
          <a:p>
            <a:pPr marL="342900" indent="-342900">
              <a:buFont typeface="Wingdings" pitchFamily="2" charset="2"/>
              <a:buChar char="v"/>
            </a:pPr>
            <a:r>
              <a:rPr lang="ar-SA" sz="2400" b="1" dirty="0" smtClean="0">
                <a:hlinkClick r:id="rId4" action="ppaction://hlinksldjump"/>
              </a:rPr>
              <a:t>اضغط </a:t>
            </a:r>
            <a:r>
              <a:rPr lang="ar-SA" sz="2400" b="1" dirty="0" smtClean="0">
                <a:hlinkClick r:id="rId4" action="ppaction://hlinksldjump"/>
              </a:rPr>
              <a:t>هنا </a:t>
            </a:r>
            <a:r>
              <a:rPr lang="ar-SA" sz="2400" b="1" dirty="0" smtClean="0"/>
              <a:t>لمشاهدة  مقطع الفيديو.</a:t>
            </a:r>
            <a:r>
              <a:rPr lang="en-US" sz="2400" b="1" dirty="0" smtClean="0"/>
              <a:t> </a:t>
            </a:r>
            <a:r>
              <a:rPr lang="en-US" sz="2400" b="1" dirty="0" smtClean="0"/>
              <a:t>  </a:t>
            </a:r>
            <a:r>
              <a:rPr lang="ar-SA" sz="2400" b="1" dirty="0" smtClean="0">
                <a:hlinkClick r:id="rId5"/>
              </a:rPr>
              <a:t>اضغط </a:t>
            </a:r>
            <a:r>
              <a:rPr lang="ar-SA" sz="2400" b="1" dirty="0">
                <a:hlinkClick r:id="rId5"/>
              </a:rPr>
              <a:t>هنا </a:t>
            </a:r>
            <a:r>
              <a:rPr lang="ar-SA" sz="2400" b="1" dirty="0"/>
              <a:t>لمشاهدة المقطع الثاني.</a:t>
            </a:r>
          </a:p>
          <a:p>
            <a:endParaRPr lang="ar-SA" sz="2400" b="1" dirty="0" smtClean="0">
              <a:solidFill>
                <a:srgbClr val="0070C0"/>
              </a:solidFill>
            </a:endParaRPr>
          </a:p>
          <a:p>
            <a:endParaRPr lang="ar-SA" sz="2800" b="1" dirty="0" smtClean="0">
              <a:solidFill>
                <a:srgbClr val="FF0000"/>
              </a:solidFill>
              <a:latin typeface="Simplified Arabic" pitchFamily="18" charset="-78"/>
              <a:cs typeface="Simplified Arabic" pitchFamily="18" charset="-78"/>
            </a:endParaRPr>
          </a:p>
          <a:p>
            <a:pPr algn="ctr"/>
            <a:r>
              <a:rPr lang="ar-SA" sz="2800" b="1" dirty="0" smtClean="0">
                <a:solidFill>
                  <a:srgbClr val="FF0000"/>
                </a:solidFill>
                <a:latin typeface="Simplified Arabic" pitchFamily="18" charset="-78"/>
                <a:cs typeface="Simplified Arabic" pitchFamily="18" charset="-78"/>
              </a:rPr>
              <a:t>اقرأ النص وجد العلاقة بينه وبين ما شاهدته من قبل</a:t>
            </a:r>
            <a:endParaRPr lang="en-US" sz="2800" b="1" dirty="0" smtClean="0">
              <a:solidFill>
                <a:srgbClr val="FF0000"/>
              </a:solidFill>
              <a:latin typeface="Simplified Arabic" pitchFamily="18" charset="-78"/>
              <a:cs typeface="Simplified Arabic" pitchFamily="18" charset="-78"/>
            </a:endParaRPr>
          </a:p>
          <a:p>
            <a:endParaRPr lang="en-US" sz="2400" b="1" dirty="0">
              <a:solidFill>
                <a:srgbClr val="0070C0"/>
              </a:solidFill>
            </a:endParaRPr>
          </a:p>
        </p:txBody>
      </p:sp>
      <p:sp>
        <p:nvSpPr>
          <p:cNvPr id="2" name="AutoShape 2" descr="http://www.facebook.com/ajax/mercury/attachments/photo.php?fbid=584833688196072&amp;mode=contain&amp;width=460&amp;height=460"/>
          <p:cNvSpPr>
            <a:spLocks noChangeAspect="1" noChangeArrowheads="1"/>
          </p:cNvSpPr>
          <p:nvPr/>
        </p:nvSpPr>
        <p:spPr bwMode="auto">
          <a:xfrm>
            <a:off x="8988425" y="-2111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3" name="AutoShape 4" descr="http://www.facebook.com/ajax/mercury/attachments/photo.php?fbid=584833688196072&amp;mode=contain&amp;width=460&amp;height=460"/>
          <p:cNvSpPr>
            <a:spLocks noChangeAspect="1" noChangeArrowheads="1"/>
          </p:cNvSpPr>
          <p:nvPr/>
        </p:nvSpPr>
        <p:spPr bwMode="auto">
          <a:xfrm>
            <a:off x="9140825" y="28739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18" name="AutoShape 6" descr="http://www.facebook.com/ajax/mercury/attachments/photo.php?fbid=584833688196072&amp;mode=contain&amp;width=460&amp;height=460"/>
          <p:cNvSpPr>
            <a:spLocks noChangeAspect="1" noChangeArrowheads="1"/>
          </p:cNvSpPr>
          <p:nvPr/>
        </p:nvSpPr>
        <p:spPr bwMode="auto">
          <a:xfrm>
            <a:off x="9293225" y="43979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2" name="אליפסה 21">
            <a:hlinkClick r:id="rId6"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16" name="אליפסה 6">
            <a:hlinkClick r:id="rId7"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10" name="Flowchart: Connector 9">
            <a:hlinkClick r:id="rId8"/>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11" name="Flowchart: Connector 10">
            <a:hlinkClick r:id="rId9"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12" name="אליפסה 6">
            <a:hlinkClick r:id="rId10"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13" name="אליפסה 6">
            <a:hlinkClick r:id="rId11"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4" name="אליפסה 6">
            <a:hlinkClick r:id="rId12"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7816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512" y="533400"/>
            <a:ext cx="6525640" cy="5016758"/>
          </a:xfrm>
          <a:prstGeom prst="rect">
            <a:avLst/>
          </a:prstGeom>
          <a:noFill/>
        </p:spPr>
        <p:txBody>
          <a:bodyPr wrap="square" rtlCol="0">
            <a:spAutoFit/>
          </a:bodyPr>
          <a:lstStyle/>
          <a:p>
            <a:pPr algn="r"/>
            <a:r>
              <a:rPr lang="ar-SA" sz="4000" b="1" dirty="0" smtClean="0">
                <a:effectLst>
                  <a:outerShdw blurRad="38100" dist="38100" dir="2700000" algn="tl">
                    <a:srgbClr val="000000">
                      <a:alpha val="43137"/>
                    </a:srgbClr>
                  </a:outerShdw>
                </a:effectLst>
              </a:rPr>
              <a:t>اكتب فائدتين (وردتا بالفقرة الرابعة والخامسة) لغسل اليدين:</a:t>
            </a:r>
          </a:p>
          <a:p>
            <a:pPr algn="r"/>
            <a:endParaRPr lang="ar-SA" sz="4000" b="1" dirty="0">
              <a:effectLst>
                <a:outerShdw blurRad="38100" dist="38100" dir="2700000" algn="tl">
                  <a:srgbClr val="000000">
                    <a:alpha val="43137"/>
                  </a:srgbClr>
                </a:outerShdw>
              </a:effectLst>
            </a:endParaRPr>
          </a:p>
          <a:p>
            <a:pPr algn="r"/>
            <a:endParaRPr lang="ar-SA" sz="4000" b="1" dirty="0" smtClean="0">
              <a:effectLst>
                <a:outerShdw blurRad="38100" dist="38100" dir="2700000" algn="tl">
                  <a:srgbClr val="000000">
                    <a:alpha val="43137"/>
                  </a:srgbClr>
                </a:outerShdw>
              </a:effectLst>
            </a:endParaRPr>
          </a:p>
          <a:p>
            <a:pPr algn="r"/>
            <a:endParaRPr lang="ar-SA" sz="4000" b="1" dirty="0">
              <a:effectLst>
                <a:outerShdw blurRad="38100" dist="38100" dir="2700000" algn="tl">
                  <a:srgbClr val="000000">
                    <a:alpha val="43137"/>
                  </a:srgbClr>
                </a:outerShdw>
              </a:effectLst>
            </a:endParaRPr>
          </a:p>
          <a:p>
            <a:r>
              <a:rPr lang="ar-SA" sz="4000" b="1" dirty="0">
                <a:effectLst>
                  <a:outerShdw blurRad="38100" dist="38100" dir="2700000" algn="tl">
                    <a:srgbClr val="000000">
                      <a:alpha val="43137"/>
                    </a:srgbClr>
                  </a:outerShdw>
                </a:effectLst>
              </a:rPr>
              <a:t>لمن يعود الضمير ”هم“ في كلمة  ”ايديهم“ </a:t>
            </a:r>
          </a:p>
          <a:p>
            <a:r>
              <a:rPr lang="ar-SA" sz="4000" b="1" dirty="0">
                <a:effectLst>
                  <a:outerShdw blurRad="38100" dist="38100" dir="2700000" algn="tl">
                    <a:srgbClr val="000000">
                      <a:alpha val="43137"/>
                    </a:srgbClr>
                  </a:outerShdw>
                </a:effectLst>
              </a:rPr>
              <a:t>(السطر الثالث في الفقرة الثانية</a:t>
            </a:r>
            <a:r>
              <a:rPr lang="ar-SA" sz="4000" b="1" dirty="0" smtClean="0">
                <a:effectLst>
                  <a:outerShdw blurRad="38100" dist="38100" dir="2700000" algn="tl">
                    <a:srgbClr val="000000">
                      <a:alpha val="43137"/>
                    </a:srgbClr>
                  </a:outerShdw>
                </a:effectLst>
              </a:rPr>
              <a:t>):</a:t>
            </a:r>
            <a:endParaRPr lang="ar-SA" sz="4000" b="1" dirty="0">
              <a:effectLst>
                <a:outerShdw blurRad="38100" dist="38100" dir="2700000" algn="tl">
                  <a:srgbClr val="000000">
                    <a:alpha val="43137"/>
                  </a:srgbClr>
                </a:outerShdw>
              </a:effectLst>
            </a:endParaRPr>
          </a:p>
        </p:txBody>
      </p:sp>
      <p:sp>
        <p:nvSpPr>
          <p:cNvPr id="3" name="TextBox 2"/>
          <p:cNvSpPr txBox="1"/>
          <p:nvPr/>
        </p:nvSpPr>
        <p:spPr>
          <a:xfrm>
            <a:off x="172332" y="1708779"/>
            <a:ext cx="7620000" cy="646331"/>
          </a:xfrm>
          <a:prstGeom prst="rect">
            <a:avLst/>
          </a:prstGeom>
          <a:noFill/>
        </p:spPr>
        <p:txBody>
          <a:bodyPr wrap="square" rtlCol="0">
            <a:spAutoFit/>
          </a:bodyPr>
          <a:lstStyle/>
          <a:p>
            <a:pPr algn="r"/>
            <a:r>
              <a:rPr lang="ar-SA" sz="3600" dirty="0"/>
              <a:t> </a:t>
            </a:r>
            <a:r>
              <a:rPr lang="ar-SA" sz="3600" dirty="0" smtClean="0"/>
              <a:t>        _________________________</a:t>
            </a:r>
            <a:endParaRPr lang="en-US" sz="3600" dirty="0"/>
          </a:p>
        </p:txBody>
      </p:sp>
      <p:sp>
        <p:nvSpPr>
          <p:cNvPr id="18" name="מלבן 17"/>
          <p:cNvSpPr/>
          <p:nvPr/>
        </p:nvSpPr>
        <p:spPr>
          <a:xfrm>
            <a:off x="1393549" y="5677600"/>
            <a:ext cx="5493812" cy="646331"/>
          </a:xfrm>
          <a:prstGeom prst="rect">
            <a:avLst/>
          </a:prstGeom>
        </p:spPr>
        <p:txBody>
          <a:bodyPr wrap="none">
            <a:spAutoFit/>
          </a:bodyPr>
          <a:lstStyle/>
          <a:p>
            <a:r>
              <a:rPr lang="ar-SA" sz="3600" dirty="0" smtClean="0"/>
              <a:t>_______________________</a:t>
            </a:r>
            <a:endParaRPr lang="ar-SA" sz="3600" dirty="0"/>
          </a:p>
        </p:txBody>
      </p:sp>
      <p:sp>
        <p:nvSpPr>
          <p:cNvPr id="27"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6" name="אליפסה 6">
            <a:hlinkClick r:id="rId3"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8" name="Flowchart: Connector 7">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9" name="Flowchart: Connector 8">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10"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11"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2" name="אליפסה 6">
            <a:hlinkClick r:id="rId8"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081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8560" y="404664"/>
            <a:ext cx="8077200" cy="1569660"/>
          </a:xfrm>
          <a:prstGeom prst="rect">
            <a:avLst/>
          </a:prstGeom>
          <a:noFill/>
        </p:spPr>
        <p:txBody>
          <a:bodyPr wrap="square" rtlCol="0">
            <a:spAutoFit/>
          </a:bodyPr>
          <a:lstStyle/>
          <a:p>
            <a:pPr algn="r"/>
            <a:r>
              <a:rPr lang="ar-SA" sz="3200" b="1" dirty="0" smtClean="0">
                <a:effectLst>
                  <a:outerShdw blurRad="38100" dist="38100" dir="2700000" algn="tl">
                    <a:srgbClr val="000000">
                      <a:alpha val="43137"/>
                    </a:srgbClr>
                  </a:outerShdw>
                </a:effectLst>
              </a:rPr>
              <a:t>ما المقصود بعبارة ”قلة قليلة“</a:t>
            </a:r>
            <a:r>
              <a:rPr lang="ar-SA" sz="3200" b="1" dirty="0">
                <a:effectLst>
                  <a:outerShdw blurRad="38100" dist="38100" dir="2700000" algn="tl">
                    <a:srgbClr val="000000">
                      <a:alpha val="43137"/>
                    </a:srgbClr>
                  </a:outerShdw>
                </a:effectLst>
              </a:rPr>
              <a:t> </a:t>
            </a:r>
            <a:r>
              <a:rPr lang="ar-SA" sz="3200" b="1" dirty="0" smtClean="0">
                <a:effectLst>
                  <a:outerShdw blurRad="38100" dist="38100" dir="2700000" algn="tl">
                    <a:srgbClr val="000000">
                      <a:alpha val="43137"/>
                    </a:srgbClr>
                  </a:outerShdw>
                </a:effectLst>
              </a:rPr>
              <a:t>(في السطر الثالث الفقرة الثالثة) :</a:t>
            </a:r>
          </a:p>
          <a:p>
            <a:pPr algn="r"/>
            <a:r>
              <a:rPr lang="ar-SA" sz="3200" b="1" dirty="0">
                <a:effectLst>
                  <a:outerShdw blurRad="38100" dist="38100" dir="2700000" algn="tl">
                    <a:srgbClr val="000000">
                      <a:alpha val="43137"/>
                    </a:srgbClr>
                  </a:outerShdw>
                </a:effectLst>
              </a:rPr>
              <a:t> </a:t>
            </a:r>
            <a:r>
              <a:rPr lang="ar-SA" sz="3200" b="1" dirty="0" smtClean="0">
                <a:effectLst>
                  <a:outerShdw blurRad="38100" dist="38100" dir="2700000" algn="tl">
                    <a:srgbClr val="000000">
                      <a:alpha val="43137"/>
                    </a:srgbClr>
                  </a:outerShdw>
                </a:effectLst>
              </a:rPr>
              <a:t>     __________________________</a:t>
            </a:r>
          </a:p>
        </p:txBody>
      </p:sp>
      <p:sp>
        <p:nvSpPr>
          <p:cNvPr id="4" name="TextBox 3"/>
          <p:cNvSpPr txBox="1"/>
          <p:nvPr/>
        </p:nvSpPr>
        <p:spPr>
          <a:xfrm>
            <a:off x="-157247" y="2492896"/>
            <a:ext cx="7848600" cy="2062103"/>
          </a:xfrm>
          <a:prstGeom prst="rect">
            <a:avLst/>
          </a:prstGeom>
          <a:noFill/>
        </p:spPr>
        <p:txBody>
          <a:bodyPr wrap="square" rtlCol="0">
            <a:spAutoFit/>
          </a:bodyPr>
          <a:lstStyle/>
          <a:p>
            <a:pPr algn="r"/>
            <a:r>
              <a:rPr lang="ar-SA" sz="3200" b="1" dirty="0" smtClean="0">
                <a:effectLst>
                  <a:outerShdw blurRad="38100" dist="38100" dir="2700000" algn="tl">
                    <a:srgbClr val="000000">
                      <a:alpha val="43137"/>
                    </a:srgbClr>
                  </a:outerShdw>
                </a:effectLst>
              </a:rPr>
              <a:t>استخرج جملتين تشيران إلى </a:t>
            </a:r>
            <a:r>
              <a:rPr lang="ar-SA" sz="3200" b="1" dirty="0">
                <a:effectLst>
                  <a:outerShdw blurRad="38100" dist="38100" dir="2700000" algn="tl">
                    <a:srgbClr val="000000">
                      <a:alpha val="43137"/>
                    </a:srgbClr>
                  </a:outerShdw>
                </a:effectLst>
              </a:rPr>
              <a:t>أ</a:t>
            </a:r>
            <a:r>
              <a:rPr lang="ar-SA" sz="3200" b="1" dirty="0" smtClean="0">
                <a:effectLst>
                  <a:outerShdw blurRad="38100" dist="38100" dir="2700000" algn="tl">
                    <a:srgbClr val="000000">
                      <a:alpha val="43137"/>
                    </a:srgbClr>
                  </a:outerShdw>
                </a:effectLst>
              </a:rPr>
              <a:t>همية دور الاطفال في نشر عادة غسل اليدين (من الفقرة الثامنة ”الاطفال عامل تغيير“):</a:t>
            </a:r>
            <a:endParaRPr lang="ar-SA" sz="3200" b="1" dirty="0">
              <a:effectLst>
                <a:outerShdw blurRad="38100" dist="38100" dir="2700000" algn="tl">
                  <a:srgbClr val="000000">
                    <a:alpha val="43137"/>
                  </a:srgbClr>
                </a:outerShdw>
              </a:effectLst>
            </a:endParaRPr>
          </a:p>
          <a:p>
            <a:pPr algn="r"/>
            <a:endParaRPr lang="ar-SA" sz="3200" b="1" dirty="0" smtClean="0">
              <a:effectLst>
                <a:outerShdw blurRad="38100" dist="38100" dir="2700000" algn="tl">
                  <a:srgbClr val="000000">
                    <a:alpha val="43137"/>
                  </a:srgbClr>
                </a:outerShdw>
              </a:effectLst>
            </a:endParaRPr>
          </a:p>
        </p:txBody>
      </p:sp>
      <p:sp>
        <p:nvSpPr>
          <p:cNvPr id="5" name="מלבן 4"/>
          <p:cNvSpPr/>
          <p:nvPr/>
        </p:nvSpPr>
        <p:spPr>
          <a:xfrm>
            <a:off x="809544" y="4653136"/>
            <a:ext cx="6606480" cy="954107"/>
          </a:xfrm>
          <a:prstGeom prst="rect">
            <a:avLst/>
          </a:prstGeom>
        </p:spPr>
        <p:txBody>
          <a:bodyPr wrap="square">
            <a:spAutoFit/>
          </a:bodyPr>
          <a:lstStyle/>
          <a:p>
            <a:r>
              <a:rPr lang="ar-SA" sz="2800" b="1" dirty="0" smtClean="0">
                <a:effectLst>
                  <a:outerShdw blurRad="38100" dist="38100" dir="2700000" algn="tl">
                    <a:srgbClr val="000000">
                      <a:alpha val="43137"/>
                    </a:srgbClr>
                  </a:outerShdw>
                </a:effectLst>
              </a:rPr>
              <a:t> أ)__________________________</a:t>
            </a:r>
            <a:endParaRPr lang="ar-SA" sz="2800" b="1" dirty="0">
              <a:effectLst>
                <a:outerShdw blurRad="38100" dist="38100" dir="2700000" algn="tl">
                  <a:srgbClr val="000000">
                    <a:alpha val="43137"/>
                  </a:srgbClr>
                </a:outerShdw>
              </a:effectLst>
            </a:endParaRPr>
          </a:p>
          <a:p>
            <a:r>
              <a:rPr lang="ar-SA" sz="2800" b="1" dirty="0">
                <a:effectLst>
                  <a:outerShdw blurRad="38100" dist="38100" dir="2700000" algn="tl">
                    <a:srgbClr val="000000">
                      <a:alpha val="43137"/>
                    </a:srgbClr>
                  </a:outerShdw>
                </a:effectLst>
              </a:rPr>
              <a:t>ب</a:t>
            </a:r>
            <a:r>
              <a:rPr lang="ar-SA" sz="2800" b="1" dirty="0" smtClean="0">
                <a:effectLst>
                  <a:outerShdw blurRad="38100" dist="38100" dir="2700000" algn="tl">
                    <a:srgbClr val="000000">
                      <a:alpha val="43137"/>
                    </a:srgbClr>
                  </a:outerShdw>
                </a:effectLst>
              </a:rPr>
              <a:t>)__________________________</a:t>
            </a:r>
            <a:endParaRPr lang="en-US" sz="2800" b="1" dirty="0">
              <a:effectLst>
                <a:outerShdw blurRad="38100" dist="38100" dir="2700000" algn="tl">
                  <a:srgbClr val="000000">
                    <a:alpha val="43137"/>
                  </a:srgbClr>
                </a:outerShdw>
              </a:effectLst>
            </a:endParaRPr>
          </a:p>
        </p:txBody>
      </p:sp>
      <p:sp>
        <p:nvSpPr>
          <p:cNvPr id="27"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6" name="אליפסה 6">
            <a:hlinkClick r:id="rId3"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8" name="Flowchart: Connector 7">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9" name="Flowchart: Connector 8">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10"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11"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2" name="אליפסה 6">
            <a:hlinkClick r:id="rId8"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0389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0380" y="260648"/>
            <a:ext cx="6425840" cy="1569660"/>
          </a:xfrm>
          <a:prstGeom prst="rect">
            <a:avLst/>
          </a:prstGeom>
          <a:noFill/>
        </p:spPr>
        <p:txBody>
          <a:bodyPr wrap="square" rtlCol="0">
            <a:spAutoFit/>
          </a:bodyPr>
          <a:lstStyle/>
          <a:p>
            <a:pPr algn="r"/>
            <a:r>
              <a:rPr lang="ar-SA" sz="3200" b="1" dirty="0" smtClean="0">
                <a:effectLst>
                  <a:outerShdw blurRad="38100" dist="38100" dir="2700000" algn="tl">
                    <a:srgbClr val="000000">
                      <a:alpha val="43137"/>
                    </a:srgbClr>
                  </a:outerShdw>
                </a:effectLst>
              </a:rPr>
              <a:t>ما هو الهدف من هذا النص؟ </a:t>
            </a:r>
          </a:p>
          <a:p>
            <a:pPr algn="r"/>
            <a:endParaRPr lang="ar-SA" sz="3200" b="1" dirty="0">
              <a:effectLst>
                <a:outerShdw blurRad="38100" dist="38100" dir="2700000" algn="tl">
                  <a:srgbClr val="000000">
                    <a:alpha val="43137"/>
                  </a:srgbClr>
                </a:outerShdw>
              </a:effectLst>
            </a:endParaRPr>
          </a:p>
          <a:p>
            <a:pPr algn="r"/>
            <a:r>
              <a:rPr lang="ar-SA" sz="3200" dirty="0" smtClean="0"/>
              <a:t>________________________</a:t>
            </a:r>
          </a:p>
        </p:txBody>
      </p:sp>
      <p:sp>
        <p:nvSpPr>
          <p:cNvPr id="3" name="TextBox 2"/>
          <p:cNvSpPr txBox="1"/>
          <p:nvPr/>
        </p:nvSpPr>
        <p:spPr>
          <a:xfrm>
            <a:off x="0" y="2857741"/>
            <a:ext cx="7086600" cy="2062103"/>
          </a:xfrm>
          <a:prstGeom prst="rect">
            <a:avLst/>
          </a:prstGeom>
          <a:noFill/>
        </p:spPr>
        <p:txBody>
          <a:bodyPr wrap="square" rtlCol="0">
            <a:spAutoFit/>
          </a:bodyPr>
          <a:lstStyle/>
          <a:p>
            <a:pPr algn="r"/>
            <a:r>
              <a:rPr lang="ar-SA" sz="3200" b="1" dirty="0">
                <a:effectLst>
                  <a:outerShdw blurRad="38100" dist="38100" dir="2700000" algn="tl">
                    <a:srgbClr val="000000">
                      <a:alpha val="43137"/>
                    </a:srgbClr>
                  </a:outerShdw>
                </a:effectLst>
              </a:rPr>
              <a:t>ماذا ستغير في سلوكك بعد قراءتك للنص؟ </a:t>
            </a:r>
            <a:endParaRPr lang="ar-SA" sz="3200" b="1" dirty="0" smtClean="0">
              <a:effectLst>
                <a:outerShdw blurRad="38100" dist="38100" dir="2700000" algn="tl">
                  <a:srgbClr val="000000">
                    <a:alpha val="43137"/>
                  </a:srgbClr>
                </a:outerShdw>
              </a:effectLst>
            </a:endParaRPr>
          </a:p>
          <a:p>
            <a:pPr algn="r"/>
            <a:endParaRPr lang="ar-SA" sz="3200" b="1" u="sng" dirty="0">
              <a:solidFill>
                <a:srgbClr val="FF0000"/>
              </a:solidFill>
              <a:effectLst>
                <a:outerShdw blurRad="38100" dist="38100" dir="2700000" algn="tl">
                  <a:srgbClr val="000000">
                    <a:alpha val="43137"/>
                  </a:srgbClr>
                </a:outerShdw>
              </a:effectLst>
            </a:endParaRPr>
          </a:p>
          <a:p>
            <a:pPr algn="r"/>
            <a:r>
              <a:rPr lang="ar-SA" sz="3200" dirty="0" smtClean="0">
                <a:solidFill>
                  <a:srgbClr val="FF0000"/>
                </a:solidFill>
                <a:effectLst>
                  <a:outerShdw blurRad="38100" dist="38100" dir="2700000" algn="tl">
                    <a:srgbClr val="000000">
                      <a:alpha val="43137"/>
                    </a:srgbClr>
                  </a:outerShdw>
                </a:effectLst>
              </a:rPr>
              <a:t> </a:t>
            </a:r>
            <a:r>
              <a:rPr lang="ar-SA" sz="3200" dirty="0" smtClean="0"/>
              <a:t>_____________________________</a:t>
            </a:r>
          </a:p>
          <a:p>
            <a:pPr algn="r"/>
            <a:r>
              <a:rPr lang="ar-SA" sz="3200" dirty="0" smtClean="0"/>
              <a:t>______________________________</a:t>
            </a:r>
            <a:endParaRPr lang="ar-SA" sz="3200" dirty="0"/>
          </a:p>
        </p:txBody>
      </p:sp>
      <p:sp>
        <p:nvSpPr>
          <p:cNvPr id="21" name="Rounded Rectangle 20">
            <a:hlinkClick r:id="rId2" action="ppaction://hlinksldjump"/>
          </p:cNvPr>
          <p:cNvSpPr/>
          <p:nvPr/>
        </p:nvSpPr>
        <p:spPr>
          <a:xfrm>
            <a:off x="1547664" y="5447324"/>
            <a:ext cx="3636464" cy="12283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t>انتقال الى التمارين ( حل زوجي )</a:t>
            </a:r>
            <a:endParaRPr lang="en-US" sz="2800" b="1" dirty="0"/>
          </a:p>
        </p:txBody>
      </p:sp>
      <p:sp>
        <p:nvSpPr>
          <p:cNvPr id="18" name="אליפסה 21">
            <a:hlinkClick r:id="rId3"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6" name="אליפסה 6">
            <a:hlinkClick r:id="rId4"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8" name="Flowchart: Connector 7">
            <a:hlinkClick r:id="rId5"/>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9" name="Flowchart: Connector 8">
            <a:hlinkClick r:id="rId6"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10" name="אליפסה 6">
            <a:hlinkClick r:id="rId7"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11" name="אליפסה 6">
            <a:hlinkClick r:id="rId2"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2" name="אליפסה 6">
            <a:hlinkClick r:id="rId8"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82782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575" y="1498554"/>
            <a:ext cx="7812360" cy="2862322"/>
          </a:xfrm>
          <a:prstGeom prst="rect">
            <a:avLst/>
          </a:prstGeom>
          <a:noFill/>
        </p:spPr>
        <p:txBody>
          <a:bodyPr wrap="square" rtlCol="0">
            <a:spAutoFit/>
          </a:bodyPr>
          <a:lstStyle/>
          <a:p>
            <a:pPr algn="r"/>
            <a:r>
              <a:rPr lang="ar-SA" sz="3600" b="1" dirty="0" smtClean="0">
                <a:effectLst>
                  <a:outerShdw blurRad="38100" dist="38100" dir="2700000" algn="tl">
                    <a:srgbClr val="000000">
                      <a:alpha val="43137"/>
                    </a:srgbClr>
                  </a:outerShdw>
                </a:effectLst>
              </a:rPr>
              <a:t>عنوان النص ” الأيدي النظيفة تنقذ الحياة ”. هل توافق هذا الرأي؟ اشرح!</a:t>
            </a:r>
          </a:p>
          <a:p>
            <a:pPr algn="r"/>
            <a:endParaRPr lang="ar-SA" sz="3600" b="1" dirty="0">
              <a:effectLst>
                <a:outerShdw blurRad="38100" dist="38100" dir="2700000" algn="tl">
                  <a:srgbClr val="000000">
                    <a:alpha val="43137"/>
                  </a:srgbClr>
                </a:outerShdw>
              </a:effectLst>
            </a:endParaRPr>
          </a:p>
          <a:p>
            <a:pPr algn="r"/>
            <a:r>
              <a:rPr lang="ar-SA" sz="3600" b="1" dirty="0" smtClean="0">
                <a:effectLst>
                  <a:outerShdw blurRad="38100" dist="38100" dir="2700000" algn="tl">
                    <a:srgbClr val="000000">
                      <a:alpha val="43137"/>
                    </a:srgbClr>
                  </a:outerShdw>
                </a:effectLst>
              </a:rPr>
              <a:t> </a:t>
            </a:r>
            <a:r>
              <a:rPr lang="ar-SA" sz="3600" dirty="0" smtClean="0"/>
              <a:t>_____________________________</a:t>
            </a:r>
            <a:r>
              <a:rPr lang="ar-SA" sz="3600" b="1" dirty="0" smtClean="0">
                <a:effectLst>
                  <a:outerShdw blurRad="38100" dist="38100" dir="2700000" algn="tl">
                    <a:srgbClr val="000000">
                      <a:alpha val="43137"/>
                    </a:srgbClr>
                  </a:outerShdw>
                </a:effectLst>
              </a:rPr>
              <a:t> </a:t>
            </a:r>
          </a:p>
          <a:p>
            <a:pPr algn="r"/>
            <a:r>
              <a:rPr lang="ar-SA" sz="3600" b="1" dirty="0" smtClean="0">
                <a:effectLst>
                  <a:outerShdw blurRad="38100" dist="38100" dir="2700000" algn="tl">
                    <a:srgbClr val="000000">
                      <a:alpha val="43137"/>
                    </a:srgbClr>
                  </a:outerShdw>
                </a:effectLst>
              </a:rPr>
              <a:t> </a:t>
            </a:r>
            <a:r>
              <a:rPr lang="ar-SA" sz="3600" dirty="0" smtClean="0"/>
              <a:t>_____________________________</a:t>
            </a:r>
            <a:endParaRPr lang="ar-SA" sz="3600" dirty="0"/>
          </a:p>
        </p:txBody>
      </p:sp>
      <p:sp>
        <p:nvSpPr>
          <p:cNvPr id="26"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4" name="אליפסה 6">
            <a:hlinkClick r:id="rId3"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6" name="Flowchart: Connector 5">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7" name="Flowchart: Connector 6">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8"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9"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0" name="אליפסה 6">
            <a:hlinkClick r:id="rId8"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76840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q83lm.com/e-cards/wp-content/uploads/2012/11/tshjee3-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1484784"/>
            <a:ext cx="5121854" cy="33843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652120" y="4711026"/>
            <a:ext cx="1593462" cy="150664"/>
          </a:xfrm>
          <a:prstGeom prst="rect">
            <a:avLst/>
          </a:prstGeom>
          <a:ln>
            <a:solidFill>
              <a:schemeClr val="bg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3" name="Rounded Rectangle 2">
            <a:hlinkClick r:id="rId3" action="ppaction://hlinksldjump"/>
          </p:cNvPr>
          <p:cNvSpPr/>
          <p:nvPr/>
        </p:nvSpPr>
        <p:spPr>
          <a:xfrm>
            <a:off x="3038593" y="5805264"/>
            <a:ext cx="273630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rgbClr val="FF0000"/>
                </a:solidFill>
                <a:effectLst>
                  <a:outerShdw blurRad="38100" dist="38100" dir="2700000" algn="tl">
                    <a:srgbClr val="000000">
                      <a:alpha val="43137"/>
                    </a:srgbClr>
                  </a:outerShdw>
                </a:effectLst>
              </a:rPr>
              <a:t>رجوع</a:t>
            </a:r>
            <a:endParaRPr lang="en-US" sz="5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7328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tnmya.com/wp-content/uploads/Wrong-300x3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980728"/>
            <a:ext cx="4032448" cy="4032448"/>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a:hlinkClick r:id="rId3" action="ppaction://hlinksldjump"/>
          </p:cNvPr>
          <p:cNvSpPr/>
          <p:nvPr/>
        </p:nvSpPr>
        <p:spPr>
          <a:xfrm>
            <a:off x="3275856" y="5542021"/>
            <a:ext cx="273630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FF0000"/>
                </a:solidFill>
                <a:effectLst>
                  <a:outerShdw blurRad="38100" dist="38100" dir="2700000" algn="tl">
                    <a:srgbClr val="000000">
                      <a:alpha val="43137"/>
                    </a:srgbClr>
                  </a:outerShdw>
                </a:effectLst>
              </a:rPr>
              <a:t>حاول مرة اخرى</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93767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q83lm.com/e-cards/wp-content/uploads/2012/11/tshjee3-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1484784"/>
            <a:ext cx="5121854" cy="33843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652120" y="4711026"/>
            <a:ext cx="1593462" cy="150664"/>
          </a:xfrm>
          <a:prstGeom prst="rect">
            <a:avLst/>
          </a:prstGeom>
          <a:ln>
            <a:solidFill>
              <a:schemeClr val="bg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3" name="Rounded Rectangle 2">
            <a:hlinkClick r:id="rId3" action="ppaction://hlinksldjump"/>
          </p:cNvPr>
          <p:cNvSpPr/>
          <p:nvPr/>
        </p:nvSpPr>
        <p:spPr>
          <a:xfrm>
            <a:off x="3038593" y="5805264"/>
            <a:ext cx="273630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rgbClr val="FF0000"/>
                </a:solidFill>
                <a:effectLst>
                  <a:outerShdw blurRad="38100" dist="38100" dir="2700000" algn="tl">
                    <a:srgbClr val="000000">
                      <a:alpha val="43137"/>
                    </a:srgbClr>
                  </a:outerShdw>
                </a:effectLst>
              </a:rPr>
              <a:t>رجوع</a:t>
            </a:r>
            <a:endParaRPr lang="en-US" sz="5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27768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tnmya.com/wp-content/uploads/Wrong-300x3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980728"/>
            <a:ext cx="4032448" cy="4032448"/>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a:hlinkClick r:id="rId3" action="ppaction://hlinksldjump"/>
          </p:cNvPr>
          <p:cNvSpPr/>
          <p:nvPr/>
        </p:nvSpPr>
        <p:spPr>
          <a:xfrm>
            <a:off x="3275856" y="5542021"/>
            <a:ext cx="273630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FF0000"/>
                </a:solidFill>
                <a:effectLst>
                  <a:outerShdw blurRad="38100" dist="38100" dir="2700000" algn="tl">
                    <a:srgbClr val="000000">
                      <a:alpha val="43137"/>
                    </a:srgbClr>
                  </a:outerShdw>
                </a:effectLst>
              </a:rPr>
              <a:t>حاول مرة اخرى</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56162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q83lm.com/e-cards/wp-content/uploads/2012/11/tshjee3-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1484784"/>
            <a:ext cx="5121854" cy="33843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652120" y="4711026"/>
            <a:ext cx="1593462" cy="150664"/>
          </a:xfrm>
          <a:prstGeom prst="rect">
            <a:avLst/>
          </a:prstGeom>
          <a:ln>
            <a:solidFill>
              <a:schemeClr val="bg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3" name="Rounded Rectangle 2">
            <a:hlinkClick r:id="rId3" action="ppaction://hlinksldjump"/>
          </p:cNvPr>
          <p:cNvSpPr/>
          <p:nvPr/>
        </p:nvSpPr>
        <p:spPr>
          <a:xfrm>
            <a:off x="3038593" y="5805264"/>
            <a:ext cx="273630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rgbClr val="FF0000"/>
                </a:solidFill>
                <a:effectLst>
                  <a:outerShdw blurRad="38100" dist="38100" dir="2700000" algn="tl">
                    <a:srgbClr val="000000">
                      <a:alpha val="43137"/>
                    </a:srgbClr>
                  </a:outerShdw>
                </a:effectLst>
              </a:rPr>
              <a:t>رجوع</a:t>
            </a:r>
            <a:endParaRPr lang="en-US" sz="5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853270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tnmya.com/wp-content/uploads/Wrong-300x3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980728"/>
            <a:ext cx="4032448" cy="4032448"/>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a:hlinkClick r:id="rId3" action="ppaction://hlinksldjump"/>
          </p:cNvPr>
          <p:cNvSpPr/>
          <p:nvPr/>
        </p:nvSpPr>
        <p:spPr>
          <a:xfrm>
            <a:off x="3275856" y="5542021"/>
            <a:ext cx="273630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FF0000"/>
                </a:solidFill>
                <a:effectLst>
                  <a:outerShdw blurRad="38100" dist="38100" dir="2700000" algn="tl">
                    <a:srgbClr val="000000">
                      <a:alpha val="43137"/>
                    </a:srgbClr>
                  </a:outerShdw>
                </a:effectLst>
              </a:rPr>
              <a:t>حاول مرة اخرى</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1732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0" descr="data:image/jpeg;base64,/9j/4AAQSkZJRgABAQAAAQABAAD/2wCEAAkGBg0ODQ0NDQ8MDQ0MDAwMDAwNDA8MDQwNFRAVFRQQEhIXHiYfFxkjGRISHy8gIycpLDgtFR4xNTAqNSYrLikBCQoKDgwOFw8PFykdHRwsKSwpLykpKSoqKSwpKSkpLCkpKTIpMyksLCwpKSkpKSktNSkpKSkpKSkqKikpKSkpNv/AABEIALcBEwMBIgACEQEDEQH/xAAbAAACAwEBAQAAAAAAAAAAAAAAAQIDBQQGB//EAD0QAAICAQIDBAcECQQDAQAAAAABAgMRBBIFITETQVFhBiIycYGRsRRCodEHI1JicoLBwvBDkrLhU6LxJP/EABkBAQADAQEAAAAAAAAAAAAAAAABAgMEBf/EACARAQACAgIDAQEBAAAAAAAAAAABAgMRITEEEkETFGH/2gAMAwEAAhEDEQA/ANtMmmUpklI9bTk2u3DyU7h5Gja3IytMe4aNp4FgjuGmBLAsBkeQEkPAwyAJDwLcLcBLAC3CcgGNEdwbgbTHgr3D3g2ngWBbhbgGSRHcCkBaiSKtw95Gk7XZGilTJqRGk7XRJpFUZE1Iqsk0QkhuQtwSplEqki+ZRItCsoDEBKHAmSTIJkkzRkLJSUW4pSkl6sXLYm/DOHj5Hm6PS6en16o4hXsonFJS7SEeyk2sTlZGLTilnPLJ6ZCnCMliSUl4SSkvkzO9JtHE6XraI7jbB43+kLQVKUdJG3UWRkkpOWKJR72pOKfu5GZV+kyL9vSzX8Nyf1Rq8S9C9FqJOzFlVknlyqnhP+R5Xywc/APQ2MJQ+1VaVqrdKVkZ22ytisvnCfqp48Pkclv3p923j87f4Kf0iaR+1XqIfyxl9GaGn9NOHz/1tv8AHCUTZh6K8OvqhbXpadk1mElTKmTSfXljwKrfRXSrH/56njo5VqT+LfN/Ey/pyf4v+NUaOL6az2L6ZeStjn5M60+/u8e45NRwpNYcK+XROpNfQ5KtIq3hRjDn9xOH0Lx5c/YVnBHyWupBk5arJR5qbln7s1GxfNrP4lj4il7dMZLvlXOVb/HK/AvHl0nuJhWcFluQyQr1Wmn0slW+6NsMr/dH8i2yiUVnlKP7cGpx+a6fE6K5aW6llalo7hHIskchk10oluDcQyGQJ5DJAYEshuI5FkCe4akV5HkCzcPcV5GmNJWpliZSiaZVMLoyLYsoTLYFZWhJiJMRCVciqRfIqkiYQqAYEoZqJIiho1ZJIeSIwJZAQyEu7h3E5ULZtUqst7PZ2t9XFroaVerotwk3CbeFGaf/AC6fQwBmN8FLNK5bVeht4bjxefBJL5nHqOHV/ex789Pkcuk4nbVFxg1tk03GUcrP9DX004amL25jOK9avry8UziyYJpz3DpplizA1FEYL1cPPRyzH5I5XGT8EvibfFOHS256bfxM6uld5yTDaGZbQvIhG+yrnGUl8Tt1EEjivRTpLRo1CsjuwlJcpJdH4PHd3lhmcIs9acfFNr3p5+mTUPZ8a83pz8cGWurIgMDoZAMiAAAAAAAAGSREkglNE0ytMkiqVqZZGRUicSFoW7hpleCaRVIZXNFhCYFLAGBKGahoSGjVkYxDAYCGAxpkRgSyWUaiVclODxKLyn+ZSMjRt7GucdVp9yXNrDXhJd3zPOzocZNPrks4FxLsbMSf6uzCl+6+6RucX0Sx2i8Ofdg8rPj9Jd+K/tDyeqp/zwMzUR5M29Usrn3fJeRkXdTjls4tJa4TUvBp+/yN1+XNNJp+KfQxZVYO/h+oylXLl/42+5/svyf1951+LliltT1LDNT2jcfHUANfkI9ZxGIYAIAAAABkgQ0JEkQJJEkRRJEJTiWRK0WRZWVoWIeRIbKrFkjIYmBS0BJgShljEBsxSAQyADEAEhkcjAYCGAz1Xo9xNW1/Z7H68Y4jl85x/NHlCyq2UJKUW1KLTi13MzyY4vXTSl/WdtLj+m7Byb9nqn4nl7dQm2onqfSXVrU6OqxcpQk1Nfvpd3lzPDw3ZaScm3zwunvPFvXUzEvQrO426nYST70Qq0k37WF8cs6Y0pFIqnbT4dfC3ELpdnLpG7GY+SsX9y+KZp2+jmqj0jGxPpKuyEk149Uzz0eXQtersSwpSWOmJNYO2me1I12wtji07a64Hqmm1RY8deSz8jilFptNNNPDTWGn4NGTDier0+oruruUKoqXaKW5ycu5rua956rVcc02u0kLU6nrIzSs7Jpvs+frSS7nyx5m+Pyfa2pZWw6jcMoAA7GAAYgGNERoCSJJkUCZCViZOLKkycSEr0x7ipMe4rpbabZBsMiYCyAgJGaMQGrEwAAGAhgMBDAYCGv/AIQGB20cGuksyj2cerlZ6vL+HqQvVdXstzkvvSSSz5R/M58nkUx9y1pitZW9TsqnVKOd7jKOXja+948+XyM9tJclheCFdc5NvxKW2eVky+9ps7qU9Y0nvGpHM5cyamZey+l+QyS02mss9iE5Y67Ytpe9nQtBJe0mvLBPMo6cclyz9Opn2aCntKbY1uuym+N0p1ympXJPLhPLxh+KS+JuvSi+wkgXFdK/ajfV/suX9pdC+iXs31+6yM6388Y/E4rNI/Apu0WF0wdEeVkjuWU4ay1p1OOM96ymmpRkvFNcmRM3Qa11y2WZ7OT5ruT8V4M1ba9r5NSjJKUJLpKPid+HPGTj65smOaKwAR0MkkxogNMCxFiKkySkRKVoIUWSRVYBkGLADAAISyhiGbMTAQwAYhhAGIYSD1Wh1+lVSdMIwnhKUf8AUzj9p82vPJ5UlCbi1KLaaaaa6pmOXH+ldb0vjv6TvTU4/wARujTOyEHPb0hHPN+5Jt88Lkn197XzymPFtfZtjTftcsSjVCSjBfvSeF+J9M03pTJLFtUZtLlKD2N+9Y+hza30jvtzGLVUPCGctecuvyweZ/De08u3+msRww5cIuqSjZiEkknFzjKa96i3j4iWjfe/wOkZ2V8PHHfLnnyLz1w5fsMe9sur08I9F8+ZYBtXBjr1VnOS89y1NL6RX1pRfZziserKCjy8FtwalHH9LbhX19m/2sb4+XPqeXGmLYKW+JjLaPr18+B6exKyp5UlmLjLOTM1fApR9nmvPl8FHv8AezL0mutplurk4vvWfVfvRv8ADvSKFjjC5Rrm+Xa/db7s56HHk8aY5jl0UzRPbJloLI9YvL6J9X5vwRw6ihys2Ry9vV90pP8Aoev1UXhqL5PrN9ZZ8DPv0i27Y4i5PdKWOeFz/wA+ByTVvEvKajQZz4r88EdDfKD7Kz2W/Uk/uy/I0Jwa9tPO3e3/ADP/ALFZRCXJ93zX+ZRStppO4TMRaNSTQiMblJuP3oYU19H+BI9zHeL1i0fXnWr6zoAAF1TRJERphKxMmpFSZJMqlZkMkMjTISmAsiAzBgBqyAwGAAAwAAAAGAAAAAQYCGQkAAAMAQ8BIAkoj2AaHDOLyr21zw6t3hmUPd5eRt2pPLWGmuTXNNP/AKPLKBo8P4jKv9XLnW+/q4ea8jkzYfbmvbox5NcS6tVpU1LKTxS4r3pZ/uMfWaJqUnHLX6uWM9z9V/1PTuClHMcSUlnK5rBx36TOV4wlH/lj6nnWq64l4zXarsdRTvWFbvqlLp6yx1/B/M0TyPp1x+TnCqOx1742qWH2ikliUX4YPRcG1nb6aqzq9qjL3r/E/idnh37o5/Ir1Z2gAHoOUh5DAsECSZNMrGmErciIpkkQk8gGAIGeMQzRmYxAAwAAGAhgMBDAAAAGAhgAAAEoosUSuJbFlUwshWXKkrrZ11lJlpEKHUR2Hb2eSMqSNp0z7tO204WW1SXLfVNwbXhJL2l7ynQenEXqPsFlc4X0Q3O262P66EIuUpLx3Rj/AO3kaU6TK4/6Pw1mnnVJJTxmqzHOuxdHnw7mvBswy4ovG47aUv68T0+Z+mGvqv12otpeapXNwfdjCTa97Wfieh/Rzrt9dtLfOGJJfHD+sTxvE+GX6a77LdH9apLlH11NPo4+OT2foH6L66ictTbXspkpVSUniyMnCM47oPmvunHh3XJDfJzWXsHAW0vlAg4nrbcOle0TRNkSQsBgYAIkmIGQJ5AhkQS5RiQy7MAAwAAGAhgAAMQwAYgAYAAAMQATiWJFKZNSKphfFlsLTmjMtiyswtEu2q0vTycUDormUmGkS6o15CWnJUs6MGe19PKekPodXrLKr1OynUaeM1TbXLa92G4Ntc/Vk85XmQ9DqeK1UfZtdGudcpW2u+d0rdT2imlGMnlqSaTaZ6zsySrM5rEz7LxM60y7KCr7Oa06SmVJtFmfqx7qsFLNW+g4bKDSJZzDmAslWRwWQQmS2icQghAAS59oF00VNExKswQwAsqAAAAYAAAAAAwAAABAMBAAxpiACaZbCRQicWVWh1KZdWzljIursKTC8S0qJHXCRl12nXTcZWhrEu5EiuEi1Ga6LRCUC9IUojY5JVnPdQd0olcoFolEwyLKCidWDXnScl9JpFmc1cCHtHOGAii6qpwAu2ANmnHNlbAC0KSQgAsqYZEBIeR5EADyGQAAAAAAAADIZAAgwAAkZGmAASUicZABVLorsOqmYAUs0q0qJnTGQAc8t4WKQOQAVSiyuSACRTKRz2LIAXhWXLZUV7AAvtTR7QACB//Z"/>
          <p:cNvSpPr>
            <a:spLocks noChangeAspect="1" noChangeArrowheads="1"/>
          </p:cNvSpPr>
          <p:nvPr/>
        </p:nvSpPr>
        <p:spPr bwMode="auto">
          <a:xfrm>
            <a:off x="8850313" y="-687388"/>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8" name="מלבן 27"/>
          <p:cNvSpPr/>
          <p:nvPr/>
        </p:nvSpPr>
        <p:spPr>
          <a:xfrm>
            <a:off x="899592" y="312496"/>
            <a:ext cx="554461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000" b="1" dirty="0">
                <a:ln w="11430"/>
                <a:solidFill>
                  <a:srgbClr val="FF0000"/>
                </a:solidFill>
                <a:effectLst>
                  <a:outerShdw blurRad="50800" dist="39000" dir="5460000" algn="tl">
                    <a:srgbClr val="000000">
                      <a:alpha val="38000"/>
                    </a:srgbClr>
                  </a:outerShdw>
                </a:effectLst>
              </a:rPr>
              <a:t>الأَيادي النَّظيفَةُ تُنقِذُ الحَياةَ</a:t>
            </a:r>
            <a:endParaRPr lang="he-IL" sz="4000" b="1" cap="none" spc="0" dirty="0">
              <a:ln w="11430"/>
              <a:solidFill>
                <a:srgbClr val="FF0000"/>
              </a:solidFill>
              <a:effectLst>
                <a:outerShdw blurRad="50800" dist="39000" dir="5460000" algn="tl">
                  <a:srgbClr val="000000">
                    <a:alpha val="38000"/>
                  </a:srgbClr>
                </a:outerShdw>
              </a:effectLst>
            </a:endParaRPr>
          </a:p>
        </p:txBody>
      </p:sp>
      <p:sp>
        <p:nvSpPr>
          <p:cNvPr id="29" name="TextBox 28"/>
          <p:cNvSpPr txBox="1"/>
          <p:nvPr/>
        </p:nvSpPr>
        <p:spPr>
          <a:xfrm>
            <a:off x="179512" y="1240957"/>
            <a:ext cx="7272808" cy="4524315"/>
          </a:xfrm>
          <a:prstGeom prst="rect">
            <a:avLst/>
          </a:prstGeom>
          <a:noFill/>
        </p:spPr>
        <p:txBody>
          <a:bodyPr wrap="square" rtlCol="1">
            <a:spAutoFit/>
          </a:bodyPr>
          <a:lstStyle/>
          <a:p>
            <a:pPr algn="just"/>
            <a:r>
              <a:rPr lang="en-US" sz="3600" dirty="0" smtClean="0">
                <a:latin typeface="Simplified Arabic" pitchFamily="18" charset="-78"/>
                <a:cs typeface="Simplified Arabic" pitchFamily="18" charset="-78"/>
              </a:rPr>
              <a:t>   </a:t>
            </a:r>
            <a:r>
              <a:rPr lang="ar-SA" sz="3600" dirty="0" smtClean="0">
                <a:latin typeface="Simplified Arabic" pitchFamily="18" charset="-78"/>
                <a:cs typeface="Simplified Arabic" pitchFamily="18" charset="-78"/>
              </a:rPr>
              <a:t>تَحتلُّ مَسْأَلةُ غَسلِ اليديْنِ بالصّابونِ بَرنامَجَ النّظافَةِ العالَميِّ في15 مِن أُكتوبَر (تشرين الأوّل)، وهو يَوْمُ الاحْتِفالِ باليومِ العالَميِّ لِغَسْلِ اليَديْن. نَحْنُ نَشْهَدُ أعْمالاً تَحُثُ على التّحْسينِ وتُنادي بِتَعْزيِزِ مُمارساتِ النّظافَةِ الصّحّيَّةِ حَوْلَ العالَمِ، وذلكَ مُنْذُ انطِلاقِ الْيَومِ العالَميِّ لِغسْلِ اليَدَيْنِ في عامِ 2008، أيّ السّنَةَ الدّولِيّةَ للصّرْفِ الصِّحِّيِّ بِحَسَبِ ما أعْلَنَتْها الجَمْعِيَّةُ العامّةُ لَلْأُمَمِ الْمُتَّحِدَةِ.  </a:t>
            </a:r>
            <a:endParaRPr lang="he-IL" sz="3600" dirty="0">
              <a:latin typeface="Simplified Arabic" pitchFamily="18" charset="-78"/>
            </a:endParaRPr>
          </a:p>
        </p:txBody>
      </p:sp>
      <p:sp>
        <p:nvSpPr>
          <p:cNvPr id="22"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23" name="אליפסה 6">
            <a:hlinkClick r:id="rId3"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24" name="אליפסה 6">
            <a:hlinkClick r:id="rId3"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
        <p:nvSpPr>
          <p:cNvPr id="8" name="Flowchart: Connector 7">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9" name="Flowchart: Connector 8">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10"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11"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263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q83lm.com/e-cards/wp-content/uploads/2012/11/tshjee3-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1484784"/>
            <a:ext cx="5121854" cy="33843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652120" y="4711026"/>
            <a:ext cx="1593462" cy="150664"/>
          </a:xfrm>
          <a:prstGeom prst="rect">
            <a:avLst/>
          </a:prstGeom>
          <a:ln>
            <a:solidFill>
              <a:schemeClr val="bg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3" name="Rounded Rectangle 2">
            <a:hlinkClick r:id="rId3" action="ppaction://hlinksldjump"/>
          </p:cNvPr>
          <p:cNvSpPr/>
          <p:nvPr/>
        </p:nvSpPr>
        <p:spPr>
          <a:xfrm>
            <a:off x="3038593" y="5805264"/>
            <a:ext cx="273630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rgbClr val="FF0000"/>
                </a:solidFill>
                <a:effectLst>
                  <a:outerShdw blurRad="38100" dist="38100" dir="2700000" algn="tl">
                    <a:srgbClr val="000000">
                      <a:alpha val="43137"/>
                    </a:srgbClr>
                  </a:outerShdw>
                </a:effectLst>
              </a:rPr>
              <a:t>رجوع</a:t>
            </a:r>
            <a:endParaRPr lang="en-US" sz="5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66299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tnmya.com/wp-content/uploads/Wrong-300x3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980728"/>
            <a:ext cx="4032448" cy="4032448"/>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a:hlinkClick r:id="rId3" action="ppaction://hlinksldjump"/>
          </p:cNvPr>
          <p:cNvSpPr/>
          <p:nvPr/>
        </p:nvSpPr>
        <p:spPr>
          <a:xfrm>
            <a:off x="3275856" y="5542021"/>
            <a:ext cx="273630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FF0000"/>
                </a:solidFill>
                <a:effectLst>
                  <a:outerShdw blurRad="38100" dist="38100" dir="2700000" algn="tl">
                    <a:srgbClr val="000000">
                      <a:alpha val="43137"/>
                    </a:srgbClr>
                  </a:outerShdw>
                </a:effectLst>
              </a:rPr>
              <a:t>حاول مرة اخرى</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78853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אליפסה 21">
            <a:hlinkClick r:id="rId4"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Tree>
    <p:controls>
      <mc:AlternateContent xmlns:mc="http://schemas.openxmlformats.org/markup-compatibility/2006">
        <mc:Choice xmlns:v="urn:schemas-microsoft-com:vml" Requires="v">
          <p:control spid="1028" name="ShockwaveFlash1" r:id="rId2" imgW="8640381" imgH="6336686"/>
        </mc:Choice>
        <mc:Fallback>
          <p:control name="ShockwaveFlash1" r:id="rId2" imgW="8640381" imgH="6336686">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15888"/>
                  <a:ext cx="8424862" cy="54737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1825824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אליפסה 21">
            <a:hlinkClick r:id="rId4"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Tree>
    <p:controls>
      <mc:AlternateContent xmlns:mc="http://schemas.openxmlformats.org/markup-compatibility/2006">
        <mc:Choice xmlns:v="urn:schemas-microsoft-com:vml" Requires="v">
          <p:control spid="2053" name="ShockwaveFlash1" r:id="rId2" imgW="7993080" imgH="5327640"/>
        </mc:Choice>
        <mc:Fallback>
          <p:control name="ShockwaveFlash1" r:id="rId2" imgW="7993080" imgH="5327640">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395288" y="333375"/>
                  <a:ext cx="7993062" cy="532765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07504" y="523701"/>
            <a:ext cx="7488832" cy="5324535"/>
          </a:xfrm>
          <a:prstGeom prst="rect">
            <a:avLst/>
          </a:prstGeom>
          <a:noFill/>
        </p:spPr>
        <p:txBody>
          <a:bodyPr wrap="square" rtlCol="1">
            <a:spAutoFit/>
          </a:bodyPr>
          <a:lstStyle/>
          <a:p>
            <a:pPr algn="ctr"/>
            <a:r>
              <a:rPr lang="ar-SA" sz="3200" b="1" dirty="0" smtClean="0">
                <a:solidFill>
                  <a:srgbClr val="FF0000"/>
                </a:solidFill>
                <a:effectLst>
                  <a:outerShdw blurRad="38100" dist="38100" dir="2700000" algn="tl">
                    <a:srgbClr val="000000">
                      <a:alpha val="43137"/>
                    </a:srgbClr>
                  </a:outerShdw>
                </a:effectLst>
              </a:rPr>
              <a:t>هَدَفُ الاحتِفالِ بِالْيَومِ الْعالَمِيِ لِغَسلِ الْيَدَيْنِ</a:t>
            </a:r>
          </a:p>
          <a:p>
            <a:pPr algn="just"/>
            <a:endParaRPr lang="ar-SA" sz="2800" b="1" dirty="0"/>
          </a:p>
          <a:p>
            <a:pPr algn="just"/>
            <a:endParaRPr lang="ar-SA" sz="2800" b="1" dirty="0" smtClean="0"/>
          </a:p>
          <a:p>
            <a:pPr algn="just"/>
            <a:r>
              <a:rPr lang="ar-SA" sz="2800" dirty="0" smtClean="0"/>
              <a:t>إنَّ الرُّؤْيَةَ الأساسِيَّةَ لِلْيوْمِ العالَمِيِ لِغَسْلِ اليدَيْنِ، تَرْتًكزُ مَحَلّيا وعالميا على ثقافة غسل اليدين بالصابون. وعلى الرغم من أن الاشخاص حول العالم يغسلون ايديهم بالماء، إلا ان قلة قليلة منهم تستخدم الصابون في الحالات الضرورية، مثلاً: بعد الدخول الى الحمام، وعند تغير الحفاظ لطفل، وقبل الاكل أو ملامسة الطعام.</a:t>
            </a:r>
          </a:p>
          <a:p>
            <a:pPr algn="just"/>
            <a:r>
              <a:rPr lang="ar-SA" sz="2800" dirty="0" smtClean="0"/>
              <a:t>ويمكن تلخيص اهداف الاحتفال باليوم العالمي لغسيل اليدين بـ</a:t>
            </a:r>
          </a:p>
          <a:p>
            <a:pPr algn="just"/>
            <a:r>
              <a:rPr lang="ar-SA" sz="2800" dirty="0" smtClean="0"/>
              <a:t>أ. تعزيز ودعم ثقافة غسل اليدين بالصابون محليا وعالميا. </a:t>
            </a:r>
          </a:p>
          <a:p>
            <a:pPr algn="just"/>
            <a:r>
              <a:rPr lang="ar-SA" sz="2800" dirty="0" smtClean="0"/>
              <a:t>ب. تسليط الضوء على وضع غسل اليدين في كل بلد.</a:t>
            </a:r>
          </a:p>
          <a:p>
            <a:pPr algn="just"/>
            <a:r>
              <a:rPr lang="ar-SA" sz="2800" dirty="0" smtClean="0"/>
              <a:t>ت. نشر التوعية حول فوائد غسل اليدين بالصابون.</a:t>
            </a:r>
            <a:endParaRPr lang="he-IL" sz="2800" dirty="0"/>
          </a:p>
        </p:txBody>
      </p:sp>
      <p:sp>
        <p:nvSpPr>
          <p:cNvPr id="18"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19" name="אליפסה 6">
            <a:hlinkClick r:id="rId3"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6" name="Flowchart: Connector 5">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7" name="Flowchart: Connector 6">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8"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9"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0" name="אליפסה 6">
            <a:hlinkClick r:id="rId8"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4258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432080" y="220041"/>
            <a:ext cx="7272808" cy="5632311"/>
          </a:xfrm>
          <a:prstGeom prst="rect">
            <a:avLst/>
          </a:prstGeom>
          <a:noFill/>
        </p:spPr>
        <p:txBody>
          <a:bodyPr wrap="square" rtlCol="1">
            <a:spAutoFit/>
          </a:bodyPr>
          <a:lstStyle/>
          <a:p>
            <a:pPr algn="just"/>
            <a:r>
              <a:rPr lang="ar-SA" sz="3600" dirty="0" smtClean="0">
                <a:latin typeface="Simplified Arabic" pitchFamily="18" charset="-78"/>
                <a:cs typeface="Simplified Arabic" pitchFamily="18" charset="-78"/>
              </a:rPr>
              <a:t>في كل سنة، يفارق أكثر من 3.5 مليون طفل الحياة، قبل بلوغهم سن الخامسة، بسبب إصابتهم بإمراض الاسهال والالتهاب الرئوي. ولكن على الرغم من ان عادة غسل اليدين تنقذ حياة الاشخاص، إلا أن قلة قليلة منهم تمارس هذه العادة، خاصة وان الترويج لها ليس دائما امرا سهلا.</a:t>
            </a:r>
          </a:p>
          <a:p>
            <a:pPr algn="just"/>
            <a:endParaRPr lang="ar-SA" sz="3600" dirty="0" smtClean="0">
              <a:latin typeface="Simplified Arabic" pitchFamily="18" charset="-78"/>
              <a:cs typeface="Simplified Arabic" pitchFamily="18" charset="-78"/>
            </a:endParaRPr>
          </a:p>
          <a:p>
            <a:pPr algn="just"/>
            <a:r>
              <a:rPr lang="ar-SA" sz="3600" b="1" dirty="0" smtClean="0">
                <a:solidFill>
                  <a:srgbClr val="FF0000"/>
                </a:solidFill>
                <a:latin typeface="Simplified Arabic" pitchFamily="18" charset="-78"/>
                <a:cs typeface="Simplified Arabic" pitchFamily="18" charset="-78"/>
              </a:rPr>
              <a:t>خمس حقائق مهمة عليك معرفتها عن غسل اليدين بالصابون:</a:t>
            </a:r>
            <a:endParaRPr lang="he-IL" sz="3600" b="1" dirty="0">
              <a:solidFill>
                <a:srgbClr val="FF0000"/>
              </a:solidFill>
              <a:latin typeface="Simplified Arabic" pitchFamily="18" charset="-78"/>
            </a:endParaRPr>
          </a:p>
        </p:txBody>
      </p:sp>
      <p:sp>
        <p:nvSpPr>
          <p:cNvPr id="17"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18" name="אליפסה 6">
            <a:hlinkClick r:id="rId3"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6" name="Flowchart: Connector 5">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7" name="Flowchart: Connector 6">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8"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9"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0" name="אליפסה 6">
            <a:hlinkClick r:id="rId8"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8699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23528" y="620688"/>
            <a:ext cx="7243642" cy="5201424"/>
          </a:xfrm>
          <a:prstGeom prst="rect">
            <a:avLst/>
          </a:prstGeom>
          <a:noFill/>
        </p:spPr>
        <p:txBody>
          <a:bodyPr wrap="square" rtlCol="1">
            <a:spAutoFit/>
          </a:bodyPr>
          <a:lstStyle/>
          <a:p>
            <a:pPr algn="just"/>
            <a:r>
              <a:rPr lang="ar-SA" sz="40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أ. غسل اليدين بالماء فقط ليس كافيا!</a:t>
            </a:r>
          </a:p>
          <a:p>
            <a:pPr algn="just"/>
            <a:endParaRPr lang="ar-SA" sz="40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a:r>
              <a:rPr lang="ar-SA" sz="3600" dirty="0" smtClean="0">
                <a:latin typeface="Simplified Arabic" pitchFamily="18" charset="-78"/>
                <a:cs typeface="Simplified Arabic" pitchFamily="18" charset="-78"/>
              </a:rPr>
              <a:t>لا يكفي غسل اليدين بالماء فقط، إذ يتطلب غسل اليدين بطريقة صحيحة استخدام الصابون والماء، لأن استخدام الصابون يؤدي إلى فرك اليدين، الامر الذي يقضي على الجراثيم ويمنح اليدين رائحة ذكية. ومع الاستخدام الصحيح، تعتبر جميع انواع الصابون فعالة من ناحية التخلص من الجراثيم المسببة للأمراض. </a:t>
            </a:r>
            <a:endParaRPr lang="he-IL" sz="3600" dirty="0">
              <a:latin typeface="Simplified Arabic" pitchFamily="18" charset="-78"/>
            </a:endParaRPr>
          </a:p>
        </p:txBody>
      </p:sp>
      <p:sp>
        <p:nvSpPr>
          <p:cNvPr id="26"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27" name="אליפסה 6">
            <a:hlinkClick r:id="rId3"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6" name="Flowchart: Connector 5">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7" name="Flowchart: Connector 6">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8"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9"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0" name="אליפסה 6">
            <a:hlinkClick r:id="rId8"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9209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79512" y="260648"/>
            <a:ext cx="7387658" cy="6001643"/>
          </a:xfrm>
          <a:prstGeom prst="rect">
            <a:avLst/>
          </a:prstGeom>
          <a:noFill/>
        </p:spPr>
        <p:txBody>
          <a:bodyPr wrap="square" rtlCol="1">
            <a:spAutoFit/>
          </a:bodyPr>
          <a:lstStyle/>
          <a:p>
            <a:pPr algn="just"/>
            <a:r>
              <a:rPr lang="ar-SA" sz="32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ب. يساعد غسل اليدين بالصابون على تفادي الامراض التي تودي بحياة ملاين الاطفال كل سنة.</a:t>
            </a:r>
          </a:p>
          <a:p>
            <a:pPr algn="just"/>
            <a:endParaRPr lang="ar-SA" sz="32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a:r>
              <a:rPr lang="ar-SA" sz="2400" dirty="0" smtClean="0">
                <a:latin typeface="Simplified Arabic" pitchFamily="18" charset="-78"/>
                <a:cs typeface="Simplified Arabic" pitchFamily="18" charset="-78"/>
              </a:rPr>
              <a:t>يعتبر غسل اليدين بالصابون من الوسائل الاكثر فعالية والاقل تكلفة لتفادي الامراض مثل الاسهال والالتهاب الرئوي. كما ان غسل اليدين بالصابون يساعد على تفادي الاصابة بالتهابات الجلد والعين والديدان الطفيلية وانفلونزا الطيور.</a:t>
            </a:r>
          </a:p>
          <a:p>
            <a:pPr algn="just"/>
            <a:endParaRPr lang="ar-SA" sz="2400" dirty="0" smtClean="0">
              <a:latin typeface="Simplified Arabic" pitchFamily="18" charset="-78"/>
              <a:cs typeface="Simplified Arabic" pitchFamily="18" charset="-78"/>
            </a:endParaRPr>
          </a:p>
          <a:p>
            <a:pPr algn="just"/>
            <a:r>
              <a:rPr lang="ar-SA" sz="32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ت. يستلزم غسل اليدين بالصابون بعد الذهاب الى الحمام او تنظيف مؤخرة الطفل، وقبل ملامسة الأكل.</a:t>
            </a:r>
          </a:p>
          <a:p>
            <a:pPr algn="just"/>
            <a:endParaRPr lang="ar-SA" sz="32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a:r>
              <a:rPr lang="ar-SA" sz="2400" dirty="0" smtClean="0">
                <a:latin typeface="Simplified Arabic" pitchFamily="18" charset="-78"/>
                <a:cs typeface="Simplified Arabic" pitchFamily="18" charset="-78"/>
              </a:rPr>
              <a:t>يجب غسل اليدين عند ملامسة أي نوع من إفرازات الانسان حتى الاطفال، وقبل ملامسة الطعام، لأن اليدين هي الناقل الرئيس للجراثيم المسببة  للأمراض.</a:t>
            </a:r>
            <a:r>
              <a:rPr lang="ar-SA" sz="2400" b="1" dirty="0" smtClean="0">
                <a:latin typeface="Simplified Arabic" pitchFamily="18" charset="-78"/>
                <a:cs typeface="Simplified Arabic" pitchFamily="18" charset="-78"/>
              </a:rPr>
              <a:t> </a:t>
            </a:r>
            <a:endParaRPr lang="he-IL" sz="2400" b="1" dirty="0">
              <a:latin typeface="Simplified Arabic" pitchFamily="18" charset="-78"/>
            </a:endParaRPr>
          </a:p>
        </p:txBody>
      </p:sp>
      <p:sp>
        <p:nvSpPr>
          <p:cNvPr id="19"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20" name="אליפסה 6">
            <a:hlinkClick r:id="rId3"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6" name="Flowchart: Connector 5">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7" name="Flowchart: Connector 6">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8"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9"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0" name="אליפסה 6">
            <a:hlinkClick r:id="rId8"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839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352694" y="284162"/>
            <a:ext cx="7387658" cy="5447645"/>
          </a:xfrm>
          <a:prstGeom prst="rect">
            <a:avLst/>
          </a:prstGeom>
          <a:noFill/>
        </p:spPr>
        <p:txBody>
          <a:bodyPr wrap="square" rtlCol="1">
            <a:spAutoFit/>
          </a:bodyPr>
          <a:lstStyle/>
          <a:p>
            <a:pPr algn="just"/>
            <a:r>
              <a:rPr lang="ar-SA" sz="28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ث. غسل اليدين بالصابون هي الوسيلة الوقائية الصحية الوحيدة قليلة التكلفة.</a:t>
            </a:r>
          </a:p>
          <a:p>
            <a:pPr algn="just"/>
            <a:r>
              <a:rPr lang="ar-SA" sz="2800" dirty="0" smtClean="0">
                <a:latin typeface="Simplified Arabic" pitchFamily="18" charset="-78"/>
                <a:cs typeface="Simplified Arabic" pitchFamily="18" charset="-78"/>
              </a:rPr>
              <a:t>إن الكلفة ليست امام الترويج لغسل اليدين، لأن الصابون يتواجد في معظم المنازل في العالم.</a:t>
            </a:r>
          </a:p>
          <a:p>
            <a:pPr algn="just"/>
            <a:endParaRPr lang="ar-SA" sz="2800" dirty="0" smtClean="0">
              <a:latin typeface="Simplified Arabic" pitchFamily="18" charset="-78"/>
              <a:cs typeface="Simplified Arabic" pitchFamily="18" charset="-78"/>
            </a:endParaRPr>
          </a:p>
          <a:p>
            <a:pPr algn="just"/>
            <a:r>
              <a:rPr lang="ar-SA" sz="32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ج. الأطفال عامل تغيير.</a:t>
            </a:r>
          </a:p>
          <a:p>
            <a:pPr algn="just"/>
            <a:r>
              <a:rPr lang="ar-SA" sz="2800" dirty="0" smtClean="0">
                <a:latin typeface="Simplified Arabic" pitchFamily="18" charset="-78"/>
                <a:cs typeface="Simplified Arabic" pitchFamily="18" charset="-78"/>
              </a:rPr>
              <a:t>يمكن للأطفال أن يقوموا بنقل عادة غسل اليدين بعد تعلمها في المدرسة، لإدراجها في منازلهم ومجتمعاتهم. فمشاركة الأطفال قادرة على إحداث تغيير مستدام.</a:t>
            </a:r>
            <a:r>
              <a:rPr lang="ar-SA" sz="2800" b="1"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من هنا يهدف اليوم العالمي لغسل اليدين الى حث الاطفال على اعتناق عادة غسل اليدين بالطريقة السليمة، وجعلهم </a:t>
            </a:r>
            <a:r>
              <a:rPr lang="he-IL" sz="2800" dirty="0" smtClean="0">
                <a:latin typeface="Simplified Arabic" pitchFamily="18" charset="-78"/>
              </a:rPr>
              <a:t>"</a:t>
            </a:r>
            <a:r>
              <a:rPr lang="ar-SA" sz="2800" dirty="0" smtClean="0">
                <a:latin typeface="Simplified Arabic" pitchFamily="18" charset="-78"/>
                <a:cs typeface="Simplified Arabic" pitchFamily="18" charset="-78"/>
              </a:rPr>
              <a:t>سفراء لغسل اليدين</a:t>
            </a:r>
            <a:r>
              <a:rPr lang="he-IL" sz="2800" dirty="0" smtClean="0">
                <a:latin typeface="Simplified Arabic" pitchFamily="18" charset="-78"/>
              </a:rPr>
              <a:t>"</a:t>
            </a:r>
            <a:r>
              <a:rPr lang="ar-SA" sz="2800" dirty="0" smtClean="0">
                <a:latin typeface="Simplified Arabic" pitchFamily="18" charset="-78"/>
                <a:cs typeface="Simplified Arabic" pitchFamily="18" charset="-78"/>
              </a:rPr>
              <a:t>، في المبادرات الوطنية والمحلية لكل بلد.</a:t>
            </a:r>
            <a:endParaRPr lang="he-IL" sz="2800" b="1" dirty="0">
              <a:latin typeface="Simplified Arabic" pitchFamily="18" charset="-78"/>
            </a:endParaRPr>
          </a:p>
        </p:txBody>
      </p:sp>
      <p:sp>
        <p:nvSpPr>
          <p:cNvPr id="20"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21" name="אליפסה 6">
            <a:hlinkClick r:id="rId3"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6" name="Flowchart: Connector 5">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7" name="Flowchart: Connector 6">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8"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9"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10" name="אליפסה 6">
            <a:hlinkClick r:id="rId8"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2106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23528" y="188640"/>
            <a:ext cx="7128792" cy="5262979"/>
          </a:xfrm>
          <a:prstGeom prst="rect">
            <a:avLst/>
          </a:prstGeom>
          <a:noFill/>
        </p:spPr>
        <p:txBody>
          <a:bodyPr wrap="square" rtlCol="1">
            <a:spAutoFit/>
          </a:bodyPr>
          <a:lstStyle/>
          <a:p>
            <a:r>
              <a:rPr lang="ar-SA" sz="2800" b="1" dirty="0" smtClean="0">
                <a:solidFill>
                  <a:srgbClr val="FF0000"/>
                </a:solidFill>
                <a:effectLst>
                  <a:outerShdw blurRad="38100" dist="38100" dir="2700000" algn="tl">
                    <a:srgbClr val="000000">
                      <a:alpha val="43137"/>
                    </a:srgbClr>
                  </a:outerShdw>
                </a:effectLst>
              </a:rPr>
              <a:t>بعض المقولات والكتابات في اليوم العالمي لغسل اليدين:</a:t>
            </a:r>
          </a:p>
          <a:p>
            <a:endParaRPr lang="ar-SA" sz="2800" b="1" dirty="0"/>
          </a:p>
          <a:p>
            <a:endParaRPr lang="ar-SA" sz="2800" b="1" dirty="0" smtClean="0"/>
          </a:p>
          <a:p>
            <a:endParaRPr lang="ar-SA" sz="2800" b="1" dirty="0"/>
          </a:p>
          <a:p>
            <a:endParaRPr lang="ar-SA" sz="2800" b="1" dirty="0" smtClean="0"/>
          </a:p>
          <a:p>
            <a:endParaRPr lang="ar-SA" sz="2800" b="1" dirty="0"/>
          </a:p>
          <a:p>
            <a:endParaRPr lang="ar-SA" sz="2800" b="1" dirty="0" smtClean="0"/>
          </a:p>
          <a:p>
            <a:endParaRPr lang="ar-SA" sz="2800" b="1" dirty="0"/>
          </a:p>
          <a:p>
            <a:endParaRPr lang="ar-SA" sz="2800" b="1" dirty="0" smtClean="0"/>
          </a:p>
          <a:p>
            <a:endParaRPr lang="ar-SA" sz="2800" b="1" dirty="0"/>
          </a:p>
          <a:p>
            <a:endParaRPr lang="ar-SA" sz="2800" b="1" dirty="0" smtClean="0"/>
          </a:p>
          <a:p>
            <a:endParaRPr lang="he-IL" sz="2800" b="1" dirty="0"/>
          </a:p>
        </p:txBody>
      </p:sp>
      <p:sp>
        <p:nvSpPr>
          <p:cNvPr id="18" name="הסבר מלבני 17"/>
          <p:cNvSpPr/>
          <p:nvPr/>
        </p:nvSpPr>
        <p:spPr>
          <a:xfrm>
            <a:off x="4642318" y="875620"/>
            <a:ext cx="2810002" cy="1164322"/>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TextBox 18"/>
          <p:cNvSpPr txBox="1"/>
          <p:nvPr/>
        </p:nvSpPr>
        <p:spPr>
          <a:xfrm>
            <a:off x="4371568" y="980727"/>
            <a:ext cx="2952328" cy="954107"/>
          </a:xfrm>
          <a:prstGeom prst="rect">
            <a:avLst/>
          </a:prstGeom>
          <a:noFill/>
        </p:spPr>
        <p:txBody>
          <a:bodyPr wrap="square" rtlCol="1">
            <a:spAutoFit/>
          </a:bodyPr>
          <a:lstStyle/>
          <a:p>
            <a:r>
              <a:rPr lang="ar-SA" sz="2800" b="1" dirty="0" smtClean="0">
                <a:solidFill>
                  <a:srgbClr val="00B050"/>
                </a:solidFill>
              </a:rPr>
              <a:t>إنه أمر ممتع أن تغسل يديك بالصابون.</a:t>
            </a:r>
            <a:endParaRPr lang="he-IL" sz="2800" b="1" dirty="0">
              <a:solidFill>
                <a:srgbClr val="00B050"/>
              </a:solidFill>
            </a:endParaRPr>
          </a:p>
        </p:txBody>
      </p:sp>
      <p:sp>
        <p:nvSpPr>
          <p:cNvPr id="20" name="תרשים זרימה: ריבוי מסמכים 19"/>
          <p:cNvSpPr/>
          <p:nvPr/>
        </p:nvSpPr>
        <p:spPr>
          <a:xfrm>
            <a:off x="352504" y="764704"/>
            <a:ext cx="3744416" cy="3312368"/>
          </a:xfrm>
          <a:prstGeom prst="flowChartMultidocumen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TextBox 20"/>
          <p:cNvSpPr txBox="1"/>
          <p:nvPr/>
        </p:nvSpPr>
        <p:spPr>
          <a:xfrm>
            <a:off x="323528" y="1628800"/>
            <a:ext cx="3168352" cy="1815882"/>
          </a:xfrm>
          <a:prstGeom prst="rect">
            <a:avLst/>
          </a:prstGeom>
          <a:noFill/>
        </p:spPr>
        <p:txBody>
          <a:bodyPr wrap="square" rtlCol="1">
            <a:spAutoFit/>
          </a:bodyPr>
          <a:lstStyle/>
          <a:p>
            <a:r>
              <a:rPr lang="ar-SA" sz="2800" b="1" dirty="0" smtClean="0">
                <a:solidFill>
                  <a:srgbClr val="FFFF00"/>
                </a:solidFill>
              </a:rPr>
              <a:t>إن الاسهال ليس حالة عادية، إنه مرض يعيق طفلك من النمو والتعلم بشكل صحيح.</a:t>
            </a:r>
            <a:endParaRPr lang="he-IL" sz="2800" b="1" dirty="0">
              <a:solidFill>
                <a:srgbClr val="FFFF00"/>
              </a:solidFill>
            </a:endParaRPr>
          </a:p>
        </p:txBody>
      </p:sp>
      <p:sp>
        <p:nvSpPr>
          <p:cNvPr id="22" name="מגילה אנכית 21"/>
          <p:cNvSpPr/>
          <p:nvPr/>
        </p:nvSpPr>
        <p:spPr>
          <a:xfrm>
            <a:off x="3824670" y="2304539"/>
            <a:ext cx="4046124" cy="4121129"/>
          </a:xfrm>
          <a:prstGeom prst="verticalScroll">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TextBox 22"/>
          <p:cNvSpPr txBox="1"/>
          <p:nvPr/>
        </p:nvSpPr>
        <p:spPr>
          <a:xfrm>
            <a:off x="4067944" y="3068960"/>
            <a:ext cx="3096344" cy="2677656"/>
          </a:xfrm>
          <a:prstGeom prst="rect">
            <a:avLst/>
          </a:prstGeom>
          <a:noFill/>
        </p:spPr>
        <p:txBody>
          <a:bodyPr wrap="square" rtlCol="1">
            <a:spAutoFit/>
          </a:bodyPr>
          <a:lstStyle/>
          <a:p>
            <a:r>
              <a:rPr lang="ar-SA" sz="2800" b="1" dirty="0" smtClean="0">
                <a:solidFill>
                  <a:srgbClr val="FFFF00"/>
                </a:solidFill>
              </a:rPr>
              <a:t>إن الجراثيم الناتجة عن الاوساخ منتشرة في كل مكان، ولكنها غير مرئية لأنها صغيرة جدا، ولكن غسل اليدين بالصابون يقضي عليها.</a:t>
            </a:r>
            <a:endParaRPr lang="he-IL" sz="2800" b="1" dirty="0">
              <a:solidFill>
                <a:srgbClr val="FFFF00"/>
              </a:solidFill>
            </a:endParaRPr>
          </a:p>
        </p:txBody>
      </p:sp>
      <p:sp>
        <p:nvSpPr>
          <p:cNvPr id="25" name="גל כפול 24"/>
          <p:cNvSpPr/>
          <p:nvPr/>
        </p:nvSpPr>
        <p:spPr>
          <a:xfrm>
            <a:off x="827584" y="3861048"/>
            <a:ext cx="3168352" cy="2232248"/>
          </a:xfrm>
          <a:prstGeom prst="doubleWav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TextBox 25"/>
          <p:cNvSpPr txBox="1"/>
          <p:nvPr/>
        </p:nvSpPr>
        <p:spPr>
          <a:xfrm>
            <a:off x="957904" y="4390920"/>
            <a:ext cx="3024336" cy="1384995"/>
          </a:xfrm>
          <a:prstGeom prst="rect">
            <a:avLst/>
          </a:prstGeom>
          <a:noFill/>
        </p:spPr>
        <p:txBody>
          <a:bodyPr wrap="square" rtlCol="1">
            <a:spAutoFit/>
          </a:bodyPr>
          <a:lstStyle/>
          <a:p>
            <a:r>
              <a:rPr lang="ar-SA" sz="2800" b="1" dirty="0">
                <a:solidFill>
                  <a:srgbClr val="00B050"/>
                </a:solidFill>
              </a:rPr>
              <a:t>لتغذية طفلك بطريقة صحيحة، يجب أن تغسل يديك في الأوقات اللازمة. </a:t>
            </a:r>
            <a:endParaRPr lang="he-IL" sz="2800" b="1" dirty="0">
              <a:solidFill>
                <a:srgbClr val="00B050"/>
              </a:solidFill>
            </a:endParaRPr>
          </a:p>
        </p:txBody>
      </p:sp>
      <p:sp>
        <p:nvSpPr>
          <p:cNvPr id="33" name="אליפסה 21">
            <a:hlinkClick r:id="rId2" action="ppaction://hlinksldjump"/>
          </p:cNvPr>
          <p:cNvSpPr/>
          <p:nvPr/>
        </p:nvSpPr>
        <p:spPr>
          <a:xfrm>
            <a:off x="7288" y="5765272"/>
            <a:ext cx="1188072" cy="1080120"/>
          </a:xfrm>
          <a:prstGeom prst="ellipse">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الرئيسية</a:t>
            </a:r>
            <a:endParaRPr lang="he-IL" b="1" dirty="0">
              <a:solidFill>
                <a:schemeClr val="tx1"/>
              </a:solidFill>
            </a:endParaRPr>
          </a:p>
        </p:txBody>
      </p:sp>
      <p:sp>
        <p:nvSpPr>
          <p:cNvPr id="43" name="אליפסה 6">
            <a:hlinkClick r:id="rId3" action="ppaction://hlinksldjump"/>
          </p:cNvPr>
          <p:cNvSpPr/>
          <p:nvPr/>
        </p:nvSpPr>
        <p:spPr>
          <a:xfrm>
            <a:off x="7870272" y="184150"/>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التمهيد</a:t>
            </a:r>
            <a:endParaRPr lang="he-IL" sz="2000" b="1" dirty="0">
              <a:solidFill>
                <a:srgbClr val="FF0000"/>
              </a:solidFill>
              <a:effectLst>
                <a:outerShdw blurRad="38100" dist="38100" dir="2700000" algn="tl">
                  <a:srgbClr val="000000">
                    <a:alpha val="43137"/>
                  </a:srgbClr>
                </a:outerShdw>
              </a:effectLst>
            </a:endParaRPr>
          </a:p>
        </p:txBody>
      </p:sp>
      <p:sp>
        <p:nvSpPr>
          <p:cNvPr id="14" name="Flowchart: Connector 13">
            <a:hlinkClick r:id="rId4"/>
          </p:cNvPr>
          <p:cNvSpPr/>
          <p:nvPr/>
        </p:nvSpPr>
        <p:spPr>
          <a:xfrm>
            <a:off x="7838788" y="5774032"/>
            <a:ext cx="1152008" cy="1080120"/>
          </a:xfrm>
          <a:prstGeom prst="flowChartConnector">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FF00"/>
                </a:solidFill>
                <a:effectLst>
                  <a:outerShdw blurRad="38100" dist="38100" dir="2700000" algn="tl">
                    <a:srgbClr val="000000">
                      <a:alpha val="43137"/>
                    </a:srgbClr>
                  </a:outerShdw>
                </a:effectLst>
              </a:rPr>
              <a:t>ورقة عمل</a:t>
            </a:r>
          </a:p>
        </p:txBody>
      </p:sp>
      <p:sp>
        <p:nvSpPr>
          <p:cNvPr id="15" name="Flowchart: Connector 14">
            <a:hlinkClick r:id="rId5" action="ppaction://hlinksldjump"/>
          </p:cNvPr>
          <p:cNvSpPr/>
          <p:nvPr/>
        </p:nvSpPr>
        <p:spPr>
          <a:xfrm>
            <a:off x="7870272" y="4693912"/>
            <a:ext cx="1187504" cy="1080120"/>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rgbClr val="FF0000"/>
                </a:solidFill>
                <a:effectLst>
                  <a:outerShdw blurRad="38100" dist="38100" dir="2700000" algn="tl">
                    <a:srgbClr val="000000">
                      <a:alpha val="43137"/>
                    </a:srgbClr>
                  </a:outerShdw>
                </a:effectLst>
              </a:rPr>
              <a:t>التلخيص والاجمال</a:t>
            </a:r>
          </a:p>
        </p:txBody>
      </p:sp>
      <p:sp>
        <p:nvSpPr>
          <p:cNvPr id="16" name="אליפסה 6">
            <a:hlinkClick r:id="rId6" action="ppaction://hlinksldjump"/>
          </p:cNvPr>
          <p:cNvSpPr/>
          <p:nvPr/>
        </p:nvSpPr>
        <p:spPr>
          <a:xfrm>
            <a:off x="7835345" y="2444424"/>
            <a:ext cx="1187504" cy="1124744"/>
          </a:xfrm>
          <a:prstGeom prst="ellipse">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0000"/>
                </a:solidFill>
                <a:effectLst>
                  <a:outerShdw blurRad="38100" dist="38100" dir="2700000" algn="tl">
                    <a:srgbClr val="000000">
                      <a:alpha val="43137"/>
                    </a:srgbClr>
                  </a:outerShdw>
                </a:effectLst>
              </a:rPr>
              <a:t>المناقشة</a:t>
            </a:r>
            <a:endParaRPr lang="he-IL" b="1" dirty="0">
              <a:solidFill>
                <a:srgbClr val="FF0000"/>
              </a:solidFill>
              <a:effectLst>
                <a:outerShdw blurRad="38100" dist="38100" dir="2700000" algn="tl">
                  <a:srgbClr val="000000">
                    <a:alpha val="43137"/>
                  </a:srgbClr>
                </a:outerShdw>
              </a:effectLst>
            </a:endParaRPr>
          </a:p>
        </p:txBody>
      </p:sp>
      <p:sp>
        <p:nvSpPr>
          <p:cNvPr id="24" name="אליפסה 6">
            <a:hlinkClick r:id="rId7" action="ppaction://hlinksldjump"/>
          </p:cNvPr>
          <p:cNvSpPr/>
          <p:nvPr/>
        </p:nvSpPr>
        <p:spPr>
          <a:xfrm>
            <a:off x="7821040" y="3569168"/>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0000"/>
                </a:solidFill>
                <a:effectLst>
                  <a:outerShdw blurRad="38100" dist="38100" dir="2700000" algn="tl">
                    <a:srgbClr val="000000">
                      <a:alpha val="43137"/>
                    </a:srgbClr>
                  </a:outerShdw>
                </a:effectLst>
              </a:rPr>
              <a:t>تمارين</a:t>
            </a:r>
            <a:endParaRPr lang="he-IL" sz="2000" b="1" dirty="0">
              <a:solidFill>
                <a:srgbClr val="FF0000"/>
              </a:solidFill>
              <a:effectLst>
                <a:outerShdw blurRad="38100" dist="38100" dir="2700000" algn="tl">
                  <a:srgbClr val="000000">
                    <a:alpha val="43137"/>
                  </a:srgbClr>
                </a:outerShdw>
              </a:effectLst>
            </a:endParaRPr>
          </a:p>
        </p:txBody>
      </p:sp>
      <p:sp>
        <p:nvSpPr>
          <p:cNvPr id="27" name="אליפסה 6">
            <a:hlinkClick r:id="rId8" action="ppaction://hlinksldjump"/>
          </p:cNvPr>
          <p:cNvSpPr/>
          <p:nvPr/>
        </p:nvSpPr>
        <p:spPr>
          <a:xfrm>
            <a:off x="7870272" y="1319680"/>
            <a:ext cx="1187504" cy="112474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effectLst>
                  <a:outerShdw blurRad="38100" dist="38100" dir="2700000" algn="tl">
                    <a:srgbClr val="000000">
                      <a:alpha val="43137"/>
                    </a:srgbClr>
                  </a:outerShdw>
                </a:effectLst>
              </a:rPr>
              <a:t>النص</a:t>
            </a:r>
            <a:endParaRPr lang="he-IL" sz="2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47389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חלון">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חלון">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חלון">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1339</TotalTime>
  <Words>1272</Words>
  <Application>Microsoft Office PowerPoint</Application>
  <PresentationFormat>On-screen Show (4:3)</PresentationFormat>
  <Paragraphs>314</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חלון</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w807012_19</dc:creator>
  <cp:lastModifiedBy>ABO_ALMO3TSEM</cp:lastModifiedBy>
  <cp:revision>105</cp:revision>
  <dcterms:created xsi:type="dcterms:W3CDTF">2013-03-11T10:57:25Z</dcterms:created>
  <dcterms:modified xsi:type="dcterms:W3CDTF">2013-05-12T20:43:13Z</dcterms:modified>
</cp:coreProperties>
</file>