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648" r:id="rId1"/>
  </p:sldMasterIdLst>
  <p:sldIdLst>
    <p:sldId id="256" r:id="rId2"/>
    <p:sldId id="257" r:id="rId3"/>
    <p:sldId id="258" r:id="rId4"/>
    <p:sldId id="259" r:id="rId5"/>
    <p:sldId id="260" r:id="rId6"/>
    <p:sldId id="261" r:id="rId7"/>
    <p:sldId id="262"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656" autoAdjust="0"/>
    <p:restoredTop sz="94660"/>
  </p:normalViewPr>
  <p:slideViewPr>
    <p:cSldViewPr>
      <p:cViewPr varScale="1">
        <p:scale>
          <a:sx n="67" d="100"/>
          <a:sy n="67" d="100"/>
        </p:scale>
        <p:origin x="-13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253404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2951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172885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82206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166583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83122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410839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277345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338008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359023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F0F94-DBE5-45BC-A4A0-C486502BC141}" type="datetimeFigureOut">
              <a:rPr lang="he-IL" smtClean="0"/>
              <a:pPr/>
              <a:t>ג'/סיון/תשע"ג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C4EA92D-6DF4-4254-9B68-AEBB0A610631}" type="slidenum">
              <a:rPr lang="he-IL" smtClean="0"/>
              <a:pPr/>
              <a:t>‹#›</a:t>
            </a:fld>
            <a:endParaRPr lang="he-IL"/>
          </a:p>
        </p:txBody>
      </p:sp>
    </p:spTree>
    <p:extLst>
      <p:ext uri="{BB962C8B-B14F-4D97-AF65-F5344CB8AC3E}">
        <p14:creationId xmlns:p14="http://schemas.microsoft.com/office/powerpoint/2010/main" val="9901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8F0F94-DBE5-45BC-A4A0-C486502BC141}" type="datetimeFigureOut">
              <a:rPr lang="he-IL" smtClean="0"/>
              <a:pPr/>
              <a:t>ג'/סיון/תשע"ג</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4EA92D-6DF4-4254-9B68-AEBB0A610631}" type="slidenum">
              <a:rPr lang="he-IL" smtClean="0"/>
              <a:pPr/>
              <a:t>‹#›</a:t>
            </a:fld>
            <a:endParaRPr lang="he-IL"/>
          </a:p>
        </p:txBody>
      </p:sp>
    </p:spTree>
    <p:extLst>
      <p:ext uri="{BB962C8B-B14F-4D97-AF65-F5344CB8AC3E}">
        <p14:creationId xmlns:p14="http://schemas.microsoft.com/office/powerpoint/2010/main" val="1998064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8.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http://arab2-daz.arabepro.com/t102-topi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http://www.google.co.il/url?sa=t&amp;rct=j&amp;q=&amp;esrc=s&amp;source=web&amp;cd=3&amp;ved=0CD8QFjAC&amp;url=http://www.stjohnhaifa.com/Pages/Elementary/File_Elementary/El_Arabic/Alkisa.doc&amp;ei=jlp6UYqFCMnQsgbJwYCoAg&amp;usg=AFQjCNGwaIUE8NXOBcG5x2fnGG0HponQu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http://www.3qaili.com/vb/showthread.php?t=527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arab2-daz.arabepro.com/t102-topic" TargetMode="External"/><Relationship Id="rId7" Type="http://schemas.openxmlformats.org/officeDocument/2006/relationships/image" Target="../media/image4.png"/><Relationship Id="rId2" Type="http://schemas.openxmlformats.org/officeDocument/2006/relationships/hyperlink" Target="http://www.angelfire.com/nd/prose/story.htm"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3qaili.com/vb/showthread.php?t=5271" TargetMode="External"/><Relationship Id="rId4" Type="http://schemas.openxmlformats.org/officeDocument/2006/relationships/hyperlink" Target="http://www.google.co.il/url?sa=t&amp;rct=j&amp;q=&amp;esrc=s&amp;source=web&amp;cd=3&amp;ved=0CD8QFjAC&amp;url=http://www.stjohnhaifa.com/Pages/Elementary/File_Elementary/El_Arabic/Alkisa.doc&amp;ei=jlp6UYqFCMnQsgbJwYCoAg&amp;usg=AFQjCNGwaIUE8NXOBcG5x2fnGG0HponQuw" TargetMode="Externa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http://www.angelfire.com/nd/prose/story.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32656"/>
            <a:ext cx="8568952" cy="4955203"/>
          </a:xfrm>
          <a:prstGeom prst="rect">
            <a:avLst/>
          </a:prstGeom>
        </p:spPr>
        <p:txBody>
          <a:bodyPr wrap="square">
            <a:spAutoFit/>
          </a:bodyPr>
          <a:lstStyle/>
          <a:p>
            <a:pPr algn="ctr"/>
            <a:r>
              <a:rPr lang="ar-SA" sz="3600" b="1" u="sng" dirty="0">
                <a:solidFill>
                  <a:srgbClr val="00B050"/>
                </a:solidFill>
                <a:latin typeface="Simplified Arabic" pitchFamily="18" charset="-78"/>
                <a:cs typeface="Simplified Arabic" pitchFamily="18" charset="-78"/>
              </a:rPr>
              <a:t>المقدمة</a:t>
            </a:r>
            <a:r>
              <a:rPr lang="he-IL" sz="3600" b="1" u="sng" dirty="0" smtClean="0">
                <a:solidFill>
                  <a:srgbClr val="00B050"/>
                </a:solidFill>
                <a:latin typeface="Simplified Arabic" pitchFamily="18" charset="-78"/>
              </a:rPr>
              <a:t>:</a:t>
            </a:r>
          </a:p>
          <a:p>
            <a:pPr algn="just"/>
            <a:endParaRPr lang="he-IL" sz="2800" u="sng" dirty="0">
              <a:latin typeface="Simplified Arabic" pitchFamily="18" charset="-78"/>
            </a:endParaRPr>
          </a:p>
          <a:p>
            <a:pPr algn="just"/>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القصة عمل أدبي يصور حادثة من حوادث الحياة أو عدة حوادث مترابطة، يتعمق القاص في تقصيها، والنظر إليها من جوانب متعددة، يلونها في لباقة سرده، وحيويته، وثقافته، ليكسبها  قيمة إنسانية خاصة،</a:t>
            </a:r>
            <a:r>
              <a:rPr lang="he-IL" sz="2800" dirty="0">
                <a:latin typeface="Simplified Arabic" pitchFamily="18" charset="-78"/>
              </a:rPr>
              <a:t>  </a:t>
            </a:r>
            <a:r>
              <a:rPr lang="ar-SA" sz="2800" dirty="0">
                <a:latin typeface="Simplified Arabic" pitchFamily="18" charset="-78"/>
                <a:cs typeface="Simplified Arabic" pitchFamily="18" charset="-78"/>
              </a:rPr>
              <a:t>وهو يربطها بزمانها ومكانها ، ويعرض ما يتخللها من صراع مادي أو نفسي بين الشخصيات ، وما يكتنفها من مصاعب وعقبات، على أن يكون ذلك بطريقة مشوقة تنتهي إلى غاية معينة،وبصورة مموهة تتعامل مع الواقع اضغط </a:t>
            </a:r>
            <a:r>
              <a:rPr lang="ar-SA" sz="2800" u="sng" dirty="0" smtClean="0">
                <a:latin typeface="Simplified Arabic" pitchFamily="18" charset="-78"/>
                <a:cs typeface="Simplified Arabic" pitchFamily="18" charset="-78"/>
                <a:hlinkClick r:id="rId2" action="ppaction://hlinksldjump"/>
              </a:rPr>
              <a:t>هنا</a:t>
            </a:r>
            <a:r>
              <a:rPr lang="en-US" sz="2800" u="sng"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لتقرأ </a:t>
            </a:r>
            <a:r>
              <a:rPr lang="ar-SA" sz="2800" dirty="0">
                <a:latin typeface="Simplified Arabic" pitchFamily="18" charset="-78"/>
                <a:cs typeface="Simplified Arabic" pitchFamily="18" charset="-78"/>
              </a:rPr>
              <a:t>وتستمع لقصة مشوقة</a:t>
            </a:r>
            <a:r>
              <a:rPr lang="he-IL" sz="2800" dirty="0">
                <a:latin typeface="Simplified Arabic" pitchFamily="18" charset="-78"/>
              </a:rPr>
              <a:t>. </a:t>
            </a:r>
            <a:endParaRPr lang="en-US" sz="2800" dirty="0" smtClean="0">
              <a:latin typeface="Simplified Arabic" pitchFamily="18" charset="-78"/>
            </a:endParaRPr>
          </a:p>
          <a:p>
            <a:pPr algn="just"/>
            <a:r>
              <a:rPr lang="he-IL" sz="2800" dirty="0" smtClean="0">
                <a:latin typeface="Simplified Arabic" pitchFamily="18" charset="-78"/>
              </a:rPr>
              <a:t>                           </a:t>
            </a:r>
            <a:endParaRPr lang="en-US" sz="2800" dirty="0">
              <a:latin typeface="Simplified Arabic" pitchFamily="18" charset="-78"/>
              <a:cs typeface="Simplified Arabic" pitchFamily="18" charset="-78"/>
            </a:endParaRPr>
          </a:p>
        </p:txBody>
      </p:sp>
      <p:pic>
        <p:nvPicPr>
          <p:cNvPr id="1026" name="Picture 2" descr="C:\Users\win7207\Desktop\untitled.png"/>
          <p:cNvPicPr>
            <a:picLocks noChangeAspect="1" noChangeArrowheads="1"/>
          </p:cNvPicPr>
          <p:nvPr/>
        </p:nvPicPr>
        <p:blipFill>
          <a:blip r:embed="rId3" cstate="print"/>
          <a:srcRect/>
          <a:stretch>
            <a:fillRect/>
          </a:stretch>
        </p:blipFill>
        <p:spPr bwMode="auto">
          <a:xfrm>
            <a:off x="2843808" y="4509120"/>
            <a:ext cx="2143125" cy="2143125"/>
          </a:xfrm>
          <a:prstGeom prst="rect">
            <a:avLst/>
          </a:prstGeom>
          <a:noFill/>
        </p:spPr>
      </p:pic>
    </p:spTree>
    <p:extLst>
      <p:ext uri="{BB962C8B-B14F-4D97-AF65-F5344CB8AC3E}">
        <p14:creationId xmlns:p14="http://schemas.microsoft.com/office/powerpoint/2010/main" val="3311766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28343"/>
            <a:ext cx="9144000" cy="5262979"/>
          </a:xfrm>
          <a:prstGeom prst="rect">
            <a:avLst/>
          </a:prstGeom>
        </p:spPr>
        <p:txBody>
          <a:bodyPr wrap="square">
            <a:spAutoFit/>
          </a:bodyPr>
          <a:lstStyle/>
          <a:p>
            <a:pPr marL="342900" lvl="0" indent="-342900">
              <a:buFontTx/>
              <a:buChar char="-"/>
            </a:pPr>
            <a:r>
              <a:rPr lang="ar-SA" sz="2400" dirty="0" smtClean="0">
                <a:latin typeface="Simplified Arabic" pitchFamily="18" charset="-78"/>
                <a:cs typeface="Simplified Arabic" pitchFamily="18" charset="-78"/>
              </a:rPr>
              <a:t>القصة </a:t>
            </a:r>
            <a:r>
              <a:rPr lang="ar-SA" sz="2400" dirty="0">
                <a:latin typeface="Simplified Arabic" pitchFamily="18" charset="-78"/>
                <a:cs typeface="Simplified Arabic" pitchFamily="18" charset="-78"/>
              </a:rPr>
              <a:t>القديمة لها دلالات شعبية بدون قيمة فنية. وكذلك كانت الأساطير والملاحم مثل </a:t>
            </a:r>
            <a:r>
              <a:rPr lang="ar-SA" sz="2400" dirty="0" smtClean="0">
                <a:latin typeface="Simplified Arabic" pitchFamily="18" charset="-78"/>
                <a:cs typeface="Simplified Arabic" pitchFamily="18" charset="-78"/>
              </a:rPr>
              <a:t>  </a:t>
            </a:r>
          </a:p>
          <a:p>
            <a:pPr lvl="0"/>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الشاهنامة </a:t>
            </a:r>
            <a:r>
              <a:rPr lang="ar-SA" sz="2400" dirty="0">
                <a:latin typeface="Simplified Arabic" pitchFamily="18" charset="-78"/>
                <a:cs typeface="Simplified Arabic" pitchFamily="18" charset="-78"/>
              </a:rPr>
              <a:t>للفردوسي، وقصص الغزليين غير المترابطة .</a:t>
            </a:r>
            <a:endParaRPr lang="en-US" sz="2400" dirty="0">
              <a:latin typeface="Simplified Arabic" pitchFamily="18" charset="-78"/>
              <a:cs typeface="Simplified Arabic" pitchFamily="18" charset="-78"/>
            </a:endParaRPr>
          </a:p>
          <a:p>
            <a:pPr lvl="0"/>
            <a:r>
              <a:rPr lang="ar-SA" sz="2400" dirty="0" smtClean="0">
                <a:latin typeface="Simplified Arabic" pitchFamily="18" charset="-78"/>
                <a:cs typeface="Simplified Arabic" pitchFamily="18" charset="-78"/>
              </a:rPr>
              <a:t>- لم </a:t>
            </a:r>
            <a:r>
              <a:rPr lang="ar-SA" sz="2400" dirty="0">
                <a:latin typeface="Simplified Arabic" pitchFamily="18" charset="-78"/>
                <a:cs typeface="Simplified Arabic" pitchFamily="18" charset="-78"/>
              </a:rPr>
              <a:t>تكن القصة قديما من جوهر الأدب ،انما كانت تذكر كشواهد، مثلا في  الوصايا. </a:t>
            </a:r>
            <a:endParaRPr lang="en-US" sz="2400" dirty="0">
              <a:latin typeface="Simplified Arabic" pitchFamily="18" charset="-78"/>
              <a:cs typeface="Simplified Arabic" pitchFamily="18" charset="-78"/>
            </a:endParaRPr>
          </a:p>
          <a:p>
            <a:pPr lvl="0"/>
            <a:r>
              <a:rPr lang="ar-SA" sz="2400" dirty="0" smtClean="0">
                <a:latin typeface="Simplified Arabic" pitchFamily="18" charset="-78"/>
                <a:cs typeface="Simplified Arabic" pitchFamily="18" charset="-78"/>
              </a:rPr>
              <a:t>- بداية </a:t>
            </a:r>
            <a:r>
              <a:rPr lang="ar-SA" sz="2400" dirty="0">
                <a:latin typeface="Simplified Arabic" pitchFamily="18" charset="-78"/>
                <a:cs typeface="Simplified Arabic" pitchFamily="18" charset="-78"/>
              </a:rPr>
              <a:t>القصة هدف أخلاقي، ومن ذلك قصص ابن الصلت وهو يروي قصص التوراة...</a:t>
            </a:r>
            <a:endParaRPr lang="en-US" sz="2400" dirty="0">
              <a:latin typeface="Simplified Arabic" pitchFamily="18" charset="-78"/>
              <a:cs typeface="Simplified Arabic" pitchFamily="18" charset="-78"/>
            </a:endParaRPr>
          </a:p>
          <a:p>
            <a:pPr marL="342900" lvl="0" indent="-342900">
              <a:buFontTx/>
              <a:buChar char="-"/>
            </a:pPr>
            <a:r>
              <a:rPr lang="ar-SA" sz="2400" dirty="0" smtClean="0">
                <a:latin typeface="Simplified Arabic" pitchFamily="18" charset="-78"/>
                <a:cs typeface="Simplified Arabic" pitchFamily="18" charset="-78"/>
              </a:rPr>
              <a:t>في </a:t>
            </a:r>
            <a:r>
              <a:rPr lang="ar-SA" sz="2400" dirty="0">
                <a:latin typeface="Simplified Arabic" pitchFamily="18" charset="-78"/>
                <a:cs typeface="Simplified Arabic" pitchFamily="18" charset="-78"/>
              </a:rPr>
              <a:t>الفتوحات اطلع العرب على  قصص الحضارات فتطور  الخيال القصصي عندهم، فألفوا </a:t>
            </a:r>
            <a:r>
              <a:rPr lang="ar-SA" sz="2400" dirty="0" smtClean="0">
                <a:latin typeface="Simplified Arabic" pitchFamily="18" charset="-78"/>
                <a:cs typeface="Simplified Arabic" pitchFamily="18" charset="-78"/>
              </a:rPr>
              <a:t>السير </a:t>
            </a:r>
            <a:r>
              <a:rPr lang="ar-SA" sz="2400" dirty="0">
                <a:latin typeface="Simplified Arabic" pitchFamily="18" charset="-78"/>
                <a:cs typeface="Simplified Arabic" pitchFamily="18" charset="-78"/>
              </a:rPr>
              <a:t>والمغازي  والتاريخ، كما في:"أيام العرب"، و"أحاديث الخلفاء"...</a:t>
            </a:r>
            <a:endParaRPr lang="en-US" sz="2400" dirty="0">
              <a:latin typeface="Simplified Arabic" pitchFamily="18" charset="-78"/>
              <a:cs typeface="Simplified Arabic" pitchFamily="18" charset="-78"/>
            </a:endParaRPr>
          </a:p>
          <a:p>
            <a:pPr marL="342900" lvl="0" indent="-342900">
              <a:buFontTx/>
              <a:buChar char="-"/>
            </a:pPr>
            <a:r>
              <a:rPr lang="ar-SA" sz="2400" dirty="0" smtClean="0">
                <a:latin typeface="Simplified Arabic" pitchFamily="18" charset="-78"/>
                <a:cs typeface="Simplified Arabic" pitchFamily="18" charset="-78"/>
              </a:rPr>
              <a:t>في </a:t>
            </a:r>
            <a:r>
              <a:rPr lang="ar-SA" sz="2400" dirty="0">
                <a:latin typeface="Simplified Arabic" pitchFamily="18" charset="-78"/>
                <a:cs typeface="Simplified Arabic" pitchFamily="18" charset="-78"/>
              </a:rPr>
              <a:t>العهد العباسي وضع الجاحظ " المحاسن والأضداد"، و"الحيوان"...ثم كانت المقامات، </a:t>
            </a:r>
            <a:r>
              <a:rPr lang="ar-SA" sz="2400" dirty="0" smtClean="0">
                <a:latin typeface="Simplified Arabic" pitchFamily="18" charset="-78"/>
                <a:cs typeface="Simplified Arabic" pitchFamily="18" charset="-78"/>
              </a:rPr>
              <a:t>  </a:t>
            </a:r>
          </a:p>
          <a:p>
            <a:pPr lvl="0"/>
            <a:r>
              <a:rPr lang="ar-SA" sz="2400" dirty="0" smtClean="0">
                <a:latin typeface="Simplified Arabic" pitchFamily="18" charset="-78"/>
                <a:cs typeface="Simplified Arabic" pitchFamily="18" charset="-78"/>
              </a:rPr>
              <a:t>   ورسالة </a:t>
            </a:r>
            <a:r>
              <a:rPr lang="ar-SA" sz="2400" dirty="0">
                <a:latin typeface="Simplified Arabic" pitchFamily="18" charset="-78"/>
                <a:cs typeface="Simplified Arabic" pitchFamily="18" charset="-78"/>
              </a:rPr>
              <a:t>"التوابع والزوابع" لابن شهيد، و"ألف ليلة وليلة"،و"رسالة الغفران" للمعري.</a:t>
            </a:r>
            <a:endParaRPr lang="en-US" sz="2400" dirty="0">
              <a:latin typeface="Simplified Arabic" pitchFamily="18" charset="-78"/>
              <a:cs typeface="Simplified Arabic" pitchFamily="18" charset="-78"/>
            </a:endParaRPr>
          </a:p>
          <a:p>
            <a:pPr marL="342900" lvl="0" indent="-342900">
              <a:buFontTx/>
              <a:buChar char="-"/>
            </a:pPr>
            <a:r>
              <a:rPr lang="ar-SA" sz="2400" dirty="0" smtClean="0">
                <a:latin typeface="Simplified Arabic" pitchFamily="18" charset="-78"/>
                <a:cs typeface="Simplified Arabic" pitchFamily="18" charset="-78"/>
              </a:rPr>
              <a:t>نشأت </a:t>
            </a:r>
            <a:r>
              <a:rPr lang="ar-SA" sz="2400" dirty="0">
                <a:latin typeface="Simplified Arabic" pitchFamily="18" charset="-78"/>
                <a:cs typeface="Simplified Arabic" pitchFamily="18" charset="-78"/>
              </a:rPr>
              <a:t>القصة الحديثة على أثر التأثر بالغرب ، بواسطة الترجمة والبعثات، والفكر الثوري، والوعي </a:t>
            </a:r>
            <a:r>
              <a:rPr lang="ar-SA" sz="2400" dirty="0" smtClean="0">
                <a:latin typeface="Simplified Arabic" pitchFamily="18" charset="-78"/>
                <a:cs typeface="Simplified Arabic" pitchFamily="18" charset="-78"/>
              </a:rPr>
              <a:t>القومي.</a:t>
            </a:r>
          </a:p>
          <a:p>
            <a:pPr lvl="0"/>
            <a:endParaRPr lang="ar-SA"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المصدر </a:t>
            </a:r>
            <a:r>
              <a:rPr lang="ar-SA" sz="2400" dirty="0">
                <a:latin typeface="Simplified Arabic" pitchFamily="18" charset="-78"/>
                <a:cs typeface="Simplified Arabic" pitchFamily="18" charset="-78"/>
              </a:rPr>
              <a:t>المطبوع: الندوي، محمد، نجيب محفوظ في نزعاته الأدبية، الأردن 2011 ،ص 60-63      </a:t>
            </a:r>
            <a:endParaRPr lang="en-US" sz="2400" dirty="0">
              <a:latin typeface="Simplified Arabic" pitchFamily="18" charset="-78"/>
              <a:cs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3281446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973"/>
            <a:ext cx="9036496" cy="5632311"/>
          </a:xfrm>
          <a:prstGeom prst="rect">
            <a:avLst/>
          </a:prstGeom>
        </p:spPr>
        <p:txBody>
          <a:bodyPr wrap="square">
            <a:spAutoFit/>
          </a:bodyPr>
          <a:lstStyle/>
          <a:p>
            <a:pPr algn="ctr"/>
            <a:r>
              <a:rPr lang="ar-SA" sz="3600" b="1" u="sng" dirty="0">
                <a:solidFill>
                  <a:srgbClr val="00B050"/>
                </a:solidFill>
                <a:latin typeface="Simplified Arabic" pitchFamily="18" charset="-78"/>
                <a:cs typeface="Simplified Arabic" pitchFamily="18" charset="-78"/>
              </a:rPr>
              <a:t>مجموعة يوسف إدريس الحدث  الحبكة </a:t>
            </a:r>
            <a:r>
              <a:rPr lang="ar-SA" sz="3600" b="1" u="sng" dirty="0" smtClean="0">
                <a:solidFill>
                  <a:srgbClr val="00B050"/>
                </a:solidFill>
                <a:latin typeface="Simplified Arabic" pitchFamily="18" charset="-78"/>
                <a:cs typeface="Simplified Arabic" pitchFamily="18" charset="-78"/>
              </a:rPr>
              <a:t>والمبنى</a:t>
            </a:r>
          </a:p>
          <a:p>
            <a:pPr algn="ctr"/>
            <a:endParaRPr lang="ar-SA" sz="3600" b="1" u="sng" dirty="0">
              <a:solidFill>
                <a:srgbClr val="00B050"/>
              </a:solidFill>
              <a:latin typeface="Simplified Arabic" pitchFamily="18" charset="-78"/>
              <a:cs typeface="Simplified Arabic" pitchFamily="18" charset="-78"/>
            </a:endParaRPr>
          </a:p>
          <a:p>
            <a:pPr algn="ctr"/>
            <a:r>
              <a:rPr lang="ar-SA" dirty="0" smtClean="0"/>
              <a:t> </a:t>
            </a:r>
            <a:r>
              <a:rPr lang="ar-SA" sz="3600" b="1" u="sng" dirty="0">
                <a:solidFill>
                  <a:srgbClr val="FF0000"/>
                </a:solidFill>
                <a:latin typeface="Simplified Arabic" pitchFamily="18" charset="-78"/>
                <a:cs typeface="Simplified Arabic" pitchFamily="18" charset="-78"/>
              </a:rPr>
              <a:t>الحدث</a:t>
            </a:r>
            <a:r>
              <a:rPr lang="en-US" sz="3600" b="1" u="sng" dirty="0">
                <a:solidFill>
                  <a:srgbClr val="FF0000"/>
                </a:solidFill>
                <a:latin typeface="Simplified Arabic" pitchFamily="18" charset="-78"/>
                <a:cs typeface="Simplified Arabic" pitchFamily="18" charset="-78"/>
              </a:rPr>
              <a:t>:</a:t>
            </a:r>
          </a:p>
          <a:p>
            <a:pPr marL="342900" indent="-342900">
              <a:buFontTx/>
              <a:buChar char="-"/>
            </a:pPr>
            <a:r>
              <a:rPr lang="ar-SA" sz="2800" dirty="0" smtClean="0">
                <a:latin typeface="Simplified Arabic" pitchFamily="18" charset="-78"/>
                <a:cs typeface="Simplified Arabic" pitchFamily="18" charset="-78"/>
              </a:rPr>
              <a:t>هو </a:t>
            </a:r>
            <a:r>
              <a:rPr lang="ar-SA" sz="2800" dirty="0">
                <a:latin typeface="Simplified Arabic" pitchFamily="18" charset="-78"/>
                <a:cs typeface="Simplified Arabic" pitchFamily="18" charset="-78"/>
              </a:rPr>
              <a:t>مجموعة من الوقائع ينظمها القاص في إطار محدد ، تتفاعل لخدمة </a:t>
            </a:r>
            <a:r>
              <a:rPr lang="ar-SA" sz="2800" dirty="0" smtClean="0">
                <a:latin typeface="Simplified Arabic" pitchFamily="18" charset="-78"/>
                <a:cs typeface="Simplified Arabic" pitchFamily="18" charset="-78"/>
              </a:rPr>
              <a:t>الحبكة.</a:t>
            </a:r>
          </a:p>
          <a:p>
            <a:pPr marL="342900" indent="-342900">
              <a:buFontTx/>
              <a:buChar char="-"/>
            </a:pPr>
            <a:r>
              <a:rPr lang="ar-SA" sz="2800" dirty="0" smtClean="0">
                <a:latin typeface="Simplified Arabic" pitchFamily="18" charset="-78"/>
                <a:cs typeface="Simplified Arabic" pitchFamily="18" charset="-78"/>
              </a:rPr>
              <a:t>بعض </a:t>
            </a:r>
            <a:r>
              <a:rPr lang="ar-SA" sz="2800" dirty="0">
                <a:latin typeface="Simplified Arabic" pitchFamily="18" charset="-78"/>
                <a:cs typeface="Simplified Arabic" pitchFamily="18" charset="-78"/>
              </a:rPr>
              <a:t>الكتاب يهتمون بالحدث أكثر من الشخصية  </a:t>
            </a:r>
            <a:r>
              <a:rPr lang="ar-SA" sz="2800" dirty="0" smtClean="0">
                <a:latin typeface="Simplified Arabic" pitchFamily="18" charset="-78"/>
                <a:cs typeface="Simplified Arabic" pitchFamily="18" charset="-78"/>
              </a:rPr>
              <a:t>والبيئة(2)</a:t>
            </a:r>
          </a:p>
          <a:p>
            <a:pPr marL="342900" indent="-342900">
              <a:buFontTx/>
              <a:buChar char="-"/>
            </a:pPr>
            <a:r>
              <a:rPr lang="ar-SA" sz="2800" dirty="0" smtClean="0">
                <a:latin typeface="Simplified Arabic" pitchFamily="18" charset="-78"/>
                <a:cs typeface="Simplified Arabic" pitchFamily="18" charset="-78"/>
              </a:rPr>
              <a:t>هو  </a:t>
            </a:r>
            <a:r>
              <a:rPr lang="ar-SA" sz="2800" dirty="0">
                <a:latin typeface="Simplified Arabic" pitchFamily="18" charset="-78"/>
                <a:cs typeface="Simplified Arabic" pitchFamily="18" charset="-78"/>
              </a:rPr>
              <a:t>أهم عناصر القصة ، ففيه تنمو المواقف، وتتحرك الشخصيات، وهو الموضوع الذي تدور القصة حوله) ،ولا تتحقق وحدته إلا في مكانه وزمانه وسببه </a:t>
            </a:r>
            <a:r>
              <a:rPr lang="ar-SA" sz="2800" dirty="0" smtClean="0">
                <a:latin typeface="Simplified Arabic" pitchFamily="18" charset="-78"/>
                <a:cs typeface="Simplified Arabic" pitchFamily="18" charset="-78"/>
              </a:rPr>
              <a:t>المشوق.</a:t>
            </a:r>
          </a:p>
          <a:p>
            <a:pPr marL="342900" indent="-342900">
              <a:buFontTx/>
              <a:buChar char="-"/>
            </a:pPr>
            <a:r>
              <a:rPr lang="ar-SA" sz="2800" dirty="0" smtClean="0">
                <a:latin typeface="Simplified Arabic" pitchFamily="18" charset="-78"/>
                <a:cs typeface="Simplified Arabic" pitchFamily="18" charset="-78"/>
              </a:rPr>
              <a:t>زمن </a:t>
            </a:r>
            <a:r>
              <a:rPr lang="ar-SA" sz="2800" dirty="0">
                <a:latin typeface="Simplified Arabic" pitchFamily="18" charset="-78"/>
                <a:cs typeface="Simplified Arabic" pitchFamily="18" charset="-78"/>
              </a:rPr>
              <a:t>الحدث ينطوي على مجموعة من الأزمنة، </a:t>
            </a:r>
            <a:r>
              <a:rPr lang="ar-SA" sz="2800" dirty="0" smtClean="0">
                <a:latin typeface="Simplified Arabic" pitchFamily="18" charset="-78"/>
                <a:cs typeface="Simplified Arabic" pitchFamily="18" charset="-78"/>
              </a:rPr>
              <a:t>وهي(زمن </a:t>
            </a:r>
            <a:r>
              <a:rPr lang="ar-SA" sz="2800" dirty="0">
                <a:latin typeface="Simplified Arabic" pitchFamily="18" charset="-78"/>
                <a:cs typeface="Simplified Arabic" pitchFamily="18" charset="-78"/>
              </a:rPr>
              <a:t>الحبكة وزمن القصة وزمن العمل القصصي نفسه ثم زمن </a:t>
            </a:r>
            <a:r>
              <a:rPr lang="ar-SA" sz="2800" dirty="0" smtClean="0">
                <a:latin typeface="Simplified Arabic" pitchFamily="18" charset="-78"/>
                <a:cs typeface="Simplified Arabic" pitchFamily="18" charset="-78"/>
              </a:rPr>
              <a:t>قراءته).</a:t>
            </a:r>
            <a:r>
              <a:rPr lang="en-US" sz="2800" dirty="0">
                <a:latin typeface="Simplified Arabic" pitchFamily="18" charset="-78"/>
                <a:cs typeface="Simplified Arabic" pitchFamily="18" charset="-78"/>
              </a:rPr>
              <a:t/>
            </a:r>
            <a:br>
              <a:rPr lang="en-US" sz="2800" dirty="0">
                <a:latin typeface="Simplified Arabic" pitchFamily="18" charset="-78"/>
                <a:cs typeface="Simplified Arabic" pitchFamily="18" charset="-78"/>
              </a:rPr>
            </a:br>
            <a:endParaRPr lang="he-IL" sz="2800" dirty="0">
              <a:latin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210778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908720"/>
            <a:ext cx="8496944" cy="4093428"/>
          </a:xfrm>
          <a:prstGeom prst="rect">
            <a:avLst/>
          </a:prstGeom>
        </p:spPr>
        <p:txBody>
          <a:bodyPr wrap="square">
            <a:spAutoFit/>
          </a:bodyPr>
          <a:lstStyle/>
          <a:p>
            <a:pPr algn="ctr"/>
            <a:r>
              <a:rPr lang="ar-SA" sz="3600" b="1" u="sng" dirty="0">
                <a:solidFill>
                  <a:srgbClr val="FF0000"/>
                </a:solidFill>
                <a:latin typeface="Simplified Arabic" pitchFamily="18" charset="-78"/>
                <a:cs typeface="Simplified Arabic" pitchFamily="18" charset="-78"/>
              </a:rPr>
              <a:t>طرق بناء </a:t>
            </a:r>
            <a:r>
              <a:rPr lang="ar-SA" sz="3600" b="1" u="sng" dirty="0" smtClean="0">
                <a:solidFill>
                  <a:srgbClr val="FF0000"/>
                </a:solidFill>
                <a:latin typeface="Simplified Arabic" pitchFamily="18" charset="-78"/>
                <a:cs typeface="Simplified Arabic" pitchFamily="18" charset="-78"/>
              </a:rPr>
              <a:t>الحدث</a:t>
            </a:r>
            <a:r>
              <a:rPr lang="en-US" sz="3600" b="1" u="sng" dirty="0" smtClean="0">
                <a:solidFill>
                  <a:srgbClr val="FF0000"/>
                </a:solidFill>
                <a:latin typeface="Simplified Arabic" pitchFamily="18" charset="-78"/>
                <a:cs typeface="Simplified Arabic" pitchFamily="18" charset="-78"/>
              </a:rPr>
              <a:t>:</a:t>
            </a:r>
            <a:endParaRPr lang="ar-SA" sz="3600" b="1" u="sng" dirty="0" smtClean="0">
              <a:solidFill>
                <a:srgbClr val="FF0000"/>
              </a:solidFill>
              <a:latin typeface="Simplified Arabic" pitchFamily="18" charset="-78"/>
              <a:cs typeface="Simplified Arabic" pitchFamily="18" charset="-78"/>
            </a:endParaRPr>
          </a:p>
          <a:p>
            <a:pPr algn="ctr"/>
            <a:endParaRPr lang="en-US" sz="2800" dirty="0" smtClean="0">
              <a:latin typeface="Simplified Arabic" pitchFamily="18" charset="-78"/>
              <a:cs typeface="Simplified Arabic" pitchFamily="18" charset="-78"/>
            </a:endParaRPr>
          </a:p>
          <a:p>
            <a:pPr marL="457200" indent="-457200">
              <a:buFont typeface="Wingdings" pitchFamily="2" charset="2"/>
              <a:buChar char="Ø"/>
            </a:pPr>
            <a:r>
              <a:rPr lang="ar-SA" sz="2800" dirty="0" smtClean="0">
                <a:latin typeface="Simplified Arabic" pitchFamily="18" charset="-78"/>
                <a:cs typeface="Simplified Arabic" pitchFamily="18" charset="-78"/>
              </a:rPr>
              <a:t>الطريقة التقليدية</a:t>
            </a:r>
            <a:r>
              <a:rPr lang="en-US"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وهي أقدم طريقة، وتمتاز باتباعها التطور السببي المنطقي.</a:t>
            </a:r>
          </a:p>
          <a:p>
            <a:pPr marL="457200" indent="-457200">
              <a:buFont typeface="Wingdings" pitchFamily="2" charset="2"/>
              <a:buChar char="Ø"/>
            </a:pPr>
            <a:r>
              <a:rPr lang="ar-SA" sz="2800" dirty="0" smtClean="0">
                <a:latin typeface="Simplified Arabic" pitchFamily="18" charset="-78"/>
                <a:cs typeface="Simplified Arabic" pitchFamily="18" charset="-78"/>
              </a:rPr>
              <a:t>الطريقة </a:t>
            </a:r>
            <a:r>
              <a:rPr lang="ar-SA" sz="2800" dirty="0">
                <a:latin typeface="Simplified Arabic" pitchFamily="18" charset="-78"/>
                <a:cs typeface="Simplified Arabic" pitchFamily="18" charset="-78"/>
              </a:rPr>
              <a:t>الحديثة</a:t>
            </a:r>
            <a:r>
              <a:rPr lang="en-US"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تعرض </a:t>
            </a:r>
            <a:r>
              <a:rPr lang="ar-SA" sz="2800" dirty="0">
                <a:latin typeface="Simplified Arabic" pitchFamily="18" charset="-78"/>
                <a:cs typeface="Simplified Arabic" pitchFamily="18" charset="-78"/>
              </a:rPr>
              <a:t>القصة من لحظة التأزم، أو كما يسميها بعضهم"العقدة</a:t>
            </a:r>
            <a:r>
              <a:rPr lang="en-US" sz="2800" dirty="0">
                <a:latin typeface="Simplified Arabic" pitchFamily="18" charset="-78"/>
                <a:cs typeface="Simplified Arabic" pitchFamily="18" charset="-78"/>
              </a:rPr>
              <a:t>"</a:t>
            </a:r>
            <a:r>
              <a:rPr lang="ar-SA" sz="2800" dirty="0">
                <a:latin typeface="Simplified Arabic" pitchFamily="18" charset="-78"/>
                <a:cs typeface="Simplified Arabic" pitchFamily="18" charset="-78"/>
              </a:rPr>
              <a:t>، ثم العودة للماضي  لرواية بداية الحدث بتوظيف أساليب كتيار اللاشعور والمناجاة </a:t>
            </a:r>
            <a:r>
              <a:rPr lang="ar-SA" sz="2800" dirty="0" smtClean="0">
                <a:latin typeface="Simplified Arabic" pitchFamily="18" charset="-78"/>
                <a:cs typeface="Simplified Arabic" pitchFamily="18" charset="-78"/>
              </a:rPr>
              <a:t>والذكريات.</a:t>
            </a:r>
          </a:p>
          <a:p>
            <a:pPr marL="457200" indent="-457200">
              <a:buFont typeface="Wingdings" pitchFamily="2" charset="2"/>
              <a:buChar char="Ø"/>
            </a:pPr>
            <a:r>
              <a:rPr lang="ar-SA" sz="2800" dirty="0" smtClean="0">
                <a:latin typeface="Simplified Arabic" pitchFamily="18" charset="-78"/>
                <a:cs typeface="Simplified Arabic" pitchFamily="18" charset="-78"/>
              </a:rPr>
              <a:t>طريقة </a:t>
            </a:r>
            <a:r>
              <a:rPr lang="ar-SA" sz="2800" dirty="0">
                <a:latin typeface="Simplified Arabic" pitchFamily="18" charset="-78"/>
                <a:cs typeface="Simplified Arabic" pitchFamily="18" charset="-78"/>
              </a:rPr>
              <a:t>الارتجاع </a:t>
            </a:r>
            <a:r>
              <a:rPr lang="ar-SA" sz="2800" dirty="0" smtClean="0">
                <a:latin typeface="Simplified Arabic" pitchFamily="18" charset="-78"/>
                <a:cs typeface="Simplified Arabic" pitchFamily="18" charset="-78"/>
              </a:rPr>
              <a:t>الفني: يبدأ </a:t>
            </a:r>
            <a:r>
              <a:rPr lang="ar-SA" sz="2800" dirty="0">
                <a:latin typeface="Simplified Arabic" pitchFamily="18" charset="-78"/>
                <a:cs typeface="Simplified Arabic" pitchFamily="18" charset="-78"/>
              </a:rPr>
              <a:t>الكاتب فيها بعرض الحدث في نهايته ثم يرجع إلى الماضي .(1)</a:t>
            </a:r>
            <a:endParaRPr lang="en-US" sz="2800" dirty="0">
              <a:latin typeface="Simplified Arabic" pitchFamily="18" charset="-78"/>
              <a:cs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1599344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332656"/>
            <a:ext cx="8640960" cy="4893647"/>
          </a:xfrm>
          <a:prstGeom prst="rect">
            <a:avLst/>
          </a:prstGeom>
        </p:spPr>
        <p:txBody>
          <a:bodyPr wrap="square">
            <a:spAutoFit/>
          </a:bodyPr>
          <a:lstStyle/>
          <a:p>
            <a:pPr algn="ctr"/>
            <a:r>
              <a:rPr lang="ar-SA" sz="3600" b="1" u="sng" dirty="0">
                <a:solidFill>
                  <a:srgbClr val="FF0000"/>
                </a:solidFill>
                <a:latin typeface="Simplified Arabic" pitchFamily="18" charset="-78"/>
                <a:cs typeface="Simplified Arabic" pitchFamily="18" charset="-78"/>
              </a:rPr>
              <a:t> السرد وطرقه</a:t>
            </a:r>
            <a:r>
              <a:rPr lang="ar-SA" sz="3600" b="1" u="sng" dirty="0" smtClean="0">
                <a:solidFill>
                  <a:srgbClr val="FF0000"/>
                </a:solidFill>
                <a:latin typeface="Simplified Arabic" pitchFamily="18" charset="-78"/>
                <a:cs typeface="Simplified Arabic" pitchFamily="18" charset="-78"/>
              </a:rPr>
              <a:t>:</a:t>
            </a:r>
          </a:p>
          <a:p>
            <a:pPr algn="ctr"/>
            <a:endParaRPr lang="en-US" sz="3600" b="1" u="sng" dirty="0">
              <a:solidFill>
                <a:srgbClr val="FF0000"/>
              </a:solidFill>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السرد </a:t>
            </a:r>
            <a:r>
              <a:rPr lang="ar-SA" sz="2400" dirty="0">
                <a:latin typeface="Simplified Arabic" pitchFamily="18" charset="-78"/>
                <a:cs typeface="Simplified Arabic" pitchFamily="18" charset="-78"/>
              </a:rPr>
              <a:t>هو نقل الحوادث بواسطة اللغة، بتوظيف </a:t>
            </a:r>
            <a:r>
              <a:rPr lang="ar-SA" sz="2400" dirty="0" smtClean="0">
                <a:latin typeface="Simplified Arabic" pitchFamily="18" charset="-78"/>
                <a:cs typeface="Simplified Arabic" pitchFamily="18" charset="-78"/>
              </a:rPr>
              <a:t>الحوار، </a:t>
            </a:r>
            <a:r>
              <a:rPr lang="ar-SA" sz="2400" dirty="0">
                <a:latin typeface="Simplified Arabic" pitchFamily="18" charset="-78"/>
                <a:cs typeface="Simplified Arabic" pitchFamily="18" charset="-78"/>
              </a:rPr>
              <a:t>أو على </a:t>
            </a:r>
            <a:r>
              <a:rPr lang="ar-SA" sz="2400" dirty="0" smtClean="0">
                <a:latin typeface="Simplified Arabic" pitchFamily="18" charset="-78"/>
                <a:cs typeface="Simplified Arabic" pitchFamily="18" charset="-78"/>
              </a:rPr>
              <a:t>لسان الشخصية، </a:t>
            </a:r>
            <a:r>
              <a:rPr lang="ar-SA" sz="2400" dirty="0">
                <a:latin typeface="Simplified Arabic" pitchFamily="18" charset="-78"/>
                <a:cs typeface="Simplified Arabic" pitchFamily="18" charset="-78"/>
              </a:rPr>
              <a:t>أو الكاتب ( </a:t>
            </a:r>
            <a:r>
              <a:rPr lang="ar-SA" sz="2400" dirty="0" smtClean="0">
                <a:latin typeface="Simplified Arabic" pitchFamily="18" charset="-78"/>
                <a:cs typeface="Simplified Arabic" pitchFamily="18" charset="-78"/>
              </a:rPr>
              <a:t>2)</a:t>
            </a:r>
          </a:p>
          <a:p>
            <a:pPr marL="457200" indent="-457200">
              <a:buFont typeface="Wingdings" pitchFamily="2" charset="2"/>
              <a:buChar char="Ø"/>
            </a:pPr>
            <a:r>
              <a:rPr lang="ar-SA" sz="2400" dirty="0" smtClean="0">
                <a:latin typeface="Simplified Arabic" pitchFamily="18" charset="-78"/>
                <a:cs typeface="Simplified Arabic" pitchFamily="18" charset="-78"/>
              </a:rPr>
              <a:t>طريقة </a:t>
            </a:r>
            <a:r>
              <a:rPr lang="ar-SA" sz="2400" dirty="0">
                <a:latin typeface="Simplified Arabic" pitchFamily="18" charset="-78"/>
                <a:cs typeface="Simplified Arabic" pitchFamily="18" charset="-78"/>
              </a:rPr>
              <a:t>الترجمة الذاتية</a:t>
            </a:r>
            <a:r>
              <a:rPr lang="en-US" sz="2400" dirty="0">
                <a:latin typeface="Simplified Arabic" pitchFamily="18" charset="-78"/>
                <a:cs typeface="Simplified Arabic" pitchFamily="18" charset="-78"/>
              </a:rPr>
              <a:t>:</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يلجأ القاص فيه إلى سرد الأحداث بلسان شخصية، ، مستخدماً ضمير المتكلم، ويقدم الشخصيات من خلال وجهة نظره الخاصة، فيحللها تحليلاً نفسياً، متقمصاً شخصية البطل. </a:t>
            </a:r>
            <a:endParaRPr lang="ar-SA" sz="2400" dirty="0" smtClean="0">
              <a:latin typeface="Simplified Arabic" pitchFamily="18" charset="-78"/>
              <a:cs typeface="Simplified Arabic" pitchFamily="18" charset="-78"/>
            </a:endParaRPr>
          </a:p>
          <a:p>
            <a:pPr marL="457200" indent="-457200">
              <a:buFont typeface="Wingdings" pitchFamily="2" charset="2"/>
              <a:buChar char="Ø"/>
            </a:pPr>
            <a:r>
              <a:rPr lang="ar-SA" sz="2400" dirty="0" smtClean="0">
                <a:latin typeface="Simplified Arabic" pitchFamily="18" charset="-78"/>
                <a:cs typeface="Simplified Arabic" pitchFamily="18" charset="-78"/>
              </a:rPr>
              <a:t>طريقة </a:t>
            </a:r>
            <a:r>
              <a:rPr lang="ar-SA" sz="2400" dirty="0">
                <a:latin typeface="Simplified Arabic" pitchFamily="18" charset="-78"/>
                <a:cs typeface="Simplified Arabic" pitchFamily="18" charset="-78"/>
              </a:rPr>
              <a:t>السَّرد المباشر</a:t>
            </a:r>
            <a:r>
              <a:rPr lang="en-US" sz="2400" dirty="0">
                <a:latin typeface="Simplified Arabic" pitchFamily="18" charset="-78"/>
                <a:cs typeface="Simplified Arabic" pitchFamily="18" charset="-78"/>
              </a:rPr>
              <a:t>:</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فيها يقدم الكاتب الأحداث في صيغة ضمير الغائب، بحرية وتحليل </a:t>
            </a:r>
            <a:r>
              <a:rPr lang="ar-SA" sz="2400" dirty="0" smtClean="0">
                <a:latin typeface="Simplified Arabic" pitchFamily="18" charset="-78"/>
                <a:cs typeface="Simplified Arabic" pitchFamily="18" charset="-78"/>
              </a:rPr>
              <a:t>.</a:t>
            </a:r>
          </a:p>
          <a:p>
            <a:pPr marL="457200" indent="-457200">
              <a:buFont typeface="Wingdings" pitchFamily="2" charset="2"/>
              <a:buChar char="Ø"/>
            </a:pPr>
            <a:r>
              <a:rPr lang="ar-SA" sz="2400" dirty="0" smtClean="0">
                <a:latin typeface="Simplified Arabic" pitchFamily="18" charset="-78"/>
                <a:cs typeface="Simplified Arabic" pitchFamily="18" charset="-78"/>
              </a:rPr>
              <a:t>طريقة </a:t>
            </a:r>
            <a:r>
              <a:rPr lang="ar-SA" sz="2400" dirty="0">
                <a:latin typeface="Simplified Arabic" pitchFamily="18" charset="-78"/>
                <a:cs typeface="Simplified Arabic" pitchFamily="18" charset="-78"/>
              </a:rPr>
              <a:t>الوثائق</a:t>
            </a:r>
            <a:r>
              <a:rPr lang="en-US" sz="2400" dirty="0">
                <a:latin typeface="Simplified Arabic" pitchFamily="18" charset="-78"/>
                <a:cs typeface="Simplified Arabic" pitchFamily="18" charset="-78"/>
              </a:rPr>
              <a:t>:</a:t>
            </a:r>
            <a:r>
              <a:rPr lang="ar-SA" sz="2400" dirty="0">
                <a:latin typeface="Simplified Arabic" pitchFamily="18" charset="-78"/>
                <a:cs typeface="Simplified Arabic" pitchFamily="18" charset="-78"/>
              </a:rPr>
              <a:t>يعتمد القاص  هنا على الوثائق والرسائل والمذكرات في أثناء معالجته الموضوع(1) .</a:t>
            </a:r>
            <a:endParaRPr lang="he-IL" sz="2400" dirty="0">
              <a:latin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1307965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44000" cy="3046988"/>
          </a:xfrm>
          <a:prstGeom prst="rect">
            <a:avLst/>
          </a:prstGeom>
        </p:spPr>
        <p:txBody>
          <a:bodyPr wrap="square">
            <a:spAutoFit/>
          </a:bodyPr>
          <a:lstStyle/>
          <a:p>
            <a:pPr algn="ctr"/>
            <a:r>
              <a:rPr lang="ar-SA" sz="3600" b="1" u="sng" dirty="0">
                <a:solidFill>
                  <a:srgbClr val="FF0000"/>
                </a:solidFill>
                <a:latin typeface="Simplified Arabic" pitchFamily="18" charset="-78"/>
                <a:cs typeface="Simplified Arabic" pitchFamily="18" charset="-78"/>
              </a:rPr>
              <a:t>الحبكة</a:t>
            </a:r>
            <a:r>
              <a:rPr lang="en-US" sz="3600" b="1" u="sng" dirty="0">
                <a:solidFill>
                  <a:srgbClr val="FF0000"/>
                </a:solidFill>
                <a:latin typeface="Simplified Arabic" pitchFamily="18" charset="-78"/>
                <a:cs typeface="Simplified Arabic" pitchFamily="18" charset="-78"/>
              </a:rPr>
              <a:t>: </a:t>
            </a:r>
            <a:endParaRPr lang="ar-SA" sz="3600" b="1" u="sng" dirty="0" smtClean="0">
              <a:solidFill>
                <a:srgbClr val="FF0000"/>
              </a:solidFill>
              <a:latin typeface="Simplified Arabic" pitchFamily="18" charset="-78"/>
              <a:cs typeface="Simplified Arabic" pitchFamily="18" charset="-78"/>
            </a:endParaRPr>
          </a:p>
          <a:p>
            <a:pPr algn="ctr"/>
            <a:endParaRPr lang="ar-SA" sz="3600" b="1" u="sng" dirty="0" smtClean="0">
              <a:solidFill>
                <a:srgbClr val="FF0000"/>
              </a:solidFill>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تسلسل </a:t>
            </a:r>
            <a:r>
              <a:rPr lang="ar-SA" sz="2400" dirty="0">
                <a:latin typeface="Simplified Arabic" pitchFamily="18" charset="-78"/>
                <a:cs typeface="Simplified Arabic" pitchFamily="18" charset="-78"/>
              </a:rPr>
              <a:t>الحوادث إلى نتيجة، بمساعدة الصراع الوجداني بين الشخصيات، أو بتأثير الأحداث الخارجية المشوقة</a:t>
            </a:r>
            <a:r>
              <a:rPr lang="en-US" sz="2400" dirty="0">
                <a:latin typeface="Simplified Arabic" pitchFamily="18" charset="-78"/>
                <a:cs typeface="Simplified Arabic" pitchFamily="18" charset="-78"/>
              </a:rPr>
              <a:t>. </a:t>
            </a:r>
          </a:p>
          <a:p>
            <a:r>
              <a:rPr lang="ar-SA" sz="2400" dirty="0" smtClean="0">
                <a:latin typeface="Simplified Arabic" pitchFamily="18" charset="-78"/>
                <a:cs typeface="Simplified Arabic" pitchFamily="18" charset="-78"/>
              </a:rPr>
              <a:t>تجري  </a:t>
            </a:r>
            <a:r>
              <a:rPr lang="ar-SA" sz="2400" dirty="0">
                <a:latin typeface="Simplified Arabic" pitchFamily="18" charset="-78"/>
                <a:cs typeface="Simplified Arabic" pitchFamily="18" charset="-78"/>
              </a:rPr>
              <a:t>الحبكة على هيئة متنامية متسارعة  وسببية، وهي  نوعان</a:t>
            </a:r>
            <a:r>
              <a:rPr lang="en-US" sz="2400" dirty="0">
                <a:latin typeface="Simplified Arabic" pitchFamily="18" charset="-78"/>
                <a:cs typeface="Simplified Arabic" pitchFamily="18" charset="-78"/>
              </a:rPr>
              <a:t>:</a:t>
            </a:r>
            <a:br>
              <a:rPr lang="en-US" sz="2400" dirty="0">
                <a:latin typeface="Simplified Arabic" pitchFamily="18" charset="-78"/>
                <a:cs typeface="Simplified Arabic" pitchFamily="18" charset="-78"/>
              </a:rPr>
            </a:br>
            <a:r>
              <a:rPr lang="ar-SA" sz="2400" dirty="0" smtClean="0">
                <a:latin typeface="Simplified Arabic" pitchFamily="18" charset="-78"/>
                <a:cs typeface="Simplified Arabic" pitchFamily="18" charset="-78"/>
              </a:rPr>
              <a:t>1. يعتمد </a:t>
            </a:r>
            <a:r>
              <a:rPr lang="ar-SA" sz="2400" dirty="0">
                <a:latin typeface="Simplified Arabic" pitchFamily="18" charset="-78"/>
                <a:cs typeface="Simplified Arabic" pitchFamily="18" charset="-78"/>
              </a:rPr>
              <a:t>فيها تسلسل </a:t>
            </a:r>
            <a:r>
              <a:rPr lang="ar-SA" sz="2400" dirty="0" smtClean="0">
                <a:latin typeface="Simplified Arabic" pitchFamily="18" charset="-78"/>
                <a:cs typeface="Simplified Arabic" pitchFamily="18" charset="-78"/>
              </a:rPr>
              <a:t>الأحداث</a:t>
            </a:r>
            <a:r>
              <a:rPr lang="en-US" sz="2400" dirty="0" smtClean="0">
                <a:latin typeface="Simplified Arabic" pitchFamily="18" charset="-78"/>
                <a:cs typeface="Simplified Arabic" pitchFamily="18" charset="-78"/>
              </a:rPr>
              <a:t>.</a:t>
            </a:r>
            <a:endParaRPr lang="ar-SA"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2. يعتمد </a:t>
            </a:r>
            <a:r>
              <a:rPr lang="ar-SA" sz="2400" dirty="0">
                <a:latin typeface="Simplified Arabic" pitchFamily="18" charset="-78"/>
                <a:cs typeface="Simplified Arabic" pitchFamily="18" charset="-78"/>
              </a:rPr>
              <a:t>فيها على الشخصيات. وما ينشأ عنها من أفعال وعواطف.</a:t>
            </a:r>
            <a:endParaRPr lang="en-US" sz="2400" dirty="0">
              <a:latin typeface="Simplified Arabic" pitchFamily="18" charset="-78"/>
              <a:cs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429320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7346"/>
            <a:ext cx="9144000" cy="5078313"/>
          </a:xfrm>
          <a:prstGeom prst="rect">
            <a:avLst/>
          </a:prstGeom>
        </p:spPr>
        <p:txBody>
          <a:bodyPr wrap="square">
            <a:spAutoFit/>
          </a:bodyPr>
          <a:lstStyle/>
          <a:p>
            <a:pPr algn="ctr"/>
            <a:r>
              <a:rPr lang="ar-SA" sz="3600" u="sng" dirty="0">
                <a:solidFill>
                  <a:srgbClr val="FF0000"/>
                </a:solidFill>
                <a:latin typeface="Simplified Arabic" pitchFamily="18" charset="-78"/>
                <a:cs typeface="Simplified Arabic" pitchFamily="18" charset="-78"/>
              </a:rPr>
              <a:t>مبنى </a:t>
            </a:r>
            <a:r>
              <a:rPr lang="ar-SA" sz="3600" u="sng" dirty="0" smtClean="0">
                <a:solidFill>
                  <a:srgbClr val="FF0000"/>
                </a:solidFill>
                <a:latin typeface="Simplified Arabic" pitchFamily="18" charset="-78"/>
                <a:cs typeface="Simplified Arabic" pitchFamily="18" charset="-78"/>
              </a:rPr>
              <a:t>القصة</a:t>
            </a:r>
            <a:r>
              <a:rPr lang="en-US" sz="3600" u="sng" dirty="0" smtClean="0">
                <a:solidFill>
                  <a:srgbClr val="FF0000"/>
                </a:solidFill>
                <a:latin typeface="Simplified Arabic" pitchFamily="18" charset="-78"/>
                <a:cs typeface="Simplified Arabic" pitchFamily="18" charset="-78"/>
              </a:rPr>
              <a:t>:</a:t>
            </a:r>
            <a:endParaRPr lang="en-US" dirty="0" smtClean="0"/>
          </a:p>
          <a:p>
            <a:pPr marL="342900" indent="-342900">
              <a:buFont typeface="Wingdings" pitchFamily="2" charset="2"/>
              <a:buChar char="Ø"/>
            </a:pPr>
            <a:endParaRPr lang="ar-SA" sz="2400" dirty="0" smtClean="0">
              <a:latin typeface="Simplified Arabic" pitchFamily="18" charset="-78"/>
              <a:cs typeface="Simplified Arabic" pitchFamily="18" charset="-78"/>
            </a:endParaRPr>
          </a:p>
          <a:p>
            <a:pPr marL="342900" indent="-342900">
              <a:buFont typeface="Wingdings" pitchFamily="2" charset="2"/>
              <a:buChar char="Ø"/>
            </a:pPr>
            <a:r>
              <a:rPr lang="ar-SA" sz="2400" b="1" u="sng" dirty="0" smtClean="0">
                <a:latin typeface="Simplified Arabic" pitchFamily="18" charset="-78"/>
                <a:cs typeface="Simplified Arabic" pitchFamily="18" charset="-78"/>
              </a:rPr>
              <a:t>المقدمة (البداية) ومميزاتها: </a:t>
            </a:r>
          </a:p>
          <a:p>
            <a:endParaRPr lang="ar-SA"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 التشويق </a:t>
            </a:r>
            <a:r>
              <a:rPr lang="ar-SA" sz="2400" dirty="0">
                <a:latin typeface="Simplified Arabic" pitchFamily="18" charset="-78"/>
                <a:cs typeface="Simplified Arabic" pitchFamily="18" charset="-78"/>
              </a:rPr>
              <a:t>والإثارة.</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 على القاص في المقدمة أن يعرف بشخوصه وبعض ملامحهم وصفاتهم بتشويق.</a:t>
            </a:r>
            <a:endParaRPr lang="en-US" sz="2400" dirty="0">
              <a:latin typeface="Simplified Arabic" pitchFamily="18" charset="-78"/>
              <a:cs typeface="Simplified Arabic" pitchFamily="18" charset="-78"/>
            </a:endParaRPr>
          </a:p>
          <a:p>
            <a:pPr marL="342900" indent="-342900">
              <a:buFontTx/>
              <a:buChar char="-"/>
            </a:pPr>
            <a:r>
              <a:rPr lang="ar-SA" sz="2400" dirty="0" smtClean="0">
                <a:latin typeface="Simplified Arabic" pitchFamily="18" charset="-78"/>
                <a:cs typeface="Simplified Arabic" pitchFamily="18" charset="-78"/>
              </a:rPr>
              <a:t>قليلة </a:t>
            </a:r>
            <a:r>
              <a:rPr lang="ar-SA" sz="2400" dirty="0">
                <a:latin typeface="Simplified Arabic" pitchFamily="18" charset="-78"/>
                <a:cs typeface="Simplified Arabic" pitchFamily="18" charset="-78"/>
              </a:rPr>
              <a:t>التفاصيل  منعا </a:t>
            </a:r>
            <a:r>
              <a:rPr lang="ar-SA" sz="2400" dirty="0" smtClean="0">
                <a:latin typeface="Simplified Arabic" pitchFamily="18" charset="-78"/>
                <a:cs typeface="Simplified Arabic" pitchFamily="18" charset="-78"/>
              </a:rPr>
              <a:t>للملل.</a:t>
            </a:r>
          </a:p>
          <a:p>
            <a:endParaRPr lang="ar-SA" sz="2400" dirty="0" smtClean="0">
              <a:latin typeface="Simplified Arabic" pitchFamily="18" charset="-78"/>
              <a:cs typeface="Simplified Arabic" pitchFamily="18" charset="-78"/>
            </a:endParaRPr>
          </a:p>
          <a:p>
            <a:pPr marL="342900" indent="-342900">
              <a:buFont typeface="Wingdings" pitchFamily="2" charset="2"/>
              <a:buChar char="Ø"/>
            </a:pPr>
            <a:r>
              <a:rPr lang="ar-SA" sz="2400" b="1" u="sng" dirty="0" smtClean="0">
                <a:latin typeface="Simplified Arabic" pitchFamily="18" charset="-78"/>
                <a:cs typeface="Simplified Arabic" pitchFamily="18" charset="-78"/>
              </a:rPr>
              <a:t>العقدة </a:t>
            </a:r>
            <a:r>
              <a:rPr lang="ar-SA" sz="2400" b="1" u="sng" dirty="0">
                <a:latin typeface="Simplified Arabic" pitchFamily="18" charset="-78"/>
                <a:cs typeface="Simplified Arabic" pitchFamily="18" charset="-78"/>
              </a:rPr>
              <a:t>:</a:t>
            </a:r>
            <a:r>
              <a:rPr lang="ar-SA" sz="2400" dirty="0">
                <a:latin typeface="Simplified Arabic" pitchFamily="18" charset="-78"/>
                <a:cs typeface="Simplified Arabic" pitchFamily="18" charset="-78"/>
              </a:rPr>
              <a:t>وهي "تشابك الحدث وتتابعه حتى يبلغ الذروة، وهي  تتابع زمني، يربط بينه معنى السببية</a:t>
            </a:r>
            <a:r>
              <a:rPr lang="ar-SA" sz="2400" dirty="0" smtClean="0">
                <a:latin typeface="Simplified Arabic" pitchFamily="18" charset="-78"/>
                <a:cs typeface="Simplified Arabic" pitchFamily="18" charset="-78"/>
              </a:rPr>
              <a:t>.</a:t>
            </a:r>
          </a:p>
          <a:p>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 - تجيب عن السؤالين</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وماذا بعد، ولماذا؟</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 يشترط في العقدة أن تتضمن صراعاً قدرياً، أو اجتماعياأو نفسيا </a:t>
            </a:r>
            <a:r>
              <a:rPr lang="ar-SA" sz="2400" dirty="0" smtClean="0">
                <a:latin typeface="Simplified Arabic" pitchFamily="18" charset="-78"/>
                <a:cs typeface="Simplified Arabic" pitchFamily="18" charset="-78"/>
              </a:rPr>
              <a:t>.</a:t>
            </a:r>
            <a:endParaRPr lang="he-IL" sz="2400" dirty="0">
              <a:latin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941166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641"/>
            <a:ext cx="9036496" cy="5632311"/>
          </a:xfrm>
          <a:prstGeom prst="rect">
            <a:avLst/>
          </a:prstGeom>
        </p:spPr>
        <p:txBody>
          <a:bodyPr wrap="square">
            <a:spAutoFit/>
          </a:bodyPr>
          <a:lstStyle/>
          <a:p>
            <a:endParaRPr lang="en-US" sz="2400" dirty="0" smtClean="0">
              <a:latin typeface="Simplified Arabic" pitchFamily="18" charset="-78"/>
              <a:cs typeface="Simplified Arabic" pitchFamily="18" charset="-78"/>
            </a:endParaRPr>
          </a:p>
          <a:p>
            <a:pPr marL="342900" indent="-342900">
              <a:buFont typeface="Wingdings" pitchFamily="2" charset="2"/>
              <a:buChar char="Ø"/>
            </a:pPr>
            <a:r>
              <a:rPr lang="ar-SA" sz="2400" b="1" u="sng" dirty="0" smtClean="0">
                <a:latin typeface="Simplified Arabic" pitchFamily="18" charset="-78"/>
                <a:cs typeface="Simplified Arabic" pitchFamily="18" charset="-78"/>
              </a:rPr>
              <a:t>النهاية: لحظة التنوير أو الانفراج:</a:t>
            </a:r>
          </a:p>
          <a:p>
            <a:r>
              <a:rPr lang="en-US" sz="2400" dirty="0" smtClean="0">
                <a:latin typeface="Simplified Arabic" pitchFamily="18" charset="-78"/>
                <a:cs typeface="Simplified Arabic" pitchFamily="18" charset="-78"/>
              </a:rPr>
              <a:t/>
            </a:r>
            <a:br>
              <a:rPr lang="en-US" sz="2400" dirty="0" smtClean="0">
                <a:latin typeface="Simplified Arabic" pitchFamily="18" charset="-78"/>
                <a:cs typeface="Simplified Arabic" pitchFamily="18" charset="-78"/>
              </a:rPr>
            </a:br>
            <a:r>
              <a:rPr lang="ar-SA" sz="2400" dirty="0" smtClean="0">
                <a:latin typeface="Simplified Arabic" pitchFamily="18" charset="-78"/>
                <a:cs typeface="Simplified Arabic" pitchFamily="18" charset="-78"/>
              </a:rPr>
              <a:t>   - هي انفراج ووضوح الحل.</a:t>
            </a:r>
          </a:p>
          <a:p>
            <a:r>
              <a:rPr lang="ar-SA" sz="2400" dirty="0" smtClean="0">
                <a:latin typeface="Simplified Arabic" pitchFamily="18" charset="-78"/>
                <a:cs typeface="Simplified Arabic" pitchFamily="18" charset="-78"/>
              </a:rPr>
              <a:t>   - تحدد معنى الحدث، وتكشف عن دوافعه وحوافزه باعتبارها مجمع الأحداث  </a:t>
            </a:r>
          </a:p>
          <a:p>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والشخصيات(1).</a:t>
            </a:r>
            <a:endParaRPr lang="ar-SA" sz="2400" dirty="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   - قد تبقى النهاية غامضة  وقد تحل الأمور ومعها ترتاح النفوس.</a:t>
            </a:r>
            <a:endParaRPr lang="en-US"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   - يحدد البناء الوصف والتحليل والحوار ، فيجعله يضج بالحياة ، ولكل قاص أسلوبه  في  </a:t>
            </a:r>
          </a:p>
          <a:p>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التشويق ،وهدفه وأفكاره ،وثقافته(2)</a:t>
            </a:r>
          </a:p>
          <a:p>
            <a:endParaRPr lang="ar-SA" sz="2400" dirty="0" smtClean="0">
              <a:latin typeface="Simplified Arabic" pitchFamily="18" charset="-78"/>
              <a:cs typeface="Simplified Arabic" pitchFamily="18" charset="-78"/>
            </a:endParaRPr>
          </a:p>
          <a:p>
            <a:endParaRPr lang="ar-SA" sz="2400" dirty="0" smtClean="0">
              <a:latin typeface="Simplified Arabic" pitchFamily="18" charset="-78"/>
              <a:cs typeface="Simplified Arabic" pitchFamily="18" charset="-78"/>
            </a:endParaRPr>
          </a:p>
          <a:p>
            <a:endParaRPr lang="ar-SA" sz="2400" dirty="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a:t>
            </a:r>
            <a:endParaRPr lang="en-US"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1)</a:t>
            </a:r>
            <a:r>
              <a:rPr lang="ar-SA" sz="2400" b="1" u="sng" dirty="0" smtClean="0">
                <a:latin typeface="Simplified Arabic" pitchFamily="18" charset="-78"/>
                <a:cs typeface="Simplified Arabic" pitchFamily="18" charset="-78"/>
                <a:hlinkClick r:id="rId2"/>
              </a:rPr>
              <a:t>المصدر المحوسب</a:t>
            </a:r>
            <a:r>
              <a:rPr lang="ar-SA" sz="2400" b="1" u="sng" dirty="0" smtClean="0">
                <a:latin typeface="Simplified Arabic" pitchFamily="18" charset="-78"/>
                <a:cs typeface="Simplified Arabic" pitchFamily="18" charset="-78"/>
              </a:rPr>
              <a:t>   </a:t>
            </a:r>
            <a:endParaRPr lang="en-US" sz="2400" dirty="0" smtClean="0">
              <a:latin typeface="Simplified Arabic" pitchFamily="18" charset="-78"/>
              <a:cs typeface="Simplified Arabic" pitchFamily="18" charset="-78"/>
            </a:endParaRPr>
          </a:p>
          <a:p>
            <a:r>
              <a:rPr lang="ar-SA" sz="2400" b="1" dirty="0" smtClean="0">
                <a:latin typeface="Simplified Arabic" pitchFamily="18" charset="-78"/>
                <a:cs typeface="Simplified Arabic" pitchFamily="18" charset="-78"/>
              </a:rPr>
              <a:t>2) بطرس، أنطونيوس، الأدب،طرابلس:   المؤسسة الحديثة، 2005،ص155-157 </a:t>
            </a:r>
            <a:endParaRPr lang="he-IL" sz="2400" dirty="0">
              <a:latin typeface="Simplified Arabic" pitchFamily="18" charset="-78"/>
            </a:endParaRPr>
          </a:p>
        </p:txBody>
      </p:sp>
      <p:sp>
        <p:nvSpPr>
          <p:cNvPr id="3" name="Flowchart: Predefined Process 2">
            <a:hlinkClick r:id="rId3"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871727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8641"/>
            <a:ext cx="9144000" cy="4524315"/>
          </a:xfrm>
          <a:prstGeom prst="rect">
            <a:avLst/>
          </a:prstGeom>
        </p:spPr>
        <p:txBody>
          <a:bodyPr wrap="square">
            <a:spAutoFit/>
          </a:bodyPr>
          <a:lstStyle/>
          <a:p>
            <a:pPr algn="ctr"/>
            <a:r>
              <a:rPr lang="ar-SA" sz="3600" b="1" u="sng" dirty="0">
                <a:solidFill>
                  <a:srgbClr val="00B050"/>
                </a:solidFill>
                <a:latin typeface="Simplified Arabic" pitchFamily="18" charset="-78"/>
                <a:cs typeface="Simplified Arabic" pitchFamily="18" charset="-78"/>
              </a:rPr>
              <a:t>مجموعة طه حسين: الشخصيات والزمان والمكان </a:t>
            </a:r>
            <a:endParaRPr lang="ar-SA" sz="3600" b="1" u="sng" dirty="0" smtClean="0">
              <a:solidFill>
                <a:srgbClr val="00B050"/>
              </a:solidFill>
              <a:latin typeface="Simplified Arabic" pitchFamily="18" charset="-78"/>
              <a:cs typeface="Simplified Arabic" pitchFamily="18" charset="-78"/>
            </a:endParaRPr>
          </a:p>
          <a:p>
            <a:pPr algn="ctr"/>
            <a:endParaRPr lang="en-US" sz="3600" b="1" u="sng" dirty="0">
              <a:solidFill>
                <a:srgbClr val="00B050"/>
              </a:solidFill>
              <a:latin typeface="Simplified Arabic" pitchFamily="18" charset="-78"/>
              <a:cs typeface="Simplified Arabic" pitchFamily="18" charset="-78"/>
            </a:endParaRPr>
          </a:p>
          <a:p>
            <a:pPr algn="just"/>
            <a:r>
              <a:rPr lang="ar-SA" sz="2400" b="1" u="sng" dirty="0">
                <a:solidFill>
                  <a:srgbClr val="FF0000"/>
                </a:solidFill>
                <a:latin typeface="Simplified Arabic" pitchFamily="18" charset="-78"/>
                <a:cs typeface="Simplified Arabic" pitchFamily="18" charset="-78"/>
              </a:rPr>
              <a:t>شخصيات القصة</a:t>
            </a:r>
            <a:r>
              <a:rPr lang="ar-SA" sz="2400" b="1" dirty="0">
                <a:solidFill>
                  <a:srgbClr val="FF0000"/>
                </a:solidFill>
                <a:latin typeface="Simplified Arabic" pitchFamily="18" charset="-78"/>
                <a:cs typeface="Simplified Arabic" pitchFamily="18" charset="-78"/>
              </a:rPr>
              <a:t>: </a:t>
            </a:r>
            <a:r>
              <a:rPr lang="ar-SA" sz="2400" dirty="0">
                <a:latin typeface="Simplified Arabic" pitchFamily="18" charset="-78"/>
                <a:cs typeface="Simplified Arabic" pitchFamily="18" charset="-78"/>
              </a:rPr>
              <a:t>هي أهم عناصر الحبكة (البناء)، فهم الأبطال وهم مصدر الأعمال</a:t>
            </a:r>
            <a:r>
              <a:rPr lang="ar-SA" sz="2400" dirty="0" smtClean="0">
                <a:latin typeface="Simplified Arabic" pitchFamily="18" charset="-78"/>
                <a:cs typeface="Simplified Arabic" pitchFamily="18" charset="-78"/>
              </a:rPr>
              <a:t>.</a:t>
            </a:r>
          </a:p>
          <a:p>
            <a:pPr algn="just"/>
            <a:endParaRPr lang="en-US" sz="2400" dirty="0">
              <a:latin typeface="Simplified Arabic" pitchFamily="18" charset="-78"/>
              <a:cs typeface="Simplified Arabic" pitchFamily="18" charset="-78"/>
            </a:endParaRPr>
          </a:p>
          <a:p>
            <a:pPr algn="just"/>
            <a:r>
              <a:rPr lang="ar-SA" sz="2400" b="1" dirty="0">
                <a:latin typeface="Simplified Arabic" pitchFamily="18" charset="-78"/>
                <a:cs typeface="Simplified Arabic" pitchFamily="18" charset="-78"/>
              </a:rPr>
              <a:t> </a:t>
            </a:r>
            <a:r>
              <a:rPr lang="ar-SA" sz="2400" b="1" u="sng" dirty="0">
                <a:latin typeface="Simplified Arabic" pitchFamily="18" charset="-78"/>
                <a:cs typeface="Simplified Arabic" pitchFamily="18" charset="-78"/>
              </a:rPr>
              <a:t>(1) النوع الجاهز</a:t>
            </a:r>
            <a:r>
              <a:rPr lang="ar-SA" sz="2400" dirty="0">
                <a:latin typeface="Simplified Arabic" pitchFamily="18" charset="-78"/>
                <a:cs typeface="Simplified Arabic" pitchFamily="18" charset="-78"/>
              </a:rPr>
              <a:t> الذي يبقى على حاله من أول القصّة إلى خاتمتها ولا يحدث فيه تغيير كياني، وهذا النوع من الشخصيات يسمّى </a:t>
            </a:r>
            <a:r>
              <a:rPr lang="ar-SA" sz="2400" u="sng" dirty="0">
                <a:latin typeface="Simplified Arabic" pitchFamily="18" charset="-78"/>
                <a:cs typeface="Simplified Arabic" pitchFamily="18" charset="-78"/>
              </a:rPr>
              <a:t>بالشخصية الْمُسَطَّحَة</a:t>
            </a:r>
            <a:r>
              <a:rPr lang="ar-SA" sz="2400" dirty="0">
                <a:latin typeface="Simplified Arabic" pitchFamily="18" charset="-78"/>
                <a:cs typeface="Simplified Arabic" pitchFamily="18" charset="-78"/>
              </a:rPr>
              <a:t>. فهي شخصية لا تتطور ولا تتغير نتيجة الأحداث، وإنما تبقى ذات سلوك أو فكر واحد أو ذات مشاعر وتصرّفات واحدة</a:t>
            </a:r>
            <a:r>
              <a:rPr lang="ar-SA" sz="2400" dirty="0" smtClean="0">
                <a:latin typeface="Simplified Arabic" pitchFamily="18" charset="-78"/>
                <a:cs typeface="Simplified Arabic" pitchFamily="18" charset="-78"/>
              </a:rPr>
              <a:t>.</a:t>
            </a:r>
          </a:p>
          <a:p>
            <a:pPr algn="just"/>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 </a:t>
            </a:r>
            <a:r>
              <a:rPr lang="ar-SA" sz="2400" b="1" u="sng" dirty="0">
                <a:latin typeface="Simplified Arabic" pitchFamily="18" charset="-78"/>
                <a:cs typeface="Simplified Arabic" pitchFamily="18" charset="-78"/>
              </a:rPr>
              <a:t>(2) النوع النامي</a:t>
            </a:r>
            <a:r>
              <a:rPr lang="ar-SA" sz="2400" dirty="0">
                <a:latin typeface="Simplified Arabic" pitchFamily="18" charset="-78"/>
                <a:cs typeface="Simplified Arabic" pitchFamily="18" charset="-78"/>
              </a:rPr>
              <a:t> الذي يَتَكَشَّف شيئا فشيئا ويتطور مع المواقف تطورًا تدريجيًّا بحيث لا يتم تكوينه إلا بتمام القصّة، وهذا النوع من الشخصيات يسمّى </a:t>
            </a:r>
            <a:r>
              <a:rPr lang="ar-SA" sz="2400" u="sng" dirty="0">
                <a:latin typeface="Simplified Arabic" pitchFamily="18" charset="-78"/>
                <a:cs typeface="Simplified Arabic" pitchFamily="18" charset="-78"/>
              </a:rPr>
              <a:t>بالشخصية الْمُدَوَّرَة</a:t>
            </a:r>
            <a:r>
              <a:rPr lang="ar-SA" sz="2400" dirty="0">
                <a:latin typeface="Simplified Arabic" pitchFamily="18" charset="-78"/>
                <a:cs typeface="Simplified Arabic" pitchFamily="18" charset="-78"/>
              </a:rPr>
              <a:t>. فهي شخصية تنمو وتتطور وتتغير إيجابًا وسلبًا حسب الأحداث، ولا يتوقف هذا التطور إلا في نهاية القصّة.</a:t>
            </a:r>
            <a:endParaRPr lang="en-US" sz="2400" dirty="0">
              <a:latin typeface="Simplified Arabic" pitchFamily="18" charset="-78"/>
              <a:cs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3785595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04664"/>
            <a:ext cx="9144000" cy="5632311"/>
          </a:xfrm>
          <a:prstGeom prst="rect">
            <a:avLst/>
          </a:prstGeom>
        </p:spPr>
        <p:txBody>
          <a:bodyPr wrap="square">
            <a:spAutoFit/>
          </a:bodyPr>
          <a:lstStyle/>
          <a:p>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ومن </a:t>
            </a:r>
            <a:r>
              <a:rPr lang="ar-SA" sz="2400" dirty="0">
                <a:latin typeface="Simplified Arabic" pitchFamily="18" charset="-78"/>
                <a:cs typeface="Simplified Arabic" pitchFamily="18" charset="-78"/>
              </a:rPr>
              <a:t>وجهة أخرى تنقسم الشخصيات من حيث ارتباطها بالأحداث إلى</a:t>
            </a:r>
            <a:r>
              <a:rPr lang="ar-SA" sz="2400" dirty="0" smtClean="0">
                <a:latin typeface="Simplified Arabic" pitchFamily="18" charset="-78"/>
                <a:cs typeface="Simplified Arabic" pitchFamily="18" charset="-78"/>
              </a:rPr>
              <a:t>:</a:t>
            </a:r>
          </a:p>
          <a:p>
            <a:endParaRPr lang="en-US" sz="2400" dirty="0">
              <a:latin typeface="Simplified Arabic" pitchFamily="18" charset="-78"/>
              <a:cs typeface="Simplified Arabic" pitchFamily="18" charset="-78"/>
            </a:endParaRPr>
          </a:p>
          <a:p>
            <a:pPr marL="457200" indent="-457200" algn="ctr">
              <a:buAutoNum type="arabicParenR"/>
            </a:pPr>
            <a:r>
              <a:rPr lang="ar-SA" sz="2400" b="1" dirty="0" smtClean="0">
                <a:solidFill>
                  <a:srgbClr val="FF0000"/>
                </a:solidFill>
                <a:latin typeface="Simplified Arabic" pitchFamily="18" charset="-78"/>
                <a:cs typeface="Simplified Arabic" pitchFamily="18" charset="-78"/>
              </a:rPr>
              <a:t>شخصية </a:t>
            </a:r>
            <a:r>
              <a:rPr lang="ar-SA" sz="2400" b="1" dirty="0">
                <a:solidFill>
                  <a:srgbClr val="FF0000"/>
                </a:solidFill>
                <a:latin typeface="Simplified Arabic" pitchFamily="18" charset="-78"/>
                <a:cs typeface="Simplified Arabic" pitchFamily="18" charset="-78"/>
              </a:rPr>
              <a:t>مركزية.     2) شخصيات ثانوية.     3) شخصيات جانبية</a:t>
            </a:r>
            <a:r>
              <a:rPr lang="ar-SA" sz="2400" b="1" dirty="0" smtClean="0">
                <a:solidFill>
                  <a:srgbClr val="FF0000"/>
                </a:solidFill>
                <a:latin typeface="Simplified Arabic" pitchFamily="18" charset="-78"/>
                <a:cs typeface="Simplified Arabic" pitchFamily="18" charset="-78"/>
              </a:rPr>
              <a:t>.</a:t>
            </a:r>
          </a:p>
          <a:p>
            <a:pPr algn="ctr"/>
            <a:r>
              <a:rPr lang="ar-SA" sz="2400" b="1" dirty="0" smtClean="0">
                <a:latin typeface="Simplified Arabic" pitchFamily="18" charset="-78"/>
                <a:cs typeface="Simplified Arabic" pitchFamily="18" charset="-78"/>
              </a:rPr>
              <a:t>----------------------------------------------------</a:t>
            </a:r>
          </a:p>
          <a:p>
            <a:pPr algn="ctr"/>
            <a:endParaRPr lang="ar-SA" sz="2400" b="1" dirty="0">
              <a:latin typeface="Simplified Arabic" pitchFamily="18" charset="-78"/>
              <a:cs typeface="Simplified Arabic" pitchFamily="18" charset="-78"/>
            </a:endParaRPr>
          </a:p>
          <a:p>
            <a:pPr marL="342900" indent="-342900">
              <a:buFont typeface="Wingdings" pitchFamily="2" charset="2"/>
              <a:buChar char="Ø"/>
            </a:pPr>
            <a:r>
              <a:rPr lang="ar-SA" sz="2400" b="1" dirty="0"/>
              <a:t> </a:t>
            </a:r>
            <a:r>
              <a:rPr lang="en-US" sz="2400" b="1" dirty="0"/>
              <a:t> </a:t>
            </a:r>
            <a:r>
              <a:rPr lang="ar-SA" sz="2400" b="1" dirty="0"/>
              <a:t>الشخصية </a:t>
            </a:r>
            <a:r>
              <a:rPr lang="ar-SA" sz="2400" b="1" dirty="0" smtClean="0"/>
              <a:t>المركزية:</a:t>
            </a:r>
            <a:r>
              <a:rPr lang="ar-SA" sz="2400" dirty="0" smtClean="0"/>
              <a:t> وهي </a:t>
            </a:r>
            <a:r>
              <a:rPr lang="ar-SA" sz="2400" dirty="0"/>
              <a:t>التي تقوم بالدور الرئيسي في الأحداث، بحيث تدور حولها أغلب أحداث القصّة</a:t>
            </a:r>
            <a:r>
              <a:rPr lang="ar-SA" sz="2400" dirty="0" smtClean="0"/>
              <a:t>.</a:t>
            </a:r>
          </a:p>
          <a:p>
            <a:endParaRPr lang="en-US" sz="2400" dirty="0"/>
          </a:p>
          <a:p>
            <a:pPr marL="342900" indent="-342900">
              <a:buFont typeface="Wingdings" pitchFamily="2" charset="2"/>
              <a:buChar char="Ø"/>
            </a:pPr>
            <a:r>
              <a:rPr lang="ar-SA" sz="2400" b="1" dirty="0"/>
              <a:t> </a:t>
            </a:r>
            <a:r>
              <a:rPr lang="en-US" sz="2400" b="1" dirty="0"/>
              <a:t> </a:t>
            </a:r>
            <a:r>
              <a:rPr lang="ar-SA" sz="2400" b="1" dirty="0"/>
              <a:t>الشخصيات </a:t>
            </a:r>
            <a:r>
              <a:rPr lang="ar-SA" sz="2400" b="1" dirty="0" smtClean="0"/>
              <a:t>الثانوية:</a:t>
            </a:r>
            <a:r>
              <a:rPr lang="ar-SA" sz="2400" dirty="0" smtClean="0"/>
              <a:t> هي </a:t>
            </a:r>
            <a:r>
              <a:rPr lang="ar-SA" sz="2400" dirty="0"/>
              <a:t>شخصيات مساعدة للشخصية الرئيسية، تشترك معها بأغلب أحداث القصّة، حتى تضيء جوانب خفية للشخصيّة الرئيسية </a:t>
            </a:r>
            <a:r>
              <a:rPr lang="ar-SA" sz="2400" dirty="0" smtClean="0"/>
              <a:t>.</a:t>
            </a:r>
          </a:p>
          <a:p>
            <a:endParaRPr lang="en-US" sz="2400" dirty="0"/>
          </a:p>
          <a:p>
            <a:pPr marL="342900" indent="-342900">
              <a:buFont typeface="Wingdings" pitchFamily="2" charset="2"/>
              <a:buChar char="Ø"/>
            </a:pPr>
            <a:r>
              <a:rPr lang="ar-SA" sz="2400" dirty="0"/>
              <a:t>  </a:t>
            </a:r>
            <a:r>
              <a:rPr lang="ar-SA" sz="2400" b="1" dirty="0"/>
              <a:t>الشخصيات </a:t>
            </a:r>
            <a:r>
              <a:rPr lang="ar-SA" sz="2400" b="1" dirty="0" smtClean="0"/>
              <a:t>الجانبية:</a:t>
            </a:r>
            <a:r>
              <a:rPr lang="ar-SA" sz="2400" dirty="0" smtClean="0"/>
              <a:t> اشتراكها </a:t>
            </a:r>
            <a:r>
              <a:rPr lang="ar-SA" sz="2400" dirty="0"/>
              <a:t>مع الشخصية الرئيسية قليل جدًا، ويكون اندماجها أكثر مع الشخصيات الثانوية، وهي لا تؤثر كثيرًا على أحداث القصّة فهي كإسمها جانبية غير مؤثرة.</a:t>
            </a:r>
            <a:endParaRPr lang="en-US" sz="2400" dirty="0"/>
          </a:p>
          <a:p>
            <a:pPr algn="ctr"/>
            <a:endParaRPr lang="en-US" sz="2400" dirty="0">
              <a:latin typeface="Simplified Arabic" pitchFamily="18" charset="-78"/>
              <a:cs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3763085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260648"/>
            <a:ext cx="9036496" cy="5724644"/>
          </a:xfrm>
          <a:prstGeom prst="rect">
            <a:avLst/>
          </a:prstGeom>
        </p:spPr>
        <p:txBody>
          <a:bodyPr wrap="square">
            <a:spAutoFit/>
          </a:bodyPr>
          <a:lstStyle/>
          <a:p>
            <a:r>
              <a:rPr lang="ar-SA" sz="2800" b="1" u="sng" dirty="0">
                <a:solidFill>
                  <a:srgbClr val="FF0000"/>
                </a:solidFill>
              </a:rPr>
              <a:t> الزمان </a:t>
            </a:r>
            <a:r>
              <a:rPr lang="ar-SA" sz="2800" b="1" u="sng" dirty="0" smtClean="0">
                <a:solidFill>
                  <a:srgbClr val="FF0000"/>
                </a:solidFill>
              </a:rPr>
              <a:t>والمكان</a:t>
            </a:r>
          </a:p>
          <a:p>
            <a:endParaRPr lang="en-US" sz="2800" dirty="0">
              <a:solidFill>
                <a:srgbClr val="FF0000"/>
              </a:solidFill>
            </a:endParaRPr>
          </a:p>
          <a:p>
            <a:r>
              <a:rPr lang="ar-SA" b="1" dirty="0"/>
              <a:t>  </a:t>
            </a:r>
            <a:r>
              <a:rPr lang="ar-SA" sz="2800" b="1" dirty="0">
                <a:latin typeface="Simplified Arabic" pitchFamily="18" charset="-78"/>
                <a:cs typeface="Simplified Arabic" pitchFamily="18" charset="-78"/>
              </a:rPr>
              <a:t>لا بدّ لكل عمل أن يتم في زمان ومكان</a:t>
            </a:r>
            <a:r>
              <a:rPr lang="ar-SA" sz="2800" b="1" dirty="0" smtClean="0">
                <a:latin typeface="Simplified Arabic" pitchFamily="18" charset="-78"/>
                <a:cs typeface="Simplified Arabic" pitchFamily="18" charset="-78"/>
              </a:rPr>
              <a:t>:</a:t>
            </a:r>
          </a:p>
          <a:p>
            <a:endParaRPr lang="en-US" sz="2800" dirty="0">
              <a:latin typeface="Simplified Arabic" pitchFamily="18" charset="-78"/>
              <a:cs typeface="Simplified Arabic" pitchFamily="18" charset="-78"/>
            </a:endParaRPr>
          </a:p>
          <a:p>
            <a:pPr marL="457200" indent="-457200">
              <a:buFont typeface="Wingdings" pitchFamily="2" charset="2"/>
              <a:buChar char="Ø"/>
            </a:pPr>
            <a:r>
              <a:rPr lang="ar-SA" sz="2800" b="1" dirty="0">
                <a:latin typeface="Simplified Arabic" pitchFamily="18" charset="-78"/>
                <a:cs typeface="Simplified Arabic" pitchFamily="18" charset="-78"/>
              </a:rPr>
              <a:t> الزمن</a:t>
            </a:r>
            <a:r>
              <a:rPr lang="ar-SA" sz="2800" dirty="0">
                <a:latin typeface="Simplified Arabic" pitchFamily="18" charset="-78"/>
                <a:cs typeface="Simplified Arabic" pitchFamily="18" charset="-78"/>
              </a:rPr>
              <a:t> : متسلسل، متقدم ، يساعد على تطور الأحداث وهو يقوم بتوضيح السّببية التي تحرك الأحداث وتدفع بها إلى </a:t>
            </a:r>
            <a:r>
              <a:rPr lang="ar-SA" sz="2800" dirty="0" smtClean="0">
                <a:latin typeface="Simplified Arabic" pitchFamily="18" charset="-78"/>
                <a:cs typeface="Simplified Arabic" pitchFamily="18" charset="-78"/>
              </a:rPr>
              <a:t>الأمام.</a:t>
            </a:r>
          </a:p>
          <a:p>
            <a:endParaRPr lang="ar-SA" sz="2800" dirty="0" smtClean="0">
              <a:latin typeface="Simplified Arabic" pitchFamily="18" charset="-78"/>
              <a:cs typeface="Simplified Arabic" pitchFamily="18" charset="-78"/>
            </a:endParaRPr>
          </a:p>
          <a:p>
            <a:pPr marL="457200" indent="-457200">
              <a:buFont typeface="Wingdings" pitchFamily="2" charset="2"/>
              <a:buChar char="Ø"/>
            </a:pPr>
            <a:r>
              <a:rPr lang="ar-SA" sz="2800" b="1" dirty="0" smtClean="0">
                <a:latin typeface="Simplified Arabic" pitchFamily="18" charset="-78"/>
                <a:cs typeface="Simplified Arabic" pitchFamily="18" charset="-78"/>
              </a:rPr>
              <a:t>المكان</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 هو الوسط الطبيعي الذي تجري ضمنه الأحداث وتتحرك فيه الأشخاص، وتنبع أهمية البيئة من دوره في تكوين الأحداث وإظهار مشاعر الأشخاص والمساعدة على فهمها(1). </a:t>
            </a:r>
            <a:endParaRPr lang="ar-SA" sz="2800" dirty="0" smtClean="0">
              <a:latin typeface="Simplified Arabic" pitchFamily="18" charset="-78"/>
              <a:cs typeface="Simplified Arabic" pitchFamily="18" charset="-78"/>
            </a:endParaRPr>
          </a:p>
          <a:p>
            <a:endParaRPr lang="ar-SA" sz="4000" b="1" dirty="0" smtClean="0">
              <a:latin typeface="Simplified Arabic" pitchFamily="18" charset="-78"/>
              <a:cs typeface="Simplified Arabic" pitchFamily="18" charset="-78"/>
            </a:endParaRPr>
          </a:p>
          <a:p>
            <a:r>
              <a:rPr lang="ar-SA" sz="2400" b="1" dirty="0" smtClean="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a:p>
            <a:r>
              <a:rPr lang="ar-SA" sz="2000" b="1" u="sng" dirty="0">
                <a:hlinkClick r:id="rId2"/>
              </a:rPr>
              <a:t>المصدر المحوسب</a:t>
            </a:r>
            <a:r>
              <a:rPr lang="ar-SA" sz="2000" b="1" u="sng" dirty="0"/>
              <a:t> </a:t>
            </a:r>
            <a:endParaRPr lang="he-IL" sz="2000" dirty="0"/>
          </a:p>
        </p:txBody>
      </p:sp>
      <p:sp>
        <p:nvSpPr>
          <p:cNvPr id="3" name="Flowchart: Predefined Process 2">
            <a:hlinkClick r:id="rId3"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2550652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04664"/>
            <a:ext cx="8712968" cy="3785652"/>
          </a:xfrm>
          <a:prstGeom prst="rect">
            <a:avLst/>
          </a:prstGeom>
        </p:spPr>
        <p:txBody>
          <a:bodyPr wrap="square">
            <a:spAutoFit/>
          </a:bodyPr>
          <a:lstStyle/>
          <a:p>
            <a:pPr algn="ctr"/>
            <a:r>
              <a:rPr lang="ar-SA" sz="3600" b="1" u="sng" dirty="0">
                <a:solidFill>
                  <a:srgbClr val="00B050"/>
                </a:solidFill>
              </a:rPr>
              <a:t>المهمّـة</a:t>
            </a:r>
            <a:r>
              <a:rPr lang="ar-SA" sz="3600" b="1" dirty="0">
                <a:solidFill>
                  <a:srgbClr val="00B050"/>
                </a:solidFill>
              </a:rPr>
              <a:t> </a:t>
            </a:r>
            <a:r>
              <a:rPr lang="ar-SA" sz="3600" b="1" dirty="0" smtClean="0">
                <a:solidFill>
                  <a:srgbClr val="00B050"/>
                </a:solidFill>
              </a:rPr>
              <a:t>:</a:t>
            </a:r>
            <a:r>
              <a:rPr lang="en-US" sz="3600" b="1" dirty="0" smtClean="0">
                <a:solidFill>
                  <a:srgbClr val="00B050"/>
                </a:solidFill>
              </a:rPr>
              <a:t> </a:t>
            </a:r>
          </a:p>
          <a:p>
            <a:pPr algn="ctr"/>
            <a:endParaRPr lang="ar-SA" sz="3600" b="1" dirty="0" smtClean="0"/>
          </a:p>
          <a:p>
            <a:pPr algn="just"/>
            <a:r>
              <a:rPr lang="ar-SA" sz="2800" b="1" dirty="0" smtClean="0">
                <a:latin typeface="Simplified Arabic" pitchFamily="18" charset="-78"/>
                <a:cs typeface="Simplified Arabic" pitchFamily="18" charset="-78"/>
              </a:rPr>
              <a:t>ما </a:t>
            </a:r>
            <a:r>
              <a:rPr lang="ar-SA" sz="2800" b="1" dirty="0">
                <a:latin typeface="Simplified Arabic" pitchFamily="18" charset="-78"/>
                <a:cs typeface="Simplified Arabic" pitchFamily="18" charset="-78"/>
              </a:rPr>
              <a:t>رأيكم أعزّائي الطلاب أنْ نسافر معاً برفقة  مجموعة من  الكتاب،  في رحلةٍ معرفية، و نحلّق في سماء القصة؛ ونحطّ  في بلادها  وعلى سطورها، و نتقصّى  عناصرها ونقف على  الفرق بينها وبين الرواية لنعرف مدى جهد كاتبها ؟</a:t>
            </a:r>
            <a:endParaRPr lang="en-US" sz="2800" dirty="0">
              <a:latin typeface="Simplified Arabic" pitchFamily="18" charset="-78"/>
              <a:cs typeface="Simplified Arabic" pitchFamily="18" charset="-78"/>
            </a:endParaRPr>
          </a:p>
          <a:p>
            <a:pPr algn="just"/>
            <a:r>
              <a:rPr lang="ar-SA" sz="2800" b="1" dirty="0">
                <a:latin typeface="Simplified Arabic" pitchFamily="18" charset="-78"/>
                <a:cs typeface="Simplified Arabic" pitchFamily="18" charset="-78"/>
              </a:rPr>
              <a:t>وفي نهاية الرحلة اجمعوا ما حصدتموه  في باقات  علم ومعرفة،  قوموا بنظمها معا، على شكل بنود،    لنرى هل وصلتم  إلى ضالتكم  المنشودة؟</a:t>
            </a:r>
            <a:endParaRPr lang="he-IL" sz="2800" dirty="0">
              <a:latin typeface="Simplified Arabic" pitchFamily="18" charset="-78"/>
            </a:endParaRPr>
          </a:p>
        </p:txBody>
      </p:sp>
    </p:spTree>
    <p:extLst>
      <p:ext uri="{BB962C8B-B14F-4D97-AF65-F5344CB8AC3E}">
        <p14:creationId xmlns:p14="http://schemas.microsoft.com/office/powerpoint/2010/main" val="292743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9"/>
            <a:ext cx="9144000" cy="5262979"/>
          </a:xfrm>
          <a:prstGeom prst="rect">
            <a:avLst/>
          </a:prstGeom>
        </p:spPr>
        <p:txBody>
          <a:bodyPr wrap="square">
            <a:spAutoFit/>
          </a:bodyPr>
          <a:lstStyle/>
          <a:p>
            <a:r>
              <a:rPr lang="ar-SA" sz="2400" dirty="0">
                <a:latin typeface="Simplified Arabic" pitchFamily="18" charset="-78"/>
                <a:cs typeface="Simplified Arabic" pitchFamily="18" charset="-78"/>
              </a:rPr>
              <a:t>بناء على ذلك  تتميز القصة بـ: </a:t>
            </a:r>
            <a:endParaRPr lang="ar-SA" sz="2400" dirty="0" smtClean="0">
              <a:latin typeface="Simplified Arabic" pitchFamily="18" charset="-78"/>
              <a:cs typeface="Simplified Arabic" pitchFamily="18" charset="-78"/>
            </a:endParaRPr>
          </a:p>
          <a:p>
            <a:endParaRPr lang="en-US" sz="2400" dirty="0">
              <a:latin typeface="Simplified Arabic" pitchFamily="18" charset="-78"/>
              <a:cs typeface="Simplified Arabic" pitchFamily="18" charset="-78"/>
            </a:endParaRPr>
          </a:p>
          <a:p>
            <a:pPr marL="457200" lvl="0" indent="-457200">
              <a:buFont typeface="Wingdings" pitchFamily="2" charset="2"/>
              <a:buChar char="ü"/>
            </a:pPr>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قصر </a:t>
            </a:r>
            <a:r>
              <a:rPr lang="ar-SA" sz="2400" dirty="0">
                <a:latin typeface="Simplified Arabic" pitchFamily="18" charset="-78"/>
                <a:cs typeface="Simplified Arabic" pitchFamily="18" charset="-78"/>
              </a:rPr>
              <a:t>الزمن ووحدته :  وهو قد يصل  لدقائق  أو ساعات،  وكذلك وقت </a:t>
            </a:r>
            <a:endParaRPr lang="ar-SA" sz="2400" dirty="0" smtClean="0">
              <a:latin typeface="Simplified Arabic" pitchFamily="18" charset="-78"/>
              <a:cs typeface="Simplified Arabic" pitchFamily="18" charset="-78"/>
            </a:endParaRPr>
          </a:p>
          <a:p>
            <a:pPr lvl="0"/>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القراءة </a:t>
            </a:r>
            <a:r>
              <a:rPr lang="ar-SA" sz="2400" dirty="0">
                <a:latin typeface="Simplified Arabic" pitchFamily="18" charset="-78"/>
                <a:cs typeface="Simplified Arabic" pitchFamily="18" charset="-78"/>
              </a:rPr>
              <a:t>مختصر .</a:t>
            </a:r>
            <a:endParaRPr lang="en-US" sz="2400" dirty="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     لا </a:t>
            </a:r>
            <a:r>
              <a:rPr lang="ar-SA" sz="2400" dirty="0">
                <a:latin typeface="Simplified Arabic" pitchFamily="18" charset="-78"/>
                <a:cs typeface="Simplified Arabic" pitchFamily="18" charset="-78"/>
              </a:rPr>
              <a:t>يعتبر الزمن الذي تستخدمه القصة زمنا واقعيا طوليا، فهي  بسبب الاختزال ، تطرح </a:t>
            </a:r>
            <a:r>
              <a:rPr lang="ar-SA" sz="2400" dirty="0" smtClean="0">
                <a:latin typeface="Simplified Arabic" pitchFamily="18" charset="-78"/>
                <a:cs typeface="Simplified Arabic" pitchFamily="18" charset="-78"/>
              </a:rPr>
              <a:t>  </a:t>
            </a:r>
          </a:p>
          <a:p>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وعيا تخييليا </a:t>
            </a:r>
            <a:r>
              <a:rPr lang="ar-SA" sz="2400" dirty="0">
                <a:latin typeface="Simplified Arabic" pitchFamily="18" charset="-78"/>
                <a:cs typeface="Simplified Arabic" pitchFamily="18" charset="-78"/>
              </a:rPr>
              <a:t>للزمن. ومن هذا الباب تستحضر القصة (بالاسترجاع) الزمن الذي مضى</a:t>
            </a:r>
            <a:r>
              <a:rPr lang="ar-SA" sz="2400" dirty="0" smtClean="0">
                <a:latin typeface="Simplified Arabic" pitchFamily="18" charset="-78"/>
                <a:cs typeface="Simplified Arabic" pitchFamily="18" charset="-78"/>
              </a:rPr>
              <a:t>.</a:t>
            </a:r>
          </a:p>
          <a:p>
            <a:endParaRPr lang="en-US" sz="2400" dirty="0">
              <a:latin typeface="Simplified Arabic" pitchFamily="18" charset="-78"/>
              <a:cs typeface="Simplified Arabic" pitchFamily="18" charset="-78"/>
            </a:endParaRPr>
          </a:p>
          <a:p>
            <a:pPr marL="457200" lvl="0" indent="-457200">
              <a:buFont typeface="Wingdings" pitchFamily="2" charset="2"/>
              <a:buChar char="ü"/>
            </a:pPr>
            <a:r>
              <a:rPr lang="ar-SA" sz="2400" dirty="0">
                <a:latin typeface="Simplified Arabic" pitchFamily="18" charset="-78"/>
                <a:cs typeface="Simplified Arabic" pitchFamily="18" charset="-78"/>
              </a:rPr>
              <a:t>وحدة </a:t>
            </a:r>
            <a:r>
              <a:rPr lang="ar-SA" sz="2400" dirty="0" smtClean="0">
                <a:latin typeface="Simplified Arabic" pitchFamily="18" charset="-78"/>
                <a:cs typeface="Simplified Arabic" pitchFamily="18" charset="-78"/>
              </a:rPr>
              <a:t>المكان: مقابل </a:t>
            </a:r>
            <a:r>
              <a:rPr lang="ar-SA" sz="2400" dirty="0">
                <a:latin typeface="Simplified Arabic" pitchFamily="18" charset="-78"/>
                <a:cs typeface="Simplified Arabic" pitchFamily="18" charset="-78"/>
              </a:rPr>
              <a:t>تشعبه في الرواية، مما لا يسمح بكثير من الشخصيات والأحداث. </a:t>
            </a:r>
            <a:endParaRPr lang="ar-SA" sz="2400" dirty="0" smtClean="0">
              <a:latin typeface="Simplified Arabic" pitchFamily="18" charset="-78"/>
              <a:cs typeface="Simplified Arabic" pitchFamily="18" charset="-78"/>
            </a:endParaRPr>
          </a:p>
          <a:p>
            <a:pPr lvl="0"/>
            <a:endParaRPr lang="en-US" sz="2400" dirty="0">
              <a:latin typeface="Simplified Arabic" pitchFamily="18" charset="-78"/>
              <a:cs typeface="Simplified Arabic" pitchFamily="18" charset="-78"/>
            </a:endParaRPr>
          </a:p>
          <a:p>
            <a:pPr marL="457200" lvl="0" indent="-457200">
              <a:buFont typeface="Wingdings" pitchFamily="2" charset="2"/>
              <a:buChar char="ü"/>
            </a:pPr>
            <a:r>
              <a:rPr lang="ar-SA" sz="2400" dirty="0">
                <a:latin typeface="Simplified Arabic" pitchFamily="18" charset="-78"/>
                <a:cs typeface="Simplified Arabic" pitchFamily="18" charset="-78"/>
              </a:rPr>
              <a:t>وحدة الشخصية:  أي  قلة وجهات النظر والشخوص في القصة، مما يركز وجهة النظر  عامة في  شخصية واحدة مهمة، يقع عليها تبئير السارد(2).</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a:t>
            </a:r>
            <a:endParaRPr lang="en-US" sz="2400" dirty="0" smtClean="0">
              <a:latin typeface="Simplified Arabic" pitchFamily="18" charset="-78"/>
              <a:cs typeface="Simplified Arabic" pitchFamily="18" charset="-78"/>
            </a:endParaRPr>
          </a:p>
          <a:p>
            <a:r>
              <a:rPr lang="ar-SA" sz="2400" dirty="0" smtClean="0">
                <a:latin typeface="Simplified Arabic" pitchFamily="18" charset="-78"/>
                <a:cs typeface="Simplified Arabic" pitchFamily="18" charset="-78"/>
              </a:rPr>
              <a:t>2) المصدر المطبوع.</a:t>
            </a:r>
            <a:endParaRPr lang="en-US" sz="2400" dirty="0">
              <a:latin typeface="Simplified Arabic" pitchFamily="18" charset="-78"/>
              <a:cs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761631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332656"/>
            <a:ext cx="8856984" cy="5632311"/>
          </a:xfrm>
          <a:prstGeom prst="rect">
            <a:avLst/>
          </a:prstGeom>
        </p:spPr>
        <p:txBody>
          <a:bodyPr wrap="square">
            <a:spAutoFit/>
          </a:bodyPr>
          <a:lstStyle/>
          <a:p>
            <a:pPr algn="ctr"/>
            <a:r>
              <a:rPr lang="ar-SA" sz="3600" b="1" u="sng" dirty="0">
                <a:solidFill>
                  <a:srgbClr val="00B050"/>
                </a:solidFill>
                <a:latin typeface="Simplified Arabic" pitchFamily="18" charset="-78"/>
                <a:cs typeface="Simplified Arabic" pitchFamily="18" charset="-78"/>
              </a:rPr>
              <a:t>مجموعة توفيق الحكيم: الفروق بين القصة </a:t>
            </a:r>
            <a:r>
              <a:rPr lang="ar-SA" sz="3600" b="1" u="sng" dirty="0" smtClean="0">
                <a:solidFill>
                  <a:srgbClr val="00B050"/>
                </a:solidFill>
                <a:latin typeface="Simplified Arabic" pitchFamily="18" charset="-78"/>
                <a:cs typeface="Simplified Arabic" pitchFamily="18" charset="-78"/>
              </a:rPr>
              <a:t>والرواية</a:t>
            </a:r>
          </a:p>
          <a:p>
            <a:pPr algn="ctr"/>
            <a:endParaRPr lang="en-US" sz="3600" b="1" u="sng" dirty="0">
              <a:solidFill>
                <a:srgbClr val="00B050"/>
              </a:solidFill>
              <a:latin typeface="Simplified Arabic" pitchFamily="18" charset="-78"/>
              <a:cs typeface="Simplified Arabic" pitchFamily="18" charset="-78"/>
            </a:endParaRPr>
          </a:p>
          <a:p>
            <a:pPr marL="285750" indent="-285750">
              <a:buFont typeface="Wingdings" pitchFamily="2" charset="2"/>
              <a:buChar char="q"/>
            </a:pPr>
            <a:r>
              <a:rPr lang="ar-SA" b="1" dirty="0"/>
              <a:t> </a:t>
            </a:r>
            <a:r>
              <a:rPr lang="ar-SA" sz="2400" dirty="0" smtClean="0">
                <a:latin typeface="Simplified Arabic" pitchFamily="18" charset="-78"/>
                <a:cs typeface="Simplified Arabic" pitchFamily="18" charset="-78"/>
              </a:rPr>
              <a:t>لغويا</a:t>
            </a:r>
            <a:r>
              <a:rPr lang="ar-SA" sz="2400" dirty="0">
                <a:latin typeface="Simplified Arabic" pitchFamily="18" charset="-78"/>
                <a:cs typeface="Simplified Arabic" pitchFamily="18" charset="-78"/>
              </a:rPr>
              <a:t>: </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رواية من الفعل (روى) اي تكلم و تحدث عن ما رأى من ظروف و تجارب</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اما القصة فتأتي من الفعل (قص) اي قام بشذيب و اعداد حكاية لها بداية و عقدة و حل العقدة </a:t>
            </a:r>
            <a:r>
              <a:rPr lang="ar-SA" sz="2400" dirty="0" smtClean="0">
                <a:latin typeface="Simplified Arabic" pitchFamily="18" charset="-78"/>
                <a:cs typeface="Simplified Arabic" pitchFamily="18" charset="-78"/>
              </a:rPr>
              <a:t>بتتبع.</a:t>
            </a:r>
          </a:p>
          <a:p>
            <a:endParaRPr lang="ar-SA" sz="2400" dirty="0">
              <a:latin typeface="Simplified Arabic" pitchFamily="18" charset="-78"/>
              <a:cs typeface="Simplified Arabic" pitchFamily="18" charset="-78"/>
            </a:endParaRPr>
          </a:p>
          <a:p>
            <a:pPr marL="285750" indent="-285750">
              <a:buFont typeface="Wingdings" pitchFamily="2" charset="2"/>
              <a:buChar char="q"/>
            </a:pPr>
            <a:r>
              <a:rPr lang="ar-SA" sz="2400" dirty="0" smtClean="0">
                <a:latin typeface="Simplified Arabic" pitchFamily="18" charset="-78"/>
                <a:cs typeface="Simplified Arabic" pitchFamily="18" charset="-78"/>
              </a:rPr>
              <a:t>من </a:t>
            </a:r>
            <a:r>
              <a:rPr lang="ar-SA" sz="2400" dirty="0">
                <a:latin typeface="Simplified Arabic" pitchFamily="18" charset="-78"/>
                <a:cs typeface="Simplified Arabic" pitchFamily="18" charset="-78"/>
              </a:rPr>
              <a:t>ناحية الحجم:</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غالبا ما تكون الرواية يتراوح عدد صفحاتها بين ال50 صفحة حتى 1000 صفحة</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بينما القصة القصيرة فيجب ان لا يتجاوز عدد صفحاتها ال50 صفحة</a:t>
            </a:r>
            <a:r>
              <a:rPr lang="en-US" sz="2400" dirty="0" smtClean="0">
                <a:latin typeface="Simplified Arabic" pitchFamily="18" charset="-78"/>
                <a:cs typeface="Simplified Arabic" pitchFamily="18" charset="-78"/>
              </a:rPr>
              <a:t>.</a:t>
            </a:r>
            <a:endParaRPr lang="ar-SA" sz="2400" dirty="0" smtClean="0">
              <a:latin typeface="Simplified Arabic" pitchFamily="18" charset="-78"/>
              <a:cs typeface="Simplified Arabic" pitchFamily="18" charset="-78"/>
            </a:endParaRPr>
          </a:p>
          <a:p>
            <a:endParaRPr lang="en-US" sz="2400" dirty="0" smtClean="0">
              <a:latin typeface="Simplified Arabic" pitchFamily="18" charset="-78"/>
              <a:cs typeface="Simplified Arabic" pitchFamily="18" charset="-78"/>
            </a:endParaRPr>
          </a:p>
          <a:p>
            <a:pPr marL="285750" indent="-285750">
              <a:buFont typeface="Wingdings" pitchFamily="2" charset="2"/>
              <a:buChar char="q"/>
            </a:pPr>
            <a:r>
              <a:rPr lang="ar-SA" sz="2400" dirty="0" smtClean="0">
                <a:latin typeface="Simplified Arabic" pitchFamily="18" charset="-78"/>
                <a:cs typeface="Simplified Arabic" pitchFamily="18" charset="-78"/>
              </a:rPr>
              <a:t>من </a:t>
            </a:r>
            <a:r>
              <a:rPr lang="ar-SA" sz="2400" dirty="0">
                <a:latin typeface="Simplified Arabic" pitchFamily="18" charset="-78"/>
                <a:cs typeface="Simplified Arabic" pitchFamily="18" charset="-78"/>
              </a:rPr>
              <a:t>ناحية عدد الشخصيات:</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في القصة القصيرة مجموعة معينة من الشخصيات ، أما في الرواية فهي  كثيرة.</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endParaRPr lang="he-IL" sz="2400" dirty="0">
              <a:latin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1415560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25860"/>
            <a:ext cx="9144000" cy="5632311"/>
          </a:xfrm>
          <a:prstGeom prst="rect">
            <a:avLst/>
          </a:prstGeom>
        </p:spPr>
        <p:txBody>
          <a:bodyPr wrap="square">
            <a:spAutoFit/>
          </a:bodyPr>
          <a:lstStyle/>
          <a:p>
            <a:pPr marL="342900" indent="-342900">
              <a:buFont typeface="Wingdings" pitchFamily="2" charset="2"/>
              <a:buChar char="q"/>
            </a:pPr>
            <a:r>
              <a:rPr lang="ar-SA" sz="2400" b="1" dirty="0" smtClean="0">
                <a:latin typeface="Simplified Arabic" pitchFamily="18" charset="-78"/>
                <a:cs typeface="Simplified Arabic" pitchFamily="18" charset="-78"/>
              </a:rPr>
              <a:t>من </a:t>
            </a:r>
            <a:r>
              <a:rPr lang="ar-SA" sz="2400" b="1" dirty="0">
                <a:latin typeface="Simplified Arabic" pitchFamily="18" charset="-78"/>
                <a:cs typeface="Simplified Arabic" pitchFamily="18" charset="-78"/>
              </a:rPr>
              <a:t>الناحية الفنية:</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في القصة القصيرة تتالف كلها من المقدمة و العقدة او المشكلة في الوسط ثم النهاية بحل هذه العقدة</a:t>
            </a:r>
            <a:r>
              <a:rPr lang="en-US" sz="2400" dirty="0">
                <a:latin typeface="Simplified Arabic" pitchFamily="18" charset="-78"/>
                <a:cs typeface="Simplified Arabic" pitchFamily="18" charset="-78"/>
              </a:rPr>
              <a:t>,</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اما الرواية فلا تتمسك بقواعد القصة القصيرة ، قد تتشعب، أو ان تبدأ ا من الخاتمة كما ان النهايات في الرواية لا تتضمن اعطاء حلول او حل العقدة كما بالقصة القصيرة</a:t>
            </a:r>
            <a:r>
              <a:rPr lang="en-US" sz="2400" dirty="0" smtClean="0">
                <a:latin typeface="Simplified Arabic" pitchFamily="18" charset="-78"/>
                <a:cs typeface="Simplified Arabic" pitchFamily="18" charset="-78"/>
              </a:rPr>
              <a:t>.</a:t>
            </a:r>
            <a:endParaRPr lang="ar-SA" sz="2400" dirty="0" smtClean="0">
              <a:latin typeface="Simplified Arabic" pitchFamily="18" charset="-78"/>
              <a:cs typeface="Simplified Arabic" pitchFamily="18" charset="-78"/>
            </a:endParaRPr>
          </a:p>
          <a:p>
            <a:endParaRPr lang="en-US" sz="2400" dirty="0" smtClean="0">
              <a:latin typeface="Simplified Arabic" pitchFamily="18" charset="-78"/>
              <a:cs typeface="Simplified Arabic" pitchFamily="18" charset="-78"/>
            </a:endParaRPr>
          </a:p>
          <a:p>
            <a:pPr marL="342900" indent="-342900">
              <a:buFont typeface="Wingdings" pitchFamily="2" charset="2"/>
              <a:buChar char="q"/>
            </a:pPr>
            <a:r>
              <a:rPr lang="ar-SA" sz="2400" b="1" dirty="0" smtClean="0">
                <a:latin typeface="Simplified Arabic" pitchFamily="18" charset="-78"/>
                <a:cs typeface="Simplified Arabic" pitchFamily="18" charset="-78"/>
              </a:rPr>
              <a:t>من </a:t>
            </a:r>
            <a:r>
              <a:rPr lang="ar-SA" sz="2400" b="1" dirty="0">
                <a:latin typeface="Simplified Arabic" pitchFamily="18" charset="-78"/>
                <a:cs typeface="Simplified Arabic" pitchFamily="18" charset="-78"/>
              </a:rPr>
              <a:t>الناحية الزمنية:</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في القصة القصيرة لا يتم الالتزام بمرحلة زمانية معينة من التاريخ الانساني اي يمكنك ان لا ترفق التاريخ و اليوم و السنة بحياة ابطال القصة القصيرة، لأنها تخييلية أكثر  اما في الرواية  في أكثر ارتباطا بالواقع  ، وأكثر تشعبا في الزمان </a:t>
            </a:r>
            <a:r>
              <a:rPr lang="ar-SA" sz="2400" dirty="0" smtClean="0">
                <a:latin typeface="Simplified Arabic" pitchFamily="18" charset="-78"/>
                <a:cs typeface="Simplified Arabic" pitchFamily="18" charset="-78"/>
              </a:rPr>
              <a:t>.</a:t>
            </a:r>
          </a:p>
          <a:p>
            <a:endParaRPr lang="ar-SA" sz="2400" dirty="0" smtClean="0">
              <a:latin typeface="Simplified Arabic" pitchFamily="18" charset="-78"/>
              <a:cs typeface="Simplified Arabic" pitchFamily="18" charset="-78"/>
            </a:endParaRPr>
          </a:p>
          <a:p>
            <a:pPr marL="342900" indent="-342900">
              <a:buFont typeface="Wingdings" pitchFamily="2" charset="2"/>
              <a:buChar char="q"/>
            </a:pPr>
            <a:r>
              <a:rPr lang="ar-SA" sz="2400" b="1" dirty="0" smtClean="0">
                <a:latin typeface="Simplified Arabic" pitchFamily="18" charset="-78"/>
                <a:cs typeface="Simplified Arabic" pitchFamily="18" charset="-78"/>
              </a:rPr>
              <a:t>من </a:t>
            </a:r>
            <a:r>
              <a:rPr lang="ar-SA" sz="2400" b="1" dirty="0">
                <a:latin typeface="Simplified Arabic" pitchFamily="18" charset="-78"/>
                <a:cs typeface="Simplified Arabic" pitchFamily="18" charset="-78"/>
              </a:rPr>
              <a:t>الناحية المكانية:</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ar-SA" sz="2400" dirty="0">
                <a:latin typeface="Simplified Arabic" pitchFamily="18" charset="-78"/>
                <a:cs typeface="Simplified Arabic" pitchFamily="18" charset="-78"/>
              </a:rPr>
              <a:t>لا يتم الالتزام بالاماكن في القصة القصيرة بعكس الرواية</a:t>
            </a: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r>
              <a:rPr lang="en-US" sz="2400" dirty="0">
                <a:latin typeface="Simplified Arabic" pitchFamily="18" charset="-78"/>
                <a:cs typeface="Simplified Arabic" pitchFamily="18" charset="-78"/>
              </a:rPr>
              <a:t/>
            </a:r>
            <a:br>
              <a:rPr lang="en-US" sz="2400" dirty="0">
                <a:latin typeface="Simplified Arabic" pitchFamily="18" charset="-78"/>
                <a:cs typeface="Simplified Arabic" pitchFamily="18" charset="-78"/>
              </a:rPr>
            </a:br>
            <a:endParaRPr lang="he-IL" sz="2400" dirty="0">
              <a:latin typeface="Simplified Arabic" pitchFamily="18" charset="-78"/>
            </a:endParaRPr>
          </a:p>
        </p:txBody>
      </p:sp>
      <p:sp>
        <p:nvSpPr>
          <p:cNvPr id="3" name="Flowchart: Predefined Process 2">
            <a:hlinkClick r:id="rId2"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277768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20688"/>
            <a:ext cx="9144000" cy="5632311"/>
          </a:xfrm>
          <a:prstGeom prst="rect">
            <a:avLst/>
          </a:prstGeom>
        </p:spPr>
        <p:txBody>
          <a:bodyPr wrap="square">
            <a:spAutoFit/>
          </a:bodyPr>
          <a:lstStyle/>
          <a:p>
            <a:pPr marL="342900" indent="-342900">
              <a:buFont typeface="Wingdings" pitchFamily="2" charset="2"/>
              <a:buChar char="q"/>
            </a:pPr>
            <a:r>
              <a:rPr lang="ar-SA" sz="2400" b="1" dirty="0" smtClean="0"/>
              <a:t>الموضوع</a:t>
            </a:r>
            <a:r>
              <a:rPr lang="ar-SA" sz="2400" b="1" dirty="0"/>
              <a:t>:</a:t>
            </a:r>
            <a:r>
              <a:rPr lang="ar-SA" sz="2400" dirty="0"/>
              <a:t> </a:t>
            </a:r>
            <a:r>
              <a:rPr lang="en-US" sz="2400" dirty="0"/>
              <a:t/>
            </a:r>
            <a:br>
              <a:rPr lang="en-US" sz="2400" dirty="0"/>
            </a:br>
            <a:r>
              <a:rPr lang="ar-SA" sz="2400" dirty="0"/>
              <a:t>الرواية تعبر عن الواقع بكل افراحه و </a:t>
            </a:r>
            <a:r>
              <a:rPr lang="ar-SA" sz="2400" dirty="0" smtClean="0"/>
              <a:t>اتراحه القصة </a:t>
            </a:r>
            <a:r>
              <a:rPr lang="ar-SA" sz="2400" dirty="0"/>
              <a:t>القصيرة تعالج جانبا معينا و مدروسا من الحياة لايجاد الحلول له (1).</a:t>
            </a:r>
            <a:endParaRPr lang="en-US" sz="2400" dirty="0"/>
          </a:p>
          <a:p>
            <a:r>
              <a:rPr lang="ar-SA" sz="2400" b="1" dirty="0"/>
              <a:t> </a:t>
            </a:r>
            <a:endParaRPr lang="ar-SA" sz="2400" b="1" dirty="0" smtClean="0"/>
          </a:p>
          <a:p>
            <a:endParaRPr lang="ar-SA" sz="2400" b="1" dirty="0"/>
          </a:p>
          <a:p>
            <a:endParaRPr lang="ar-SA" sz="2400" b="1" dirty="0" smtClean="0"/>
          </a:p>
          <a:p>
            <a:endParaRPr lang="ar-SA" sz="2400" b="1" dirty="0"/>
          </a:p>
          <a:p>
            <a:endParaRPr lang="ar-SA" sz="2400" b="1" dirty="0" smtClean="0"/>
          </a:p>
          <a:p>
            <a:endParaRPr lang="ar-SA" sz="2400" b="1" dirty="0"/>
          </a:p>
          <a:p>
            <a:endParaRPr lang="ar-SA" sz="2400" b="1" dirty="0" smtClean="0"/>
          </a:p>
          <a:p>
            <a:endParaRPr lang="ar-SA" sz="2400" b="1" dirty="0"/>
          </a:p>
          <a:p>
            <a:endParaRPr lang="ar-SA" sz="2400" b="1" dirty="0" smtClean="0"/>
          </a:p>
          <a:p>
            <a:endParaRPr lang="ar-SA" sz="2400" b="1" dirty="0"/>
          </a:p>
          <a:p>
            <a:r>
              <a:rPr lang="ar-SA" sz="2400" b="1" dirty="0" smtClean="0">
                <a:latin typeface="Simplified Arabic" pitchFamily="18" charset="-78"/>
                <a:cs typeface="Simplified Arabic" pitchFamily="18" charset="-78"/>
              </a:rPr>
              <a:t>-------------------------------</a:t>
            </a:r>
            <a:endParaRPr lang="en-US" sz="2400" dirty="0"/>
          </a:p>
          <a:p>
            <a:r>
              <a:rPr lang="en-US" sz="2400" b="1" u="sng" dirty="0">
                <a:hlinkClick r:id="rId2"/>
              </a:rPr>
              <a:t> </a:t>
            </a:r>
            <a:r>
              <a:rPr lang="ar-SA" sz="2400" b="1" u="sng" dirty="0" smtClean="0">
                <a:hlinkClick r:id="rId2"/>
              </a:rPr>
              <a:t>1) المصدر </a:t>
            </a:r>
            <a:r>
              <a:rPr lang="ar-SA" sz="2400" b="1" u="sng" dirty="0">
                <a:hlinkClick r:id="rId2"/>
              </a:rPr>
              <a:t>المحوسب</a:t>
            </a:r>
            <a:r>
              <a:rPr lang="ar-SA" sz="2400" b="1" dirty="0"/>
              <a:t>  </a:t>
            </a:r>
            <a:endParaRPr lang="en-US" sz="2400" dirty="0"/>
          </a:p>
        </p:txBody>
      </p:sp>
      <p:sp>
        <p:nvSpPr>
          <p:cNvPr id="3" name="Flowchart: Predefined Process 2">
            <a:hlinkClick r:id="rId3"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163199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640"/>
            <a:ext cx="9144000" cy="6432530"/>
          </a:xfrm>
          <a:prstGeom prst="rect">
            <a:avLst/>
          </a:prstGeom>
        </p:spPr>
        <p:txBody>
          <a:bodyPr wrap="square">
            <a:spAutoFit/>
          </a:bodyPr>
          <a:lstStyle/>
          <a:p>
            <a:r>
              <a:rPr lang="ar-SA" sz="2800" b="1" dirty="0">
                <a:latin typeface="Simplified Arabic" pitchFamily="18" charset="-78"/>
                <a:cs typeface="Simplified Arabic" pitchFamily="18" charset="-78"/>
              </a:rPr>
              <a:t>هكذا :</a:t>
            </a:r>
            <a:endParaRPr lang="en-US" sz="2800" dirty="0">
              <a:latin typeface="Simplified Arabic" pitchFamily="18" charset="-78"/>
              <a:cs typeface="Simplified Arabic" pitchFamily="18" charset="-78"/>
            </a:endParaRPr>
          </a:p>
          <a:p>
            <a:pPr marL="342900" lvl="0" indent="-342900">
              <a:buFont typeface="Courier New" pitchFamily="49" charset="0"/>
              <a:buChar char="o"/>
            </a:pPr>
            <a:r>
              <a:rPr lang="ar-SA" sz="2400" dirty="0">
                <a:latin typeface="Simplified Arabic" pitchFamily="18" charset="-78"/>
                <a:cs typeface="Simplified Arabic" pitchFamily="18" charset="-78"/>
              </a:rPr>
              <a:t> تختلف القصة عن الرواية  في المادة والمعالجة الفنية  لكي تعبر عن فكر الكاتب  بطريقة مختلفة، وكلاهما يجعلان من الإنسان مادتهما </a:t>
            </a:r>
            <a:r>
              <a:rPr lang="ar-SA" sz="2400" dirty="0" smtClean="0">
                <a:latin typeface="Simplified Arabic" pitchFamily="18" charset="-78"/>
                <a:cs typeface="Simplified Arabic" pitchFamily="18" charset="-78"/>
              </a:rPr>
              <a:t>.</a:t>
            </a:r>
          </a:p>
          <a:p>
            <a:pPr lvl="0"/>
            <a:endParaRPr lang="ar-SA" sz="2400" dirty="0" smtClean="0">
              <a:latin typeface="Simplified Arabic" pitchFamily="18" charset="-78"/>
              <a:cs typeface="Simplified Arabic" pitchFamily="18" charset="-78"/>
            </a:endParaRPr>
          </a:p>
          <a:p>
            <a:pPr marL="342900" lvl="0" indent="-342900">
              <a:buFont typeface="Courier New" pitchFamily="49" charset="0"/>
              <a:buChar char="o"/>
            </a:pPr>
            <a:r>
              <a:rPr lang="ar-SA" sz="2400" dirty="0" smtClean="0">
                <a:latin typeface="Simplified Arabic" pitchFamily="18" charset="-78"/>
                <a:cs typeface="Simplified Arabic" pitchFamily="18" charset="-78"/>
              </a:rPr>
              <a:t>تسمح </a:t>
            </a:r>
            <a:r>
              <a:rPr lang="ar-SA" sz="2400" dirty="0">
                <a:latin typeface="Simplified Arabic" pitchFamily="18" charset="-78"/>
                <a:cs typeface="Simplified Arabic" pitchFamily="18" charset="-78"/>
              </a:rPr>
              <a:t>الرواية بدخول كل الاجناس فيها. بينما القصة ذات خطاب واحد </a:t>
            </a:r>
            <a:r>
              <a:rPr lang="ar-SA" sz="2400" dirty="0" smtClean="0">
                <a:latin typeface="Simplified Arabic" pitchFamily="18" charset="-78"/>
                <a:cs typeface="Simplified Arabic" pitchFamily="18" charset="-78"/>
              </a:rPr>
              <a:t>.</a:t>
            </a:r>
          </a:p>
          <a:p>
            <a:pPr lvl="0"/>
            <a:endParaRPr lang="ar-SA" sz="2400" dirty="0" smtClean="0">
              <a:latin typeface="Simplified Arabic" pitchFamily="18" charset="-78"/>
              <a:cs typeface="Simplified Arabic" pitchFamily="18" charset="-78"/>
            </a:endParaRPr>
          </a:p>
          <a:p>
            <a:pPr marL="342900" lvl="0" indent="-342900">
              <a:buFont typeface="Courier New" pitchFamily="49" charset="0"/>
              <a:buChar char="o"/>
            </a:pPr>
            <a:r>
              <a:rPr lang="ar-SA" sz="2400" dirty="0" smtClean="0">
                <a:latin typeface="Simplified Arabic" pitchFamily="18" charset="-78"/>
                <a:cs typeface="Simplified Arabic" pitchFamily="18" charset="-78"/>
              </a:rPr>
              <a:t>القصة </a:t>
            </a:r>
            <a:r>
              <a:rPr lang="ar-SA" sz="2400" dirty="0">
                <a:latin typeface="Simplified Arabic" pitchFamily="18" charset="-78"/>
                <a:cs typeface="Simplified Arabic" pitchFamily="18" charset="-78"/>
              </a:rPr>
              <a:t>أبعد عن الجماعة ، رومانسية أكثر </a:t>
            </a:r>
            <a:r>
              <a:rPr lang="ar-SA" sz="2400" dirty="0" smtClean="0">
                <a:latin typeface="Simplified Arabic" pitchFamily="18" charset="-78"/>
                <a:cs typeface="Simplified Arabic" pitchFamily="18" charset="-78"/>
              </a:rPr>
              <a:t>.</a:t>
            </a:r>
          </a:p>
          <a:p>
            <a:pPr lvl="0"/>
            <a:endParaRPr lang="ar-SA" sz="2400" dirty="0" smtClean="0">
              <a:latin typeface="Simplified Arabic" pitchFamily="18" charset="-78"/>
              <a:cs typeface="Simplified Arabic" pitchFamily="18" charset="-78"/>
            </a:endParaRPr>
          </a:p>
          <a:p>
            <a:pPr marL="342900" lvl="0" indent="-342900">
              <a:buFont typeface="Courier New" pitchFamily="49" charset="0"/>
              <a:buChar char="o"/>
            </a:pPr>
            <a:r>
              <a:rPr lang="ar-SA" sz="2400" dirty="0" smtClean="0">
                <a:latin typeface="Simplified Arabic" pitchFamily="18" charset="-78"/>
                <a:cs typeface="Simplified Arabic" pitchFamily="18" charset="-78"/>
              </a:rPr>
              <a:t>الوحدة </a:t>
            </a:r>
            <a:r>
              <a:rPr lang="ar-SA" sz="2400" dirty="0">
                <a:latin typeface="Simplified Arabic" pitchFamily="18" charset="-78"/>
                <a:cs typeface="Simplified Arabic" pitchFamily="18" charset="-78"/>
              </a:rPr>
              <a:t>جعلت القصة أكثر بساطة مقابل الرواية التي هي أكثر تعقيدا </a:t>
            </a:r>
            <a:r>
              <a:rPr lang="ar-SA" sz="2400" dirty="0" smtClean="0">
                <a:latin typeface="Simplified Arabic" pitchFamily="18" charset="-78"/>
                <a:cs typeface="Simplified Arabic" pitchFamily="18" charset="-78"/>
              </a:rPr>
              <a:t>.</a:t>
            </a:r>
          </a:p>
          <a:p>
            <a:pPr lvl="0"/>
            <a:endParaRPr lang="ar-SA" sz="2400" dirty="0" smtClean="0">
              <a:latin typeface="Simplified Arabic" pitchFamily="18" charset="-78"/>
              <a:cs typeface="Simplified Arabic" pitchFamily="18" charset="-78"/>
            </a:endParaRPr>
          </a:p>
          <a:p>
            <a:pPr marL="342900" lvl="0" indent="-342900">
              <a:buFont typeface="Courier New" pitchFamily="49" charset="0"/>
              <a:buChar char="o"/>
            </a:pPr>
            <a:r>
              <a:rPr lang="ar-SA" sz="2400" dirty="0" smtClean="0">
                <a:latin typeface="Simplified Arabic" pitchFamily="18" charset="-78"/>
                <a:cs typeface="Simplified Arabic" pitchFamily="18" charset="-78"/>
              </a:rPr>
              <a:t>القصة </a:t>
            </a:r>
            <a:r>
              <a:rPr lang="ar-SA" sz="2400" dirty="0">
                <a:latin typeface="Simplified Arabic" pitchFamily="18" charset="-78"/>
                <a:cs typeface="Simplified Arabic" pitchFamily="18" charset="-78"/>
              </a:rPr>
              <a:t>أكثر انتقائية وجزئية من الرواية، ولكنها أكثر عمقا لأنها تضع شريحة تحت </a:t>
            </a:r>
            <a:r>
              <a:rPr lang="ar-SA" sz="2400" dirty="0" smtClean="0">
                <a:latin typeface="Simplified Arabic" pitchFamily="18" charset="-78"/>
                <a:cs typeface="Simplified Arabic" pitchFamily="18" charset="-78"/>
              </a:rPr>
              <a:t>المجهر.</a:t>
            </a:r>
          </a:p>
          <a:p>
            <a:pPr lvl="0"/>
            <a:endParaRPr lang="ar-SA" sz="2400" dirty="0" smtClean="0">
              <a:latin typeface="Simplified Arabic" pitchFamily="18" charset="-78"/>
              <a:cs typeface="Simplified Arabic" pitchFamily="18" charset="-78"/>
            </a:endParaRPr>
          </a:p>
          <a:p>
            <a:pPr marL="342900" lvl="0" indent="-342900">
              <a:buFont typeface="Courier New" pitchFamily="49" charset="0"/>
              <a:buChar char="o"/>
            </a:pPr>
            <a:r>
              <a:rPr lang="ar-SA" sz="2400" dirty="0" smtClean="0">
                <a:latin typeface="Simplified Arabic" pitchFamily="18" charset="-78"/>
                <a:cs typeface="Simplified Arabic" pitchFamily="18" charset="-78"/>
              </a:rPr>
              <a:t>على </a:t>
            </a:r>
            <a:r>
              <a:rPr lang="ar-SA" sz="2400" dirty="0">
                <a:latin typeface="Simplified Arabic" pitchFamily="18" charset="-78"/>
                <a:cs typeface="Simplified Arabic" pitchFamily="18" charset="-78"/>
              </a:rPr>
              <a:t>قارئ القصة أن يكون مرهف الحس متوقد الذكاء، ليستطيع فهم الاختزال.</a:t>
            </a:r>
            <a:endParaRPr lang="en-US" sz="2400" dirty="0">
              <a:latin typeface="Simplified Arabic" pitchFamily="18" charset="-78"/>
              <a:cs typeface="Simplified Arabic" pitchFamily="18" charset="-78"/>
            </a:endParaRPr>
          </a:p>
          <a:p>
            <a:pPr lvl="0"/>
            <a:r>
              <a:rPr lang="ar-SA" sz="2400" dirty="0">
                <a:latin typeface="Simplified Arabic" pitchFamily="18" charset="-78"/>
                <a:cs typeface="Simplified Arabic" pitchFamily="18" charset="-78"/>
              </a:rPr>
              <a:t>تستوعب الرواية تقنيات أكثر من القصة بسبب طولها (2</a:t>
            </a:r>
            <a:r>
              <a:rPr lang="ar-SA" sz="2400" dirty="0" smtClean="0">
                <a:latin typeface="Simplified Arabic" pitchFamily="18" charset="-78"/>
                <a:cs typeface="Simplified Arabic" pitchFamily="18" charset="-78"/>
              </a:rPr>
              <a:t>).</a:t>
            </a:r>
            <a:endParaRPr lang="ar-SA" sz="2400" b="1" dirty="0" smtClean="0"/>
          </a:p>
          <a:p>
            <a:r>
              <a:rPr lang="ar-SA" sz="2400" b="1" dirty="0" smtClean="0">
                <a:latin typeface="Simplified Arabic" pitchFamily="18" charset="-78"/>
                <a:cs typeface="Simplified Arabic" pitchFamily="18" charset="-78"/>
              </a:rPr>
              <a:t>-------------------------------</a:t>
            </a:r>
            <a:endParaRPr lang="en-US" sz="2400" dirty="0">
              <a:latin typeface="Simplified Arabic" pitchFamily="18" charset="-78"/>
              <a:cs typeface="Simplified Arabic" pitchFamily="18" charset="-78"/>
            </a:endParaRPr>
          </a:p>
          <a:p>
            <a:r>
              <a:rPr lang="ar-SA" sz="2400" b="1" dirty="0" smtClean="0">
                <a:latin typeface="Simplified Arabic" pitchFamily="18" charset="-78"/>
                <a:cs typeface="Simplified Arabic" pitchFamily="18" charset="-78"/>
              </a:rPr>
              <a:t>2)المصدر </a:t>
            </a:r>
            <a:r>
              <a:rPr lang="ar-SA" sz="2400" b="1" dirty="0">
                <a:latin typeface="Simplified Arabic" pitchFamily="18" charset="-78"/>
                <a:cs typeface="Simplified Arabic" pitchFamily="18" charset="-78"/>
              </a:rPr>
              <a:t>المطبوع: </a:t>
            </a:r>
            <a:r>
              <a:rPr lang="ar-SA" sz="2400" dirty="0">
                <a:latin typeface="Simplified Arabic" pitchFamily="18" charset="-78"/>
                <a:cs typeface="Simplified Arabic" pitchFamily="18" charset="-78"/>
              </a:rPr>
              <a:t>الكردي، عبد الرحيم،</a:t>
            </a:r>
            <a:r>
              <a:rPr lang="ar-SA" sz="2400" b="1" dirty="0">
                <a:latin typeface="Simplified Arabic" pitchFamily="18" charset="-78"/>
                <a:cs typeface="Simplified Arabic" pitchFamily="18" charset="-78"/>
              </a:rPr>
              <a:t> البنية السردية للقصة القصيرة</a:t>
            </a:r>
            <a:r>
              <a:rPr lang="ar-SA" sz="2400" dirty="0">
                <a:latin typeface="Simplified Arabic" pitchFamily="18" charset="-78"/>
                <a:cs typeface="Simplified Arabic" pitchFamily="18" charset="-78"/>
              </a:rPr>
              <a:t>، مكتبة الآداب ، 2005، ص105 -111</a:t>
            </a:r>
            <a:r>
              <a:rPr lang="ar-SA" sz="2400" b="1" dirty="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p:txBody>
      </p:sp>
      <p:sp>
        <p:nvSpPr>
          <p:cNvPr id="3" name="Flowchart: Predefined Process 2">
            <a:hlinkClick r:id="rId2" action="ppaction://hlinksldjump"/>
          </p:cNvPr>
          <p:cNvSpPr/>
          <p:nvPr/>
        </p:nvSpPr>
        <p:spPr>
          <a:xfrm>
            <a:off x="12626" y="6237312"/>
            <a:ext cx="1174998" cy="620688"/>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2764463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43964553"/>
              </p:ext>
            </p:extLst>
          </p:nvPr>
        </p:nvGraphicFramePr>
        <p:xfrm>
          <a:off x="395536" y="1316228"/>
          <a:ext cx="8424936" cy="5058118"/>
        </p:xfrm>
        <a:graphic>
          <a:graphicData uri="http://schemas.openxmlformats.org/drawingml/2006/table">
            <a:tbl>
              <a:tblPr rtl="1" firstRow="1" firstCol="1" bandRow="1">
                <a:tableStyleId>{5C22544A-7EE6-4342-B048-85BDC9FD1C3A}</a:tableStyleId>
              </a:tblPr>
              <a:tblGrid>
                <a:gridCol w="2106234"/>
                <a:gridCol w="2106234"/>
                <a:gridCol w="2106234"/>
                <a:gridCol w="2106234"/>
              </a:tblGrid>
              <a:tr h="905193">
                <a:tc>
                  <a:txBody>
                    <a:bodyPr/>
                    <a:lstStyle/>
                    <a:p>
                      <a:pPr algn="r" rtl="1">
                        <a:lnSpc>
                          <a:spcPct val="115000"/>
                        </a:lnSpc>
                        <a:spcAft>
                          <a:spcPts val="0"/>
                        </a:spcAft>
                      </a:pPr>
                      <a:r>
                        <a:rPr lang="ar-SA" sz="2000" dirty="0">
                          <a:effectLst/>
                        </a:rPr>
                        <a:t>اسم  المجموعة</a:t>
                      </a:r>
                      <a:endParaRPr lang="en-US" sz="1400" dirty="0">
                        <a:effectLst/>
                        <a:latin typeface="Calibri"/>
                        <a:ea typeface="Calibri"/>
                        <a:cs typeface="Arial"/>
                      </a:endParaRPr>
                    </a:p>
                  </a:txBody>
                  <a:tcPr marL="65594" marR="65594" marT="0" marB="0"/>
                </a:tc>
                <a:tc>
                  <a:txBody>
                    <a:bodyPr/>
                    <a:lstStyle/>
                    <a:p>
                      <a:pPr algn="r" rtl="1">
                        <a:lnSpc>
                          <a:spcPct val="115000"/>
                        </a:lnSpc>
                        <a:spcAft>
                          <a:spcPts val="0"/>
                        </a:spcAft>
                      </a:pPr>
                      <a:r>
                        <a:rPr lang="ar-SA" sz="2000">
                          <a:effectLst/>
                        </a:rPr>
                        <a:t> المهمة                                   </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2000">
                          <a:effectLst/>
                        </a:rPr>
                        <a:t> المصدر المحوسب                                 </a:t>
                      </a:r>
                      <a:r>
                        <a:rPr lang="en-US" sz="2000">
                          <a:effectLst/>
                        </a:rPr>
                        <a:t> </a:t>
                      </a:r>
                      <a:r>
                        <a:rPr lang="ar-SA" sz="2000">
                          <a:effectLst/>
                        </a:rPr>
                        <a:t>                          </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2000">
                          <a:effectLst/>
                        </a:rPr>
                        <a:t>المصدر المطبوع</a:t>
                      </a:r>
                      <a:endParaRPr lang="en-US" sz="1400">
                        <a:effectLst/>
                      </a:endParaRPr>
                    </a:p>
                    <a:p>
                      <a:pPr algn="r" rtl="1">
                        <a:lnSpc>
                          <a:spcPct val="115000"/>
                        </a:lnSpc>
                        <a:spcAft>
                          <a:spcPts val="0"/>
                        </a:spcAft>
                      </a:pPr>
                      <a:r>
                        <a:rPr lang="ar-SA" sz="2000">
                          <a:effectLst/>
                        </a:rPr>
                        <a:t> </a:t>
                      </a:r>
                      <a:endParaRPr lang="en-US" sz="1400">
                        <a:effectLst/>
                        <a:latin typeface="Calibri"/>
                        <a:ea typeface="Calibri"/>
                        <a:cs typeface="Arial"/>
                      </a:endParaRPr>
                    </a:p>
                  </a:txBody>
                  <a:tcPr marL="65594" marR="65594" marT="0" marB="0"/>
                </a:tc>
              </a:tr>
              <a:tr h="536410">
                <a:tc>
                  <a:txBody>
                    <a:bodyPr/>
                    <a:lstStyle/>
                    <a:p>
                      <a:pPr algn="r" rtl="1">
                        <a:lnSpc>
                          <a:spcPct val="115000"/>
                        </a:lnSpc>
                        <a:spcAft>
                          <a:spcPts val="0"/>
                        </a:spcAft>
                      </a:pPr>
                      <a:endParaRPr lang="en-US" sz="1000" dirty="0" smtClean="0">
                        <a:effectLst/>
                      </a:endParaRPr>
                    </a:p>
                    <a:p>
                      <a:pPr algn="r" rtl="1">
                        <a:lnSpc>
                          <a:spcPct val="115000"/>
                        </a:lnSpc>
                        <a:spcAft>
                          <a:spcPts val="0"/>
                        </a:spcAft>
                      </a:pPr>
                      <a:r>
                        <a:rPr lang="ar-SA" sz="1000" dirty="0" smtClean="0">
                          <a:effectLst/>
                        </a:rPr>
                        <a:t>محمود </a:t>
                      </a:r>
                      <a:r>
                        <a:rPr lang="ar-SA" sz="1000" dirty="0">
                          <a:effectLst/>
                        </a:rPr>
                        <a:t>تيمور                                        </a:t>
                      </a:r>
                      <a:endParaRPr lang="en-US" sz="1400" dirty="0">
                        <a:effectLst/>
                        <a:latin typeface="Calibri"/>
                        <a:ea typeface="Calibri"/>
                        <a:cs typeface="Arial"/>
                      </a:endParaRPr>
                    </a:p>
                  </a:txBody>
                  <a:tcPr marL="65594" marR="65594" marT="0" marB="0"/>
                </a:tc>
                <a:tc>
                  <a:txBody>
                    <a:bodyPr/>
                    <a:lstStyle/>
                    <a:p>
                      <a:pPr algn="r" rtl="1">
                        <a:lnSpc>
                          <a:spcPct val="115000"/>
                        </a:lnSpc>
                        <a:spcAft>
                          <a:spcPts val="0"/>
                        </a:spcAft>
                      </a:pPr>
                      <a:r>
                        <a:rPr lang="ar-SA" sz="1000">
                          <a:effectLst/>
                        </a:rPr>
                        <a:t>البحث عن أصل القصة  العربية                  </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000" u="sng">
                          <a:effectLst/>
                          <a:hlinkClick r:id="rId2"/>
                        </a:rPr>
                        <a:t>المصدر المحوسب</a:t>
                      </a:r>
                      <a:r>
                        <a:rPr lang="ar-SA" sz="1000">
                          <a:effectLst/>
                        </a:rPr>
                        <a:t>                               </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000">
                          <a:effectLst/>
                        </a:rPr>
                        <a:t>الندوي ، محمد، نجيب محفوظ  في  ضوء    </a:t>
                      </a:r>
                      <a:endParaRPr lang="en-US" sz="1400">
                        <a:effectLst/>
                      </a:endParaRPr>
                    </a:p>
                    <a:p>
                      <a:pPr algn="r" rtl="1">
                        <a:lnSpc>
                          <a:spcPct val="115000"/>
                        </a:lnSpc>
                        <a:spcAft>
                          <a:spcPts val="0"/>
                        </a:spcAft>
                      </a:pPr>
                      <a:r>
                        <a:rPr lang="ar-SA" sz="1000">
                          <a:effectLst/>
                        </a:rPr>
                        <a:t>                                                                                                                                                              نزعاته الأدبية، الأردن 2011 ،ص 60-63      </a:t>
                      </a:r>
                      <a:endParaRPr lang="en-US" sz="1400">
                        <a:effectLst/>
                        <a:latin typeface="Calibri"/>
                        <a:ea typeface="Calibri"/>
                        <a:cs typeface="Arial"/>
                      </a:endParaRPr>
                    </a:p>
                  </a:txBody>
                  <a:tcPr marL="65594" marR="65594" marT="0" marB="0"/>
                </a:tc>
              </a:tr>
              <a:tr h="815185">
                <a:tc>
                  <a:txBody>
                    <a:bodyPr/>
                    <a:lstStyle/>
                    <a:p>
                      <a:pPr algn="r" rtl="1">
                        <a:lnSpc>
                          <a:spcPct val="115000"/>
                        </a:lnSpc>
                        <a:spcAft>
                          <a:spcPts val="0"/>
                        </a:spcAft>
                      </a:pPr>
                      <a:endParaRPr lang="en-US" sz="2000" dirty="0" smtClean="0">
                        <a:effectLst/>
                      </a:endParaRPr>
                    </a:p>
                    <a:p>
                      <a:pPr algn="r" rtl="1">
                        <a:lnSpc>
                          <a:spcPct val="115000"/>
                        </a:lnSpc>
                        <a:spcAft>
                          <a:spcPts val="0"/>
                        </a:spcAft>
                      </a:pPr>
                      <a:r>
                        <a:rPr lang="en-US" sz="2000" dirty="0" smtClean="0">
                          <a:effectLst/>
                        </a:rPr>
                        <a:t> </a:t>
                      </a:r>
                      <a:r>
                        <a:rPr lang="ar-SA" sz="1000" dirty="0">
                          <a:effectLst/>
                        </a:rPr>
                        <a:t>يوسف إدريس    </a:t>
                      </a:r>
                      <a:r>
                        <a:rPr lang="ar-SA" sz="2000" dirty="0">
                          <a:effectLst/>
                        </a:rPr>
                        <a:t>                                             </a:t>
                      </a:r>
                      <a:endParaRPr lang="en-US" sz="1400" dirty="0">
                        <a:effectLst/>
                        <a:latin typeface="Calibri"/>
                        <a:ea typeface="Calibri"/>
                        <a:cs typeface="Arial"/>
                      </a:endParaRPr>
                    </a:p>
                  </a:txBody>
                  <a:tcPr marL="65594" marR="65594" marT="0" marB="0"/>
                </a:tc>
                <a:tc>
                  <a:txBody>
                    <a:bodyPr/>
                    <a:lstStyle/>
                    <a:p>
                      <a:pPr algn="r" rtl="1">
                        <a:lnSpc>
                          <a:spcPct val="115000"/>
                        </a:lnSpc>
                        <a:spcAft>
                          <a:spcPts val="0"/>
                        </a:spcAft>
                      </a:pPr>
                      <a:r>
                        <a:rPr lang="ar-SA" sz="1000">
                          <a:effectLst/>
                        </a:rPr>
                        <a:t>البحث عن  الحدث  السرد والبناء            </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000" u="sng">
                          <a:effectLst/>
                          <a:hlinkClick r:id="rId3"/>
                        </a:rPr>
                        <a:t>المصدر المحوسب</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000">
                          <a:effectLst/>
                        </a:rPr>
                        <a:t>                                                                                                                                                                   بطرس، أنطونيوس، الأدب،طرابلس:                                   </a:t>
                      </a:r>
                      <a:endParaRPr lang="en-US" sz="1400">
                        <a:effectLst/>
                      </a:endParaRPr>
                    </a:p>
                    <a:p>
                      <a:pPr algn="r" rtl="1">
                        <a:lnSpc>
                          <a:spcPct val="115000"/>
                        </a:lnSpc>
                        <a:spcAft>
                          <a:spcPts val="0"/>
                        </a:spcAft>
                      </a:pPr>
                      <a:r>
                        <a:rPr lang="ar-SA" sz="1000">
                          <a:effectLst/>
                        </a:rPr>
                        <a:t>                                                                                                                                                              المؤسسة الحديثة، 2005،ص155-157</a:t>
                      </a:r>
                      <a:endParaRPr lang="en-US" sz="1400">
                        <a:effectLst/>
                      </a:endParaRPr>
                    </a:p>
                    <a:p>
                      <a:pPr algn="r" rtl="1">
                        <a:lnSpc>
                          <a:spcPct val="115000"/>
                        </a:lnSpc>
                        <a:spcAft>
                          <a:spcPts val="0"/>
                        </a:spcAft>
                      </a:pPr>
                      <a:r>
                        <a:rPr lang="ar-SA" sz="1600">
                          <a:effectLst/>
                        </a:rPr>
                        <a:t> </a:t>
                      </a:r>
                      <a:endParaRPr lang="en-US" sz="1400">
                        <a:effectLst/>
                        <a:latin typeface="Calibri"/>
                        <a:ea typeface="Calibri"/>
                        <a:cs typeface="Arial"/>
                      </a:endParaRPr>
                    </a:p>
                  </a:txBody>
                  <a:tcPr marL="65594" marR="65594" marT="0" marB="0"/>
                </a:tc>
              </a:tr>
              <a:tr h="1072821">
                <a:tc>
                  <a:txBody>
                    <a:bodyPr/>
                    <a:lstStyle/>
                    <a:p>
                      <a:pPr algn="r" rtl="1">
                        <a:lnSpc>
                          <a:spcPct val="115000"/>
                        </a:lnSpc>
                        <a:spcAft>
                          <a:spcPts val="0"/>
                        </a:spcAft>
                      </a:pPr>
                      <a:endParaRPr lang="en-US" sz="1000" dirty="0" smtClean="0">
                        <a:effectLst/>
                      </a:endParaRPr>
                    </a:p>
                    <a:p>
                      <a:pPr algn="r" rtl="1">
                        <a:lnSpc>
                          <a:spcPct val="115000"/>
                        </a:lnSpc>
                        <a:spcAft>
                          <a:spcPts val="0"/>
                        </a:spcAft>
                      </a:pPr>
                      <a:r>
                        <a:rPr lang="ar-SA" sz="1000" dirty="0" smtClean="0">
                          <a:effectLst/>
                        </a:rPr>
                        <a:t>طه </a:t>
                      </a:r>
                      <a:r>
                        <a:rPr lang="ar-SA" sz="1000" dirty="0">
                          <a:effectLst/>
                        </a:rPr>
                        <a:t>حسين              </a:t>
                      </a:r>
                      <a:r>
                        <a:rPr lang="ar-SA" sz="2000" dirty="0">
                          <a:effectLst/>
                        </a:rPr>
                        <a:t>                  </a:t>
                      </a:r>
                      <a:endParaRPr lang="en-US" sz="1400" dirty="0">
                        <a:effectLst/>
                        <a:latin typeface="Calibri"/>
                        <a:ea typeface="Calibri"/>
                        <a:cs typeface="Arial"/>
                      </a:endParaRPr>
                    </a:p>
                  </a:txBody>
                  <a:tcPr marL="65594" marR="65594" marT="0" marB="0"/>
                </a:tc>
                <a:tc>
                  <a:txBody>
                    <a:bodyPr/>
                    <a:lstStyle/>
                    <a:p>
                      <a:pPr algn="r" rtl="1">
                        <a:lnSpc>
                          <a:spcPct val="115000"/>
                        </a:lnSpc>
                        <a:spcAft>
                          <a:spcPts val="0"/>
                        </a:spcAft>
                      </a:pPr>
                      <a:r>
                        <a:rPr lang="ar-SA" sz="1000">
                          <a:effectLst/>
                        </a:rPr>
                        <a:t>جمع معلومات حول الشخصيات الزمان والمكان      </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000" u="sng">
                          <a:effectLst/>
                          <a:hlinkClick r:id="rId4"/>
                        </a:rPr>
                        <a:t>المصدر المحوسب</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100">
                          <a:effectLst/>
                        </a:rPr>
                        <a:t>الحاج هيثم علي، الزمن النوعي وإشكاليات النوع السردي،بيروت:                                </a:t>
                      </a:r>
                      <a:endParaRPr lang="en-US" sz="1400">
                        <a:effectLst/>
                      </a:endParaRPr>
                    </a:p>
                    <a:p>
                      <a:pPr algn="r" rtl="1">
                        <a:lnSpc>
                          <a:spcPct val="115000"/>
                        </a:lnSpc>
                        <a:spcAft>
                          <a:spcPts val="0"/>
                        </a:spcAft>
                      </a:pPr>
                      <a:r>
                        <a:rPr lang="ar-SA" sz="1100">
                          <a:effectLst/>
                        </a:rPr>
                        <a:t>                                                                                            الانتشار العربي، بيروت ، 2008   ، ص 55-37     </a:t>
                      </a:r>
                      <a:endParaRPr lang="en-US" sz="1400">
                        <a:effectLst/>
                      </a:endParaRPr>
                    </a:p>
                    <a:p>
                      <a:pPr algn="r" rtl="1">
                        <a:lnSpc>
                          <a:spcPct val="115000"/>
                        </a:lnSpc>
                        <a:spcAft>
                          <a:spcPts val="0"/>
                        </a:spcAft>
                      </a:pPr>
                      <a:r>
                        <a:rPr lang="ar-SA" sz="1600">
                          <a:effectLst/>
                        </a:rPr>
                        <a:t> </a:t>
                      </a:r>
                      <a:endParaRPr lang="en-US" sz="1400">
                        <a:effectLst/>
                        <a:latin typeface="Calibri"/>
                        <a:ea typeface="Calibri"/>
                        <a:cs typeface="Arial"/>
                      </a:endParaRPr>
                    </a:p>
                  </a:txBody>
                  <a:tcPr marL="65594" marR="65594" marT="0" marB="0"/>
                </a:tc>
              </a:tr>
              <a:tr h="1240449">
                <a:tc>
                  <a:txBody>
                    <a:bodyPr/>
                    <a:lstStyle/>
                    <a:p>
                      <a:pPr algn="r" rtl="1">
                        <a:lnSpc>
                          <a:spcPct val="115000"/>
                        </a:lnSpc>
                        <a:spcAft>
                          <a:spcPts val="0"/>
                        </a:spcAft>
                      </a:pPr>
                      <a:endParaRPr lang="en-US" sz="1000" dirty="0" smtClean="0">
                        <a:effectLst/>
                      </a:endParaRPr>
                    </a:p>
                    <a:p>
                      <a:pPr algn="r" rtl="1">
                        <a:lnSpc>
                          <a:spcPct val="115000"/>
                        </a:lnSpc>
                        <a:spcAft>
                          <a:spcPts val="0"/>
                        </a:spcAft>
                      </a:pPr>
                      <a:r>
                        <a:rPr lang="ar-SA" sz="1000" dirty="0" smtClean="0">
                          <a:effectLst/>
                        </a:rPr>
                        <a:t>توفيق </a:t>
                      </a:r>
                      <a:r>
                        <a:rPr lang="ar-SA" sz="1000" dirty="0">
                          <a:effectLst/>
                        </a:rPr>
                        <a:t>الحكيم</a:t>
                      </a:r>
                      <a:r>
                        <a:rPr lang="en-US" sz="1000" dirty="0">
                          <a:effectLst/>
                        </a:rPr>
                        <a:t>                              </a:t>
                      </a:r>
                      <a:r>
                        <a:rPr lang="ar-SA" sz="1000" dirty="0">
                          <a:effectLst/>
                        </a:rPr>
                        <a:t>  </a:t>
                      </a:r>
                      <a:endParaRPr lang="en-US" sz="1400" dirty="0">
                        <a:effectLst/>
                        <a:latin typeface="Calibri"/>
                        <a:ea typeface="Calibri"/>
                        <a:cs typeface="Arial"/>
                      </a:endParaRPr>
                    </a:p>
                  </a:txBody>
                  <a:tcPr marL="65594" marR="65594" marT="0" marB="0"/>
                </a:tc>
                <a:tc>
                  <a:txBody>
                    <a:bodyPr/>
                    <a:lstStyle/>
                    <a:p>
                      <a:pPr algn="r" rtl="1">
                        <a:lnSpc>
                          <a:spcPct val="115000"/>
                        </a:lnSpc>
                        <a:spcAft>
                          <a:spcPts val="0"/>
                        </a:spcAft>
                      </a:pPr>
                      <a:r>
                        <a:rPr lang="ar-SA" sz="1000">
                          <a:effectLst/>
                        </a:rPr>
                        <a:t>جمع فروق بين القصة والرواية</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600">
                          <a:effectLst/>
                        </a:rPr>
                        <a:t> </a:t>
                      </a:r>
                      <a:r>
                        <a:rPr lang="ar-SA" sz="1100" u="sng">
                          <a:effectLst/>
                          <a:hlinkClick r:id="rId5"/>
                        </a:rPr>
                        <a:t> المصدر المحوسب</a:t>
                      </a:r>
                      <a:r>
                        <a:rPr lang="ar-SA" sz="1600">
                          <a:effectLst/>
                        </a:rPr>
                        <a:t>                                                                                         </a:t>
                      </a:r>
                      <a:endParaRPr lang="en-US" sz="1400">
                        <a:effectLst/>
                        <a:latin typeface="Calibri"/>
                        <a:ea typeface="Calibri"/>
                        <a:cs typeface="Arial"/>
                      </a:endParaRPr>
                    </a:p>
                  </a:txBody>
                  <a:tcPr marL="65594" marR="65594" marT="0" marB="0"/>
                </a:tc>
                <a:tc>
                  <a:txBody>
                    <a:bodyPr/>
                    <a:lstStyle/>
                    <a:p>
                      <a:pPr algn="r" rtl="1">
                        <a:lnSpc>
                          <a:spcPct val="115000"/>
                        </a:lnSpc>
                        <a:spcAft>
                          <a:spcPts val="0"/>
                        </a:spcAft>
                      </a:pPr>
                      <a:r>
                        <a:rPr lang="ar-SA" sz="1100" dirty="0">
                          <a:effectLst/>
                        </a:rPr>
                        <a:t>                                                                                                     الكردي، عبد الرحيم، البنية السردية للقصة </a:t>
                      </a:r>
                      <a:endParaRPr lang="en-US" sz="1400" dirty="0">
                        <a:effectLst/>
                      </a:endParaRPr>
                    </a:p>
                    <a:p>
                      <a:pPr algn="r" rtl="1">
                        <a:lnSpc>
                          <a:spcPct val="115000"/>
                        </a:lnSpc>
                        <a:spcAft>
                          <a:spcPts val="0"/>
                        </a:spcAft>
                      </a:pPr>
                      <a:r>
                        <a:rPr lang="ar-SA" sz="1100" dirty="0">
                          <a:effectLst/>
                        </a:rPr>
                        <a:t>                                                                                                    القصيرة، مكتبة الآداب ، 2005، ص105 -111       </a:t>
                      </a:r>
                      <a:endParaRPr lang="en-US" sz="1400" dirty="0">
                        <a:effectLst/>
                      </a:endParaRPr>
                    </a:p>
                    <a:p>
                      <a:pPr algn="r" rtl="1">
                        <a:lnSpc>
                          <a:spcPct val="115000"/>
                        </a:lnSpc>
                        <a:spcAft>
                          <a:spcPts val="0"/>
                        </a:spcAft>
                      </a:pPr>
                      <a:r>
                        <a:rPr lang="ar-SA" sz="1600" dirty="0">
                          <a:effectLst/>
                        </a:rPr>
                        <a:t> </a:t>
                      </a:r>
                      <a:endParaRPr lang="en-US" sz="1400" dirty="0">
                        <a:effectLst/>
                        <a:latin typeface="Calibri"/>
                        <a:ea typeface="Calibri"/>
                        <a:cs typeface="Arial"/>
                      </a:endParaRPr>
                    </a:p>
                  </a:txBody>
                  <a:tcPr marL="65594" marR="65594" marT="0" marB="0"/>
                </a:tc>
              </a:tr>
            </a:tbl>
          </a:graphicData>
        </a:graphic>
      </p:graphicFrame>
      <p:sp>
        <p:nvSpPr>
          <p:cNvPr id="5" name="Rectangle 1"/>
          <p:cNvSpPr>
            <a:spLocks noChangeArrowheads="1"/>
          </p:cNvSpPr>
          <p:nvPr/>
        </p:nvSpPr>
        <p:spPr bwMode="auto">
          <a:xfrm>
            <a:off x="3779912" y="312330"/>
            <a:ext cx="173957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3600" b="1" i="0" u="sng" strike="noStrike" cap="none" normalizeH="0" baseline="0" dirty="0" smtClean="0">
                <a:ln>
                  <a:noFill/>
                </a:ln>
                <a:solidFill>
                  <a:srgbClr val="00B050"/>
                </a:solidFill>
                <a:effectLst/>
                <a:latin typeface="Simplified Arabic" pitchFamily="18" charset="-78"/>
                <a:ea typeface="Times New Roman" pitchFamily="18" charset="0"/>
                <a:cs typeface="Simplified Arabic" pitchFamily="18" charset="-78"/>
              </a:rPr>
              <a:t>ا</a:t>
            </a:r>
            <a:r>
              <a:rPr kumimoji="0" lang="ar-SA" sz="3600" b="1" i="0" u="sng" strike="noStrike" cap="none" normalizeH="0" baseline="0" dirty="0" smtClean="0" bmk="">
                <a:ln>
                  <a:noFill/>
                </a:ln>
                <a:solidFill>
                  <a:srgbClr val="00B050"/>
                </a:solidFill>
                <a:effectLst/>
                <a:latin typeface="Simplified Arabic" pitchFamily="18" charset="-78"/>
                <a:ea typeface="Times New Roman" pitchFamily="18" charset="0"/>
                <a:cs typeface="Simplified Arabic" pitchFamily="18" charset="-78"/>
              </a:rPr>
              <a:t>لعمليـّات</a:t>
            </a:r>
            <a:r>
              <a:rPr kumimoji="0" lang="en-US" sz="3600" b="1" i="0" u="none" strike="noStrike" cap="none" normalizeH="0" baseline="0" dirty="0" smtClean="0" bmk="العمليـّات_:">
                <a:ln>
                  <a:noFill/>
                </a:ln>
                <a:solidFill>
                  <a:srgbClr val="00B050"/>
                </a:solidFill>
                <a:effectLst/>
                <a:latin typeface="Simplified Arabic" pitchFamily="18" charset="-78"/>
                <a:ea typeface="Times New Roman" pitchFamily="18" charset="0"/>
                <a:cs typeface="Simplified Arabic" pitchFamily="18" charset="-78"/>
              </a:rPr>
              <a:t> :</a:t>
            </a:r>
            <a:endParaRPr kumimoji="0" lang="en-US" sz="3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p:txBody>
      </p:sp>
      <p:pic>
        <p:nvPicPr>
          <p:cNvPr id="3078" name="Picture 6" descr="C:\Users\win7207\Desktop\محمود تيمور.jpg"/>
          <p:cNvPicPr>
            <a:picLocks noChangeAspect="1" noChangeArrowheads="1"/>
          </p:cNvPicPr>
          <p:nvPr/>
        </p:nvPicPr>
        <p:blipFill>
          <a:blip r:embed="rId6" cstate="print"/>
          <a:srcRect/>
          <a:stretch>
            <a:fillRect/>
          </a:stretch>
        </p:blipFill>
        <p:spPr bwMode="auto">
          <a:xfrm>
            <a:off x="7452320" y="2420888"/>
            <a:ext cx="390994" cy="432048"/>
          </a:xfrm>
          <a:prstGeom prst="rect">
            <a:avLst/>
          </a:prstGeom>
          <a:noFill/>
        </p:spPr>
      </p:pic>
      <p:pic>
        <p:nvPicPr>
          <p:cNvPr id="3079" name="Picture 7" descr="C:\Users\win7207\Desktop\يوسف ادريس.png"/>
          <p:cNvPicPr>
            <a:picLocks noChangeAspect="1" noChangeArrowheads="1"/>
          </p:cNvPicPr>
          <p:nvPr/>
        </p:nvPicPr>
        <p:blipFill>
          <a:blip r:embed="rId7" cstate="print"/>
          <a:srcRect/>
          <a:stretch>
            <a:fillRect/>
          </a:stretch>
        </p:blipFill>
        <p:spPr bwMode="auto">
          <a:xfrm>
            <a:off x="7452320" y="3140968"/>
            <a:ext cx="372350" cy="432048"/>
          </a:xfrm>
          <a:prstGeom prst="rect">
            <a:avLst/>
          </a:prstGeom>
          <a:noFill/>
        </p:spPr>
      </p:pic>
      <p:pic>
        <p:nvPicPr>
          <p:cNvPr id="3080" name="Picture 8" descr="C:\Users\win7207\Desktop\طه حسين.png"/>
          <p:cNvPicPr>
            <a:picLocks noChangeAspect="1" noChangeArrowheads="1"/>
          </p:cNvPicPr>
          <p:nvPr/>
        </p:nvPicPr>
        <p:blipFill>
          <a:blip r:embed="rId8" cstate="print"/>
          <a:srcRect/>
          <a:stretch>
            <a:fillRect/>
          </a:stretch>
        </p:blipFill>
        <p:spPr bwMode="auto">
          <a:xfrm>
            <a:off x="7524328" y="4144634"/>
            <a:ext cx="316235" cy="436494"/>
          </a:xfrm>
          <a:prstGeom prst="rect">
            <a:avLst/>
          </a:prstGeom>
          <a:noFill/>
        </p:spPr>
      </p:pic>
      <p:pic>
        <p:nvPicPr>
          <p:cNvPr id="3081" name="Picture 9" descr="C:\Users\win7207\Desktop\توفيق الحكيم.png"/>
          <p:cNvPicPr>
            <a:picLocks noChangeAspect="1" noChangeArrowheads="1"/>
          </p:cNvPicPr>
          <p:nvPr/>
        </p:nvPicPr>
        <p:blipFill>
          <a:blip r:embed="rId9" cstate="print"/>
          <a:srcRect/>
          <a:stretch>
            <a:fillRect/>
          </a:stretch>
        </p:blipFill>
        <p:spPr bwMode="auto">
          <a:xfrm>
            <a:off x="7452320" y="5229200"/>
            <a:ext cx="386320" cy="502745"/>
          </a:xfrm>
          <a:prstGeom prst="rect">
            <a:avLst/>
          </a:prstGeom>
          <a:noFill/>
        </p:spPr>
      </p:pic>
    </p:spTree>
    <p:extLst>
      <p:ext uri="{BB962C8B-B14F-4D97-AF65-F5344CB8AC3E}">
        <p14:creationId xmlns:p14="http://schemas.microsoft.com/office/powerpoint/2010/main" val="2360982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72070447"/>
              </p:ext>
            </p:extLst>
          </p:nvPr>
        </p:nvGraphicFramePr>
        <p:xfrm>
          <a:off x="683568" y="1124745"/>
          <a:ext cx="7920880" cy="4968550"/>
        </p:xfrm>
        <a:graphic>
          <a:graphicData uri="http://schemas.openxmlformats.org/drawingml/2006/table">
            <a:tbl>
              <a:tblPr rtl="1" firstRow="1" firstCol="1" bandRow="1">
                <a:tableStyleId>{5C22544A-7EE6-4342-B048-85BDC9FD1C3A}</a:tableStyleId>
              </a:tblPr>
              <a:tblGrid>
                <a:gridCol w="1980220"/>
                <a:gridCol w="1980220"/>
                <a:gridCol w="1980220"/>
                <a:gridCol w="1980220"/>
              </a:tblGrid>
              <a:tr h="1070583">
                <a:tc>
                  <a:txBody>
                    <a:bodyPr/>
                    <a:lstStyle/>
                    <a:p>
                      <a:pPr algn="r" rtl="1">
                        <a:lnSpc>
                          <a:spcPct val="115000"/>
                        </a:lnSpc>
                        <a:spcAft>
                          <a:spcPts val="0"/>
                        </a:spcAft>
                      </a:pPr>
                      <a:r>
                        <a:rPr lang="ar-SA" sz="2400" dirty="0">
                          <a:effectLst/>
                        </a:rPr>
                        <a:t> </a:t>
                      </a:r>
                      <a:endParaRPr lang="en-US" sz="1100" dirty="0">
                        <a:effectLst/>
                        <a:latin typeface="Calibri"/>
                        <a:ea typeface="Calibri"/>
                        <a:cs typeface="Arial"/>
                      </a:endParaRPr>
                    </a:p>
                  </a:txBody>
                  <a:tcPr marL="68580" marR="68580" marT="0" marB="0"/>
                </a:tc>
                <a:tc>
                  <a:txBody>
                    <a:bodyPr/>
                    <a:lstStyle/>
                    <a:p>
                      <a:pPr algn="r" rtl="1">
                        <a:lnSpc>
                          <a:spcPct val="115000"/>
                        </a:lnSpc>
                        <a:spcAft>
                          <a:spcPts val="0"/>
                        </a:spcAft>
                      </a:pPr>
                      <a:r>
                        <a:rPr lang="ar-SA" sz="1800" dirty="0">
                          <a:effectLst/>
                        </a:rPr>
                        <a:t>                                    ممتاز</a:t>
                      </a:r>
                      <a:endParaRPr lang="en-US" sz="1100" dirty="0">
                        <a:effectLst/>
                        <a:latin typeface="Calibri"/>
                        <a:ea typeface="Calibri"/>
                        <a:cs typeface="Arial"/>
                      </a:endParaRPr>
                    </a:p>
                  </a:txBody>
                  <a:tcPr marL="68580" marR="68580" marT="0" marB="0"/>
                </a:tc>
                <a:tc>
                  <a:txBody>
                    <a:bodyPr/>
                    <a:lstStyle/>
                    <a:p>
                      <a:pPr algn="r" rtl="1">
                        <a:lnSpc>
                          <a:spcPct val="115000"/>
                        </a:lnSpc>
                        <a:spcAft>
                          <a:spcPts val="0"/>
                        </a:spcAft>
                      </a:pPr>
                      <a:r>
                        <a:rPr lang="ar-SA" sz="1800">
                          <a:effectLst/>
                        </a:rPr>
                        <a:t>                                  جيد</a:t>
                      </a:r>
                      <a:r>
                        <a:rPr lang="en-US" sz="1800">
                          <a:effectLst/>
                        </a:rPr>
                        <a:t>  </a:t>
                      </a:r>
                      <a:r>
                        <a:rPr lang="ar-SA" sz="1800">
                          <a:effectLst/>
                        </a:rPr>
                        <a:t>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800">
                          <a:effectLst/>
                        </a:rPr>
                        <a:t> </a:t>
                      </a:r>
                      <a:endParaRPr lang="en-US" sz="1100">
                        <a:effectLst/>
                      </a:endParaRPr>
                    </a:p>
                    <a:p>
                      <a:pPr algn="r" rtl="1">
                        <a:lnSpc>
                          <a:spcPct val="115000"/>
                        </a:lnSpc>
                        <a:spcAft>
                          <a:spcPts val="0"/>
                        </a:spcAft>
                      </a:pPr>
                      <a:r>
                        <a:rPr lang="ar-SA" sz="1800">
                          <a:effectLst/>
                        </a:rPr>
                        <a:t>مبتدئ</a:t>
                      </a:r>
                      <a:endParaRPr lang="en-US" sz="1100">
                        <a:effectLst/>
                      </a:endParaRPr>
                    </a:p>
                    <a:p>
                      <a:pPr algn="r" rtl="1">
                        <a:lnSpc>
                          <a:spcPct val="115000"/>
                        </a:lnSpc>
                        <a:spcAft>
                          <a:spcPts val="0"/>
                        </a:spcAft>
                      </a:pPr>
                      <a:r>
                        <a:rPr lang="ar-SA" sz="1800">
                          <a:effectLst/>
                        </a:rPr>
                        <a:t> </a:t>
                      </a:r>
                      <a:endParaRPr lang="en-US" sz="1100">
                        <a:effectLst/>
                        <a:latin typeface="Calibri"/>
                        <a:ea typeface="Calibri"/>
                        <a:cs typeface="Arial"/>
                      </a:endParaRPr>
                    </a:p>
                  </a:txBody>
                  <a:tcPr marL="68580" marR="68580" marT="0" marB="0"/>
                </a:tc>
              </a:tr>
              <a:tr h="832667">
                <a:tc>
                  <a:txBody>
                    <a:bodyPr/>
                    <a:lstStyle/>
                    <a:p>
                      <a:pPr algn="r" rtl="1">
                        <a:lnSpc>
                          <a:spcPct val="115000"/>
                        </a:lnSpc>
                        <a:spcAft>
                          <a:spcPts val="0"/>
                        </a:spcAft>
                      </a:pPr>
                      <a:r>
                        <a:rPr lang="ar-SA" sz="1800">
                          <a:effectLst/>
                        </a:rPr>
                        <a:t>النتاج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معلومات وافية، مستقل                                    متسلسل ومنظم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متوسط التنظيم تطلب مساعدة معينة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معلومات ضعيفة ومبعثرة  </a:t>
                      </a:r>
                      <a:endParaRPr lang="en-US" sz="1100">
                        <a:effectLst/>
                      </a:endParaRPr>
                    </a:p>
                    <a:p>
                      <a:pPr algn="r" rtl="1">
                        <a:lnSpc>
                          <a:spcPct val="115000"/>
                        </a:lnSpc>
                        <a:spcAft>
                          <a:spcPts val="0"/>
                        </a:spcAft>
                      </a:pPr>
                      <a:r>
                        <a:rPr lang="ar-SA" sz="1400">
                          <a:effectLst/>
                        </a:rPr>
                        <a:t>مساعدة المعلم كبيرة</a:t>
                      </a:r>
                      <a:endParaRPr lang="en-US" sz="1100">
                        <a:effectLst/>
                        <a:latin typeface="Calibri"/>
                        <a:ea typeface="Calibri"/>
                        <a:cs typeface="Arial"/>
                      </a:endParaRPr>
                    </a:p>
                  </a:txBody>
                  <a:tcPr marL="68580" marR="68580" marT="0" marB="0"/>
                </a:tc>
              </a:tr>
              <a:tr h="832667">
                <a:tc>
                  <a:txBody>
                    <a:bodyPr/>
                    <a:lstStyle/>
                    <a:p>
                      <a:pPr algn="r" rtl="1">
                        <a:lnSpc>
                          <a:spcPct val="115000"/>
                        </a:lnSpc>
                        <a:spcAft>
                          <a:spcPts val="0"/>
                        </a:spcAft>
                      </a:pPr>
                      <a:r>
                        <a:rPr lang="ar-SA" sz="1800">
                          <a:effectLst/>
                        </a:rPr>
                        <a:t>العمل التعاوني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تعاون وانسجام  الفرد مع المجموعة وتعاون المجموعة مع غيرها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تعاون وتنسيق داخلي وخارجي بسيط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التعاون الخارجي معدوم .يوجد فقط   تنسيق داخلي محدود</a:t>
                      </a:r>
                      <a:endParaRPr lang="en-US" sz="1100">
                        <a:effectLst/>
                        <a:latin typeface="Calibri"/>
                        <a:ea typeface="Calibri"/>
                        <a:cs typeface="Arial"/>
                      </a:endParaRPr>
                    </a:p>
                  </a:txBody>
                  <a:tcPr marL="68580" marR="68580" marT="0" marB="0"/>
                </a:tc>
              </a:tr>
              <a:tr h="1399966">
                <a:tc>
                  <a:txBody>
                    <a:bodyPr/>
                    <a:lstStyle/>
                    <a:p>
                      <a:pPr algn="r" rtl="1">
                        <a:lnSpc>
                          <a:spcPct val="115000"/>
                        </a:lnSpc>
                        <a:spcAft>
                          <a:spcPts val="0"/>
                        </a:spcAft>
                      </a:pPr>
                      <a:r>
                        <a:rPr lang="ar-SA" sz="1800">
                          <a:effectLst/>
                        </a:rPr>
                        <a:t>استخدام التكنولوجيا</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يتعامل مع الحاسوب الانترنت بمهارة،  و قدّم تقريره باستخدام برنامج البوربوينت و الوورد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يستخدم الحاسوب والانترنيت، و لكن تنقصه المهارة ، قدّم تقريره   باستخدام البوربوينت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لا يحسن استخدام الحاسوب، وقدم برنامجه بالبوربوينت، وبمساعدة   المعلم            </a:t>
                      </a:r>
                      <a:endParaRPr lang="en-US" sz="1100">
                        <a:effectLst/>
                        <a:latin typeface="Calibri"/>
                        <a:ea typeface="Calibri"/>
                        <a:cs typeface="Arial"/>
                      </a:endParaRPr>
                    </a:p>
                  </a:txBody>
                  <a:tcPr marL="68580" marR="68580" marT="0" marB="0"/>
                </a:tc>
              </a:tr>
              <a:tr h="832667">
                <a:tc>
                  <a:txBody>
                    <a:bodyPr/>
                    <a:lstStyle/>
                    <a:p>
                      <a:pPr algn="r" rtl="1">
                        <a:lnSpc>
                          <a:spcPct val="115000"/>
                        </a:lnSpc>
                        <a:spcAft>
                          <a:spcPts val="0"/>
                        </a:spcAft>
                      </a:pPr>
                      <a:r>
                        <a:rPr lang="ar-SA" sz="1800">
                          <a:effectLst/>
                        </a:rPr>
                        <a:t>تقديم وعرض المعلومات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يعرض ويقدم باتقان وثقة ولغة سليمة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يقدم المعلومات باضطراب وعدم ثقة . لغة معيارية ضعيفة.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dirty="0">
                          <a:effectLst/>
                        </a:rPr>
                        <a:t>تقديم بدائي،  وضعيف، وفيه أخطاء.                                                           لا يتقن اللغة المعيارية</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3707904" y="240324"/>
            <a:ext cx="24416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3600" b="1" i="0" u="sng"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م</a:t>
            </a:r>
            <a:r>
              <a:rPr kumimoji="0" lang="ar-SA" sz="3600" b="1" i="0" u="sng" strike="noStrike" cap="none" normalizeH="0" baseline="0" dirty="0" smtClean="0" bmk="">
                <a:ln>
                  <a:noFill/>
                </a:ln>
                <a:solidFill>
                  <a:srgbClr val="00B050"/>
                </a:solidFill>
                <a:effectLst/>
                <a:latin typeface="Simplified Arabic" pitchFamily="18" charset="-78"/>
                <a:ea typeface="Calibri" pitchFamily="34" charset="0"/>
                <a:cs typeface="Simplified Arabic" pitchFamily="18" charset="-78"/>
              </a:rPr>
              <a:t>عايير التّقييم</a:t>
            </a:r>
            <a:r>
              <a:rPr kumimoji="0" lang="ar-SA" sz="3600" b="1" i="0" u="none" strike="noStrike" cap="none" normalizeH="0" baseline="0" dirty="0" smtClean="0" bmk="التّقييم_:">
                <a:ln>
                  <a:noFill/>
                </a:ln>
                <a:solidFill>
                  <a:srgbClr val="00B050"/>
                </a:solidFill>
                <a:effectLst/>
                <a:latin typeface="Simplified Arabic" pitchFamily="18" charset="-78"/>
                <a:ea typeface="Calibri" pitchFamily="34" charset="0"/>
                <a:cs typeface="Simplified Arabic" pitchFamily="18" charset="-78"/>
              </a:rPr>
              <a:t> </a:t>
            </a:r>
            <a:r>
              <a:rPr kumimoji="0" lang="en-US" sz="3600" b="1" i="0" u="none" strike="noStrike" cap="none" normalizeH="0" baseline="0" dirty="0" smtClean="0" bmk="التّقييم_:">
                <a:ln>
                  <a:noFill/>
                </a:ln>
                <a:solidFill>
                  <a:srgbClr val="00B050"/>
                </a:solidFill>
                <a:effectLst/>
                <a:latin typeface="Simplified Arabic" pitchFamily="18" charset="-78"/>
                <a:ea typeface="Calibri" pitchFamily="34" charset="0"/>
                <a:cs typeface="Simplified Arabic" pitchFamily="18" charset="-78"/>
              </a:rPr>
              <a:t>:</a:t>
            </a:r>
            <a:endParaRPr kumimoji="0" lang="en-US" sz="3600" b="0" i="0" u="none" strike="noStrike" cap="none" normalizeH="0" baseline="0" dirty="0" smtClean="0">
              <a:ln>
                <a:noFill/>
              </a:ln>
              <a:solidFill>
                <a:srgbClr val="00B050"/>
              </a:solidFill>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604601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0"/>
            <a:ext cx="7488832" cy="5509200"/>
          </a:xfrm>
          <a:prstGeom prst="rect">
            <a:avLst/>
          </a:prstGeom>
        </p:spPr>
        <p:txBody>
          <a:bodyPr wrap="square">
            <a:spAutoFit/>
          </a:bodyPr>
          <a:lstStyle/>
          <a:p>
            <a:pPr algn="ctr"/>
            <a:r>
              <a:rPr lang="ar-SA" sz="3600" b="1" u="sng" dirty="0">
                <a:solidFill>
                  <a:srgbClr val="00B050"/>
                </a:solidFill>
                <a:latin typeface="Simplified Arabic" pitchFamily="18" charset="-78"/>
                <a:cs typeface="Simplified Arabic" pitchFamily="18" charset="-78"/>
              </a:rPr>
              <a:t>النّتاجـات : </a:t>
            </a:r>
            <a:endParaRPr lang="ar-SA" sz="3600" b="1" u="sng" dirty="0" smtClean="0">
              <a:solidFill>
                <a:srgbClr val="00B050"/>
              </a:solidFill>
              <a:latin typeface="Simplified Arabic" pitchFamily="18" charset="-78"/>
              <a:cs typeface="Simplified Arabic" pitchFamily="18" charset="-78"/>
            </a:endParaRPr>
          </a:p>
          <a:p>
            <a:pPr algn="ctr"/>
            <a:endParaRPr lang="ar-SA" sz="3600" b="1" u="sng" dirty="0" smtClean="0">
              <a:solidFill>
                <a:srgbClr val="00B050"/>
              </a:solidFill>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وهي </a:t>
            </a:r>
            <a:r>
              <a:rPr lang="ar-SA" sz="2800" b="1" dirty="0">
                <a:latin typeface="Simplified Arabic" pitchFamily="18" charset="-78"/>
                <a:cs typeface="Simplified Arabic" pitchFamily="18" charset="-78"/>
              </a:rPr>
              <a:t>ما عرفه وجمعه الطلاب من معلومات حول القصة أثناء </a:t>
            </a:r>
            <a:r>
              <a:rPr lang="ar-SA" sz="2800" b="1" dirty="0" smtClean="0">
                <a:latin typeface="Simplified Arabic" pitchFamily="18" charset="-78"/>
                <a:cs typeface="Simplified Arabic" pitchFamily="18" charset="-78"/>
              </a:rPr>
              <a:t>رحلتهم وهي </a:t>
            </a:r>
            <a:r>
              <a:rPr lang="ar-SA" sz="2800" b="1" dirty="0">
                <a:latin typeface="Simplified Arabic" pitchFamily="18" charset="-78"/>
                <a:cs typeface="Simplified Arabic" pitchFamily="18" charset="-78"/>
              </a:rPr>
              <a:t>كالتالي </a:t>
            </a:r>
            <a:r>
              <a:rPr lang="ar-SA" sz="2800" b="1" dirty="0" smtClean="0">
                <a:latin typeface="Simplified Arabic" pitchFamily="18" charset="-78"/>
                <a:cs typeface="Simplified Arabic" pitchFamily="18" charset="-78"/>
              </a:rPr>
              <a:t>:</a:t>
            </a:r>
          </a:p>
          <a:p>
            <a:endParaRPr lang="ar-SA" sz="2800" b="1" dirty="0">
              <a:latin typeface="Simplified Arabic" pitchFamily="18" charset="-78"/>
              <a:cs typeface="Simplified Arabic" pitchFamily="18" charset="-78"/>
            </a:endParaRPr>
          </a:p>
          <a:p>
            <a:pPr marL="457200" indent="-457200">
              <a:buFontTx/>
              <a:buChar char="-"/>
            </a:pPr>
            <a:r>
              <a:rPr lang="ar-SA" sz="2800" b="1" dirty="0" smtClean="0">
                <a:latin typeface="Simplified Arabic" pitchFamily="18" charset="-78"/>
                <a:cs typeface="Simplified Arabic" pitchFamily="18" charset="-78"/>
                <a:hlinkClick r:id="rId2" action="ppaction://hlinksldjump"/>
              </a:rPr>
              <a:t>مجموعة محمود تيمور.</a:t>
            </a:r>
            <a:endParaRPr lang="ar-SA" sz="2800" b="1" dirty="0" smtClean="0">
              <a:latin typeface="Simplified Arabic" pitchFamily="18" charset="-78"/>
              <a:cs typeface="Simplified Arabic" pitchFamily="18" charset="-78"/>
            </a:endParaRPr>
          </a:p>
          <a:p>
            <a:endParaRPr lang="ar-SA" sz="2800" b="1" dirty="0" smtClean="0">
              <a:latin typeface="Simplified Arabic" pitchFamily="18" charset="-78"/>
              <a:cs typeface="Simplified Arabic" pitchFamily="18" charset="-78"/>
            </a:endParaRPr>
          </a:p>
          <a:p>
            <a:pPr marL="457200" indent="-457200">
              <a:buFontTx/>
              <a:buChar char="-"/>
            </a:pPr>
            <a:r>
              <a:rPr lang="ar-SA" sz="2800" b="1" dirty="0" smtClean="0">
                <a:latin typeface="Simplified Arabic" pitchFamily="18" charset="-78"/>
                <a:cs typeface="Simplified Arabic" pitchFamily="18" charset="-78"/>
                <a:hlinkClick r:id="rId3" action="ppaction://hlinksldjump"/>
              </a:rPr>
              <a:t>مجموعة يوسف ادريس.</a:t>
            </a:r>
            <a:endParaRPr lang="ar-SA" sz="2800" b="1" dirty="0" smtClean="0">
              <a:latin typeface="Simplified Arabic" pitchFamily="18" charset="-78"/>
              <a:cs typeface="Simplified Arabic" pitchFamily="18" charset="-78"/>
            </a:endParaRPr>
          </a:p>
          <a:p>
            <a:endParaRPr lang="ar-SA" sz="2800" b="1" dirty="0" smtClean="0">
              <a:latin typeface="Simplified Arabic" pitchFamily="18" charset="-78"/>
              <a:cs typeface="Simplified Arabic" pitchFamily="18" charset="-78"/>
            </a:endParaRPr>
          </a:p>
          <a:p>
            <a:pPr marL="457200" indent="-457200">
              <a:buFontTx/>
              <a:buChar char="-"/>
            </a:pPr>
            <a:r>
              <a:rPr lang="ar-SA" sz="2800" b="1" dirty="0" smtClean="0">
                <a:latin typeface="Simplified Arabic" pitchFamily="18" charset="-78"/>
                <a:cs typeface="Simplified Arabic" pitchFamily="18" charset="-78"/>
                <a:hlinkClick r:id="rId4" action="ppaction://hlinksldjump"/>
              </a:rPr>
              <a:t>مجموعة توفيق الحكيم.</a:t>
            </a:r>
            <a:endParaRPr lang="ar-SA" sz="2800" b="1" dirty="0" smtClean="0">
              <a:latin typeface="Simplified Arabic" pitchFamily="18" charset="-78"/>
              <a:cs typeface="Simplified Arabic" pitchFamily="18" charset="-78"/>
            </a:endParaRPr>
          </a:p>
          <a:p>
            <a:endParaRPr lang="ar-SA" sz="2800" b="1" dirty="0" smtClean="0">
              <a:latin typeface="Simplified Arabic" pitchFamily="18" charset="-78"/>
              <a:cs typeface="Simplified Arabic" pitchFamily="18" charset="-78"/>
            </a:endParaRPr>
          </a:p>
          <a:p>
            <a:pPr marL="457200" indent="-457200">
              <a:buFontTx/>
              <a:buChar char="-"/>
            </a:pPr>
            <a:r>
              <a:rPr lang="ar-SA" sz="2800" b="1" dirty="0" smtClean="0">
                <a:latin typeface="Simplified Arabic" pitchFamily="18" charset="-78"/>
                <a:cs typeface="Simplified Arabic" pitchFamily="18" charset="-78"/>
                <a:hlinkClick r:id="rId5" action="ppaction://hlinksldjump"/>
              </a:rPr>
              <a:t>مجموعة طه حسين.</a:t>
            </a: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4047359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04664"/>
            <a:ext cx="8064896" cy="3662541"/>
          </a:xfrm>
          <a:prstGeom prst="rect">
            <a:avLst/>
          </a:prstGeom>
        </p:spPr>
        <p:txBody>
          <a:bodyPr wrap="square">
            <a:spAutoFit/>
          </a:bodyPr>
          <a:lstStyle/>
          <a:p>
            <a:pPr algn="ctr"/>
            <a:r>
              <a:rPr lang="ar-SA" sz="3600" b="1" u="sng" dirty="0">
                <a:solidFill>
                  <a:srgbClr val="00B050"/>
                </a:solidFill>
                <a:latin typeface="Simplified Arabic" pitchFamily="18" charset="-78"/>
                <a:cs typeface="Simplified Arabic" pitchFamily="18" charset="-78"/>
              </a:rPr>
              <a:t> </a:t>
            </a:r>
            <a:r>
              <a:rPr lang="ar-SA" sz="3600" b="1" u="sng" dirty="0" smtClean="0">
                <a:solidFill>
                  <a:srgbClr val="00B050"/>
                </a:solidFill>
                <a:latin typeface="Simplified Arabic" pitchFamily="18" charset="-78"/>
                <a:cs typeface="Simplified Arabic" pitchFamily="18" charset="-78"/>
              </a:rPr>
              <a:t>الخلاصة:  </a:t>
            </a:r>
          </a:p>
          <a:p>
            <a:pPr lvl="0"/>
            <a:endParaRPr lang="ar-SA" sz="2800" b="1" dirty="0" smtClean="0">
              <a:latin typeface="Simplified Arabic" pitchFamily="18" charset="-78"/>
              <a:cs typeface="Simplified Arabic" pitchFamily="18" charset="-78"/>
            </a:endParaRPr>
          </a:p>
          <a:p>
            <a:pPr lvl="0"/>
            <a:endParaRPr lang="ar-SA" sz="2800" b="1" dirty="0">
              <a:latin typeface="Simplified Arabic" pitchFamily="18" charset="-78"/>
              <a:cs typeface="Simplified Arabic" pitchFamily="18" charset="-78"/>
            </a:endParaRPr>
          </a:p>
          <a:p>
            <a:pPr lvl="0"/>
            <a:r>
              <a:rPr lang="ar-SA" sz="2800" b="1" dirty="0" smtClean="0">
                <a:latin typeface="Simplified Arabic" pitchFamily="18" charset="-78"/>
                <a:cs typeface="Simplified Arabic" pitchFamily="18" charset="-78"/>
              </a:rPr>
              <a:t>هل </a:t>
            </a:r>
            <a:r>
              <a:rPr lang="ar-SA" sz="2800" b="1" dirty="0">
                <a:latin typeface="Simplified Arabic" pitchFamily="18" charset="-78"/>
                <a:cs typeface="Simplified Arabic" pitchFamily="18" charset="-78"/>
              </a:rPr>
              <a:t>أعجبتكم المهمة ؟</a:t>
            </a:r>
            <a:endParaRPr lang="en-US" sz="2800"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ماذا تعلمتم وماذا  كنتم تضيفون؟ أي أسئلة أثرتم  ؟</a:t>
            </a:r>
            <a:endParaRPr lang="en-US" sz="2800"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هل ترون أن تعاونكم ساهم في تعلمكم ونجاحكم؟</a:t>
            </a:r>
            <a:endParaRPr lang="en-US" sz="2800" dirty="0">
              <a:latin typeface="Simplified Arabic" pitchFamily="18" charset="-78"/>
              <a:cs typeface="Simplified Arabic" pitchFamily="18" charset="-78"/>
            </a:endParaRPr>
          </a:p>
          <a:p>
            <a:pPr lvl="0"/>
            <a:r>
              <a:rPr lang="ar-SA" sz="2800" b="1" dirty="0">
                <a:latin typeface="Simplified Arabic" pitchFamily="18" charset="-78"/>
                <a:cs typeface="Simplified Arabic" pitchFamily="18" charset="-78"/>
              </a:rPr>
              <a:t>هل كانت لكم مرونة في العمل وتنازلتم لبعض أحيانا؟</a:t>
            </a:r>
            <a:endParaRPr lang="en-US" sz="2800" dirty="0">
              <a:latin typeface="Simplified Arabic" pitchFamily="18" charset="-78"/>
              <a:cs typeface="Simplified Arabic" pitchFamily="18" charset="-78"/>
            </a:endParaRPr>
          </a:p>
          <a:p>
            <a:r>
              <a:rPr lang="ar-SA" sz="2800" b="1" dirty="0">
                <a:latin typeface="Simplified Arabic" pitchFamily="18" charset="-78"/>
                <a:cs typeface="Simplified Arabic" pitchFamily="18" charset="-78"/>
              </a:rPr>
              <a:t> </a:t>
            </a: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665442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7864" y="620688"/>
            <a:ext cx="5598368" cy="5078313"/>
          </a:xfrm>
          <a:prstGeom prst="rect">
            <a:avLst/>
          </a:prstGeom>
        </p:spPr>
        <p:txBody>
          <a:bodyPr wrap="square">
            <a:spAutoFit/>
          </a:bodyPr>
          <a:lstStyle/>
          <a:p>
            <a:pPr algn="just"/>
            <a:r>
              <a:rPr lang="ar-SA" sz="5400" b="1" dirty="0" smtClean="0">
                <a:solidFill>
                  <a:srgbClr val="FF0000"/>
                </a:solidFill>
                <a:latin typeface="Simplified Arabic" pitchFamily="18" charset="-78"/>
                <a:cs typeface="Simplified Arabic" pitchFamily="18" charset="-78"/>
              </a:rPr>
              <a:t> شكرا لكم!!!  </a:t>
            </a:r>
          </a:p>
          <a:p>
            <a:pPr algn="just"/>
            <a:r>
              <a:rPr lang="ar-SA" sz="5400" b="1" dirty="0" smtClean="0">
                <a:latin typeface="Simplified Arabic" pitchFamily="18" charset="-78"/>
                <a:cs typeface="Simplified Arabic" pitchFamily="18" charset="-78"/>
              </a:rPr>
              <a:t>                                                         </a:t>
            </a:r>
            <a:endParaRPr lang="en-US" sz="5400" dirty="0" smtClean="0">
              <a:latin typeface="Simplified Arabic" pitchFamily="18" charset="-78"/>
              <a:cs typeface="Simplified Arabic" pitchFamily="18" charset="-78"/>
            </a:endParaRPr>
          </a:p>
          <a:p>
            <a:pPr algn="just"/>
            <a:r>
              <a:rPr lang="ar-SA" sz="5400" b="1" dirty="0" smtClean="0">
                <a:latin typeface="Simplified Arabic" pitchFamily="18" charset="-78"/>
                <a:cs typeface="Simplified Arabic" pitchFamily="18" charset="-78"/>
              </a:rPr>
              <a:t>نتمنى أن تكونوا </a:t>
            </a:r>
          </a:p>
          <a:p>
            <a:pPr algn="just"/>
            <a:r>
              <a:rPr lang="ar-SA" sz="5400" b="1" dirty="0" smtClean="0">
                <a:latin typeface="Simplified Arabic" pitchFamily="18" charset="-78"/>
                <a:cs typeface="Simplified Arabic" pitchFamily="18" charset="-78"/>
              </a:rPr>
              <a:t>قـــد اســتمـتـعــتـم  </a:t>
            </a:r>
          </a:p>
          <a:p>
            <a:pPr algn="just"/>
            <a:r>
              <a:rPr lang="ar-SA" sz="5400" b="1" dirty="0" smtClean="0">
                <a:latin typeface="Simplified Arabic" pitchFamily="18" charset="-78"/>
                <a:cs typeface="Simplified Arabic" pitchFamily="18" charset="-78"/>
              </a:rPr>
              <a:t>مــعــنا في مشوار  </a:t>
            </a:r>
          </a:p>
          <a:p>
            <a:pPr algn="just"/>
            <a:r>
              <a:rPr lang="ar-SA" sz="5400" b="1" dirty="0" smtClean="0">
                <a:latin typeface="Simplified Arabic" pitchFamily="18" charset="-78"/>
                <a:cs typeface="Simplified Arabic" pitchFamily="18" charset="-78"/>
              </a:rPr>
              <a:t>القصة</a:t>
            </a:r>
            <a:endParaRPr lang="he-IL" sz="5400" dirty="0">
              <a:latin typeface="Simplified Arabic" pitchFamily="18" charset="-78"/>
            </a:endParaRPr>
          </a:p>
        </p:txBody>
      </p:sp>
      <p:pic>
        <p:nvPicPr>
          <p:cNvPr id="3074" name="Picture 2" descr="C:\Users\ABO_ALMO3TSEM\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052736"/>
            <a:ext cx="3976720"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737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2054" name="ShockwaveFlash1" r:id="rId2" imgW="9142560" imgH="6856560"/>
        </mc:Choice>
        <mc:Fallback>
          <p:control name="ShockwaveFlash1" r:id="rId2" imgW="9142560" imgH="6856560">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8"/>
            <a:ext cx="9144000" cy="5786199"/>
          </a:xfrm>
          <a:prstGeom prst="rect">
            <a:avLst/>
          </a:prstGeom>
        </p:spPr>
        <p:txBody>
          <a:bodyPr wrap="square">
            <a:spAutoFit/>
          </a:bodyPr>
          <a:lstStyle/>
          <a:p>
            <a:pPr algn="ctr"/>
            <a:r>
              <a:rPr lang="ar-SA" sz="3600" b="1" u="sng" dirty="0">
                <a:solidFill>
                  <a:srgbClr val="00B050"/>
                </a:solidFill>
                <a:latin typeface="Simplified Arabic" pitchFamily="18" charset="-78"/>
                <a:cs typeface="Simplified Arabic" pitchFamily="18" charset="-78"/>
              </a:rPr>
              <a:t>مجموعة محمود تيمور: أصل القصة العربية</a:t>
            </a:r>
            <a:endParaRPr lang="en-US" sz="3600" b="1" u="sng" dirty="0">
              <a:solidFill>
                <a:srgbClr val="00B050"/>
              </a:solidFill>
              <a:latin typeface="Simplified Arabic" pitchFamily="18" charset="-78"/>
              <a:cs typeface="Simplified Arabic" pitchFamily="18" charset="-78"/>
            </a:endParaRPr>
          </a:p>
          <a:p>
            <a:endParaRPr lang="ar-SA" b="1" dirty="0" smtClean="0"/>
          </a:p>
          <a:p>
            <a:pPr marL="457200" indent="-457200">
              <a:buFontTx/>
              <a:buChar char="-"/>
            </a:pPr>
            <a:r>
              <a:rPr lang="ar-AE" sz="2800" b="1" dirty="0" smtClean="0">
                <a:latin typeface="Simplified Arabic" pitchFamily="18" charset="-78"/>
                <a:cs typeface="Simplified Arabic" pitchFamily="18" charset="-78"/>
              </a:rPr>
              <a:t>الجذور </a:t>
            </a:r>
            <a:r>
              <a:rPr lang="ar-AE" sz="2800" b="1" dirty="0">
                <a:latin typeface="Simplified Arabic" pitchFamily="18" charset="-78"/>
                <a:cs typeface="Simplified Arabic" pitchFamily="18" charset="-78"/>
              </a:rPr>
              <a:t>عربية أصيلة فلم يكن وافدا إلينا كلية من الغرب </a:t>
            </a:r>
            <a:r>
              <a:rPr lang="ar-AE" sz="2800" b="1" dirty="0" smtClean="0">
                <a:latin typeface="Simplified Arabic" pitchFamily="18" charset="-78"/>
                <a:cs typeface="Simplified Arabic" pitchFamily="18" charset="-78"/>
              </a:rPr>
              <a:t>.</a:t>
            </a:r>
            <a:endParaRPr lang="ar-SA" sz="2800" b="1" dirty="0" smtClean="0">
              <a:latin typeface="Simplified Arabic" pitchFamily="18" charset="-78"/>
              <a:cs typeface="Simplified Arabic" pitchFamily="18" charset="-78"/>
            </a:endParaRPr>
          </a:p>
          <a:p>
            <a:endParaRPr lang="en-US" sz="2800" b="1" dirty="0">
              <a:latin typeface="Simplified Arabic" pitchFamily="18" charset="-78"/>
              <a:cs typeface="Simplified Arabic" pitchFamily="18" charset="-78"/>
            </a:endParaRPr>
          </a:p>
          <a:p>
            <a:pPr marL="457200" indent="-457200">
              <a:buFontTx/>
              <a:buChar char="-"/>
            </a:pPr>
            <a:r>
              <a:rPr lang="ar-AE" sz="2800" b="1" dirty="0" smtClean="0">
                <a:latin typeface="Simplified Arabic" pitchFamily="18" charset="-78"/>
                <a:cs typeface="Simplified Arabic" pitchFamily="18" charset="-78"/>
              </a:rPr>
              <a:t>الحقيقة </a:t>
            </a:r>
            <a:r>
              <a:rPr lang="ar-AE" sz="2800" b="1" dirty="0">
                <a:latin typeface="Simplified Arabic" pitchFamily="18" charset="-78"/>
                <a:cs typeface="Simplified Arabic" pitchFamily="18" charset="-78"/>
              </a:rPr>
              <a:t>أن الأدب العربي  فيه قصص ذات صبغة خاصة به ، فيها ملامحنا </a:t>
            </a:r>
            <a:endParaRPr lang="ar-SA" sz="2800" b="1" dirty="0" smtClean="0">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     </a:t>
            </a:r>
            <a:r>
              <a:rPr lang="ar-AE" sz="2800" b="1" dirty="0" smtClean="0">
                <a:latin typeface="Simplified Arabic" pitchFamily="18" charset="-78"/>
                <a:cs typeface="Simplified Arabic" pitchFamily="18" charset="-78"/>
              </a:rPr>
              <a:t>وسماتنا .</a:t>
            </a:r>
            <a:endParaRPr lang="ar-SA" sz="2800" b="1" dirty="0">
              <a:latin typeface="Simplified Arabic" pitchFamily="18" charset="-78"/>
              <a:cs typeface="Simplified Arabic" pitchFamily="18" charset="-78"/>
            </a:endParaRPr>
          </a:p>
          <a:p>
            <a:endParaRPr lang="en-US" sz="2800" b="1" dirty="0">
              <a:latin typeface="Simplified Arabic" pitchFamily="18" charset="-78"/>
              <a:cs typeface="Simplified Arabic" pitchFamily="18" charset="-78"/>
            </a:endParaRPr>
          </a:p>
          <a:p>
            <a:pPr marL="457200" indent="-457200">
              <a:buFontTx/>
              <a:buChar char="-"/>
            </a:pPr>
            <a:r>
              <a:rPr lang="ar-AE" sz="2800" b="1" dirty="0" smtClean="0">
                <a:latin typeface="Simplified Arabic" pitchFamily="18" charset="-78"/>
                <a:cs typeface="Simplified Arabic" pitchFamily="18" charset="-78"/>
              </a:rPr>
              <a:t>بدأت </a:t>
            </a:r>
            <a:r>
              <a:rPr lang="ar-AE" sz="2800" b="1" dirty="0">
                <a:latin typeface="Simplified Arabic" pitchFamily="18" charset="-78"/>
                <a:cs typeface="Simplified Arabic" pitchFamily="18" charset="-78"/>
              </a:rPr>
              <a:t>القصة العربية مع بداية الإنسان،  فقد نشأت القصص الأسطورية مع الإنسان القديم، بما حوته من خرافات ، مثل قصص الغول  وصاحب اللحية الزرقاء </a:t>
            </a:r>
            <a:r>
              <a:rPr lang="ar-SA" sz="2800" b="1" dirty="0" smtClean="0">
                <a:latin typeface="Simplified Arabic" pitchFamily="18" charset="-78"/>
                <a:cs typeface="Simplified Arabic" pitchFamily="18" charset="-78"/>
              </a:rPr>
              <a:t>.</a:t>
            </a:r>
          </a:p>
          <a:p>
            <a:endParaRPr lang="ar-SA" sz="2800" b="1" dirty="0" smtClean="0">
              <a:latin typeface="Simplified Arabic" pitchFamily="18" charset="-78"/>
              <a:cs typeface="Simplified Arabic" pitchFamily="18" charset="-78"/>
            </a:endParaRPr>
          </a:p>
          <a:p>
            <a:endParaRPr lang="ar-SA" sz="2800" b="1" dirty="0" smtClean="0">
              <a:latin typeface="Simplified Arabic" pitchFamily="18" charset="-78"/>
              <a:cs typeface="Simplified Arabic" pitchFamily="18" charset="-78"/>
            </a:endParaRPr>
          </a:p>
          <a:p>
            <a:r>
              <a:rPr lang="ar-SA" b="1" dirty="0" smtClean="0">
                <a:latin typeface="Simplified Arabic" pitchFamily="18" charset="-78"/>
                <a:cs typeface="Simplified Arabic" pitchFamily="18" charset="-78"/>
              </a:rPr>
              <a:t>-------------------------------</a:t>
            </a:r>
            <a:endParaRPr lang="ar-SA" sz="1200" dirty="0" smtClean="0">
              <a:hlinkClick r:id="rId2"/>
            </a:endParaRPr>
          </a:p>
          <a:p>
            <a:r>
              <a:rPr lang="ar-SA" b="1" u="sng" dirty="0" smtClean="0">
                <a:hlinkClick r:id="rId2"/>
              </a:rPr>
              <a:t>المصدر </a:t>
            </a:r>
            <a:r>
              <a:rPr lang="ar-SA" b="1" u="sng" dirty="0">
                <a:hlinkClick r:id="rId2"/>
              </a:rPr>
              <a:t>المحوسب </a:t>
            </a:r>
            <a:endParaRPr lang="he-IL" b="1" dirty="0"/>
          </a:p>
        </p:txBody>
      </p:sp>
      <p:sp>
        <p:nvSpPr>
          <p:cNvPr id="2" name="Flowchart: Predefined Process 1">
            <a:hlinkClick r:id="rId3" action="ppaction://hlinksldjump"/>
          </p:cNvPr>
          <p:cNvSpPr/>
          <p:nvPr/>
        </p:nvSpPr>
        <p:spPr>
          <a:xfrm>
            <a:off x="467544" y="5877272"/>
            <a:ext cx="1368152" cy="864096"/>
          </a:xfrm>
          <a:prstGeom prst="flowChartPredefined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FF00"/>
                </a:solidFill>
              </a:rPr>
              <a:t>العودة</a:t>
            </a:r>
            <a:endParaRPr lang="he-IL" sz="2800" dirty="0">
              <a:solidFill>
                <a:srgbClr val="FFFF00"/>
              </a:solidFill>
            </a:endParaRPr>
          </a:p>
        </p:txBody>
      </p:sp>
    </p:spTree>
    <p:extLst>
      <p:ext uri="{BB962C8B-B14F-4D97-AF65-F5344CB8AC3E}">
        <p14:creationId xmlns:p14="http://schemas.microsoft.com/office/powerpoint/2010/main" val="2177417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1256</Words>
  <Application>Microsoft Office PowerPoint</Application>
  <PresentationFormat>On-screen Show (4:3)</PresentationFormat>
  <Paragraphs>259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ABO_ALMO3TSEM</dc:creator>
  <cp:lastModifiedBy>ABO_ALMO3TSEM</cp:lastModifiedBy>
  <cp:revision>21</cp:revision>
  <dcterms:created xsi:type="dcterms:W3CDTF">2013-05-08T18:59:06Z</dcterms:created>
  <dcterms:modified xsi:type="dcterms:W3CDTF">2013-05-11T21:04:09Z</dcterms:modified>
</cp:coreProperties>
</file>