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 id="261" r:id="rId7"/>
    <p:sldId id="262" r:id="rId8"/>
    <p:sldId id="264" r:id="rId9"/>
    <p:sldId id="266" r:id="rId10"/>
    <p:sldId id="267" r:id="rId11"/>
    <p:sldId id="269" r:id="rId12"/>
    <p:sldId id="268" r:id="rId13"/>
    <p:sldId id="270" r:id="rId14"/>
    <p:sldId id="271" r:id="rId15"/>
    <p:sldId id="272"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1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משולש שווה שוקיים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540544" y="776288"/>
            <a:ext cx="8062912" cy="1470025"/>
          </a:xfrm>
        </p:spPr>
        <p:txBody>
          <a:bodyPr anchor="b">
            <a:normAutofit/>
          </a:bodyPr>
          <a:lstStyle>
            <a:lvl1pPr algn="r">
              <a:defRPr sz="4400"/>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a:xfrm>
            <a:off x="1371600" y="6012656"/>
            <a:ext cx="5791200" cy="365125"/>
          </a:xfrm>
        </p:spPr>
        <p:txBody>
          <a:bodyPr tIns="0" bIns="0" anchor="t"/>
          <a:lstStyle>
            <a:lvl1pPr algn="r">
              <a:defRPr sz="1000"/>
            </a:lvl1pPr>
          </a:lstStyle>
          <a:p>
            <a:fld id="{D2FBB9D0-CA41-42B6-A330-9084A40D370A}" type="datetimeFigureOut">
              <a:rPr lang="he-IL" smtClean="0"/>
              <a:pPr/>
              <a:t>כ'/טבת/תשע"ג</a:t>
            </a:fld>
            <a:endParaRPr lang="he-IL"/>
          </a:p>
        </p:txBody>
      </p:sp>
      <p:sp>
        <p:nvSpPr>
          <p:cNvPr id="17" name="מציין מיקום של כותרת תחתונה 16"/>
          <p:cNvSpPr>
            <a:spLocks noGrp="1"/>
          </p:cNvSpPr>
          <p:nvPr>
            <p:ph type="ftr" sz="quarter" idx="11"/>
          </p:nvPr>
        </p:nvSpPr>
        <p:spPr>
          <a:xfrm>
            <a:off x="1371600" y="5650704"/>
            <a:ext cx="5791200" cy="365125"/>
          </a:xfrm>
        </p:spPr>
        <p:txBody>
          <a:bodyPr tIns="0" bIns="0" anchor="b"/>
          <a:lstStyle>
            <a:lvl1pPr algn="r">
              <a:defRPr sz="1100"/>
            </a:lvl1pPr>
          </a:lstStyle>
          <a:p>
            <a:endParaRPr lang="he-IL"/>
          </a:p>
        </p:txBody>
      </p:sp>
      <p:sp>
        <p:nvSpPr>
          <p:cNvPr id="29" name="מציין מיקום של מספר שקופית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B7C3DFD-B565-4663-910A-B1BC5A8AC97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2FBB9D0-CA41-42B6-A330-9084A40D370A}" type="datetimeFigureOut">
              <a:rPr lang="he-IL" smtClean="0"/>
              <a:pPr/>
              <a:t>כ'/טבת/תשע"ג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B7C3DFD-B565-4663-910A-B1BC5A8AC97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781800" y="381000"/>
            <a:ext cx="1905000" cy="5486400"/>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381000"/>
            <a:ext cx="6248400" cy="5486400"/>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2FBB9D0-CA41-42B6-A330-9084A40D370A}" type="datetimeFigureOut">
              <a:rPr lang="he-IL" smtClean="0"/>
              <a:pPr/>
              <a:t>כ'/טבת/תשע"ג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B7C3DFD-B565-4663-910A-B1BC5A8AC97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67494"/>
            <a:ext cx="8229600" cy="1399032"/>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457200" y="1882808"/>
            <a:ext cx="8229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791456" y="6480048"/>
            <a:ext cx="2133600" cy="301752"/>
          </a:xfrm>
        </p:spPr>
        <p:txBody>
          <a:bodyPr/>
          <a:lstStyle/>
          <a:p>
            <a:fld id="{D2FBB9D0-CA41-42B6-A330-9084A40D370A}" type="datetimeFigureOut">
              <a:rPr lang="he-IL" smtClean="0"/>
              <a:pPr/>
              <a:t>כ'/טבת/תשע"ג</a:t>
            </a:fld>
            <a:endParaRPr lang="he-IL"/>
          </a:p>
        </p:txBody>
      </p:sp>
      <p:sp>
        <p:nvSpPr>
          <p:cNvPr id="5" name="מציין מיקום של כותרת תחתונה 4"/>
          <p:cNvSpPr>
            <a:spLocks noGrp="1"/>
          </p:cNvSpPr>
          <p:nvPr>
            <p:ph type="ftr" sz="quarter" idx="11"/>
          </p:nvPr>
        </p:nvSpPr>
        <p:spPr>
          <a:xfrm>
            <a:off x="457200" y="6480969"/>
            <a:ext cx="4260056" cy="300831"/>
          </a:xfrm>
        </p:spPr>
        <p:txBody>
          <a:bodyPr/>
          <a:lstStyle/>
          <a:p>
            <a:endParaRPr lang="he-IL"/>
          </a:p>
        </p:txBody>
      </p:sp>
      <p:sp>
        <p:nvSpPr>
          <p:cNvPr id="6" name="מציין מיקום של מספר שקופית 5"/>
          <p:cNvSpPr>
            <a:spLocks noGrp="1"/>
          </p:cNvSpPr>
          <p:nvPr>
            <p:ph type="sldNum" sz="quarter" idx="12"/>
          </p:nvPr>
        </p:nvSpPr>
        <p:spPr/>
        <p:txBody>
          <a:bodyPr/>
          <a:lstStyle/>
          <a:p>
            <a:fld id="{6B7C3DFD-B565-4663-910A-B1BC5A8AC97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9" name="משולש ישר-זווית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משולש שווה שוקיים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מציין מיקום של תאריך 3"/>
          <p:cNvSpPr>
            <a:spLocks noGrp="1"/>
          </p:cNvSpPr>
          <p:nvPr>
            <p:ph type="dt" sz="half" idx="10"/>
          </p:nvPr>
        </p:nvSpPr>
        <p:spPr>
          <a:xfrm>
            <a:off x="6955632" y="6477000"/>
            <a:ext cx="2133600" cy="304800"/>
          </a:xfrm>
        </p:spPr>
        <p:txBody>
          <a:bodyPr/>
          <a:lstStyle/>
          <a:p>
            <a:fld id="{D2FBB9D0-CA41-42B6-A330-9084A40D370A}" type="datetimeFigureOut">
              <a:rPr lang="he-IL" smtClean="0"/>
              <a:pPr/>
              <a:t>כ'/טבת/תשע"ג</a:t>
            </a:fld>
            <a:endParaRPr lang="he-IL"/>
          </a:p>
        </p:txBody>
      </p:sp>
      <p:sp>
        <p:nvSpPr>
          <p:cNvPr id="5" name="מציין מיקום של כותרת תחתונה 4"/>
          <p:cNvSpPr>
            <a:spLocks noGrp="1"/>
          </p:cNvSpPr>
          <p:nvPr>
            <p:ph type="ftr" sz="quarter" idx="11"/>
          </p:nvPr>
        </p:nvSpPr>
        <p:spPr>
          <a:xfrm>
            <a:off x="2619376" y="6480969"/>
            <a:ext cx="4260056" cy="300831"/>
          </a:xfrm>
        </p:spPr>
        <p:txBody>
          <a:bodyPr/>
          <a:lstStyle/>
          <a:p>
            <a:endParaRPr lang="he-IL"/>
          </a:p>
        </p:txBody>
      </p:sp>
      <p:sp>
        <p:nvSpPr>
          <p:cNvPr id="6" name="מציין מיקום של מספר שקופית 5"/>
          <p:cNvSpPr>
            <a:spLocks noGrp="1"/>
          </p:cNvSpPr>
          <p:nvPr>
            <p:ph type="sldNum" sz="quarter" idx="12"/>
          </p:nvPr>
        </p:nvSpPr>
        <p:spPr>
          <a:xfrm>
            <a:off x="8451056" y="809624"/>
            <a:ext cx="502920" cy="300831"/>
          </a:xfrm>
        </p:spPr>
        <p:txBody>
          <a:bodyPr/>
          <a:lstStyle/>
          <a:p>
            <a:fld id="{6B7C3DFD-B565-4663-910A-B1BC5A8AC972}" type="slidenum">
              <a:rPr lang="he-IL" smtClean="0"/>
              <a:pPr/>
              <a:t>‹#›</a:t>
            </a:fld>
            <a:endParaRPr lang="he-IL"/>
          </a:p>
        </p:txBody>
      </p:sp>
      <p:cxnSp>
        <p:nvCxnSpPr>
          <p:cNvPr id="11" name="מחבר ישר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מחבר ישר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כותרת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marL="0" algn="l">
              <a:defRPr/>
            </a:lvl1p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4791456" y="6480969"/>
            <a:ext cx="2133600" cy="301752"/>
          </a:xfrm>
        </p:spPr>
        <p:txBody>
          <a:bodyPr/>
          <a:lstStyle/>
          <a:p>
            <a:fld id="{D2FBB9D0-CA41-42B6-A330-9084A40D370A}" type="datetimeFigureOut">
              <a:rPr lang="he-IL" smtClean="0"/>
              <a:pPr/>
              <a:t>כ'/טבת/תשע"ג</a:t>
            </a:fld>
            <a:endParaRPr lang="he-IL"/>
          </a:p>
        </p:txBody>
      </p:sp>
      <p:sp>
        <p:nvSpPr>
          <p:cNvPr id="6" name="מציין מיקום של כותרת תחתונה 5"/>
          <p:cNvSpPr>
            <a:spLocks noGrp="1"/>
          </p:cNvSpPr>
          <p:nvPr>
            <p:ph type="ftr" sz="quarter" idx="11"/>
          </p:nvPr>
        </p:nvSpPr>
        <p:spPr>
          <a:xfrm>
            <a:off x="457200" y="6480969"/>
            <a:ext cx="4260056" cy="301752"/>
          </a:xfrm>
        </p:spPr>
        <p:txBody>
          <a:bodyPr/>
          <a:lstStyle/>
          <a:p>
            <a:endParaRPr lang="he-IL"/>
          </a:p>
        </p:txBody>
      </p:sp>
      <p:sp>
        <p:nvSpPr>
          <p:cNvPr id="7" name="מציין מיקום של מספר שקופית 6"/>
          <p:cNvSpPr>
            <a:spLocks noGrp="1"/>
          </p:cNvSpPr>
          <p:nvPr>
            <p:ph type="sldNum" sz="quarter" idx="12"/>
          </p:nvPr>
        </p:nvSpPr>
        <p:spPr>
          <a:xfrm>
            <a:off x="7589520" y="6480969"/>
            <a:ext cx="502920" cy="301752"/>
          </a:xfrm>
        </p:spPr>
        <p:txBody>
          <a:bodyPr/>
          <a:lstStyle/>
          <a:p>
            <a:fld id="{6B7C3DFD-B565-4663-910A-B1BC5A8AC97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a:xfrm>
            <a:off x="4791456" y="6480969"/>
            <a:ext cx="2130552" cy="301752"/>
          </a:xfrm>
        </p:spPr>
        <p:txBody>
          <a:bodyPr/>
          <a:lstStyle/>
          <a:p>
            <a:fld id="{D2FBB9D0-CA41-42B6-A330-9084A40D370A}" type="datetimeFigureOut">
              <a:rPr lang="he-IL" smtClean="0"/>
              <a:pPr/>
              <a:t>כ'/טבת/תשע"ג</a:t>
            </a:fld>
            <a:endParaRPr lang="he-IL"/>
          </a:p>
        </p:txBody>
      </p:sp>
      <p:sp>
        <p:nvSpPr>
          <p:cNvPr id="8" name="מציין מיקום של כותרת תחתונה 7"/>
          <p:cNvSpPr>
            <a:spLocks noGrp="1"/>
          </p:cNvSpPr>
          <p:nvPr>
            <p:ph type="ftr" sz="quarter" idx="11"/>
          </p:nvPr>
        </p:nvSpPr>
        <p:spPr>
          <a:xfrm>
            <a:off x="457200" y="6480969"/>
            <a:ext cx="4261104" cy="301752"/>
          </a:xfrm>
        </p:spPr>
        <p:txBody>
          <a:bodyPr/>
          <a:lstStyle/>
          <a:p>
            <a:endParaRPr lang="he-IL"/>
          </a:p>
        </p:txBody>
      </p:sp>
      <p:sp>
        <p:nvSpPr>
          <p:cNvPr id="9" name="מציין מיקום של מספר שקופית 8"/>
          <p:cNvSpPr>
            <a:spLocks noGrp="1"/>
          </p:cNvSpPr>
          <p:nvPr>
            <p:ph type="sldNum" sz="quarter" idx="12"/>
          </p:nvPr>
        </p:nvSpPr>
        <p:spPr>
          <a:xfrm>
            <a:off x="7589520" y="6483096"/>
            <a:ext cx="502920" cy="301752"/>
          </a:xfrm>
        </p:spPr>
        <p:txBody>
          <a:bodyPr/>
          <a:lstStyle>
            <a:lvl1pPr algn="ctr">
              <a:defRPr/>
            </a:lvl1pPr>
          </a:lstStyle>
          <a:p>
            <a:fld id="{6B7C3DFD-B565-4663-910A-B1BC5A8AC97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b="0"/>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D2FBB9D0-CA41-42B6-A330-9084A40D370A}" type="datetimeFigureOut">
              <a:rPr lang="he-IL" smtClean="0"/>
              <a:pPr/>
              <a:t>כ'/טבת/תשע"ג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B7C3DFD-B565-4663-910A-B1BC5A8AC97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791456" y="6480969"/>
            <a:ext cx="2133600" cy="301752"/>
          </a:xfrm>
        </p:spPr>
        <p:txBody>
          <a:bodyPr/>
          <a:lstStyle/>
          <a:p>
            <a:fld id="{D2FBB9D0-CA41-42B6-A330-9084A40D370A}" type="datetimeFigureOut">
              <a:rPr lang="he-IL" smtClean="0"/>
              <a:pPr/>
              <a:t>כ'/טבת/תשע"ג</a:t>
            </a:fld>
            <a:endParaRPr lang="he-IL"/>
          </a:p>
        </p:txBody>
      </p:sp>
      <p:sp>
        <p:nvSpPr>
          <p:cNvPr id="3" name="מציין מיקום של כותרת תחתונה 2"/>
          <p:cNvSpPr>
            <a:spLocks noGrp="1"/>
          </p:cNvSpPr>
          <p:nvPr>
            <p:ph type="ftr" sz="quarter" idx="11"/>
          </p:nvPr>
        </p:nvSpPr>
        <p:spPr>
          <a:xfrm>
            <a:off x="457200" y="6481890"/>
            <a:ext cx="4260056" cy="300831"/>
          </a:xfrm>
        </p:spPr>
        <p:txBody>
          <a:bodyPr/>
          <a:lstStyle/>
          <a:p>
            <a:endParaRPr lang="he-IL"/>
          </a:p>
        </p:txBody>
      </p:sp>
      <p:sp>
        <p:nvSpPr>
          <p:cNvPr id="4" name="מציין מיקום של מספר שקופית 3"/>
          <p:cNvSpPr>
            <a:spLocks noGrp="1"/>
          </p:cNvSpPr>
          <p:nvPr>
            <p:ph type="sldNum" sz="quarter" idx="12"/>
          </p:nvPr>
        </p:nvSpPr>
        <p:spPr>
          <a:xfrm>
            <a:off x="7589520" y="6480969"/>
            <a:ext cx="502920" cy="301752"/>
          </a:xfrm>
        </p:spPr>
        <p:txBody>
          <a:bodyPr/>
          <a:lstStyle/>
          <a:p>
            <a:fld id="{6B7C3DFD-B565-4663-910A-B1BC5A8AC97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278976" y="6556248"/>
            <a:ext cx="2133600" cy="301752"/>
          </a:xfrm>
        </p:spPr>
        <p:txBody>
          <a:bodyPr/>
          <a:lstStyle>
            <a:lvl1pPr>
              <a:defRPr sz="900"/>
            </a:lvl1pPr>
          </a:lstStyle>
          <a:p>
            <a:fld id="{D2FBB9D0-CA41-42B6-A330-9084A40D370A}" type="datetimeFigureOut">
              <a:rPr lang="he-IL" smtClean="0"/>
              <a:pPr/>
              <a:t>כ'/טבת/תשע"ג</a:t>
            </a:fld>
            <a:endParaRPr lang="he-IL"/>
          </a:p>
        </p:txBody>
      </p:sp>
      <p:sp>
        <p:nvSpPr>
          <p:cNvPr id="6" name="מציין מיקום של כותרת תחתונה 5"/>
          <p:cNvSpPr>
            <a:spLocks noGrp="1"/>
          </p:cNvSpPr>
          <p:nvPr>
            <p:ph type="ftr" sz="quarter" idx="11"/>
          </p:nvPr>
        </p:nvSpPr>
        <p:spPr>
          <a:xfrm>
            <a:off x="1135856" y="6556248"/>
            <a:ext cx="5143120" cy="301752"/>
          </a:xfrm>
        </p:spPr>
        <p:txBody>
          <a:bodyPr/>
          <a:lstStyle>
            <a:lvl1pPr>
              <a:defRPr sz="900"/>
            </a:lvl1pPr>
          </a:lstStyle>
          <a:p>
            <a:endParaRPr lang="he-IL"/>
          </a:p>
        </p:txBody>
      </p:sp>
      <p:sp>
        <p:nvSpPr>
          <p:cNvPr id="7" name="מציין מיקום של מספר שקופית 6"/>
          <p:cNvSpPr>
            <a:spLocks noGrp="1"/>
          </p:cNvSpPr>
          <p:nvPr>
            <p:ph type="sldNum" sz="quarter" idx="12"/>
          </p:nvPr>
        </p:nvSpPr>
        <p:spPr>
          <a:xfrm>
            <a:off x="8410576" y="6556248"/>
            <a:ext cx="502920" cy="301752"/>
          </a:xfrm>
        </p:spPr>
        <p:txBody>
          <a:bodyPr/>
          <a:lstStyle>
            <a:lvl1pPr>
              <a:defRPr sz="900"/>
            </a:lvl1pPr>
          </a:lstStyle>
          <a:p>
            <a:fld id="{6B7C3DFD-B565-4663-910A-B1BC5A8AC97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a:xfrm>
            <a:off x="6108192" y="6556248"/>
            <a:ext cx="2103120" cy="301752"/>
          </a:xfrm>
        </p:spPr>
        <p:txBody>
          <a:bodyPr/>
          <a:lstStyle>
            <a:lvl1pPr>
              <a:defRPr sz="900"/>
            </a:lvl1pPr>
          </a:lstStyle>
          <a:p>
            <a:fld id="{D2FBB9D0-CA41-42B6-A330-9084A40D370A}" type="datetimeFigureOut">
              <a:rPr lang="he-IL" smtClean="0"/>
              <a:pPr/>
              <a:t>כ'/טבת/תשע"ג</a:t>
            </a:fld>
            <a:endParaRPr lang="he-IL"/>
          </a:p>
        </p:txBody>
      </p:sp>
      <p:sp>
        <p:nvSpPr>
          <p:cNvPr id="6" name="מציין מיקום של כותרת תחתונה 5"/>
          <p:cNvSpPr>
            <a:spLocks noGrp="1"/>
          </p:cNvSpPr>
          <p:nvPr>
            <p:ph type="ftr" sz="quarter" idx="11"/>
          </p:nvPr>
        </p:nvSpPr>
        <p:spPr>
          <a:xfrm>
            <a:off x="1170432" y="6557169"/>
            <a:ext cx="4948072" cy="301752"/>
          </a:xfrm>
        </p:spPr>
        <p:txBody>
          <a:bodyPr/>
          <a:lstStyle>
            <a:lvl1pPr>
              <a:defRPr sz="900"/>
            </a:lvl1pPr>
          </a:lstStyle>
          <a:p>
            <a:endParaRPr lang="he-IL"/>
          </a:p>
        </p:txBody>
      </p:sp>
      <p:sp>
        <p:nvSpPr>
          <p:cNvPr id="7" name="מציין מיקום של מספר שקופית 6"/>
          <p:cNvSpPr>
            <a:spLocks noGrp="1"/>
          </p:cNvSpPr>
          <p:nvPr>
            <p:ph type="sldNum" sz="quarter" idx="12"/>
          </p:nvPr>
        </p:nvSpPr>
        <p:spPr>
          <a:xfrm>
            <a:off x="8217192" y="6556248"/>
            <a:ext cx="365760" cy="301752"/>
          </a:xfrm>
        </p:spPr>
        <p:txBody>
          <a:bodyPr/>
          <a:lstStyle>
            <a:lvl1pPr algn="ctr">
              <a:defRPr sz="900"/>
            </a:lvl1pPr>
          </a:lstStyle>
          <a:p>
            <a:fld id="{6B7C3DFD-B565-4663-910A-B1BC5A8AC97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משולש ישר-זווית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מחבר ישר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מחבר ישר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מציין מיקום של כותרת 21"/>
          <p:cNvSpPr>
            <a:spLocks noGrp="1"/>
          </p:cNvSpPr>
          <p:nvPr>
            <p:ph type="title"/>
          </p:nvPr>
        </p:nvSpPr>
        <p:spPr>
          <a:xfrm>
            <a:off x="457200" y="267494"/>
            <a:ext cx="8229600" cy="1399032"/>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2FBB9D0-CA41-42B6-A330-9084A40D370A}" type="datetimeFigureOut">
              <a:rPr lang="he-IL" smtClean="0"/>
              <a:pPr/>
              <a:t>כ'/טבת/תשע"ג</a:t>
            </a:fld>
            <a:endParaRPr lang="he-IL"/>
          </a:p>
        </p:txBody>
      </p:sp>
      <p:sp>
        <p:nvSpPr>
          <p:cNvPr id="3" name="מציין מיקום של כותרת תחתונה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e-IL"/>
          </a:p>
        </p:txBody>
      </p:sp>
      <p:sp>
        <p:nvSpPr>
          <p:cNvPr id="23" name="מציין מיקום של מספר שקופית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B7C3DFD-B565-4663-910A-B1BC5A8AC972}" type="slidenum">
              <a:rPr lang="he-IL" smtClean="0"/>
              <a:pPr/>
              <a:t>‹#›</a:t>
            </a:fld>
            <a:endParaRPr lang="he-IL"/>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marefa.org/images/b/b2/Villa_Borghese_-_monumento_Ahmed_Shawky_01215.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714612" y="1071546"/>
            <a:ext cx="4143404" cy="428628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Rage Italic" pitchFamily="66" charset="0"/>
            </a:endParaRPr>
          </a:p>
          <a:p>
            <a:pPr algn="ctr"/>
            <a:endParaRPr lang="ar-SA"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Rage Italic" pitchFamily="66" charset="0"/>
            </a:endParaRPr>
          </a:p>
          <a:p>
            <a:pPr algn="ctr"/>
            <a:endPar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Rage Italic" pitchFamily="66" charset="0"/>
            </a:endParaRPr>
          </a:p>
          <a:p>
            <a:pPr algn="ctr"/>
            <a:r>
              <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Rage Italic" pitchFamily="66" charset="0"/>
              </a:rPr>
              <a:t>العملاقان</a:t>
            </a:r>
            <a:endParaRPr lang="he-IL"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Rage Italic" pitchFamily="66" charset="0"/>
            </a:endParaRPr>
          </a:p>
        </p:txBody>
      </p:sp>
      <p:pic>
        <p:nvPicPr>
          <p:cNvPr id="14344" name="Picture 8" descr="http://n4hr.com/up/uploads/6f7fb4f17e.jpg"/>
          <p:cNvPicPr>
            <a:picLocks noChangeAspect="1" noChangeArrowheads="1"/>
          </p:cNvPicPr>
          <p:nvPr/>
        </p:nvPicPr>
        <p:blipFill>
          <a:blip r:embed="rId2"/>
          <a:srcRect/>
          <a:stretch>
            <a:fillRect/>
          </a:stretch>
        </p:blipFill>
        <p:spPr bwMode="auto">
          <a:xfrm>
            <a:off x="571472" y="3929066"/>
            <a:ext cx="1785950" cy="2422424"/>
          </a:xfrm>
          <a:prstGeom prst="rect">
            <a:avLst/>
          </a:prstGeom>
          <a:ln>
            <a:noFill/>
          </a:ln>
          <a:effectLst>
            <a:softEdge rad="112500"/>
          </a:effectLst>
        </p:spPr>
      </p:pic>
      <p:pic>
        <p:nvPicPr>
          <p:cNvPr id="14346" name="Picture 10" descr="http://www.mahmouddarwish.org/images/darwish.jpg"/>
          <p:cNvPicPr>
            <a:picLocks noChangeAspect="1" noChangeArrowheads="1"/>
          </p:cNvPicPr>
          <p:nvPr/>
        </p:nvPicPr>
        <p:blipFill>
          <a:blip r:embed="rId3"/>
          <a:srcRect/>
          <a:stretch>
            <a:fillRect/>
          </a:stretch>
        </p:blipFill>
        <p:spPr bwMode="auto">
          <a:xfrm>
            <a:off x="6858016" y="1285860"/>
            <a:ext cx="1819275" cy="2466975"/>
          </a:xfrm>
          <a:prstGeom prst="rect">
            <a:avLst/>
          </a:prstGeom>
          <a:ln>
            <a:noFill/>
          </a:ln>
          <a:effectLst>
            <a:softEdge rad="112500"/>
          </a:effectLst>
        </p:spPr>
      </p:pic>
      <p:sp>
        <p:nvSpPr>
          <p:cNvPr id="11" name="הסבר מלבני 10"/>
          <p:cNvSpPr/>
          <p:nvPr/>
        </p:nvSpPr>
        <p:spPr>
          <a:xfrm>
            <a:off x="357158" y="2500306"/>
            <a:ext cx="2357454" cy="9286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احمد شوقي</a:t>
            </a:r>
            <a:endParaRPr lang="he-IL"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2" name="הסבר מלבני 11"/>
          <p:cNvSpPr/>
          <p:nvPr/>
        </p:nvSpPr>
        <p:spPr>
          <a:xfrm>
            <a:off x="6715108" y="214290"/>
            <a:ext cx="2428892" cy="64294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محمود درويش</a:t>
            </a:r>
            <a:endParaRPr lang="he-IL" sz="2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7" name="סרט מעוקל למעלה 6"/>
          <p:cNvSpPr/>
          <p:nvPr/>
        </p:nvSpPr>
        <p:spPr>
          <a:xfrm>
            <a:off x="2428860" y="4643446"/>
            <a:ext cx="6286512" cy="1500198"/>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smtClean="0">
                <a:ln w="10541" cmpd="sng">
                  <a:solidFill>
                    <a:srgbClr val="7D7D7D">
                      <a:tint val="100000"/>
                      <a:shade val="100000"/>
                      <a:satMod val="110000"/>
                    </a:srgbClr>
                  </a:solidFill>
                  <a:prstDash val="solid"/>
                </a:ln>
                <a:solidFill>
                  <a:schemeClr val="tx2"/>
                </a:solidFill>
              </a:rPr>
              <a:t>من أساطنة الأدب</a:t>
            </a:r>
            <a:endParaRPr lang="ar-SA" sz="2000" b="1" dirty="0" smtClean="0">
              <a:ln w="10541" cmpd="sng">
                <a:solidFill>
                  <a:srgbClr val="7D7D7D">
                    <a:tint val="100000"/>
                    <a:shade val="100000"/>
                    <a:satMod val="110000"/>
                  </a:srgbClr>
                </a:solidFill>
                <a:prstDash val="solid"/>
              </a:ln>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bg/>
                                          </p:spTgt>
                                        </p:tgtEl>
                                        <p:attrNameLst>
                                          <p:attrName>style.visibility</p:attrName>
                                        </p:attrNameLst>
                                      </p:cBhvr>
                                      <p:to>
                                        <p:strVal val="visible"/>
                                      </p:to>
                                    </p:set>
                                    <p:animEffect transition="in" filter="fade">
                                      <p:cBhvr>
                                        <p:cTn id="13" dur="2000"/>
                                        <p:tgtEl>
                                          <p:spTgt spid="12">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20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bg/>
                                          </p:spTgt>
                                        </p:tgtEl>
                                        <p:attrNameLst>
                                          <p:attrName>style.visibility</p:attrName>
                                        </p:attrNameLst>
                                      </p:cBhvr>
                                      <p:to>
                                        <p:strVal val="visible"/>
                                      </p:to>
                                    </p:set>
                                    <p:animEffect transition="in" filter="fade">
                                      <p:cBhvr>
                                        <p:cTn id="23" dur="2000"/>
                                        <p:tgtEl>
                                          <p:spTgt spid="11">
                                            <p:bg/>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2000"/>
                                        <p:tgtEl>
                                          <p:spTgt spid="1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bg/>
                                          </p:spTgt>
                                        </p:tgtEl>
                                        <p:attrNameLst>
                                          <p:attrName>style.visibility</p:attrName>
                                        </p:attrNameLst>
                                      </p:cBhvr>
                                      <p:to>
                                        <p:strVal val="visible"/>
                                      </p:to>
                                    </p:set>
                                    <p:animEffect transition="in" filter="wipe(down)">
                                      <p:cBhvr>
                                        <p:cTn id="33" dur="500"/>
                                        <p:tgtEl>
                                          <p:spTgt spid="7">
                                            <p:bg/>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wipe(down)">
                                      <p:cBhvr>
                                        <p:cTn id="3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build="p" animBg="1"/>
      <p:bldP spid="12" grpId="0" build="p" animBg="1"/>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285860"/>
            <a:ext cx="9144000" cy="5572140"/>
          </a:xfrm>
        </p:spPr>
        <p:txBody>
          <a:bodyPr>
            <a:normAutofit/>
          </a:bodyPr>
          <a:lstStyle/>
          <a:p>
            <a:r>
              <a:rPr lang="ar-SA" sz="2400" b="1" dirty="0" smtClean="0">
                <a:solidFill>
                  <a:schemeClr val="bg2">
                    <a:lumMod val="40000"/>
                    <a:lumOff val="60000"/>
                  </a:schemeClr>
                </a:solidFill>
              </a:rPr>
              <a:t>محمود درويش (13 مارس 1941 - 9 أغسطس 2008)، أحد أهم الشعراء الفلسطينيين والعرب الذين ارتبط اسمهم بشعر الثورة والوطن. يعتبر درويش أحد أبرز من ساهم بتطوير الشعر العربي الحديث وإدخال الرمزية فيه. في شعر درويش يمتزج الحب بالوطن بالحبيبة الأنثى. قام بكتابة وثيقة إعلان الاستقلال الفلسطيني التي تم إعلانها في الجزائر.</a:t>
            </a:r>
          </a:p>
          <a:p>
            <a:endParaRPr lang="ar-SA" b="1" dirty="0" smtClean="0">
              <a:solidFill>
                <a:schemeClr val="accent1"/>
              </a:solidFill>
            </a:endParaRPr>
          </a:p>
          <a:p>
            <a:endParaRPr lang="ar-SA" dirty="0" smtClean="0">
              <a:solidFill>
                <a:schemeClr val="accent1"/>
              </a:solidFill>
            </a:endParaRPr>
          </a:p>
        </p:txBody>
      </p:sp>
      <p:sp>
        <p:nvSpPr>
          <p:cNvPr id="4" name="מלבן 3"/>
          <p:cNvSpPr/>
          <p:nvPr/>
        </p:nvSpPr>
        <p:spPr>
          <a:xfrm>
            <a:off x="2143108" y="214290"/>
            <a:ext cx="486062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محمود درويش</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4578" name="Picture 2" descr="http://www.marefa.org/images/2/2a/MahmoudDarwish.jpg"/>
          <p:cNvPicPr>
            <a:picLocks noChangeAspect="1" noChangeArrowheads="1"/>
          </p:cNvPicPr>
          <p:nvPr/>
        </p:nvPicPr>
        <p:blipFill>
          <a:blip r:embed="rId2"/>
          <a:srcRect/>
          <a:stretch>
            <a:fillRect/>
          </a:stretch>
        </p:blipFill>
        <p:spPr bwMode="auto">
          <a:xfrm>
            <a:off x="1357290" y="4572008"/>
            <a:ext cx="2428892" cy="2114568"/>
          </a:xfrm>
          <a:prstGeom prst="horizontalScroll">
            <a:avLst/>
          </a:prstGeom>
          <a:ln>
            <a:solidFill>
              <a:schemeClr val="accent1"/>
            </a:solidFill>
          </a:ln>
          <a:effectLst>
            <a:outerShdw blurRad="292100" dist="139700" dir="2700000" algn="tl" rotWithShape="0">
              <a:srgbClr val="333333">
                <a:alpha val="65000"/>
              </a:srgbClr>
            </a:outerShdw>
          </a:effectLst>
        </p:spPr>
      </p:pic>
      <p:sp>
        <p:nvSpPr>
          <p:cNvPr id="7" name="הסבר מלבני 6"/>
          <p:cNvSpPr/>
          <p:nvPr/>
        </p:nvSpPr>
        <p:spPr>
          <a:xfrm>
            <a:off x="1142976" y="3714752"/>
            <a:ext cx="2928958" cy="78581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smtClean="0">
                <a:solidFill>
                  <a:schemeClr val="bg2">
                    <a:lumMod val="50000"/>
                  </a:schemeClr>
                </a:solidFill>
              </a:rPr>
              <a:t>محمود درويش احد أهم الشعراء الفلسطينيين</a:t>
            </a:r>
            <a:endParaRPr lang="he-IL"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14282" y="214290"/>
            <a:ext cx="8715436" cy="6429420"/>
          </a:xfrm>
        </p:spPr>
        <p:txBody>
          <a:bodyPr>
            <a:normAutofit/>
          </a:bodyPr>
          <a:lstStyle/>
          <a:p>
            <a:r>
              <a:rPr lang="ar-SA" b="1" dirty="0" smtClean="0">
                <a:solidFill>
                  <a:schemeClr val="accent1">
                    <a:lumMod val="75000"/>
                  </a:schemeClr>
                </a:solidFill>
              </a:rPr>
              <a:t>حياته:-</a:t>
            </a:r>
          </a:p>
          <a:p>
            <a:r>
              <a:rPr lang="ar-SA" sz="1600" b="1" dirty="0" smtClean="0">
                <a:solidFill>
                  <a:schemeClr val="bg2">
                    <a:lumMod val="40000"/>
                    <a:lumOff val="60000"/>
                  </a:schemeClr>
                </a:solidFill>
              </a:rPr>
              <a:t>هو محمود سليم حسين درويش شاعر فلسطيني وعضو المجلس الوطني التابع لمنظمة التحرير الفلسطينية، يسمونه شاعر فلسطين وله دواوين شعرية مليئة بالمضامين الحداثية. ولد عام 1941 في قرية البروة وهي قرية فلسطينيه تقع في الجليل قرب ساحل عكا.حيث كانت أسرته تملك أرضا هناك. خرجت الأسرة برفقة اللاجئين الفلسطينيين في العام 1948 إلى لبنان، ثم عادت متسللة عام 1949 بعيد توقيع اتفاقيات الهدنة، لتجد القرية مهدمة وقد أقيم على أراضيها موشاف (قرية زراعية إسرائيلية)"أحيهود" وكيبوتس يسعور  فعاش مع عائلته في قرية الجديدة.</a:t>
            </a:r>
          </a:p>
          <a:p>
            <a:r>
              <a:rPr lang="ar-SA" sz="1600" b="1" dirty="0" smtClean="0">
                <a:solidFill>
                  <a:schemeClr val="bg2">
                    <a:lumMod val="40000"/>
                    <a:lumOff val="60000"/>
                  </a:schemeClr>
                </a:solidFill>
              </a:rPr>
              <a:t>بعد إنهائه تعليمه الثانوي في مدرسة يني الثانوية في كفرياسيف انتسب إلى الحزب الشيوعي الإسرائيلي وعمل في صحافة الحزب </a:t>
            </a:r>
            <a:r>
              <a:rPr lang="ar-SA" sz="1600" b="1" baseline="30000" dirty="0" smtClean="0">
                <a:solidFill>
                  <a:schemeClr val="bg2">
                    <a:lumMod val="40000"/>
                    <a:lumOff val="60000"/>
                  </a:schemeClr>
                </a:solidFill>
              </a:rPr>
              <a:t>[</a:t>
            </a:r>
            <a:r>
              <a:rPr lang="ar-SA" sz="1600" b="1" dirty="0" smtClean="0">
                <a:solidFill>
                  <a:schemeClr val="bg2">
                    <a:lumMod val="40000"/>
                    <a:lumOff val="60000"/>
                  </a:schemeClr>
                </a:solidFill>
              </a:rPr>
              <a:t>مثل </a:t>
            </a:r>
            <a:r>
              <a:rPr lang="ar-SA" sz="1600" b="1" i="1" dirty="0" smtClean="0">
                <a:solidFill>
                  <a:schemeClr val="bg2">
                    <a:lumMod val="40000"/>
                    <a:lumOff val="60000"/>
                  </a:schemeClr>
                </a:solidFill>
              </a:rPr>
              <a:t>الاتحاد</a:t>
            </a:r>
            <a:r>
              <a:rPr lang="ar-SA" sz="1600" b="1" dirty="0" smtClean="0">
                <a:solidFill>
                  <a:schemeClr val="bg2">
                    <a:lumMod val="40000"/>
                    <a:lumOff val="60000"/>
                  </a:schemeClr>
                </a:solidFill>
              </a:rPr>
              <a:t> و</a:t>
            </a:r>
            <a:r>
              <a:rPr lang="ar-SA" sz="1600" b="1" i="1" dirty="0" smtClean="0">
                <a:solidFill>
                  <a:schemeClr val="bg2">
                    <a:lumMod val="40000"/>
                    <a:lumOff val="60000"/>
                  </a:schemeClr>
                </a:solidFill>
              </a:rPr>
              <a:t>الجديد</a:t>
            </a:r>
            <a:r>
              <a:rPr lang="ar-SA" sz="1600" b="1" dirty="0" smtClean="0">
                <a:solidFill>
                  <a:schemeClr val="bg2">
                    <a:lumMod val="40000"/>
                    <a:lumOff val="60000"/>
                  </a:schemeClr>
                </a:solidFill>
              </a:rPr>
              <a:t> التي أصبح في ما بعد مشرفا على تحريرها، كما اشترك في تحرير جريدة الفجر التي كان يصدرها مبام.</a:t>
            </a:r>
          </a:p>
          <a:p>
            <a:r>
              <a:rPr lang="ar-SA" b="1" dirty="0" smtClean="0">
                <a:solidFill>
                  <a:schemeClr val="accent1">
                    <a:lumMod val="75000"/>
                  </a:schemeClr>
                </a:solidFill>
              </a:rPr>
              <a:t>الدراسة والسياسة:-</a:t>
            </a:r>
          </a:p>
          <a:p>
            <a:r>
              <a:rPr lang="ar-SA" sz="1600" b="1" dirty="0" smtClean="0">
                <a:solidFill>
                  <a:schemeClr val="tx1">
                    <a:lumMod val="85000"/>
                  </a:schemeClr>
                </a:solidFill>
              </a:rPr>
              <a:t>اعتقل من قبل السلطات الإسرائيلية مرارا بدأ من العام 1961 بتهم تتعلق بتصريحاته ونشاطه السياسي وذلك حتى عام 1972 حيث توجه إلى للاتحاد السوفييتي للدراسة، وانتقل بعدها لاجئا إلى القاهرة في ذات العام حيث التحق بمنظمة التحرير الفلسطينية ثم لبنان حيث عمل في مؤسسات النشر والدراسات التابعة لمنظمة التحرير الفلسطينية، علماً إنه استقال من اللجنة التنفيذية لمنظمة التحرير احتجاجاً على اتفاقية أوسلو. كما أسس مجلة الكرمل الثقافية.</a:t>
            </a:r>
          </a:p>
          <a:p>
            <a:endParaRPr lang="he-IL" dirty="0"/>
          </a:p>
        </p:txBody>
      </p:sp>
      <p:pic>
        <p:nvPicPr>
          <p:cNvPr id="22530" name="Picture 2" descr="http://www.mahmouddarwish.org/images/darwish.jpg"/>
          <p:cNvPicPr>
            <a:picLocks noChangeAspect="1" noChangeArrowheads="1"/>
          </p:cNvPicPr>
          <p:nvPr/>
        </p:nvPicPr>
        <p:blipFill>
          <a:blip r:embed="rId2"/>
          <a:srcRect/>
          <a:stretch>
            <a:fillRect/>
          </a:stretch>
        </p:blipFill>
        <p:spPr bwMode="auto">
          <a:xfrm>
            <a:off x="1142976" y="5072074"/>
            <a:ext cx="2357454" cy="1571612"/>
          </a:xfrm>
          <a:prstGeom prst="doubleWave">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14282" y="214290"/>
            <a:ext cx="8786874" cy="6429420"/>
          </a:xfrm>
        </p:spPr>
        <p:txBody>
          <a:bodyPr>
            <a:normAutofit/>
          </a:bodyPr>
          <a:lstStyle/>
          <a:p>
            <a:r>
              <a:rPr lang="ar-SA" sz="3800" b="1" dirty="0" smtClean="0">
                <a:solidFill>
                  <a:schemeClr val="accent1">
                    <a:lumMod val="75000"/>
                  </a:schemeClr>
                </a:solidFill>
              </a:rPr>
              <a:t>المناصب والأعمال:-</a:t>
            </a:r>
          </a:p>
          <a:p>
            <a:r>
              <a:rPr lang="ar-SA" sz="1800" b="1" dirty="0" smtClean="0"/>
              <a:t>شغل منصب رئيس رابطة الكتاب والصحفيين الفلسطينيين وحرر مجلة الكرمل. كانت </a:t>
            </a:r>
            <a:r>
              <a:rPr lang="ar-SA" sz="1800" b="1" dirty="0" err="1" smtClean="0"/>
              <a:t>اقامته</a:t>
            </a:r>
            <a:r>
              <a:rPr lang="ar-SA" sz="1800" b="1" dirty="0" smtClean="0"/>
              <a:t> في باريس قبل عودته إلى وطنه حيث أنه دخل إلى فلسطين بتصريح لزيارة أمه. وفي فترة وجوده هناك قدم بعض أعضاء الكنيست الإسرائيلي العرب واليهود اقتراحا بالسماح له بالبقاء وقد سمح له بذلك.</a:t>
            </a:r>
          </a:p>
          <a:p>
            <a:r>
              <a:rPr lang="ar-SA" sz="1800" b="1" dirty="0" smtClean="0"/>
              <a:t>في الفترة الممتدة من سنة 1973 إلى سنة 1982 عاش في بيروت وعمل رئيساً لتحرير مجلة "شؤون فلسطينية"، وأصبح مديراً لمركز أبحاث منظمة التحرير الفلسطينية قبل أن يؤسس مجلة "الكرمل" سنة 1981. بحلول سنة 1977 بيع من دواوينه العربية أكثر من مليون نسخة لكن الحرب الأهلية اللبنانية كانت مندلعة بين سنة 1975 وسنة 1991، فترك بيروت سنة 1982 بعد أن غزا الجيش الإسرائيلي بقيادة </a:t>
            </a:r>
            <a:r>
              <a:rPr lang="ar-SA" sz="1800" b="1" dirty="0" err="1" smtClean="0"/>
              <a:t>ارئيل</a:t>
            </a:r>
            <a:r>
              <a:rPr lang="ar-SA" sz="1800" b="1" dirty="0" smtClean="0"/>
              <a:t> شارون لبنان وحاصر العاصمة بيروت لشهرين وطرد منظمة التحرير الفلسطينية منها. أصبح درويش "منفيا تائها"، منتقلا من سوريا وقبرص والقاهرة وتونس إلى باريس".</a:t>
            </a:r>
          </a:p>
          <a:p>
            <a:endParaRPr lang="he-IL" dirty="0"/>
          </a:p>
        </p:txBody>
      </p:sp>
      <p:pic>
        <p:nvPicPr>
          <p:cNvPr id="23554" name="Picture 2" descr="http://www.nazarethinfo.org/VF/ib_items/1403/m7mod%20darwesh.jpg"/>
          <p:cNvPicPr>
            <a:picLocks noChangeAspect="1" noChangeArrowheads="1"/>
          </p:cNvPicPr>
          <p:nvPr/>
        </p:nvPicPr>
        <p:blipFill>
          <a:blip r:embed="rId2"/>
          <a:srcRect/>
          <a:stretch>
            <a:fillRect/>
          </a:stretch>
        </p:blipFill>
        <p:spPr bwMode="auto">
          <a:xfrm rot="20824062">
            <a:off x="834869" y="4254524"/>
            <a:ext cx="3143272" cy="2071702"/>
          </a:xfrm>
          <a:prstGeom prst="cloud">
            <a:avLst/>
          </a:prstGeom>
          <a:noFill/>
          <a:ln>
            <a:solidFill>
              <a:schemeClr val="accent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r"/>
            <a:r>
              <a:rPr lang="ar-SA" sz="1400" b="1" dirty="0" smtClean="0">
                <a:effectLst/>
              </a:rPr>
              <a:t>بدأ بكتابة الشعر في جيل مبكر وقد لاقى تشجيعا من بعض معلميه ومنهم أوبشير. عام 1958، </a:t>
            </a:r>
            <a:r>
              <a:rPr lang="ar-SA" sz="1400" b="1" i="1" dirty="0" smtClean="0">
                <a:effectLst/>
              </a:rPr>
              <a:t>في يوم الذكرى العاشرة للنكبة ألقى قصيدة بعنوان "أخي العبري" في احتفال أقامته مدرسته. كانت القصيدة مقارنة بين ظروف حياة الأطفال العرب مقابل اليهود، استدعي على إثرها إلى مكتب الحاكم العسكري الذي قام بتوبيخه وهدده بفصل أبيه من العمل في المحجر إذا استمر بتأليف أشعار شبيهة. استمر درويش بكتابة الشعر ونشر ديوانه الأول، عصافير بلا أجنحة، في جيل 19 عاما.</a:t>
            </a:r>
            <a:r>
              <a:rPr lang="ar-SA" sz="1400" b="1" dirty="0" smtClean="0">
                <a:effectLst/>
              </a:rPr>
              <a:t> يعد شاعر المقاومة الفلسطينية، وان شعره مر بعدة مراحل.</a:t>
            </a:r>
            <a:br>
              <a:rPr lang="ar-SA" sz="1400" b="1" dirty="0" smtClean="0">
                <a:effectLst/>
              </a:rPr>
            </a:br>
            <a:r>
              <a:rPr lang="ar-SA" sz="1400" b="1" dirty="0" smtClean="0">
                <a:effectLst/>
              </a:rPr>
              <a:t>من مؤلفاته:</a:t>
            </a:r>
            <a:br>
              <a:rPr lang="ar-SA" sz="1400" b="1" dirty="0" smtClean="0">
                <a:effectLst/>
              </a:rPr>
            </a:br>
            <a:endParaRPr lang="he-IL" sz="1400" b="1" dirty="0">
              <a:effectLst/>
            </a:endParaRPr>
          </a:p>
        </p:txBody>
      </p:sp>
      <p:sp>
        <p:nvSpPr>
          <p:cNvPr id="3" name="מציין מיקום תוכן 2"/>
          <p:cNvSpPr>
            <a:spLocks noGrp="1"/>
          </p:cNvSpPr>
          <p:nvPr>
            <p:ph sz="half" idx="1"/>
          </p:nvPr>
        </p:nvSpPr>
        <p:spPr>
          <a:xfrm>
            <a:off x="0" y="1722437"/>
            <a:ext cx="4495800" cy="5135563"/>
          </a:xfrm>
        </p:spPr>
        <p:txBody>
          <a:bodyPr>
            <a:normAutofit fontScale="55000" lnSpcReduction="20000"/>
          </a:bodyPr>
          <a:lstStyle/>
          <a:p>
            <a:r>
              <a:rPr lang="ar-SA" b="1" dirty="0" smtClean="0">
                <a:solidFill>
                  <a:schemeClr val="tx1">
                    <a:lumMod val="75000"/>
                  </a:schemeClr>
                </a:solidFill>
              </a:rPr>
              <a:t>أرى ما أريد 1990.</a:t>
            </a:r>
          </a:p>
          <a:p>
            <a:r>
              <a:rPr lang="ar-SA" b="1" dirty="0" smtClean="0">
                <a:solidFill>
                  <a:schemeClr val="tx1">
                    <a:lumMod val="75000"/>
                  </a:schemeClr>
                </a:solidFill>
              </a:rPr>
              <a:t>أحد عشر كوكبا 1992.</a:t>
            </a:r>
          </a:p>
          <a:p>
            <a:r>
              <a:rPr lang="ar-SA" b="1" dirty="0" smtClean="0">
                <a:solidFill>
                  <a:schemeClr val="tx1">
                    <a:lumMod val="75000"/>
                  </a:schemeClr>
                </a:solidFill>
              </a:rPr>
              <a:t>لا تعتذر عما فعلت (شعر).</a:t>
            </a:r>
          </a:p>
          <a:p>
            <a:r>
              <a:rPr lang="ar-SA" b="1" dirty="0" smtClean="0">
                <a:solidFill>
                  <a:schemeClr val="tx1">
                    <a:lumMod val="75000"/>
                  </a:schemeClr>
                </a:solidFill>
              </a:rPr>
              <a:t>قصيده برقيه من السجن.</a:t>
            </a:r>
          </a:p>
          <a:p>
            <a:r>
              <a:rPr lang="ar-SA" b="1" dirty="0" smtClean="0">
                <a:solidFill>
                  <a:schemeClr val="tx1">
                    <a:lumMod val="75000"/>
                  </a:schemeClr>
                </a:solidFill>
              </a:rPr>
              <a:t>شيء عن الوطن (شعر).</a:t>
            </a:r>
          </a:p>
          <a:p>
            <a:r>
              <a:rPr lang="ar-SA" b="1" dirty="0" smtClean="0">
                <a:solidFill>
                  <a:schemeClr val="tx1">
                    <a:lumMod val="75000"/>
                  </a:schemeClr>
                </a:solidFill>
              </a:rPr>
              <a:t>وداعاً أيتها الحرب وداعا أيها السلم (مقالات).</a:t>
            </a:r>
          </a:p>
          <a:p>
            <a:r>
              <a:rPr lang="ar-SA" b="1" dirty="0" smtClean="0">
                <a:solidFill>
                  <a:schemeClr val="tx1">
                    <a:lumMod val="75000"/>
                  </a:schemeClr>
                </a:solidFill>
              </a:rPr>
              <a:t>لماذا تركت الحصان وحيداً.1995</a:t>
            </a:r>
          </a:p>
          <a:p>
            <a:r>
              <a:rPr lang="ar-SA" b="1" dirty="0" smtClean="0">
                <a:solidFill>
                  <a:schemeClr val="tx1">
                    <a:lumMod val="75000"/>
                  </a:schemeClr>
                </a:solidFill>
              </a:rPr>
              <a:t>سرير الغريبة 1999.</a:t>
            </a:r>
          </a:p>
          <a:p>
            <a:r>
              <a:rPr lang="ar-SA" b="1" dirty="0" smtClean="0">
                <a:solidFill>
                  <a:schemeClr val="tx1">
                    <a:lumMod val="75000"/>
                  </a:schemeClr>
                </a:solidFill>
              </a:rPr>
              <a:t>بطاقة هوية (شعر).</a:t>
            </a:r>
          </a:p>
          <a:p>
            <a:r>
              <a:rPr lang="ar-SA" b="1" dirty="0" smtClean="0">
                <a:solidFill>
                  <a:schemeClr val="tx1">
                    <a:lumMod val="75000"/>
                  </a:schemeClr>
                </a:solidFill>
              </a:rPr>
              <a:t>حالة حصار 2002.</a:t>
            </a:r>
          </a:p>
          <a:p>
            <a:r>
              <a:rPr lang="ar-SA" b="1" dirty="0" smtClean="0">
                <a:solidFill>
                  <a:schemeClr val="tx1">
                    <a:lumMod val="75000"/>
                  </a:schemeClr>
                </a:solidFill>
              </a:rPr>
              <a:t>كزهر اللوز أو أبعد 2005.</a:t>
            </a:r>
          </a:p>
          <a:p>
            <a:r>
              <a:rPr lang="ar-SA" b="1" dirty="0" smtClean="0">
                <a:solidFill>
                  <a:schemeClr val="tx1">
                    <a:lumMod val="75000"/>
                  </a:schemeClr>
                </a:solidFill>
              </a:rPr>
              <a:t>في حضرة الغياب (نص) - 2006.</a:t>
            </a:r>
          </a:p>
          <a:p>
            <a:r>
              <a:rPr lang="ar-SA" b="1" dirty="0" smtClean="0">
                <a:solidFill>
                  <a:schemeClr val="tx1">
                    <a:lumMod val="75000"/>
                  </a:schemeClr>
                </a:solidFill>
              </a:rPr>
              <a:t>أثر الفراشة (شعر) - 2008</a:t>
            </a:r>
          </a:p>
          <a:p>
            <a:r>
              <a:rPr lang="ar-SA" b="1" dirty="0" smtClean="0">
                <a:solidFill>
                  <a:schemeClr val="tx1">
                    <a:lumMod val="75000"/>
                  </a:schemeClr>
                </a:solidFill>
              </a:rPr>
              <a:t>أنت منذ الآن غيرك (17 يونيو 2008، وانتقد فيها التقاتل الداخلي الفلسطيني).</a:t>
            </a:r>
          </a:p>
          <a:p>
            <a:r>
              <a:rPr lang="ar-SA" b="1" dirty="0" smtClean="0">
                <a:solidFill>
                  <a:schemeClr val="tx1">
                    <a:lumMod val="75000"/>
                  </a:schemeClr>
                </a:solidFill>
              </a:rPr>
              <a:t>«لا أريد لهذي القصيدة أن تنتهي» الديوان الأخير الذي صدر بعد وفاة الشاعر محمود درويش عن دار رياض الريس في آذار 2009*</a:t>
            </a:r>
          </a:p>
          <a:p>
            <a:r>
              <a:rPr lang="ar-SA" b="1" dirty="0" smtClean="0">
                <a:solidFill>
                  <a:schemeClr val="tx1">
                    <a:lumMod val="75000"/>
                  </a:schemeClr>
                </a:solidFill>
              </a:rPr>
              <a:t>أعراس.</a:t>
            </a:r>
          </a:p>
          <a:p>
            <a:r>
              <a:rPr lang="ar-SA" b="1" dirty="0" err="1" smtClean="0">
                <a:solidFill>
                  <a:schemeClr val="tx1">
                    <a:lumMod val="75000"/>
                  </a:schemeClr>
                </a:solidFill>
              </a:rPr>
              <a:t>لدينى</a:t>
            </a:r>
            <a:endParaRPr lang="ar-SA" b="1" dirty="0" smtClean="0">
              <a:solidFill>
                <a:schemeClr val="tx1">
                  <a:lumMod val="75000"/>
                </a:schemeClr>
              </a:solidFill>
            </a:endParaRPr>
          </a:p>
          <a:p>
            <a:endParaRPr lang="he-IL" dirty="0"/>
          </a:p>
        </p:txBody>
      </p:sp>
      <p:sp>
        <p:nvSpPr>
          <p:cNvPr id="4" name="מציין מיקום תוכן 3"/>
          <p:cNvSpPr>
            <a:spLocks noGrp="1"/>
          </p:cNvSpPr>
          <p:nvPr>
            <p:ph sz="half" idx="2"/>
          </p:nvPr>
        </p:nvSpPr>
        <p:spPr>
          <a:xfrm>
            <a:off x="4648200" y="1722437"/>
            <a:ext cx="4495800" cy="5135563"/>
          </a:xfrm>
        </p:spPr>
        <p:txBody>
          <a:bodyPr>
            <a:normAutofit fontScale="55000" lnSpcReduction="20000"/>
          </a:bodyPr>
          <a:lstStyle/>
          <a:p>
            <a:r>
              <a:rPr lang="ar-SA" b="1" dirty="0" smtClean="0">
                <a:solidFill>
                  <a:schemeClr val="tx1">
                    <a:lumMod val="75000"/>
                  </a:schemeClr>
                </a:solidFill>
              </a:rPr>
              <a:t>عصافير بلا أجنحة.</a:t>
            </a:r>
          </a:p>
          <a:p>
            <a:r>
              <a:rPr lang="ar-SA" b="1" dirty="0" smtClean="0">
                <a:solidFill>
                  <a:schemeClr val="tx1">
                    <a:lumMod val="75000"/>
                  </a:schemeClr>
                </a:solidFill>
              </a:rPr>
              <a:t>سجل </a:t>
            </a:r>
            <a:r>
              <a:rPr lang="ar-SA" b="1" dirty="0" err="1" smtClean="0">
                <a:solidFill>
                  <a:schemeClr val="tx1">
                    <a:lumMod val="75000"/>
                  </a:schemeClr>
                </a:solidFill>
              </a:rPr>
              <a:t>انا</a:t>
            </a:r>
            <a:r>
              <a:rPr lang="ar-SA" b="1" dirty="0" smtClean="0">
                <a:solidFill>
                  <a:schemeClr val="tx1">
                    <a:lumMod val="75000"/>
                  </a:schemeClr>
                </a:solidFill>
              </a:rPr>
              <a:t> عربي(شعر)</a:t>
            </a:r>
          </a:p>
          <a:p>
            <a:r>
              <a:rPr lang="ar-SA" b="1" dirty="0" smtClean="0">
                <a:solidFill>
                  <a:schemeClr val="tx1">
                    <a:lumMod val="75000"/>
                  </a:schemeClr>
                </a:solidFill>
              </a:rPr>
              <a:t>احنّ إلى خبز </a:t>
            </a:r>
            <a:r>
              <a:rPr lang="ar-SA" b="1" dirty="0" err="1" smtClean="0">
                <a:solidFill>
                  <a:schemeClr val="tx1">
                    <a:lumMod val="75000"/>
                  </a:schemeClr>
                </a:solidFill>
              </a:rPr>
              <a:t>امّي</a:t>
            </a:r>
            <a:endParaRPr lang="ar-SA" b="1" dirty="0" smtClean="0">
              <a:solidFill>
                <a:schemeClr val="tx1">
                  <a:lumMod val="75000"/>
                </a:schemeClr>
              </a:solidFill>
            </a:endParaRPr>
          </a:p>
          <a:p>
            <a:r>
              <a:rPr lang="ar-SA" b="1" dirty="0" smtClean="0">
                <a:solidFill>
                  <a:schemeClr val="tx1">
                    <a:lumMod val="75000"/>
                  </a:schemeClr>
                </a:solidFill>
              </a:rPr>
              <a:t>أوراق الزيتون 1964.</a:t>
            </a:r>
          </a:p>
          <a:p>
            <a:r>
              <a:rPr lang="ar-SA" b="1" dirty="0" smtClean="0">
                <a:solidFill>
                  <a:schemeClr val="tx1">
                    <a:lumMod val="75000"/>
                  </a:schemeClr>
                </a:solidFill>
              </a:rPr>
              <a:t>عاشق من فلسطين 1966.</a:t>
            </a:r>
          </a:p>
          <a:p>
            <a:r>
              <a:rPr lang="ar-SA" b="1" dirty="0" smtClean="0">
                <a:solidFill>
                  <a:schemeClr val="tx1">
                    <a:lumMod val="75000"/>
                  </a:schemeClr>
                </a:solidFill>
              </a:rPr>
              <a:t>آخر الليل 1967.</a:t>
            </a:r>
          </a:p>
          <a:p>
            <a:r>
              <a:rPr lang="ar-SA" b="1" dirty="0" smtClean="0">
                <a:solidFill>
                  <a:schemeClr val="tx1">
                    <a:lumMod val="75000"/>
                  </a:schemeClr>
                </a:solidFill>
              </a:rPr>
              <a:t>العصافير تموت في الجليل 1969 </a:t>
            </a:r>
            <a:r>
              <a:rPr lang="ar-SA" b="1" dirty="0" err="1" smtClean="0">
                <a:solidFill>
                  <a:schemeClr val="tx1">
                    <a:lumMod val="75000"/>
                  </a:schemeClr>
                </a:solidFill>
              </a:rPr>
              <a:t>او</a:t>
            </a:r>
            <a:r>
              <a:rPr lang="ar-SA" b="1" dirty="0" smtClean="0">
                <a:solidFill>
                  <a:schemeClr val="tx1">
                    <a:lumMod val="75000"/>
                  </a:schemeClr>
                </a:solidFill>
              </a:rPr>
              <a:t> 1970.</a:t>
            </a:r>
          </a:p>
          <a:p>
            <a:r>
              <a:rPr lang="ar-SA" b="1" dirty="0" smtClean="0">
                <a:solidFill>
                  <a:schemeClr val="tx1">
                    <a:lumMod val="75000"/>
                  </a:schemeClr>
                </a:solidFill>
              </a:rPr>
              <a:t>حبيبتي تنهض من نومها (شعر) 1970.</a:t>
            </a:r>
          </a:p>
          <a:p>
            <a:r>
              <a:rPr lang="ar-SA" b="1" dirty="0" smtClean="0">
                <a:solidFill>
                  <a:schemeClr val="tx1">
                    <a:lumMod val="75000"/>
                  </a:schemeClr>
                </a:solidFill>
              </a:rPr>
              <a:t>أحبك </a:t>
            </a:r>
            <a:r>
              <a:rPr lang="ar-SA" b="1" dirty="0" err="1" smtClean="0">
                <a:solidFill>
                  <a:schemeClr val="tx1">
                    <a:lumMod val="75000"/>
                  </a:schemeClr>
                </a:solidFill>
              </a:rPr>
              <a:t>او</a:t>
            </a:r>
            <a:r>
              <a:rPr lang="ar-SA" b="1" dirty="0" smtClean="0">
                <a:solidFill>
                  <a:schemeClr val="tx1">
                    <a:lumMod val="75000"/>
                  </a:schemeClr>
                </a:solidFill>
              </a:rPr>
              <a:t> لا أحبك 1972.</a:t>
            </a:r>
          </a:p>
          <a:p>
            <a:r>
              <a:rPr lang="ar-SA" b="1" dirty="0" smtClean="0">
                <a:solidFill>
                  <a:schemeClr val="tx1">
                    <a:lumMod val="75000"/>
                  </a:schemeClr>
                </a:solidFill>
              </a:rPr>
              <a:t>محاولة رقم 7 (شعر)1973.</a:t>
            </a:r>
          </a:p>
          <a:p>
            <a:r>
              <a:rPr lang="ar-SA" b="1" dirty="0" smtClean="0">
                <a:solidFill>
                  <a:schemeClr val="tx1">
                    <a:lumMod val="75000"/>
                  </a:schemeClr>
                </a:solidFill>
              </a:rPr>
              <a:t>تلك صورتها وهذا انتحار العاشق 1975.</a:t>
            </a:r>
          </a:p>
          <a:p>
            <a:r>
              <a:rPr lang="ar-SA" b="1" dirty="0" smtClean="0">
                <a:solidFill>
                  <a:schemeClr val="tx1">
                    <a:lumMod val="75000"/>
                  </a:schemeClr>
                </a:solidFill>
              </a:rPr>
              <a:t>أعراس 1977.</a:t>
            </a:r>
          </a:p>
          <a:p>
            <a:r>
              <a:rPr lang="ar-SA" b="1" dirty="0" smtClean="0">
                <a:solidFill>
                  <a:schemeClr val="tx1">
                    <a:lumMod val="75000"/>
                  </a:schemeClr>
                </a:solidFill>
              </a:rPr>
              <a:t>مديح الظل العالي (شعر) 1983.</a:t>
            </a:r>
          </a:p>
          <a:p>
            <a:r>
              <a:rPr lang="ar-SA" b="1" dirty="0" smtClean="0">
                <a:solidFill>
                  <a:schemeClr val="tx1">
                    <a:lumMod val="75000"/>
                  </a:schemeClr>
                </a:solidFill>
              </a:rPr>
              <a:t>حصار لمدائح البحر (شعر)1984.</a:t>
            </a:r>
          </a:p>
          <a:p>
            <a:r>
              <a:rPr lang="ar-SA" b="1" dirty="0" smtClean="0">
                <a:solidFill>
                  <a:schemeClr val="tx1">
                    <a:lumMod val="75000"/>
                  </a:schemeClr>
                </a:solidFill>
              </a:rPr>
              <a:t>هي أغنية... هي أغنية (شعر)1986.</a:t>
            </a:r>
          </a:p>
          <a:p>
            <a:r>
              <a:rPr lang="ar-SA" b="1" dirty="0" smtClean="0">
                <a:solidFill>
                  <a:schemeClr val="tx1">
                    <a:lumMod val="75000"/>
                  </a:schemeClr>
                </a:solidFill>
              </a:rPr>
              <a:t>ورد أقل (مجموعات شعرية)1986.</a:t>
            </a:r>
          </a:p>
          <a:p>
            <a:r>
              <a:rPr lang="ar-SA" b="1" dirty="0" smtClean="0">
                <a:solidFill>
                  <a:schemeClr val="tx1">
                    <a:lumMod val="75000"/>
                  </a:schemeClr>
                </a:solidFill>
              </a:rPr>
              <a:t>ذاكرة للنسيان 1987.</a:t>
            </a:r>
          </a:p>
          <a:p>
            <a:endParaRPr lang="he-IL" dirty="0"/>
          </a:p>
        </p:txBody>
      </p:sp>
      <p:pic>
        <p:nvPicPr>
          <p:cNvPr id="25602" name="Picture 2" descr="http://www.al-arabeya.net/images/202950.jpg"/>
          <p:cNvPicPr>
            <a:picLocks noChangeAspect="1" noChangeArrowheads="1"/>
          </p:cNvPicPr>
          <p:nvPr/>
        </p:nvPicPr>
        <p:blipFill>
          <a:blip r:embed="rId2"/>
          <a:srcRect/>
          <a:stretch>
            <a:fillRect/>
          </a:stretch>
        </p:blipFill>
        <p:spPr bwMode="auto">
          <a:xfrm>
            <a:off x="4357686" y="4714884"/>
            <a:ext cx="1214397" cy="165729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5"/>
          <p:cNvSpPr>
            <a:spLocks noGrp="1"/>
          </p:cNvSpPr>
          <p:nvPr>
            <p:ph idx="1"/>
          </p:nvPr>
        </p:nvSpPr>
        <p:spPr>
          <a:xfrm>
            <a:off x="457200" y="285728"/>
            <a:ext cx="8229600" cy="6357982"/>
          </a:xfrm>
        </p:spPr>
        <p:txBody>
          <a:bodyPr>
            <a:normAutofit/>
          </a:bodyPr>
          <a:lstStyle/>
          <a:p>
            <a:r>
              <a:rPr lang="ar-SA" b="1" dirty="0" smtClean="0">
                <a:solidFill>
                  <a:schemeClr val="accent1">
                    <a:lumMod val="75000"/>
                  </a:schemeClr>
                </a:solidFill>
              </a:rPr>
              <a:t>وفاته:-</a:t>
            </a:r>
          </a:p>
          <a:p>
            <a:r>
              <a:rPr lang="ar-SA" sz="1400" b="1" dirty="0" smtClean="0">
                <a:solidFill>
                  <a:schemeClr val="tx1">
                    <a:lumMod val="85000"/>
                  </a:schemeClr>
                </a:solidFill>
              </a:rPr>
              <a:t>توفي في الولايات المتحدة الأمريكية يوم السبت 9 أغسطس 2008  بعد إجراءه لعملية القلب المفتوح في مركز تكساس الطبي في هيوستن، تكساس، التي دخل بعدها في غيبوبة أدت إلى وفاته بعد أن قرر الأطباء في مستشفى "</a:t>
            </a:r>
            <a:r>
              <a:rPr lang="ar-SA" sz="1400" b="1" dirty="0" err="1" smtClean="0">
                <a:solidFill>
                  <a:schemeClr val="tx1">
                    <a:lumMod val="85000"/>
                  </a:schemeClr>
                </a:solidFill>
              </a:rPr>
              <a:t>ميموريـال</a:t>
            </a:r>
            <a:r>
              <a:rPr lang="ar-SA" sz="1400" b="1" dirty="0" smtClean="0">
                <a:solidFill>
                  <a:schemeClr val="tx1">
                    <a:lumMod val="85000"/>
                  </a:schemeClr>
                </a:solidFill>
              </a:rPr>
              <a:t> هيرمان"</a:t>
            </a:r>
            <a:r>
              <a:rPr lang="en-US" sz="1400" b="1" dirty="0" smtClean="0">
                <a:solidFill>
                  <a:schemeClr val="tx1">
                    <a:lumMod val="85000"/>
                  </a:schemeClr>
                </a:solidFill>
              </a:rPr>
              <a:t> </a:t>
            </a:r>
            <a:r>
              <a:rPr lang="ar-SA" sz="1400" b="1" dirty="0" smtClean="0">
                <a:solidFill>
                  <a:schemeClr val="tx1">
                    <a:lumMod val="85000"/>
                  </a:schemeClr>
                </a:solidFill>
              </a:rPr>
              <a:t>نزع أجهزة الإنعاش بناء على توصيته.</a:t>
            </a:r>
          </a:p>
          <a:p>
            <a:r>
              <a:rPr lang="ar-SA" sz="1400" b="1" dirty="0" smtClean="0">
                <a:solidFill>
                  <a:schemeClr val="tx1">
                    <a:lumMod val="85000"/>
                  </a:schemeClr>
                </a:solidFill>
              </a:rPr>
              <a:t>و أعلن رئيس السلطة الفلسطينية محمود عباس الحداد 3 أيام في كافة الأراضي الفلسطينية حزنا على وفاة الشاعر الفلسطيني، واصفا درويش "عاشق فلسطين" </a:t>
            </a:r>
            <a:r>
              <a:rPr lang="ar-SA" sz="1400" b="1" dirty="0" err="1" smtClean="0">
                <a:solidFill>
                  <a:schemeClr val="tx1">
                    <a:lumMod val="85000"/>
                  </a:schemeClr>
                </a:solidFill>
              </a:rPr>
              <a:t>و</a:t>
            </a:r>
            <a:r>
              <a:rPr lang="ar-SA" sz="1400" b="1" dirty="0" smtClean="0">
                <a:solidFill>
                  <a:schemeClr val="tx1">
                    <a:lumMod val="85000"/>
                  </a:schemeClr>
                </a:solidFill>
              </a:rPr>
              <a:t>"رائد المشروع الثقافي الحديث، والقائد الوطني اللامع والمعطاء" . وقد وري جثمانه الثرى في 13 أغسطس في مدينة رام الله حيث خصصت له هناك قطعة أرض في قصر رام الله الثقافي. وتم الإعلان أن القصر تمت تسميته "قصر محمود درويش للثقافة".</a:t>
            </a:r>
          </a:p>
          <a:p>
            <a:r>
              <a:rPr lang="ar-SA" sz="1400" b="1" dirty="0" smtClean="0">
                <a:solidFill>
                  <a:schemeClr val="tx1">
                    <a:lumMod val="85000"/>
                  </a:schemeClr>
                </a:solidFill>
              </a:rPr>
              <a:t>وقد شارك في جنازته آلاف من أبناء الشعب الفلسطيني وقد حضر أيضا أهله من أراضي 48 وشخصيات أخرى على رأسهم رئيس السلطة الفلسطينية محمود عباس. تم نقل جثمان الشاعر محمود درويش إلى رام الله بعد وصوله إلى العاصمة الأردنية عمان، حيث كان هناك العديد من الشخصيات من الوطن العربي لتوديعه.</a:t>
            </a:r>
          </a:p>
          <a:p>
            <a:endParaRPr lang="he-IL" dirty="0">
              <a:solidFill>
                <a:schemeClr val="accent1"/>
              </a:solidFill>
            </a:endParaRPr>
          </a:p>
        </p:txBody>
      </p:sp>
      <p:pic>
        <p:nvPicPr>
          <p:cNvPr id="26628" name="Picture 4" descr="http://www.aawsat.com/2008/10/03/images/daily1.489211.jpg"/>
          <p:cNvPicPr>
            <a:picLocks noChangeAspect="1" noChangeArrowheads="1"/>
          </p:cNvPicPr>
          <p:nvPr/>
        </p:nvPicPr>
        <p:blipFill>
          <a:blip r:embed="rId2"/>
          <a:srcRect/>
          <a:stretch>
            <a:fillRect/>
          </a:stretch>
        </p:blipFill>
        <p:spPr bwMode="auto">
          <a:xfrm>
            <a:off x="714348" y="3786190"/>
            <a:ext cx="3810000" cy="2786082"/>
          </a:xfrm>
          <a:prstGeom prst="horizontalScroll">
            <a:avLst/>
          </a:prstGeom>
          <a:noFill/>
          <a:ln>
            <a:solidFill>
              <a:schemeClr val="bg1">
                <a:lumMod val="95000"/>
                <a:lumOff val="5000"/>
              </a:schemeClr>
            </a:solid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أحنُ إلى خبز أمي</a:t>
            </a:r>
            <a:r>
              <a:rPr lang="ar-SA"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rPr>
              <a:t>:-</a:t>
            </a:r>
            <a:br>
              <a:rPr lang="ar-SA"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rPr>
            </a:br>
            <a:endPar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מציין מיקום תוכן 2"/>
          <p:cNvSpPr>
            <a:spLocks noGrp="1"/>
          </p:cNvSpPr>
          <p:nvPr>
            <p:ph sz="half" idx="1"/>
          </p:nvPr>
        </p:nvSpPr>
        <p:spPr>
          <a:xfrm>
            <a:off x="457200" y="1722437"/>
            <a:ext cx="4038600" cy="5135563"/>
          </a:xfrm>
        </p:spPr>
        <p:txBody>
          <a:bodyPr>
            <a:normAutofit fontScale="77500" lnSpcReduction="20000"/>
          </a:bodyPr>
          <a:lstStyle/>
          <a:p>
            <a:endParaRPr lang="ar-SA" dirty="0" smtClean="0"/>
          </a:p>
          <a:p>
            <a:r>
              <a:rPr lang="ar-SA" sz="2300" b="1" dirty="0" smtClean="0">
                <a:solidFill>
                  <a:schemeClr val="tx1">
                    <a:lumMod val="85000"/>
                  </a:schemeClr>
                </a:solidFill>
              </a:rPr>
              <a:t>ضعيني إذا مارجعتُ</a:t>
            </a:r>
            <a:br>
              <a:rPr lang="ar-SA" sz="2300" b="1" dirty="0" smtClean="0">
                <a:solidFill>
                  <a:schemeClr val="tx1">
                    <a:lumMod val="85000"/>
                  </a:schemeClr>
                </a:solidFill>
              </a:rPr>
            </a:br>
            <a:r>
              <a:rPr lang="ar-SA" sz="2300" b="1" dirty="0" smtClean="0">
                <a:solidFill>
                  <a:schemeClr val="tx1">
                    <a:lumMod val="85000"/>
                  </a:schemeClr>
                </a:solidFill>
              </a:rPr>
              <a:t>وقودا بتنور ناركْ</a:t>
            </a:r>
            <a:br>
              <a:rPr lang="ar-SA" sz="2300" b="1" dirty="0" smtClean="0">
                <a:solidFill>
                  <a:schemeClr val="tx1">
                    <a:lumMod val="85000"/>
                  </a:schemeClr>
                </a:solidFill>
              </a:rPr>
            </a:br>
            <a:r>
              <a:rPr lang="ar-SA" sz="2300" b="1" dirty="0" smtClean="0">
                <a:solidFill>
                  <a:schemeClr val="tx1">
                    <a:lumMod val="85000"/>
                  </a:schemeClr>
                </a:solidFill>
              </a:rPr>
              <a:t>وحبل غسيل على سطح داركْ</a:t>
            </a:r>
            <a:br>
              <a:rPr lang="ar-SA" sz="2300" b="1" dirty="0" smtClean="0">
                <a:solidFill>
                  <a:schemeClr val="tx1">
                    <a:lumMod val="85000"/>
                  </a:schemeClr>
                </a:solidFill>
              </a:rPr>
            </a:br>
            <a:r>
              <a:rPr lang="ar-SA" sz="2300" b="1" dirty="0" smtClean="0">
                <a:solidFill>
                  <a:schemeClr val="tx1">
                    <a:lumMod val="85000"/>
                  </a:schemeClr>
                </a:solidFill>
              </a:rPr>
              <a:t>لأني فقدت الوقوف</a:t>
            </a:r>
            <a:br>
              <a:rPr lang="ar-SA" sz="2300" b="1" dirty="0" smtClean="0">
                <a:solidFill>
                  <a:schemeClr val="tx1">
                    <a:lumMod val="85000"/>
                  </a:schemeClr>
                </a:solidFill>
              </a:rPr>
            </a:br>
            <a:r>
              <a:rPr lang="ar-SA" sz="2300" b="1" dirty="0" smtClean="0">
                <a:solidFill>
                  <a:schemeClr val="tx1">
                    <a:lumMod val="85000"/>
                  </a:schemeClr>
                </a:solidFill>
              </a:rPr>
              <a:t>بدون صلاةِ نهاركْ</a:t>
            </a:r>
            <a:br>
              <a:rPr lang="ar-SA" sz="2300" b="1" dirty="0" smtClean="0">
                <a:solidFill>
                  <a:schemeClr val="tx1">
                    <a:lumMod val="85000"/>
                  </a:schemeClr>
                </a:solidFill>
              </a:rPr>
            </a:br>
            <a:r>
              <a:rPr lang="ar-SA" sz="2300" b="1" dirty="0" smtClean="0">
                <a:solidFill>
                  <a:schemeClr val="tx1">
                    <a:lumMod val="85000"/>
                  </a:schemeClr>
                </a:solidFill>
              </a:rPr>
              <a:t/>
            </a:r>
            <a:br>
              <a:rPr lang="ar-SA" sz="2300" b="1" dirty="0" smtClean="0">
                <a:solidFill>
                  <a:schemeClr val="tx1">
                    <a:lumMod val="85000"/>
                  </a:schemeClr>
                </a:solidFill>
              </a:rPr>
            </a:br>
            <a:r>
              <a:rPr lang="ar-SA" sz="2300" b="1" dirty="0" smtClean="0">
                <a:solidFill>
                  <a:schemeClr val="tx1">
                    <a:lumMod val="85000"/>
                  </a:schemeClr>
                </a:solidFill>
              </a:rPr>
              <a:t>هرمتُ فردّي نجوم الطفولة</a:t>
            </a:r>
            <a:br>
              <a:rPr lang="ar-SA" sz="2300" b="1" dirty="0" smtClean="0">
                <a:solidFill>
                  <a:schemeClr val="tx1">
                    <a:lumMod val="85000"/>
                  </a:schemeClr>
                </a:solidFill>
              </a:rPr>
            </a:br>
            <a:r>
              <a:rPr lang="ar-SA" sz="2300" b="1" dirty="0" smtClean="0">
                <a:solidFill>
                  <a:schemeClr val="tx1">
                    <a:lumMod val="85000"/>
                  </a:schemeClr>
                </a:solidFill>
              </a:rPr>
              <a:t>حتى اشاركْ</a:t>
            </a:r>
            <a:br>
              <a:rPr lang="ar-SA" sz="2300" b="1" dirty="0" smtClean="0">
                <a:solidFill>
                  <a:schemeClr val="tx1">
                    <a:lumMod val="85000"/>
                  </a:schemeClr>
                </a:solidFill>
              </a:rPr>
            </a:br>
            <a:r>
              <a:rPr lang="ar-SA" sz="2300" b="1" dirty="0" smtClean="0">
                <a:solidFill>
                  <a:schemeClr val="tx1">
                    <a:lumMod val="85000"/>
                  </a:schemeClr>
                </a:solidFill>
              </a:rPr>
              <a:t>صغار العصافير ..</a:t>
            </a:r>
            <a:br>
              <a:rPr lang="ar-SA" sz="2300" b="1" dirty="0" smtClean="0">
                <a:solidFill>
                  <a:schemeClr val="tx1">
                    <a:lumMod val="85000"/>
                  </a:schemeClr>
                </a:solidFill>
              </a:rPr>
            </a:br>
            <a:r>
              <a:rPr lang="ar-SA" sz="2300" b="1" dirty="0" smtClean="0">
                <a:solidFill>
                  <a:schemeClr val="tx1">
                    <a:lumMod val="85000"/>
                  </a:schemeClr>
                </a:solidFill>
              </a:rPr>
              <a:t>درب الرجوع ..</a:t>
            </a:r>
            <a:br>
              <a:rPr lang="ar-SA" sz="2300" b="1" dirty="0" smtClean="0">
                <a:solidFill>
                  <a:schemeClr val="tx1">
                    <a:lumMod val="85000"/>
                  </a:schemeClr>
                </a:solidFill>
              </a:rPr>
            </a:br>
            <a:r>
              <a:rPr lang="ar-SA" sz="2300" b="1" dirty="0" smtClean="0">
                <a:solidFill>
                  <a:schemeClr val="tx1">
                    <a:lumMod val="85000"/>
                  </a:schemeClr>
                </a:solidFill>
              </a:rPr>
              <a:t>لعُشِّ إنتظارك !!</a:t>
            </a:r>
            <a:br>
              <a:rPr lang="ar-SA" sz="2300" b="1" dirty="0" smtClean="0">
                <a:solidFill>
                  <a:schemeClr val="tx1">
                    <a:lumMod val="85000"/>
                  </a:schemeClr>
                </a:solidFill>
              </a:rPr>
            </a:br>
            <a:r>
              <a:rPr lang="ar-SA" sz="2300" b="1" dirty="0" smtClean="0">
                <a:solidFill>
                  <a:schemeClr val="tx1">
                    <a:lumMod val="85000"/>
                  </a:schemeClr>
                </a:solidFill>
              </a:rPr>
              <a:t/>
            </a:r>
            <a:br>
              <a:rPr lang="ar-SA" sz="2300" b="1" dirty="0" smtClean="0">
                <a:solidFill>
                  <a:schemeClr val="tx1">
                    <a:lumMod val="85000"/>
                  </a:schemeClr>
                </a:solidFill>
              </a:rPr>
            </a:br>
            <a:r>
              <a:rPr lang="ar-SA" sz="2300" b="1" dirty="0" smtClean="0">
                <a:solidFill>
                  <a:schemeClr val="tx1">
                    <a:lumMod val="85000"/>
                  </a:schemeClr>
                </a:solidFill>
              </a:rPr>
              <a:t>ردّي نجوم الطفولة</a:t>
            </a:r>
            <a:br>
              <a:rPr lang="ar-SA" sz="2300" b="1" dirty="0" smtClean="0">
                <a:solidFill>
                  <a:schemeClr val="tx1">
                    <a:lumMod val="85000"/>
                  </a:schemeClr>
                </a:solidFill>
              </a:rPr>
            </a:br>
            <a:r>
              <a:rPr lang="ar-SA" sz="2300" b="1" dirty="0" smtClean="0">
                <a:solidFill>
                  <a:schemeClr val="tx1">
                    <a:lumMod val="85000"/>
                  </a:schemeClr>
                </a:solidFill>
              </a:rPr>
              <a:t>حتى اشارك صغار العصافير</a:t>
            </a:r>
            <a:br>
              <a:rPr lang="ar-SA" sz="2300" b="1" dirty="0" smtClean="0">
                <a:solidFill>
                  <a:schemeClr val="tx1">
                    <a:lumMod val="85000"/>
                  </a:schemeClr>
                </a:solidFill>
              </a:rPr>
            </a:br>
            <a:r>
              <a:rPr lang="ar-SA" sz="2300" b="1" dirty="0" smtClean="0">
                <a:solidFill>
                  <a:schemeClr val="tx1">
                    <a:lumMod val="85000"/>
                  </a:schemeClr>
                </a:solidFill>
              </a:rPr>
              <a:t>درب الرجوع ...</a:t>
            </a:r>
            <a:br>
              <a:rPr lang="ar-SA" sz="2300" b="1" dirty="0" smtClean="0">
                <a:solidFill>
                  <a:schemeClr val="tx1">
                    <a:lumMod val="85000"/>
                  </a:schemeClr>
                </a:solidFill>
              </a:rPr>
            </a:br>
            <a:r>
              <a:rPr lang="ar-SA" sz="2300" b="1" dirty="0" smtClean="0">
                <a:solidFill>
                  <a:schemeClr val="tx1">
                    <a:lumMod val="85000"/>
                  </a:schemeClr>
                </a:solidFill>
              </a:rPr>
              <a:t>لعش انتظارك !! </a:t>
            </a:r>
            <a:br>
              <a:rPr lang="ar-SA" sz="2300" b="1" dirty="0" smtClean="0">
                <a:solidFill>
                  <a:schemeClr val="tx1">
                    <a:lumMod val="85000"/>
                  </a:schemeClr>
                </a:solidFill>
              </a:rPr>
            </a:br>
            <a:r>
              <a:rPr lang="ar-SA" sz="2300" dirty="0" smtClean="0"/>
              <a:t/>
            </a:r>
            <a:br>
              <a:rPr lang="ar-SA" sz="2300" dirty="0" smtClean="0"/>
            </a:br>
            <a:r>
              <a:rPr lang="ar-SA" sz="2300" dirty="0" smtClean="0"/>
              <a:t/>
            </a:r>
            <a:br>
              <a:rPr lang="ar-SA" sz="2300" dirty="0" smtClean="0"/>
            </a:br>
            <a:endParaRPr lang="he-IL" sz="2300" dirty="0"/>
          </a:p>
        </p:txBody>
      </p:sp>
      <p:sp>
        <p:nvSpPr>
          <p:cNvPr id="6" name="מציין מיקום תוכן 5"/>
          <p:cNvSpPr>
            <a:spLocks noGrp="1"/>
          </p:cNvSpPr>
          <p:nvPr>
            <p:ph sz="half" idx="2"/>
          </p:nvPr>
        </p:nvSpPr>
        <p:spPr>
          <a:xfrm>
            <a:off x="4714876" y="1714488"/>
            <a:ext cx="4038600" cy="4849835"/>
          </a:xfrm>
        </p:spPr>
        <p:txBody>
          <a:bodyPr>
            <a:noAutofit/>
          </a:bodyPr>
          <a:lstStyle/>
          <a:p>
            <a:endParaRPr lang="ar-SA" sz="1800" dirty="0" smtClean="0"/>
          </a:p>
          <a:p>
            <a:r>
              <a:rPr lang="ar-SA" sz="1600" b="1" dirty="0" smtClean="0">
                <a:solidFill>
                  <a:schemeClr val="tx1">
                    <a:lumMod val="85000"/>
                  </a:schemeClr>
                </a:solidFill>
              </a:rPr>
              <a:t>أحنُ إلى خبز أمي</a:t>
            </a:r>
            <a:br>
              <a:rPr lang="ar-SA" sz="1600" b="1" dirty="0" smtClean="0">
                <a:solidFill>
                  <a:schemeClr val="tx1">
                    <a:lumMod val="85000"/>
                  </a:schemeClr>
                </a:solidFill>
              </a:rPr>
            </a:br>
            <a:r>
              <a:rPr lang="ar-SA" sz="1600" b="1" dirty="0" smtClean="0">
                <a:solidFill>
                  <a:schemeClr val="tx1">
                    <a:lumMod val="85000"/>
                  </a:schemeClr>
                </a:solidFill>
              </a:rPr>
              <a:t>وقهوةِ أمي</a:t>
            </a:r>
            <a:br>
              <a:rPr lang="ar-SA" sz="1600" b="1" dirty="0" smtClean="0">
                <a:solidFill>
                  <a:schemeClr val="tx1">
                    <a:lumMod val="85000"/>
                  </a:schemeClr>
                </a:solidFill>
              </a:rPr>
            </a:br>
            <a:r>
              <a:rPr lang="ar-SA" sz="1600" b="1" dirty="0" smtClean="0">
                <a:solidFill>
                  <a:schemeClr val="tx1">
                    <a:lumMod val="85000"/>
                  </a:schemeClr>
                </a:solidFill>
              </a:rPr>
              <a:t>ولمسةِ أمي ..</a:t>
            </a:r>
            <a:br>
              <a:rPr lang="ar-SA" sz="1600" b="1" dirty="0" smtClean="0">
                <a:solidFill>
                  <a:schemeClr val="tx1">
                    <a:lumMod val="85000"/>
                  </a:schemeClr>
                </a:solidFill>
              </a:rPr>
            </a:br>
            <a:r>
              <a:rPr lang="ar-SA" sz="1600" b="1" dirty="0" smtClean="0">
                <a:solidFill>
                  <a:schemeClr val="tx1">
                    <a:lumMod val="85000"/>
                  </a:schemeClr>
                </a:solidFill>
              </a:rPr>
              <a:t/>
            </a:r>
            <a:br>
              <a:rPr lang="ar-SA" sz="1600" b="1" dirty="0" smtClean="0">
                <a:solidFill>
                  <a:schemeClr val="tx1">
                    <a:lumMod val="85000"/>
                  </a:schemeClr>
                </a:solidFill>
              </a:rPr>
            </a:br>
            <a:r>
              <a:rPr lang="ar-SA" sz="1600" b="1" dirty="0" smtClean="0">
                <a:solidFill>
                  <a:schemeClr val="tx1">
                    <a:lumMod val="85000"/>
                  </a:schemeClr>
                </a:solidFill>
              </a:rPr>
              <a:t>وتكبر فيَّ الطفولةُ</a:t>
            </a:r>
            <a:br>
              <a:rPr lang="ar-SA" sz="1600" b="1" dirty="0" smtClean="0">
                <a:solidFill>
                  <a:schemeClr val="tx1">
                    <a:lumMod val="85000"/>
                  </a:schemeClr>
                </a:solidFill>
              </a:rPr>
            </a:br>
            <a:r>
              <a:rPr lang="ar-SA" sz="1600" b="1" dirty="0" smtClean="0">
                <a:solidFill>
                  <a:schemeClr val="tx1">
                    <a:lumMod val="85000"/>
                  </a:schemeClr>
                </a:solidFill>
              </a:rPr>
              <a:t>يوماً على صدر يومِ</a:t>
            </a:r>
            <a:br>
              <a:rPr lang="ar-SA" sz="1600" b="1" dirty="0" smtClean="0">
                <a:solidFill>
                  <a:schemeClr val="tx1">
                    <a:lumMod val="85000"/>
                  </a:schemeClr>
                </a:solidFill>
              </a:rPr>
            </a:br>
            <a:r>
              <a:rPr lang="ar-SA" sz="1600" b="1" dirty="0" smtClean="0">
                <a:solidFill>
                  <a:schemeClr val="tx1">
                    <a:lumMod val="85000"/>
                  </a:schemeClr>
                </a:solidFill>
              </a:rPr>
              <a:t>أعشق عمري لأني</a:t>
            </a:r>
            <a:br>
              <a:rPr lang="ar-SA" sz="1600" b="1" dirty="0" smtClean="0">
                <a:solidFill>
                  <a:schemeClr val="tx1">
                    <a:lumMod val="85000"/>
                  </a:schemeClr>
                </a:solidFill>
              </a:rPr>
            </a:br>
            <a:r>
              <a:rPr lang="ar-SA" sz="1600" b="1" dirty="0" smtClean="0">
                <a:solidFill>
                  <a:schemeClr val="tx1">
                    <a:lumMod val="85000"/>
                  </a:schemeClr>
                </a:solidFill>
              </a:rPr>
              <a:t>إذا متُّ </a:t>
            </a:r>
            <a:br>
              <a:rPr lang="ar-SA" sz="1600" b="1" dirty="0" smtClean="0">
                <a:solidFill>
                  <a:schemeClr val="tx1">
                    <a:lumMod val="85000"/>
                  </a:schemeClr>
                </a:solidFill>
              </a:rPr>
            </a:br>
            <a:r>
              <a:rPr lang="ar-SA" sz="1600" b="1" dirty="0" smtClean="0">
                <a:solidFill>
                  <a:schemeClr val="tx1">
                    <a:lumMod val="85000"/>
                  </a:schemeClr>
                </a:solidFill>
              </a:rPr>
              <a:t>أخجل من دمع أمي !</a:t>
            </a:r>
            <a:br>
              <a:rPr lang="ar-SA" sz="1600" b="1" dirty="0" smtClean="0">
                <a:solidFill>
                  <a:schemeClr val="tx1">
                    <a:lumMod val="85000"/>
                  </a:schemeClr>
                </a:solidFill>
              </a:rPr>
            </a:br>
            <a:r>
              <a:rPr lang="ar-SA" sz="1600" b="1" dirty="0" smtClean="0">
                <a:solidFill>
                  <a:schemeClr val="tx1">
                    <a:lumMod val="85000"/>
                  </a:schemeClr>
                </a:solidFill>
              </a:rPr>
              <a:t/>
            </a:r>
            <a:br>
              <a:rPr lang="ar-SA" sz="1600" b="1" dirty="0" smtClean="0">
                <a:solidFill>
                  <a:schemeClr val="tx1">
                    <a:lumMod val="85000"/>
                  </a:schemeClr>
                </a:solidFill>
              </a:rPr>
            </a:br>
            <a:r>
              <a:rPr lang="ar-SA" sz="1600" b="1" dirty="0" smtClean="0">
                <a:solidFill>
                  <a:schemeClr val="tx1">
                    <a:lumMod val="85000"/>
                  </a:schemeClr>
                </a:solidFill>
              </a:rPr>
              <a:t>خذيني .. إذا عدتُ يوماً</a:t>
            </a:r>
            <a:br>
              <a:rPr lang="ar-SA" sz="1600" b="1" dirty="0" smtClean="0">
                <a:solidFill>
                  <a:schemeClr val="tx1">
                    <a:lumMod val="85000"/>
                  </a:schemeClr>
                </a:solidFill>
              </a:rPr>
            </a:br>
            <a:r>
              <a:rPr lang="ar-SA" sz="1600" b="1" dirty="0" smtClean="0">
                <a:solidFill>
                  <a:schemeClr val="tx1">
                    <a:lumMod val="85000"/>
                  </a:schemeClr>
                </a:solidFill>
              </a:rPr>
              <a:t>وشاحاً لهدبكْ</a:t>
            </a:r>
            <a:br>
              <a:rPr lang="ar-SA" sz="1600" b="1" dirty="0" smtClean="0">
                <a:solidFill>
                  <a:schemeClr val="tx1">
                    <a:lumMod val="85000"/>
                  </a:schemeClr>
                </a:solidFill>
              </a:rPr>
            </a:br>
            <a:r>
              <a:rPr lang="ar-SA" sz="1600" b="1" dirty="0" smtClean="0">
                <a:solidFill>
                  <a:schemeClr val="tx1">
                    <a:lumMod val="85000"/>
                  </a:schemeClr>
                </a:solidFill>
              </a:rPr>
              <a:t>وغطي عظامي بعشبٍ</a:t>
            </a:r>
            <a:br>
              <a:rPr lang="ar-SA" sz="1600" b="1" dirty="0" smtClean="0">
                <a:solidFill>
                  <a:schemeClr val="tx1">
                    <a:lumMod val="85000"/>
                  </a:schemeClr>
                </a:solidFill>
              </a:rPr>
            </a:br>
            <a:r>
              <a:rPr lang="ar-SA" sz="1600" b="1" dirty="0" smtClean="0">
                <a:solidFill>
                  <a:schemeClr val="tx1">
                    <a:lumMod val="85000"/>
                  </a:schemeClr>
                </a:solidFill>
              </a:rPr>
              <a:t>تعمَّد من طهر كعبكْ</a:t>
            </a:r>
            <a:br>
              <a:rPr lang="ar-SA" sz="1600" b="1" dirty="0" smtClean="0">
                <a:solidFill>
                  <a:schemeClr val="tx1">
                    <a:lumMod val="85000"/>
                  </a:schemeClr>
                </a:solidFill>
              </a:rPr>
            </a:br>
            <a:r>
              <a:rPr lang="ar-SA" sz="1600" b="1" dirty="0" smtClean="0">
                <a:solidFill>
                  <a:schemeClr val="tx1">
                    <a:lumMod val="85000"/>
                  </a:schemeClr>
                </a:solidFill>
              </a:rPr>
              <a:t>وشدِّي وثاقي..</a:t>
            </a:r>
            <a:br>
              <a:rPr lang="ar-SA" sz="1600" b="1" dirty="0" smtClean="0">
                <a:solidFill>
                  <a:schemeClr val="tx1">
                    <a:lumMod val="85000"/>
                  </a:schemeClr>
                </a:solidFill>
              </a:rPr>
            </a:br>
            <a:r>
              <a:rPr lang="ar-SA" sz="1600" b="1" dirty="0" smtClean="0">
                <a:solidFill>
                  <a:schemeClr val="tx1">
                    <a:lumMod val="85000"/>
                  </a:schemeClr>
                </a:solidFill>
              </a:rPr>
              <a:t>بخصلة شعرٍ ..</a:t>
            </a:r>
            <a:br>
              <a:rPr lang="ar-SA" sz="1600" b="1" dirty="0" smtClean="0">
                <a:solidFill>
                  <a:schemeClr val="tx1">
                    <a:lumMod val="85000"/>
                  </a:schemeClr>
                </a:solidFill>
              </a:rPr>
            </a:br>
            <a:r>
              <a:rPr lang="ar-SA" sz="1600" b="1" dirty="0" smtClean="0">
                <a:solidFill>
                  <a:schemeClr val="tx1">
                    <a:lumMod val="85000"/>
                  </a:schemeClr>
                </a:solidFill>
              </a:rPr>
              <a:t>بخيطٍ يلوِّح في ذيل ثوبك..</a:t>
            </a:r>
            <a:endParaRPr lang="he-IL" sz="1600" b="1" dirty="0">
              <a:solidFill>
                <a:schemeClr val="tx1">
                  <a:lumMod val="85000"/>
                </a:schemeClr>
              </a:solidFill>
            </a:endParaRPr>
          </a:p>
        </p:txBody>
      </p:sp>
      <p:pic>
        <p:nvPicPr>
          <p:cNvPr id="27654" name="Picture 6" descr="http://mlafaty.net/up/uploads/7ecbb98ec0.bmp"/>
          <p:cNvPicPr>
            <a:picLocks noChangeAspect="1" noChangeArrowheads="1"/>
          </p:cNvPicPr>
          <p:nvPr/>
        </p:nvPicPr>
        <p:blipFill>
          <a:blip r:embed="rId2"/>
          <a:srcRect/>
          <a:stretch>
            <a:fillRect/>
          </a:stretch>
        </p:blipFill>
        <p:spPr bwMode="auto">
          <a:xfrm>
            <a:off x="214282" y="0"/>
            <a:ext cx="1785950" cy="2220531"/>
          </a:xfrm>
          <a:prstGeom prst="roundRect">
            <a:avLst>
              <a:gd name="adj" fmla="val 16667"/>
            </a:avLst>
          </a:prstGeom>
          <a:ln>
            <a:solidFill>
              <a:schemeClr val="accent1"/>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428736"/>
            <a:ext cx="9144000" cy="5429264"/>
          </a:xfrm>
        </p:spPr>
        <p:txBody>
          <a:bodyPr>
            <a:normAutofit fontScale="32500" lnSpcReduction="20000"/>
          </a:bodyPr>
          <a:lstStyle/>
          <a:p>
            <a:r>
              <a:rPr lang="ar-SA" sz="5500" b="1" dirty="0" smtClean="0">
                <a:solidFill>
                  <a:schemeClr val="tx1">
                    <a:lumMod val="75000"/>
                  </a:schemeClr>
                </a:solidFill>
              </a:rPr>
              <a:t>أحمد شوقي علي أحمد شوقي بك (1868 - 13 ديسمبر 1932)، شاعر مصري يعد من أعظم شعراء العربية في جميع العصور حسبما ذكر ذلك في قاموسه الشهير (قاموس المورد) لقب </a:t>
            </a:r>
            <a:r>
              <a:rPr lang="ar-SA" sz="5500" b="1" dirty="0" err="1" smtClean="0">
                <a:solidFill>
                  <a:schemeClr val="tx1">
                    <a:lumMod val="75000"/>
                  </a:schemeClr>
                </a:solidFill>
              </a:rPr>
              <a:t>بـ</a:t>
            </a:r>
            <a:r>
              <a:rPr lang="ar-SA" sz="5500" b="1" dirty="0" smtClean="0">
                <a:solidFill>
                  <a:schemeClr val="tx1">
                    <a:lumMod val="75000"/>
                  </a:schemeClr>
                </a:solidFill>
              </a:rPr>
              <a:t> "أمير الشعراء".</a:t>
            </a:r>
          </a:p>
          <a:p>
            <a:endParaRPr lang="ar-SA" sz="4500" b="1" dirty="0" smtClean="0">
              <a:solidFill>
                <a:schemeClr val="accent1">
                  <a:lumMod val="75000"/>
                </a:schemeClr>
              </a:solidFill>
            </a:endParaRPr>
          </a:p>
          <a:p>
            <a:r>
              <a:rPr lang="ar-SA" sz="6200" b="1" dirty="0" smtClean="0">
                <a:solidFill>
                  <a:schemeClr val="accent1">
                    <a:lumMod val="75000"/>
                  </a:schemeClr>
                </a:solidFill>
              </a:rPr>
              <a:t>المولد والنشأة:-</a:t>
            </a:r>
          </a:p>
          <a:p>
            <a:r>
              <a:rPr lang="ar-SA" sz="4900" b="1" dirty="0" smtClean="0">
                <a:solidFill>
                  <a:schemeClr val="tx1">
                    <a:lumMod val="75000"/>
                  </a:schemeClr>
                </a:solidFill>
              </a:rPr>
              <a:t>ولد أحمد شوقي بحي الحنفي بالقاهرة في (20 من رجب 1287 هـ = 16 من أكتوبر 1870م) لأب شركسي وأم من أصول يونانية، وكانت جدته لأمه تعمل وصيفة في قصر الخديوي إسماعيل، وعلى جانب من الغنى والثراء، فتكفلت بتربية حفيدها ونشأ معها في القصر، ولما بلغ الرابعة من عمره التحق بكُتّاب الشيخ صالح، فحفظ قدرًا من القرآن وتعلّم مبادئ القراءة والكتابة، ثم التحق بمدرسة </a:t>
            </a:r>
            <a:r>
              <a:rPr lang="ar-SA" sz="4900" b="1" dirty="0" err="1" smtClean="0">
                <a:solidFill>
                  <a:schemeClr val="tx1">
                    <a:lumMod val="75000"/>
                  </a:schemeClr>
                </a:solidFill>
              </a:rPr>
              <a:t>المبتديان</a:t>
            </a:r>
            <a:r>
              <a:rPr lang="ar-SA" sz="4900" b="1" dirty="0" smtClean="0">
                <a:solidFill>
                  <a:schemeClr val="tx1">
                    <a:lumMod val="75000"/>
                  </a:schemeClr>
                </a:solidFill>
              </a:rPr>
              <a:t> الابتدائية، وأظهر فيها نبوغًا واضحًا كوفئ عليه بإعفائه من مصروفات المدرسة، وانكب على دواوين فحول الشعراء حفظًا واستظهارًا، فبدأ الشعر يجري على لسانه. </a:t>
            </a:r>
            <a:br>
              <a:rPr lang="ar-SA" sz="4900" b="1" dirty="0" smtClean="0">
                <a:solidFill>
                  <a:schemeClr val="tx1">
                    <a:lumMod val="75000"/>
                  </a:schemeClr>
                </a:solidFill>
              </a:rPr>
            </a:br>
            <a:r>
              <a:rPr lang="ar-SA" sz="4900" b="1" dirty="0" smtClean="0">
                <a:solidFill>
                  <a:schemeClr val="tx1">
                    <a:lumMod val="75000"/>
                  </a:schemeClr>
                </a:solidFill>
              </a:rPr>
              <a:t/>
            </a:r>
            <a:br>
              <a:rPr lang="ar-SA" sz="4900" b="1" dirty="0" smtClean="0">
                <a:solidFill>
                  <a:schemeClr val="tx1">
                    <a:lumMod val="75000"/>
                  </a:schemeClr>
                </a:solidFill>
              </a:rPr>
            </a:br>
            <a:r>
              <a:rPr lang="ar-SA" sz="4900" b="1" dirty="0" smtClean="0">
                <a:solidFill>
                  <a:schemeClr val="tx1">
                    <a:lumMod val="75000"/>
                  </a:schemeClr>
                </a:solidFill>
              </a:rPr>
              <a:t>وبعد أن أنهى تعليمه بالمدرسة وهو في الخامسة عشرة من عمره التحق بمدرسة الحقوق سنة (1303هـ = 1885م)، وانتسب إلى قسم الترجمة الذي قد أنشئ </a:t>
            </a:r>
            <a:r>
              <a:rPr lang="ar-SA" sz="4900" b="1" dirty="0" err="1" smtClean="0">
                <a:solidFill>
                  <a:schemeClr val="tx1">
                    <a:lumMod val="75000"/>
                  </a:schemeClr>
                </a:solidFill>
              </a:rPr>
              <a:t>بها</a:t>
            </a:r>
            <a:r>
              <a:rPr lang="ar-SA" sz="4900" b="1" dirty="0" smtClean="0">
                <a:solidFill>
                  <a:schemeClr val="tx1">
                    <a:lumMod val="75000"/>
                  </a:schemeClr>
                </a:solidFill>
              </a:rPr>
              <a:t> حديثًا، وفي هذه الفترة بدأت موهبته الشعرية تلفت نظر أستاذه الشيخ "محمد </a:t>
            </a:r>
            <a:r>
              <a:rPr lang="ar-SA" sz="4900" b="1" dirty="0" err="1" smtClean="0">
                <a:solidFill>
                  <a:schemeClr val="tx1">
                    <a:lumMod val="75000"/>
                  </a:schemeClr>
                </a:solidFill>
              </a:rPr>
              <a:t>البسيوني</a:t>
            </a:r>
            <a:r>
              <a:rPr lang="ar-SA" sz="4900" b="1" dirty="0" smtClean="0">
                <a:solidFill>
                  <a:schemeClr val="tx1">
                    <a:lumMod val="75000"/>
                  </a:schemeClr>
                </a:solidFill>
              </a:rPr>
              <a:t>"، ورأى فيه مشروع شاعر كبير، فشجّعه، وكان الشيخ </a:t>
            </a:r>
            <a:r>
              <a:rPr lang="ar-SA" sz="4900" b="1" dirty="0" err="1" smtClean="0">
                <a:solidFill>
                  <a:schemeClr val="tx1">
                    <a:lumMod val="75000"/>
                  </a:schemeClr>
                </a:solidFill>
              </a:rPr>
              <a:t>بسيوني</a:t>
            </a:r>
            <a:r>
              <a:rPr lang="ar-SA" sz="4900" b="1" dirty="0" smtClean="0">
                <a:solidFill>
                  <a:schemeClr val="tx1">
                    <a:lumMod val="75000"/>
                  </a:schemeClr>
                </a:solidFill>
              </a:rPr>
              <a:t> يُدّرس البلاغة في مدرسة الحقوق ويُنظِّم الشعر في مدح الخديوي توفيق في المناسبات، وبلغ من إعجابه بموهبة تلميذه أنه كان يعرض عليه قصائده قبل أن ينشرها في جريدة الوقائع المصرية، وأنه أثنى عليه في حضرة الخديوي، وأفهمه أنه جدير بالرعاية، وهو ما جعل الخديوي يدعوه لمقابلته</a:t>
            </a:r>
            <a:r>
              <a:rPr lang="ar-SA" sz="4900" dirty="0" smtClean="0"/>
              <a:t>. </a:t>
            </a:r>
            <a:r>
              <a:rPr lang="ar-SA" sz="4000" dirty="0" smtClean="0"/>
              <a:t/>
            </a:r>
            <a:br>
              <a:rPr lang="ar-SA" sz="4000" dirty="0" smtClean="0"/>
            </a:br>
            <a:r>
              <a:rPr lang="ar-SA" sz="4000" dirty="0" smtClean="0"/>
              <a:t/>
            </a:r>
            <a:br>
              <a:rPr lang="ar-SA" sz="4000" dirty="0" smtClean="0"/>
            </a:br>
            <a:r>
              <a:rPr lang="ar-SA" sz="3500" dirty="0" smtClean="0"/>
              <a:t/>
            </a:r>
            <a:br>
              <a:rPr lang="ar-SA" sz="3500" dirty="0" smtClean="0"/>
            </a:br>
            <a:endParaRPr lang="ar-SA" sz="3500" dirty="0" smtClean="0"/>
          </a:p>
        </p:txBody>
      </p:sp>
      <p:sp>
        <p:nvSpPr>
          <p:cNvPr id="4" name="מלבן 3"/>
          <p:cNvSpPr/>
          <p:nvPr/>
        </p:nvSpPr>
        <p:spPr>
          <a:xfrm>
            <a:off x="2500298" y="214290"/>
            <a:ext cx="429316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احمد شوقي</a:t>
            </a:r>
            <a:endParaRPr lang="he-IL"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n4hr.com/up/uploads/f56faf248f.jpg"/>
          <p:cNvPicPr>
            <a:picLocks noChangeAspect="1" noChangeArrowheads="1"/>
          </p:cNvPicPr>
          <p:nvPr/>
        </p:nvPicPr>
        <p:blipFill>
          <a:blip r:embed="rId2"/>
          <a:srcRect/>
          <a:stretch>
            <a:fillRect/>
          </a:stretch>
        </p:blipFill>
        <p:spPr bwMode="auto">
          <a:xfrm>
            <a:off x="214282" y="0"/>
            <a:ext cx="1688431" cy="1474092"/>
          </a:xfrm>
          <a:prstGeom prst="horizontalScroll">
            <a:avLst/>
          </a:prstGeom>
          <a:ln>
            <a:solidFill>
              <a:schemeClr val="accent1"/>
            </a:solid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42852"/>
            <a:ext cx="9144000" cy="6715148"/>
          </a:xfrm>
        </p:spPr>
        <p:txBody>
          <a:bodyPr>
            <a:normAutofit fontScale="77500" lnSpcReduction="20000"/>
          </a:bodyPr>
          <a:lstStyle/>
          <a:p>
            <a:endParaRPr lang="ar-SA" sz="3200" b="1" dirty="0" smtClean="0">
              <a:solidFill>
                <a:schemeClr val="accent1"/>
              </a:solidFill>
            </a:endParaRPr>
          </a:p>
          <a:p>
            <a:r>
              <a:rPr lang="ar-SA" sz="3200" b="1" dirty="0" smtClean="0">
                <a:solidFill>
                  <a:schemeClr val="accent1">
                    <a:lumMod val="75000"/>
                  </a:schemeClr>
                </a:solidFill>
              </a:rPr>
              <a:t>السفر إلى فرنسا:-</a:t>
            </a:r>
          </a:p>
          <a:p>
            <a:r>
              <a:rPr lang="ar-SA" sz="2400" b="1" dirty="0" smtClean="0">
                <a:solidFill>
                  <a:schemeClr val="tx1">
                    <a:lumMod val="85000"/>
                  </a:schemeClr>
                </a:solidFill>
              </a:rPr>
              <a:t>وبعد عامين من الدراسة تخرّج من المدرسة، والتحق بقصر الخديوي توفيق، الذي ما لبث أن أرسله على نفقته الخاصة إلى فرنسا، فالتحق بجامعة "</a:t>
            </a:r>
            <a:r>
              <a:rPr lang="ar-SA" sz="2400" b="1" dirty="0" err="1" smtClean="0">
                <a:solidFill>
                  <a:schemeClr val="tx1">
                    <a:lumMod val="85000"/>
                  </a:schemeClr>
                </a:solidFill>
              </a:rPr>
              <a:t>مونبلييه</a:t>
            </a:r>
            <a:r>
              <a:rPr lang="ar-SA" sz="2400" b="1" dirty="0" smtClean="0">
                <a:solidFill>
                  <a:schemeClr val="tx1">
                    <a:lumMod val="85000"/>
                  </a:schemeClr>
                </a:solidFill>
              </a:rPr>
              <a:t>" لمدة عامين لدراسة القانون، ثم انتقل إلى جامعة باريس لاستكمال دراسته حتى حصل على إجازة الحقوق سنة (1311هـ = 1893م)، ثم مكث أربعة أشهر قبل أن يغادر فرنسا في دراسة الأدب الفرنسي دراسة جيدة ومطالعة إنتاج كبار الكتاب والشعر</a:t>
            </a:r>
          </a:p>
          <a:p>
            <a:endParaRPr lang="ar-SA" sz="1800" b="1" dirty="0" smtClean="0">
              <a:solidFill>
                <a:schemeClr val="tx1">
                  <a:lumMod val="85000"/>
                </a:schemeClr>
              </a:solidFill>
            </a:endParaRPr>
          </a:p>
          <a:p>
            <a:r>
              <a:rPr lang="ar-SA" sz="3200" b="1" dirty="0" smtClean="0">
                <a:solidFill>
                  <a:schemeClr val="accent1">
                    <a:lumMod val="75000"/>
                  </a:schemeClr>
                </a:solidFill>
              </a:rPr>
              <a:t>العودة إلى مصر:-</a:t>
            </a:r>
          </a:p>
          <a:p>
            <a:r>
              <a:rPr lang="ar-SA" sz="2400" b="1" dirty="0" smtClean="0">
                <a:solidFill>
                  <a:schemeClr val="tx1">
                    <a:lumMod val="85000"/>
                  </a:schemeClr>
                </a:solidFill>
              </a:rPr>
              <a:t>عاد شوقي إلى مصر فوجد الخديوي عباس حلمي يجلس على عرش مصر، فعيّنه بقسم الترجمة في القصر، ثم ما لم لبث أن توثَّقت علاقته بالخديوي الذي رأى في شعره عونًا له في صراعه مع الإنجليز، فقرَّبه إليه بعد أن ارتفعت منزلته عنده، وخصَّه الشاعر العظيم بمدائحه في غدوه ورواحه، وظل شوقي يعمل في القصر حتى خلع الإنجليز عباس الثاني عن عرش مصر، وأعلنوا الحماية عليها سنة (1941م)، وولّوا حسين كامل سلطنة مصر، وطلبوا من الشاعر مغادرة البلاد، فاختار النفي إلى برشلونة في إسبانيا، وأقام مع أسرته في دار جميلة تطل على البحر المتوسط. </a:t>
            </a:r>
            <a:r>
              <a:rPr lang="ar-SA" sz="3800" dirty="0" smtClean="0"/>
              <a:t/>
            </a:r>
            <a:br>
              <a:rPr lang="ar-SA" sz="3800"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endParaRPr lang="he-IL" dirty="0"/>
          </a:p>
        </p:txBody>
      </p:sp>
      <p:pic>
        <p:nvPicPr>
          <p:cNvPr id="15364" name="Picture 4" descr="http://www.al-jazirah.com.sa/culture/26052003/21.jpg"/>
          <p:cNvPicPr>
            <a:picLocks noChangeAspect="1" noChangeArrowheads="1"/>
          </p:cNvPicPr>
          <p:nvPr/>
        </p:nvPicPr>
        <p:blipFill>
          <a:blip r:embed="rId2"/>
          <a:srcRect/>
          <a:stretch>
            <a:fillRect/>
          </a:stretch>
        </p:blipFill>
        <p:spPr bwMode="auto">
          <a:xfrm rot="474678">
            <a:off x="890114" y="4740565"/>
            <a:ext cx="1523321" cy="1621307"/>
          </a:xfrm>
          <a:prstGeom prst="rect">
            <a:avLst/>
          </a:prstGeom>
          <a:ln>
            <a:solidFill>
              <a:schemeClr val="accent1"/>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214290"/>
            <a:ext cx="8858312" cy="6429420"/>
          </a:xfrm>
        </p:spPr>
        <p:txBody>
          <a:bodyPr>
            <a:normAutofit/>
          </a:bodyPr>
          <a:lstStyle/>
          <a:p>
            <a:r>
              <a:rPr lang="ar-SA" b="1" dirty="0" smtClean="0">
                <a:solidFill>
                  <a:schemeClr val="accent1">
                    <a:lumMod val="75000"/>
                  </a:schemeClr>
                </a:solidFill>
              </a:rPr>
              <a:t>العودة إلى الوطن:-</a:t>
            </a:r>
          </a:p>
          <a:p>
            <a:r>
              <a:rPr lang="ar-SA" sz="1800" b="1" dirty="0" smtClean="0">
                <a:solidFill>
                  <a:schemeClr val="tx1">
                    <a:lumMod val="85000"/>
                  </a:schemeClr>
                </a:solidFill>
              </a:rPr>
              <a:t>عاد شوقي إلى الوطن في سنة (1339هـ= 1920)، واستقبله الشعب استقبالاً رائعًا واحتشد الآلاف لتحيته، وكان على رأس مستقبليه الشاعر الكبير "حافظ إبراهيم"، وجاءت عودته بعد أن قويت الحركة الوطنية واشتد عودها بعد ثورة 1919، وتخضبت أرض الوطن بدماء الشهداء، فمال شوقي إلى جانب الشعب، وتغنَّى في شعره بعواطف قومه وعبّر عن آمالهم في التحرر والاستقلال والنظام النيابي والتعليم، ولم يترك مناسبة وطنية إلا سجّل فيها مشاعر الوطن وما يجيش في صدور أبنائه من آمال. </a:t>
            </a:r>
          </a:p>
          <a:p>
            <a:r>
              <a:rPr lang="ar-SA" sz="1800" b="1" dirty="0" smtClean="0">
                <a:solidFill>
                  <a:schemeClr val="tx1">
                    <a:lumMod val="85000"/>
                  </a:schemeClr>
                </a:solidFill>
              </a:rPr>
              <a:t>لقد انقطعت علاقته بالقصر واسترد الطائر المغرد حريته، وخرج من القفص الذهبي، وأصبح شاعر الشعب المصري وترجمانه الأمين، فحين يرى زعماء الأحزاب وصحفها يتناحرون فيما بينهم، والمحتل الإنجليزي لا يزال جاثم على صدر الوطن، يصيح فيهم قائلاً: </a:t>
            </a:r>
          </a:p>
          <a:p>
            <a:r>
              <a:rPr lang="ar-SA" sz="2800" dirty="0" smtClean="0">
                <a:solidFill>
                  <a:schemeClr val="accent2">
                    <a:lumMod val="60000"/>
                    <a:lumOff val="40000"/>
                  </a:schemeClr>
                </a:solidFill>
              </a:rPr>
              <a:t>إلام الخلف بينكم إلاما؟  وهذي الضجة الكبرى علاما؟ وفيم يكيد بعضكم لبعض  وتبدون العداوة والخصاما؟ وأين الفوز؟ لا مصر استقرت   على حال ولا السودان داما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14282" y="214290"/>
            <a:ext cx="8715436" cy="6429420"/>
          </a:xfrm>
        </p:spPr>
        <p:txBody>
          <a:bodyPr>
            <a:normAutofit/>
          </a:bodyPr>
          <a:lstStyle/>
          <a:p>
            <a:r>
              <a:rPr lang="ar-SA" sz="1800" b="1" dirty="0" smtClean="0">
                <a:solidFill>
                  <a:schemeClr val="tx1">
                    <a:lumMod val="85000"/>
                  </a:schemeClr>
                </a:solidFill>
              </a:rPr>
              <a:t>ورأى في التاريخ الفرعوني وأمجاده ما يثير أبناء الشعب ويدفعهم إلى الأمام والتحرر، فنظم قصائد عن النيل والأهرام وأبي الهول. ولما اكتشفت مقبرة توت عنخ أمون وقف العالم مندهشًا أمام آثارها المبهرة، ورأى شوقي في ذلك فرصة للتغني بأمجاد مصر؛ حتى يُحرِّك في النفوس الأمل ويدفعها إلى الرقي والطموح، فنظم قصيدة رائعة مطلعها: </a:t>
            </a:r>
          </a:p>
          <a:p>
            <a:r>
              <a:rPr lang="ar-SA" sz="2800" dirty="0" smtClean="0">
                <a:solidFill>
                  <a:schemeClr val="accent2">
                    <a:lumMod val="60000"/>
                    <a:lumOff val="40000"/>
                  </a:schemeClr>
                </a:solidFill>
              </a:rPr>
              <a:t>قفي يا أخت </a:t>
            </a:r>
            <a:r>
              <a:rPr lang="ar-SA" sz="2800" dirty="0" err="1" smtClean="0">
                <a:solidFill>
                  <a:schemeClr val="accent2">
                    <a:lumMod val="60000"/>
                    <a:lumOff val="40000"/>
                  </a:schemeClr>
                </a:solidFill>
              </a:rPr>
              <a:t>يوشع</a:t>
            </a:r>
            <a:r>
              <a:rPr lang="ar-SA" sz="2800" dirty="0" smtClean="0">
                <a:solidFill>
                  <a:schemeClr val="accent2">
                    <a:lumMod val="60000"/>
                    <a:lumOff val="40000"/>
                  </a:schemeClr>
                </a:solidFill>
              </a:rPr>
              <a:t> خبرينا   أحاديث القرون </a:t>
            </a:r>
            <a:r>
              <a:rPr lang="ar-SA" sz="2800" dirty="0" err="1" smtClean="0">
                <a:solidFill>
                  <a:schemeClr val="accent2">
                    <a:lumMod val="60000"/>
                    <a:lumOff val="40000"/>
                  </a:schemeClr>
                </a:solidFill>
              </a:rPr>
              <a:t>الغابرينا</a:t>
            </a:r>
            <a:r>
              <a:rPr lang="ar-SA" sz="2800" dirty="0" smtClean="0">
                <a:solidFill>
                  <a:schemeClr val="accent2">
                    <a:lumMod val="60000"/>
                    <a:lumOff val="40000"/>
                  </a:schemeClr>
                </a:solidFill>
              </a:rPr>
              <a:t> وقصي من مصارعهم علينا  ومن </a:t>
            </a:r>
            <a:r>
              <a:rPr lang="ar-SA" sz="2800" dirty="0" err="1" smtClean="0">
                <a:solidFill>
                  <a:schemeClr val="accent2">
                    <a:lumMod val="60000"/>
                    <a:lumOff val="40000"/>
                  </a:schemeClr>
                </a:solidFill>
              </a:rPr>
              <a:t>دولاتهم</a:t>
            </a:r>
            <a:r>
              <a:rPr lang="ar-SA" sz="2800" dirty="0" smtClean="0">
                <a:solidFill>
                  <a:schemeClr val="accent2">
                    <a:lumMod val="60000"/>
                    <a:lumOff val="40000"/>
                  </a:schemeClr>
                </a:solidFill>
              </a:rPr>
              <a:t> ما تعلمينا </a:t>
            </a:r>
          </a:p>
          <a:p>
            <a:endParaRPr lang="ar-SA" sz="2800" dirty="0" smtClean="0">
              <a:solidFill>
                <a:schemeClr val="accent2">
                  <a:lumMod val="60000"/>
                  <a:lumOff val="40000"/>
                </a:schemeClr>
              </a:solidFill>
            </a:endParaRPr>
          </a:p>
          <a:p>
            <a:r>
              <a:rPr lang="ar-SA" sz="1800" b="1" dirty="0" smtClean="0">
                <a:solidFill>
                  <a:schemeClr val="tx1">
                    <a:lumMod val="85000"/>
                  </a:schemeClr>
                </a:solidFill>
              </a:rPr>
              <a:t>وامتد شعر شوقي بأجنحته ليعبر عن آمال العرب وقضاياهم ومعاركهم ضد المستعمر، فنظم في "نكبة دمشق" وفي "نكبة بيروت" وفي ذكرى استقلال سوريا وذكرى شهدائها، ومن أبدع شعره قصيدته في "نكبة دمشق" التي سجّل فيها أحداث الثورة التي اشتعلت في دمشق ضد الاحتلال الفرنسي، ومنها: </a:t>
            </a:r>
          </a:p>
          <a:p>
            <a:pPr>
              <a:buNone/>
            </a:pPr>
            <a:r>
              <a:rPr lang="ar-SA" sz="2400" dirty="0" smtClean="0">
                <a:solidFill>
                  <a:schemeClr val="accent2">
                    <a:lumMod val="60000"/>
                    <a:lumOff val="40000"/>
                  </a:schemeClr>
                </a:solidFill>
              </a:rPr>
              <a:t>بني سوريّة اطرحوا الأماني     وألقوا عنكم الأحلام ألقوا </a:t>
            </a:r>
          </a:p>
          <a:p>
            <a:pPr>
              <a:buNone/>
            </a:pPr>
            <a:r>
              <a:rPr lang="ar-SA" sz="2400" dirty="0" smtClean="0">
                <a:solidFill>
                  <a:schemeClr val="accent2">
                    <a:lumMod val="60000"/>
                    <a:lumOff val="40000"/>
                  </a:schemeClr>
                </a:solidFill>
              </a:rPr>
              <a:t>وقفتم بين موت أو حياة         فإن رمتم نعيم الدهر فاشقوا </a:t>
            </a:r>
          </a:p>
          <a:p>
            <a:pPr>
              <a:buNone/>
            </a:pPr>
            <a:r>
              <a:rPr lang="ar-SA" sz="2400" dirty="0" smtClean="0">
                <a:solidFill>
                  <a:schemeClr val="accent2">
                    <a:lumMod val="60000"/>
                    <a:lumOff val="40000"/>
                  </a:schemeClr>
                </a:solidFill>
              </a:rPr>
              <a:t>وللأوطان في دم كل حرٍّ          يد سلفت ودين مستحقُّ </a:t>
            </a:r>
          </a:p>
          <a:p>
            <a:pPr>
              <a:buNone/>
            </a:pPr>
            <a:r>
              <a:rPr lang="ar-SA" sz="2400" dirty="0" smtClean="0">
                <a:solidFill>
                  <a:schemeClr val="accent2">
                    <a:lumMod val="60000"/>
                    <a:lumOff val="40000"/>
                  </a:schemeClr>
                </a:solidFill>
              </a:rPr>
              <a:t>وللحرية الحمراء باب                بكل يد مضرجة يُدَقُّ </a:t>
            </a:r>
            <a:endParaRPr lang="he-IL" sz="2400"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214290"/>
            <a:ext cx="8715436" cy="6429420"/>
          </a:xfrm>
        </p:spPr>
        <p:txBody>
          <a:bodyPr/>
          <a:lstStyle/>
          <a:p>
            <a:r>
              <a:rPr lang="ar-SA" sz="1800" b="1" dirty="0" smtClean="0"/>
              <a:t>ولم تشغله قضايا وطنه عن متابعة أخبار دولة الخلافة العثمانية، فقد كان لها محبًا عن شعور صادق وإيمان جازم بأهميتها في حفظ رابطة العالم الإسلامي، وتقوية الأواصر بين شعوبه، حتى إذا أعلن "مصطفى كمال أتاتورك" إلغاء الخلافة سنة 1924 وقع الخبر عليه كالصاعقة، ورثاها رثاءً صادقًا في قصيدة مبكية مطلعها: </a:t>
            </a:r>
          </a:p>
          <a:p>
            <a:pPr>
              <a:buNone/>
            </a:pPr>
            <a:r>
              <a:rPr lang="ar-SA" sz="2800" dirty="0" smtClean="0">
                <a:solidFill>
                  <a:schemeClr val="accent2">
                    <a:lumMod val="60000"/>
                    <a:lumOff val="40000"/>
                  </a:schemeClr>
                </a:solidFill>
              </a:rPr>
              <a:t>عادت أغاني العرس رجع نواح      ونعيت بين معالم الأفراح</a:t>
            </a:r>
          </a:p>
          <a:p>
            <a:pPr>
              <a:buNone/>
            </a:pPr>
            <a:r>
              <a:rPr lang="ar-SA" sz="2800" dirty="0" smtClean="0">
                <a:solidFill>
                  <a:schemeClr val="accent2">
                    <a:lumMod val="60000"/>
                    <a:lumOff val="40000"/>
                  </a:schemeClr>
                </a:solidFill>
              </a:rPr>
              <a:t>كُفنت في ليل الزفاف بثوبه        ودفنت عند تبلج الإصباح</a:t>
            </a:r>
          </a:p>
          <a:p>
            <a:pPr>
              <a:buNone/>
            </a:pPr>
            <a:r>
              <a:rPr lang="ar-SA" sz="2800" dirty="0" smtClean="0">
                <a:solidFill>
                  <a:schemeClr val="accent2">
                    <a:lumMod val="60000"/>
                    <a:lumOff val="40000"/>
                  </a:schemeClr>
                </a:solidFill>
              </a:rPr>
              <a:t>ضجت عليك مآذن ومنابر      وبكت عليك ممالك ونواح الهند</a:t>
            </a:r>
          </a:p>
          <a:p>
            <a:pPr>
              <a:buNone/>
            </a:pPr>
            <a:r>
              <a:rPr lang="ar-SA" sz="2800" dirty="0" smtClean="0">
                <a:solidFill>
                  <a:schemeClr val="accent2">
                    <a:lumMod val="60000"/>
                    <a:lumOff val="40000"/>
                  </a:schemeClr>
                </a:solidFill>
              </a:rPr>
              <a:t>والهة ومصر حزينة                تبكي عليك بمدمع سحَّاح </a:t>
            </a:r>
          </a:p>
          <a:p>
            <a:pPr>
              <a:buNone/>
            </a:pPr>
            <a:endParaRPr lang="he-IL" sz="2800" dirty="0">
              <a:solidFill>
                <a:schemeClr val="accent2">
                  <a:lumMod val="60000"/>
                  <a:lumOff val="40000"/>
                </a:schemeClr>
              </a:solidFill>
            </a:endParaRPr>
          </a:p>
        </p:txBody>
      </p:sp>
      <p:pic>
        <p:nvPicPr>
          <p:cNvPr id="16386" name="Picture 2" descr="http://n4hr.com/up/uploads/6f7fb4f17e.jpg"/>
          <p:cNvPicPr>
            <a:picLocks noChangeAspect="1" noChangeArrowheads="1"/>
          </p:cNvPicPr>
          <p:nvPr/>
        </p:nvPicPr>
        <p:blipFill>
          <a:blip r:embed="rId2"/>
          <a:srcRect/>
          <a:stretch>
            <a:fillRect/>
          </a:stretch>
        </p:blipFill>
        <p:spPr bwMode="auto">
          <a:xfrm>
            <a:off x="1928794" y="3857628"/>
            <a:ext cx="5072098" cy="3000372"/>
          </a:xfrm>
          <a:prstGeom prst="horizontalScroll">
            <a:avLst/>
          </a:prstGeom>
          <a:noFill/>
          <a:ln>
            <a:solidFill>
              <a:schemeClr val="accent2">
                <a:lumMod val="60000"/>
                <a:lumOff val="40000"/>
              </a:schemeClr>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14282" y="214290"/>
            <a:ext cx="8643998" cy="6429420"/>
          </a:xfrm>
        </p:spPr>
        <p:txBody>
          <a:bodyPr>
            <a:normAutofit/>
          </a:bodyPr>
          <a:lstStyle/>
          <a:p>
            <a:r>
              <a:rPr lang="ar-SA" sz="3100" b="1" dirty="0" smtClean="0">
                <a:solidFill>
                  <a:schemeClr val="accent1">
                    <a:lumMod val="75000"/>
                  </a:schemeClr>
                </a:solidFill>
              </a:rPr>
              <a:t>المسرح:-</a:t>
            </a:r>
          </a:p>
          <a:p>
            <a:r>
              <a:rPr lang="ar-SA" sz="2000" dirty="0" smtClean="0">
                <a:solidFill>
                  <a:schemeClr val="tx1">
                    <a:lumMod val="85000"/>
                  </a:schemeClr>
                </a:solidFill>
              </a:rPr>
              <a:t>بلغ أحمد شوقي قمة مجده، وأحس أنه قد حقق كل أمانيه بعد أن بايعه شعراء العرب بإمارة الشعر، فبدأ يتجه إلى فن المسرحية الشعرية، وكان قد بدأ في ذلك أثناء إقامته في فرنسا لكنه عدل عنه إلى فن القصيد. </a:t>
            </a:r>
          </a:p>
          <a:p>
            <a:r>
              <a:rPr lang="ar-SA" sz="2000" dirty="0" smtClean="0">
                <a:solidFill>
                  <a:schemeClr val="tx1">
                    <a:lumMod val="85000"/>
                  </a:schemeClr>
                </a:solidFill>
              </a:rPr>
              <a:t>وأخذ ينشر على الناس مسرحياته الشعرية الرائعة، استمد اثنتين منها من التاريخ المصري القديم، وهما: "مصرع كليوباترا" "قمبيز"، والأولى منهما هي أولى مسرحياته ظهورًا، وواحدة من التاريخ الإسلامي هي "مجنون ليلى"، ومثلها من التاريخ العربي القديم هي "عنترة"، وأخرى من التاريخ المصري العثماني وهي "علي بك الكبير"، وله مسرحيتان هزليتان، هما: "الست هدي"، "البخيلة". </a:t>
            </a:r>
          </a:p>
          <a:p>
            <a:r>
              <a:rPr lang="ar-SA" sz="2000" dirty="0" smtClean="0">
                <a:solidFill>
                  <a:schemeClr val="tx1">
                    <a:lumMod val="85000"/>
                  </a:schemeClr>
                </a:solidFill>
              </a:rPr>
              <a:t>ولأمر غير معلوم كتب مسرحية "أميرة الأندلس" نثرًا، مع أن بطلها أو أحد أبطالها البارزين هو الشاعر المعتمد بن عباد. </a:t>
            </a:r>
          </a:p>
          <a:p>
            <a:r>
              <a:rPr lang="ar-SA" sz="2000" dirty="0" smtClean="0">
                <a:solidFill>
                  <a:schemeClr val="tx1">
                    <a:lumMod val="85000"/>
                  </a:schemeClr>
                </a:solidFill>
              </a:rPr>
              <a:t>وقد غلب الطابع الغنائي والأخلاقي على مسرحياته، وضعف الطابع الدرامي، وكانت الحركة المسرحية بطيئة لشدة طول أجزاء كثيرة من الحوار، غير أن هذه المآخذ لا تُفقِد مسرحيات شوقي قيمتها الشعرية الغنائية، ولا تنفي عنها كونها ركيزة الشعر الدرامي في الأدب العربي الحديث. </a:t>
            </a:r>
          </a:p>
          <a:p>
            <a:endParaRPr lang="he-IL" dirty="0"/>
          </a:p>
        </p:txBody>
      </p:sp>
      <p:pic>
        <p:nvPicPr>
          <p:cNvPr id="19458" name="Picture 2" descr="http://news.bdr130.net/newspics/487462.jpg"/>
          <p:cNvPicPr>
            <a:picLocks noChangeAspect="1" noChangeArrowheads="1"/>
          </p:cNvPicPr>
          <p:nvPr/>
        </p:nvPicPr>
        <p:blipFill>
          <a:blip r:embed="rId2"/>
          <a:srcRect/>
          <a:stretch>
            <a:fillRect/>
          </a:stretch>
        </p:blipFill>
        <p:spPr bwMode="auto">
          <a:xfrm>
            <a:off x="357158" y="5357826"/>
            <a:ext cx="2357434" cy="12144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9144000" cy="928670"/>
          </a:xfrm>
        </p:spPr>
        <p:txBody>
          <a:bodyPr>
            <a:normAutofit/>
          </a:bodyPr>
          <a:lstStyle/>
          <a:p>
            <a:pPr algn="r"/>
            <a:r>
              <a:rPr lang="ar-SA" sz="4000" b="1" dirty="0" err="1" smtClean="0">
                <a:solidFill>
                  <a:schemeClr val="accent1">
                    <a:lumMod val="75000"/>
                  </a:schemeClr>
                </a:solidFill>
                <a:effectLst>
                  <a:outerShdw blurRad="38100" dist="38100" dir="2700000" algn="tl">
                    <a:srgbClr val="000000">
                      <a:alpha val="43137"/>
                    </a:srgbClr>
                  </a:outerShdw>
                </a:effectLst>
              </a:rPr>
              <a:t>اعماله</a:t>
            </a:r>
            <a:r>
              <a:rPr lang="ar-SA" sz="4000" b="1" dirty="0" smtClean="0">
                <a:solidFill>
                  <a:schemeClr val="accent1">
                    <a:lumMod val="75000"/>
                  </a:schemeClr>
                </a:solidFill>
                <a:effectLst>
                  <a:outerShdw blurRad="38100" dist="38100" dir="2700000" algn="tl">
                    <a:srgbClr val="000000">
                      <a:alpha val="43137"/>
                    </a:srgbClr>
                  </a:outerShdw>
                </a:effectLst>
              </a:rPr>
              <a:t>:-</a:t>
            </a:r>
            <a:endParaRPr lang="he-IL" sz="4000" b="1" dirty="0">
              <a:solidFill>
                <a:schemeClr val="accent1">
                  <a:lumMod val="75000"/>
                </a:schemeClr>
              </a:solidFill>
              <a:effectLst>
                <a:outerShdw blurRad="38100" dist="38100" dir="2700000" algn="tl">
                  <a:srgbClr val="000000">
                    <a:alpha val="43137"/>
                  </a:srgbClr>
                </a:outerShdw>
              </a:effectLst>
            </a:endParaRPr>
          </a:p>
        </p:txBody>
      </p:sp>
      <p:sp>
        <p:nvSpPr>
          <p:cNvPr id="3" name="מציין מיקום תוכן 2"/>
          <p:cNvSpPr>
            <a:spLocks noGrp="1"/>
          </p:cNvSpPr>
          <p:nvPr>
            <p:ph sz="half" idx="1"/>
          </p:nvPr>
        </p:nvSpPr>
        <p:spPr>
          <a:xfrm>
            <a:off x="0" y="928670"/>
            <a:ext cx="4643438" cy="5929329"/>
          </a:xfrm>
        </p:spPr>
        <p:txBody>
          <a:bodyPr>
            <a:noAutofit/>
          </a:bodyPr>
          <a:lstStyle/>
          <a:p>
            <a:r>
              <a:rPr lang="ar-SA" sz="1400" b="1" dirty="0" smtClean="0">
                <a:solidFill>
                  <a:schemeClr val="accent1"/>
                </a:solidFill>
              </a:rPr>
              <a:t>قصائد:-</a:t>
            </a:r>
          </a:p>
          <a:p>
            <a:r>
              <a:rPr lang="ar-SA" sz="1050" b="1" dirty="0" smtClean="0">
                <a:solidFill>
                  <a:schemeClr val="tx1">
                    <a:lumMod val="85000"/>
                  </a:schemeClr>
                </a:solidFill>
              </a:rPr>
              <a:t>الهوى كأسا</a:t>
            </a:r>
          </a:p>
          <a:p>
            <a:r>
              <a:rPr lang="ar-SA" sz="1050" b="1" dirty="0" smtClean="0">
                <a:solidFill>
                  <a:schemeClr val="tx1">
                    <a:lumMod val="85000"/>
                  </a:schemeClr>
                </a:solidFill>
              </a:rPr>
              <a:t>العلم والتعليم وواجب المعلم</a:t>
            </a:r>
          </a:p>
          <a:p>
            <a:r>
              <a:rPr lang="ar-SA" sz="1050" b="1" dirty="0" smtClean="0">
                <a:solidFill>
                  <a:schemeClr val="tx1">
                    <a:lumMod val="85000"/>
                  </a:schemeClr>
                </a:solidFill>
              </a:rPr>
              <a:t>انتحار الطلبة </a:t>
            </a:r>
          </a:p>
          <a:p>
            <a:r>
              <a:rPr lang="ar-SA" sz="1050" b="1" dirty="0" smtClean="0">
                <a:solidFill>
                  <a:schemeClr val="tx1">
                    <a:lumMod val="85000"/>
                  </a:schemeClr>
                </a:solidFill>
              </a:rPr>
              <a:t>دك القواعد من </a:t>
            </a:r>
            <a:r>
              <a:rPr lang="ar-SA" sz="1050" b="1" dirty="0" err="1" smtClean="0">
                <a:solidFill>
                  <a:schemeClr val="tx1">
                    <a:lumMod val="85000"/>
                  </a:schemeClr>
                </a:solidFill>
              </a:rPr>
              <a:t>ثبير</a:t>
            </a:r>
            <a:endParaRPr lang="ar-SA" sz="1050" b="1" dirty="0" smtClean="0">
              <a:solidFill>
                <a:schemeClr val="tx1">
                  <a:lumMod val="85000"/>
                </a:schemeClr>
              </a:solidFill>
            </a:endParaRPr>
          </a:p>
          <a:p>
            <a:r>
              <a:rPr lang="ar-SA" sz="1050" b="1" dirty="0" smtClean="0">
                <a:solidFill>
                  <a:schemeClr val="tx1">
                    <a:lumMod val="85000"/>
                  </a:schemeClr>
                </a:solidFill>
              </a:rPr>
              <a:t>ولد </a:t>
            </a:r>
            <a:r>
              <a:rPr lang="ar-SA" sz="1050" b="1" dirty="0" err="1" smtClean="0">
                <a:solidFill>
                  <a:schemeClr val="tx1">
                    <a:lumMod val="85000"/>
                  </a:schemeClr>
                </a:solidFill>
              </a:rPr>
              <a:t>الهندى</a:t>
            </a:r>
            <a:endParaRPr lang="ar-SA" sz="1050" b="1" dirty="0" smtClean="0">
              <a:solidFill>
                <a:schemeClr val="tx1">
                  <a:lumMod val="85000"/>
                </a:schemeClr>
              </a:solidFill>
            </a:endParaRPr>
          </a:p>
          <a:p>
            <a:r>
              <a:rPr lang="ar-SA" sz="1050" b="1" dirty="0" smtClean="0">
                <a:solidFill>
                  <a:schemeClr val="tx1">
                    <a:lumMod val="85000"/>
                  </a:schemeClr>
                </a:solidFill>
              </a:rPr>
              <a:t>حسامك من سقراط</a:t>
            </a:r>
          </a:p>
          <a:p>
            <a:r>
              <a:rPr lang="ar-SA" sz="1050" b="1" dirty="0" err="1" smtClean="0">
                <a:solidFill>
                  <a:schemeClr val="tx1">
                    <a:lumMod val="85000"/>
                  </a:schemeClr>
                </a:solidFill>
              </a:rPr>
              <a:t>جنى</a:t>
            </a:r>
            <a:r>
              <a:rPr lang="ar-SA" sz="1050" b="1" dirty="0" smtClean="0">
                <a:solidFill>
                  <a:schemeClr val="tx1">
                    <a:lumMod val="85000"/>
                  </a:schemeClr>
                </a:solidFill>
              </a:rPr>
              <a:t> الهوى</a:t>
            </a:r>
          </a:p>
          <a:p>
            <a:r>
              <a:rPr lang="ar-SA" sz="1050" b="1" dirty="0" smtClean="0">
                <a:solidFill>
                  <a:schemeClr val="tx1">
                    <a:lumMod val="85000"/>
                  </a:schemeClr>
                </a:solidFill>
              </a:rPr>
              <a:t>الهلال</a:t>
            </a:r>
          </a:p>
          <a:p>
            <a:r>
              <a:rPr lang="ar-SA" sz="1050" b="1" dirty="0" smtClean="0">
                <a:solidFill>
                  <a:schemeClr val="tx1">
                    <a:lumMod val="85000"/>
                  </a:schemeClr>
                </a:solidFill>
              </a:rPr>
              <a:t>تعالي</a:t>
            </a:r>
          </a:p>
          <a:p>
            <a:r>
              <a:rPr lang="ar-SA" sz="1050" b="1" dirty="0" smtClean="0">
                <a:solidFill>
                  <a:schemeClr val="tx1">
                    <a:lumMod val="85000"/>
                  </a:schemeClr>
                </a:solidFill>
              </a:rPr>
              <a:t>عمر المختار</a:t>
            </a:r>
          </a:p>
          <a:p>
            <a:r>
              <a:rPr lang="ar-SA" sz="1050" b="1" dirty="0" smtClean="0">
                <a:solidFill>
                  <a:schemeClr val="tx1">
                    <a:lumMod val="85000"/>
                  </a:schemeClr>
                </a:solidFill>
              </a:rPr>
              <a:t>الدستور العثماني</a:t>
            </a:r>
          </a:p>
          <a:p>
            <a:r>
              <a:rPr lang="ar-SA" sz="1050" b="1" dirty="0" smtClean="0">
                <a:solidFill>
                  <a:schemeClr val="tx1">
                    <a:lumMod val="85000"/>
                  </a:schemeClr>
                </a:solidFill>
              </a:rPr>
              <a:t>الصحافة</a:t>
            </a:r>
          </a:p>
          <a:p>
            <a:r>
              <a:rPr lang="ar-SA" sz="1050" b="1" dirty="0" smtClean="0">
                <a:solidFill>
                  <a:schemeClr val="tx1">
                    <a:lumMod val="85000"/>
                  </a:schemeClr>
                </a:solidFill>
              </a:rPr>
              <a:t>اليوم نَسود بوادينا</a:t>
            </a:r>
          </a:p>
          <a:p>
            <a:r>
              <a:rPr lang="ar-SA" sz="1050" b="1" dirty="0" smtClean="0">
                <a:solidFill>
                  <a:schemeClr val="tx1">
                    <a:lumMod val="85000"/>
                  </a:schemeClr>
                </a:solidFill>
              </a:rPr>
              <a:t>المرأة الجديدة</a:t>
            </a:r>
          </a:p>
          <a:p>
            <a:r>
              <a:rPr lang="ar-SA" sz="1050" b="1" dirty="0" smtClean="0">
                <a:solidFill>
                  <a:schemeClr val="tx1">
                    <a:lumMod val="85000"/>
                  </a:schemeClr>
                </a:solidFill>
              </a:rPr>
              <a:t>الأزهر</a:t>
            </a:r>
          </a:p>
          <a:p>
            <a:r>
              <a:rPr lang="ar-SA" sz="1050" b="1" dirty="0" smtClean="0">
                <a:solidFill>
                  <a:schemeClr val="tx1">
                    <a:lumMod val="85000"/>
                  </a:schemeClr>
                </a:solidFill>
              </a:rPr>
              <a:t>ريم على القاع</a:t>
            </a:r>
          </a:p>
          <a:p>
            <a:r>
              <a:rPr lang="ar-SA" sz="1050" b="1" dirty="0" smtClean="0">
                <a:solidFill>
                  <a:schemeClr val="tx1">
                    <a:lumMod val="85000"/>
                  </a:schemeClr>
                </a:solidFill>
              </a:rPr>
              <a:t>قلدته المأْثور من أَمداحي</a:t>
            </a:r>
          </a:p>
          <a:p>
            <a:r>
              <a:rPr lang="ar-SA" sz="1050" b="1" dirty="0" err="1" smtClean="0">
                <a:solidFill>
                  <a:schemeClr val="tx1">
                    <a:lumMod val="85000"/>
                  </a:schemeClr>
                </a:solidFill>
              </a:rPr>
              <a:t>سجا</a:t>
            </a:r>
            <a:r>
              <a:rPr lang="ar-SA" sz="1050" b="1" dirty="0" smtClean="0">
                <a:solidFill>
                  <a:schemeClr val="tx1">
                    <a:lumMod val="85000"/>
                  </a:schemeClr>
                </a:solidFill>
              </a:rPr>
              <a:t> الليل</a:t>
            </a:r>
          </a:p>
          <a:p>
            <a:r>
              <a:rPr lang="ar-SA" sz="1050" b="1" dirty="0" smtClean="0">
                <a:solidFill>
                  <a:schemeClr val="tx1">
                    <a:lumMod val="85000"/>
                  </a:schemeClr>
                </a:solidFill>
              </a:rPr>
              <a:t>أيها العمال</a:t>
            </a:r>
          </a:p>
          <a:p>
            <a:r>
              <a:rPr lang="ar-SA" sz="1050" b="1" dirty="0" smtClean="0">
                <a:solidFill>
                  <a:schemeClr val="tx1">
                    <a:lumMod val="85000"/>
                  </a:schemeClr>
                </a:solidFill>
              </a:rPr>
              <a:t>أحرام على بلابله </a:t>
            </a:r>
            <a:r>
              <a:rPr lang="ar-SA" sz="1050" b="1" dirty="0" err="1" smtClean="0">
                <a:solidFill>
                  <a:schemeClr val="tx1">
                    <a:lumMod val="85000"/>
                  </a:schemeClr>
                </a:solidFill>
              </a:rPr>
              <a:t>الدوح</a:t>
            </a:r>
            <a:endParaRPr lang="ar-SA" sz="1050" b="1" dirty="0" smtClean="0">
              <a:solidFill>
                <a:schemeClr val="tx1">
                  <a:lumMod val="85000"/>
                </a:schemeClr>
              </a:solidFill>
            </a:endParaRPr>
          </a:p>
          <a:p>
            <a:r>
              <a:rPr lang="ar-SA" sz="1050" b="1" dirty="0" smtClean="0">
                <a:solidFill>
                  <a:schemeClr val="tx1">
                    <a:lumMod val="85000"/>
                  </a:schemeClr>
                </a:solidFill>
              </a:rPr>
              <a:t>يا ناعما</a:t>
            </a:r>
          </a:p>
          <a:p>
            <a:r>
              <a:rPr lang="ar-SA" sz="1050" b="1" dirty="0" smtClean="0">
                <a:solidFill>
                  <a:schemeClr val="tx1">
                    <a:lumMod val="85000"/>
                  </a:schemeClr>
                </a:solidFill>
              </a:rPr>
              <a:t>يا جارة الوادي</a:t>
            </a:r>
          </a:p>
          <a:p>
            <a:r>
              <a:rPr lang="ar-SA" sz="1050" b="1" dirty="0" smtClean="0">
                <a:solidFill>
                  <a:schemeClr val="tx1">
                    <a:lumMod val="85000"/>
                  </a:schemeClr>
                </a:solidFill>
              </a:rPr>
              <a:t>زحلة</a:t>
            </a:r>
          </a:p>
          <a:p>
            <a:r>
              <a:rPr lang="ar-SA" sz="1050" b="1" dirty="0" smtClean="0">
                <a:solidFill>
                  <a:schemeClr val="tx1">
                    <a:lumMod val="85000"/>
                  </a:schemeClr>
                </a:solidFill>
              </a:rPr>
              <a:t>المطرية تتكلم </a:t>
            </a:r>
          </a:p>
          <a:p>
            <a:r>
              <a:rPr lang="ar-SA" sz="1050" b="1" dirty="0" smtClean="0">
                <a:solidFill>
                  <a:schemeClr val="tx1">
                    <a:lumMod val="85000"/>
                  </a:schemeClr>
                </a:solidFill>
              </a:rPr>
              <a:t>سلام من صبا بردى</a:t>
            </a:r>
          </a:p>
          <a:p>
            <a:r>
              <a:rPr lang="ar-SA" sz="1050" b="1" dirty="0" smtClean="0">
                <a:solidFill>
                  <a:schemeClr val="tx1">
                    <a:lumMod val="85000"/>
                  </a:schemeClr>
                </a:solidFill>
              </a:rPr>
              <a:t>قم ناج </a:t>
            </a:r>
            <a:r>
              <a:rPr lang="ar-SA" sz="1050" b="1" dirty="0" err="1" smtClean="0">
                <a:solidFill>
                  <a:schemeClr val="tx1">
                    <a:lumMod val="85000"/>
                  </a:schemeClr>
                </a:solidFill>
              </a:rPr>
              <a:t>جلق</a:t>
            </a:r>
            <a:endParaRPr lang="ar-SA" sz="1050" b="1" dirty="0" smtClean="0">
              <a:solidFill>
                <a:schemeClr val="tx1">
                  <a:lumMod val="85000"/>
                </a:schemeClr>
              </a:solidFill>
            </a:endParaRPr>
          </a:p>
          <a:p>
            <a:r>
              <a:rPr lang="ar-SA" sz="1050" b="1" dirty="0" smtClean="0">
                <a:solidFill>
                  <a:schemeClr val="tx1">
                    <a:lumMod val="85000"/>
                  </a:schemeClr>
                </a:solidFill>
              </a:rPr>
              <a:t>شكوت البين</a:t>
            </a:r>
          </a:p>
          <a:p>
            <a:r>
              <a:rPr lang="ar-SA" sz="1050" b="1" dirty="0" smtClean="0">
                <a:solidFill>
                  <a:schemeClr val="tx1">
                    <a:lumMod val="85000"/>
                  </a:schemeClr>
                </a:solidFill>
              </a:rPr>
              <a:t>يموت في الغابِ أو في غيرِه الأسدُ</a:t>
            </a:r>
          </a:p>
          <a:p>
            <a:r>
              <a:rPr lang="ar-SA" sz="1050" b="1" dirty="0" smtClean="0">
                <a:solidFill>
                  <a:schemeClr val="tx1">
                    <a:lumMod val="85000"/>
                  </a:schemeClr>
                </a:solidFill>
              </a:rPr>
              <a:t>قصة الثعلب والديك</a:t>
            </a:r>
          </a:p>
          <a:p>
            <a:endParaRPr lang="he-IL" sz="1050" dirty="0"/>
          </a:p>
        </p:txBody>
      </p:sp>
      <p:sp>
        <p:nvSpPr>
          <p:cNvPr id="4" name="מציין מיקום תוכן 3"/>
          <p:cNvSpPr>
            <a:spLocks noGrp="1"/>
          </p:cNvSpPr>
          <p:nvPr>
            <p:ph sz="half" idx="2"/>
          </p:nvPr>
        </p:nvSpPr>
        <p:spPr>
          <a:xfrm>
            <a:off x="4714876" y="928670"/>
            <a:ext cx="4429124" cy="5929331"/>
          </a:xfrm>
        </p:spPr>
        <p:txBody>
          <a:bodyPr>
            <a:normAutofit fontScale="85000" lnSpcReduction="20000"/>
          </a:bodyPr>
          <a:lstStyle/>
          <a:p>
            <a:r>
              <a:rPr lang="ar-SA" b="1" dirty="0" smtClean="0">
                <a:solidFill>
                  <a:schemeClr val="accent1"/>
                </a:solidFill>
              </a:rPr>
              <a:t>هجاء عرابي:-</a:t>
            </a:r>
          </a:p>
          <a:p>
            <a:r>
              <a:rPr lang="ar-SA" dirty="0" smtClean="0">
                <a:solidFill>
                  <a:schemeClr val="tx1">
                    <a:lumMod val="85000"/>
                  </a:schemeClr>
                </a:solidFill>
              </a:rPr>
              <a:t>عاد لها عرابي </a:t>
            </a:r>
          </a:p>
          <a:p>
            <a:r>
              <a:rPr lang="ar-SA" dirty="0" smtClean="0">
                <a:solidFill>
                  <a:schemeClr val="tx1">
                    <a:lumMod val="85000"/>
                  </a:schemeClr>
                </a:solidFill>
              </a:rPr>
              <a:t>عرابي وما </a:t>
            </a:r>
            <a:r>
              <a:rPr lang="ar-SA" dirty="0" err="1" smtClean="0">
                <a:solidFill>
                  <a:schemeClr val="tx1">
                    <a:lumMod val="85000"/>
                  </a:schemeClr>
                </a:solidFill>
              </a:rPr>
              <a:t>جنى</a:t>
            </a:r>
            <a:r>
              <a:rPr lang="ar-SA" dirty="0" smtClean="0">
                <a:solidFill>
                  <a:schemeClr val="tx1">
                    <a:lumMod val="85000"/>
                  </a:schemeClr>
                </a:solidFill>
              </a:rPr>
              <a:t> </a:t>
            </a:r>
          </a:p>
          <a:p>
            <a:r>
              <a:rPr lang="ar-SA" dirty="0" smtClean="0">
                <a:solidFill>
                  <a:schemeClr val="tx1">
                    <a:lumMod val="85000"/>
                  </a:schemeClr>
                </a:solidFill>
              </a:rPr>
              <a:t>صوت العظام</a:t>
            </a:r>
          </a:p>
          <a:p>
            <a:endParaRPr lang="ar-SA" b="1" dirty="0" smtClean="0">
              <a:solidFill>
                <a:schemeClr val="accent1"/>
              </a:solidFill>
            </a:endParaRPr>
          </a:p>
          <a:p>
            <a:r>
              <a:rPr lang="ar-SA" b="1" dirty="0" smtClean="0">
                <a:solidFill>
                  <a:schemeClr val="accent1"/>
                </a:solidFill>
              </a:rPr>
              <a:t>روايات:-</a:t>
            </a:r>
          </a:p>
          <a:p>
            <a:r>
              <a:rPr lang="ar-SA" dirty="0" smtClean="0">
                <a:solidFill>
                  <a:schemeClr val="tx1">
                    <a:lumMod val="85000"/>
                  </a:schemeClr>
                </a:solidFill>
              </a:rPr>
              <a:t>الفرعون الأخير </a:t>
            </a:r>
          </a:p>
          <a:p>
            <a:endParaRPr lang="ar-SA" b="1" dirty="0" smtClean="0">
              <a:solidFill>
                <a:schemeClr val="accent1"/>
              </a:solidFill>
            </a:endParaRPr>
          </a:p>
          <a:p>
            <a:r>
              <a:rPr lang="ar-SA" b="1" dirty="0" smtClean="0">
                <a:solidFill>
                  <a:schemeClr val="accent1"/>
                </a:solidFill>
              </a:rPr>
              <a:t>مسرحيات شوقي:-</a:t>
            </a:r>
          </a:p>
          <a:p>
            <a:r>
              <a:rPr lang="ar-SA" dirty="0" smtClean="0">
                <a:solidFill>
                  <a:schemeClr val="tx1">
                    <a:lumMod val="85000"/>
                  </a:schemeClr>
                </a:solidFill>
              </a:rPr>
              <a:t>مصرع </a:t>
            </a:r>
            <a:r>
              <a:rPr lang="ar-SA" dirty="0" err="1" smtClean="0">
                <a:solidFill>
                  <a:schemeClr val="tx1">
                    <a:lumMod val="85000"/>
                  </a:schemeClr>
                </a:solidFill>
              </a:rPr>
              <a:t>كليو</a:t>
            </a:r>
            <a:r>
              <a:rPr lang="ar-SA" dirty="0" smtClean="0">
                <a:solidFill>
                  <a:schemeClr val="tx1">
                    <a:lumMod val="85000"/>
                  </a:schemeClr>
                </a:solidFill>
              </a:rPr>
              <a:t>پ</a:t>
            </a:r>
            <a:r>
              <a:rPr lang="ar-SA" dirty="0" err="1" smtClean="0">
                <a:solidFill>
                  <a:schemeClr val="tx1">
                    <a:lumMod val="85000"/>
                  </a:schemeClr>
                </a:solidFill>
              </a:rPr>
              <a:t>اترا</a:t>
            </a:r>
            <a:r>
              <a:rPr lang="ar-SA" dirty="0" smtClean="0">
                <a:solidFill>
                  <a:schemeClr val="tx1">
                    <a:lumMod val="85000"/>
                  </a:schemeClr>
                </a:solidFill>
              </a:rPr>
              <a:t> </a:t>
            </a:r>
          </a:p>
          <a:p>
            <a:r>
              <a:rPr lang="ar-SA" dirty="0" smtClean="0">
                <a:solidFill>
                  <a:schemeClr val="tx1">
                    <a:lumMod val="85000"/>
                  </a:schemeClr>
                </a:solidFill>
              </a:rPr>
              <a:t>قمبيز </a:t>
            </a:r>
          </a:p>
          <a:p>
            <a:r>
              <a:rPr lang="ar-SA" dirty="0" smtClean="0">
                <a:solidFill>
                  <a:schemeClr val="tx1">
                    <a:lumMod val="85000"/>
                  </a:schemeClr>
                </a:solidFill>
              </a:rPr>
              <a:t>مجنون ليلى</a:t>
            </a:r>
          </a:p>
          <a:p>
            <a:r>
              <a:rPr lang="ar-SA" dirty="0" smtClean="0">
                <a:solidFill>
                  <a:schemeClr val="tx1">
                    <a:lumMod val="85000"/>
                  </a:schemeClr>
                </a:solidFill>
              </a:rPr>
              <a:t>عنترة</a:t>
            </a:r>
          </a:p>
          <a:p>
            <a:r>
              <a:rPr lang="ar-SA" dirty="0" smtClean="0">
                <a:solidFill>
                  <a:schemeClr val="tx1">
                    <a:lumMod val="85000"/>
                  </a:schemeClr>
                </a:solidFill>
              </a:rPr>
              <a:t>علي بك الكبير</a:t>
            </a:r>
          </a:p>
          <a:p>
            <a:r>
              <a:rPr lang="ar-SA" dirty="0" smtClean="0">
                <a:solidFill>
                  <a:schemeClr val="tx1">
                    <a:lumMod val="85000"/>
                  </a:schemeClr>
                </a:solidFill>
              </a:rPr>
              <a:t>الست هدى</a:t>
            </a:r>
          </a:p>
          <a:p>
            <a:r>
              <a:rPr lang="ar-SA" dirty="0" err="1" smtClean="0">
                <a:solidFill>
                  <a:schemeClr val="tx1">
                    <a:lumMod val="85000"/>
                  </a:schemeClr>
                </a:solidFill>
              </a:rPr>
              <a:t>البخيله</a:t>
            </a:r>
            <a:r>
              <a:rPr lang="ar-SA" dirty="0" smtClean="0">
                <a:solidFill>
                  <a:schemeClr val="tx1">
                    <a:lumMod val="85000"/>
                  </a:schemeClr>
                </a:solidFill>
              </a:rPr>
              <a:t> </a:t>
            </a:r>
          </a:p>
          <a:p>
            <a:r>
              <a:rPr lang="ar-SA" dirty="0" smtClean="0">
                <a:solidFill>
                  <a:schemeClr val="tx1">
                    <a:lumMod val="85000"/>
                  </a:schemeClr>
                </a:solidFill>
              </a:rPr>
              <a:t>أميرة الأندلس </a:t>
            </a:r>
          </a:p>
          <a:p>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14282" y="142852"/>
            <a:ext cx="8715436" cy="6500858"/>
          </a:xfrm>
        </p:spPr>
        <p:txBody>
          <a:bodyPr/>
          <a:lstStyle/>
          <a:p>
            <a:r>
              <a:rPr lang="ar-SA" b="1" dirty="0" smtClean="0">
                <a:solidFill>
                  <a:schemeClr val="accent1">
                    <a:lumMod val="75000"/>
                  </a:schemeClr>
                </a:solidFill>
              </a:rPr>
              <a:t>وفاته:-</a:t>
            </a:r>
          </a:p>
          <a:p>
            <a:r>
              <a:rPr lang="ar-SA" sz="2400" b="1" dirty="0" smtClean="0"/>
              <a:t>ظل شوقي محل تقدير الناس وموضع إعجابهم ولسان حالهم، حتى إن الموت فاجأه بعد فراغه من نظم قصيدة طويلة يحيي </a:t>
            </a:r>
            <a:r>
              <a:rPr lang="ar-SA" sz="2400" b="1" dirty="0" err="1" smtClean="0"/>
              <a:t>بها</a:t>
            </a:r>
            <a:r>
              <a:rPr lang="ar-SA" sz="2400" b="1" dirty="0" smtClean="0"/>
              <a:t> مشروع القرش الذي نهض </a:t>
            </a:r>
            <a:r>
              <a:rPr lang="ar-SA" sz="2400" b="1" dirty="0" err="1" smtClean="0"/>
              <a:t>به</a:t>
            </a:r>
            <a:r>
              <a:rPr lang="ar-SA" sz="2400" b="1" dirty="0" smtClean="0"/>
              <a:t> شباب مصر، وفاضت روحه الكريمة في 14 أكتوبر 1932. </a:t>
            </a:r>
          </a:p>
          <a:p>
            <a:r>
              <a:rPr lang="ar-SA" sz="2400" b="1" dirty="0" smtClean="0"/>
              <a:t>خلد في إيطاليا بنصب تمثال له في إحدى حدائق روما, وهو أول شاعر عربي يصنف في المسرح الشعري. </a:t>
            </a:r>
          </a:p>
          <a:p>
            <a:endParaRPr lang="ar-SA" b="1" dirty="0" smtClean="0">
              <a:solidFill>
                <a:schemeClr val="accent1"/>
              </a:solidFill>
            </a:endParaRPr>
          </a:p>
        </p:txBody>
      </p:sp>
      <p:pic>
        <p:nvPicPr>
          <p:cNvPr id="20482" name="Picture 2" descr="ملف:Villa Borghese - monumento Ahmed Shawky 01215.JPG">
            <a:hlinkClick r:id="rId2"/>
          </p:cNvPr>
          <p:cNvPicPr>
            <a:picLocks noChangeAspect="1" noChangeArrowheads="1"/>
          </p:cNvPicPr>
          <p:nvPr/>
        </p:nvPicPr>
        <p:blipFill>
          <a:blip r:embed="rId3" cstate="print"/>
          <a:srcRect/>
          <a:stretch>
            <a:fillRect/>
          </a:stretch>
        </p:blipFill>
        <p:spPr bwMode="auto">
          <a:xfrm>
            <a:off x="1071538" y="4000504"/>
            <a:ext cx="2786082" cy="2643206"/>
          </a:xfrm>
          <a:prstGeom prst="rect">
            <a:avLst/>
          </a:prstGeom>
          <a:ln>
            <a:noFill/>
          </a:ln>
          <a:effectLst>
            <a:softEdge rad="112500"/>
          </a:effectLst>
        </p:spPr>
      </p:pic>
      <p:sp>
        <p:nvSpPr>
          <p:cNvPr id="5" name="הסבר מלבני 4"/>
          <p:cNvSpPr/>
          <p:nvPr/>
        </p:nvSpPr>
        <p:spPr>
          <a:xfrm>
            <a:off x="785786" y="3143248"/>
            <a:ext cx="3571900" cy="71438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bliqueBottomRight"/>
              <a:lightRig rig="threePt" dir="t"/>
            </a:scene3d>
          </a:bodyPr>
          <a:lstStyle/>
          <a:p>
            <a:r>
              <a:rPr lang="ar-SA" sz="1600" b="1" dirty="0" smtClean="0">
                <a:solidFill>
                  <a:srgbClr val="333333"/>
                </a:solidFill>
                <a:effectLst>
                  <a:reflection blurRad="6350" stA="50000" endA="300" endPos="50000" dist="29997" dir="5400000" sy="-100000" algn="bl" rotWithShape="0"/>
                </a:effectLst>
              </a:rPr>
              <a:t>تمثال احمد شوقي في روما،ايطاليا</a:t>
            </a:r>
            <a:r>
              <a:rPr lang="ar-SA" sz="1400" b="1" dirty="0" smtClean="0">
                <a:solidFill>
                  <a:srgbClr val="333333"/>
                </a:solidFill>
                <a:effectLst>
                  <a:reflection blurRad="6350" stA="50000" endA="300" endPos="50000" dist="29997" dir="5400000" sy="-100000" algn="bl" rotWithShape="0"/>
                </a:effectLst>
              </a:rPr>
              <a:t>.</a:t>
            </a:r>
            <a:endParaRPr lang="ar-SA" sz="1400" b="1" dirty="0">
              <a:solidFill>
                <a:srgbClr val="333333"/>
              </a:solidFill>
              <a:effectLst>
                <a:reflection blurRad="6350" stA="50000" endA="300" endPos="50000" dist="29997"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תלהבות">
  <a:themeElements>
    <a:clrScheme name="התלהבות">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התלהבות">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התלהבות">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146</TotalTime>
  <Words>2044</Words>
  <Application>Microsoft Office PowerPoint</Application>
  <PresentationFormat>On-screen Show (4:3)</PresentationFormat>
  <Paragraphs>147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התלהבות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اعماله:-</vt:lpstr>
      <vt:lpstr>PowerPoint Presentation</vt:lpstr>
      <vt:lpstr>PowerPoint Presentation</vt:lpstr>
      <vt:lpstr>PowerPoint Presentation</vt:lpstr>
      <vt:lpstr>PowerPoint Presentation</vt:lpstr>
      <vt:lpstr>بدأ بكتابة الشعر في جيل مبكر وقد لاقى تشجيعا من بعض معلميه ومنهم أوبشير. عام 1958، في يوم الذكرى العاشرة للنكبة ألقى قصيدة بعنوان "أخي العبري" في احتفال أقامته مدرسته. كانت القصيدة مقارنة بين ظروف حياة الأطفال العرب مقابل اليهود، استدعي على إثرها إلى مكتب الحاكم العسكري الذي قام بتوبيخه وهدده بفصل أبيه من العمل في المحجر إذا استمر بتأليف أشعار شبيهة. استمر درويش بكتابة الشعر ونشر ديوانه الأول، عصافير بلا أجنحة، في جيل 19 عاما. يعد شاعر المقاومة الفلسطينية، وان شعره مر بعدة مراحل. من مؤلفاته: </vt:lpstr>
      <vt:lpstr>PowerPoint Presentation</vt:lpstr>
      <vt:lpstr>أحنُ إلى خبز أمي:-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az</dc:creator>
  <cp:lastModifiedBy>fatin</cp:lastModifiedBy>
  <cp:revision>17</cp:revision>
  <dcterms:created xsi:type="dcterms:W3CDTF">2012-02-15T12:32:12Z</dcterms:created>
  <dcterms:modified xsi:type="dcterms:W3CDTF">2013-01-02T21:55:42Z</dcterms:modified>
</cp:coreProperties>
</file>