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1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DA498-2D49-4328-AF77-A1EDD9973A8D}" type="datetimeFigureOut">
              <a:rPr lang="he-IL" smtClean="0"/>
              <a:t>כ"א/טבת/תשע"ג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019C0C-CA12-47A3-A9F7-300504518F59}"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0DA498-2D49-4328-AF77-A1EDD9973A8D}" type="datetimeFigureOut">
              <a:rPr lang="he-IL" smtClean="0"/>
              <a:t>כ"א/טבת/תשע"ג</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019C0C-CA12-47A3-A9F7-300504518F59}"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Users\hikyat computer`s\Pictures\imagesCAR7OFMZ.jpg"/>
          <p:cNvPicPr>
            <a:picLocks noChangeAspect="1" noChangeArrowheads="1"/>
          </p:cNvPicPr>
          <p:nvPr/>
        </p:nvPicPr>
        <p:blipFill>
          <a:blip r:embed="rId2" cstate="print"/>
          <a:srcRect/>
          <a:stretch>
            <a:fillRect/>
          </a:stretch>
        </p:blipFill>
        <p:spPr bwMode="auto">
          <a:xfrm>
            <a:off x="-11783" y="0"/>
            <a:ext cx="9155784" cy="6858000"/>
          </a:xfrm>
          <a:prstGeom prst="rect">
            <a:avLst/>
          </a:prstGeom>
          <a:noFill/>
        </p:spPr>
      </p:pic>
      <p:sp>
        <p:nvSpPr>
          <p:cNvPr id="2" name="Title 1"/>
          <p:cNvSpPr>
            <a:spLocks noGrp="1"/>
          </p:cNvSpPr>
          <p:nvPr>
            <p:ph type="ctrTitle"/>
          </p:nvPr>
        </p:nvSpPr>
        <p:spPr/>
        <p:txBody>
          <a:bodyPr/>
          <a:lstStyle/>
          <a:p>
            <a:endParaRPr lang="he-IL" dirty="0"/>
          </a:p>
        </p:txBody>
      </p:sp>
      <p:sp>
        <p:nvSpPr>
          <p:cNvPr id="3" name="Subtitle 2"/>
          <p:cNvSpPr>
            <a:spLocks noGrp="1"/>
          </p:cNvSpPr>
          <p:nvPr>
            <p:ph type="subTitle" idx="1"/>
          </p:nvPr>
        </p:nvSpPr>
        <p:spPr/>
        <p:txBody>
          <a:bodyPr/>
          <a:lstStyle/>
          <a:p>
            <a:endParaRPr lang="he-IL"/>
          </a:p>
        </p:txBody>
      </p:sp>
      <p:sp>
        <p:nvSpPr>
          <p:cNvPr id="5" name="Rectangle 4"/>
          <p:cNvSpPr/>
          <p:nvPr/>
        </p:nvSpPr>
        <p:spPr>
          <a:xfrm>
            <a:off x="2051720" y="2060848"/>
            <a:ext cx="4824535" cy="1200329"/>
          </a:xfrm>
          <a:prstGeom prst="rect">
            <a:avLst/>
          </a:prstGeom>
          <a:noFill/>
        </p:spPr>
        <p:txBody>
          <a:bodyPr wrap="square" lIns="91440" tIns="45720" rIns="91440" bIns="45720">
            <a:spAutoFit/>
          </a:bodyPr>
          <a:lstStyle/>
          <a:p>
            <a:pPr algn="ctr"/>
            <a:r>
              <a:rPr lang="ar-SA"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بشرى البستاني</a:t>
            </a:r>
            <a:endParaRPr lang="en-US" sz="7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Users\hikyat computer`s\Pictures\imagesCASZ6K1E.jpg"/>
          <p:cNvPicPr>
            <a:picLocks noGrp="1" noChangeAspect="1" noChangeArrowheads="1"/>
          </p:cNvPicPr>
          <p:nvPr>
            <p:ph idx="1"/>
          </p:nvPr>
        </p:nvPicPr>
        <p:blipFill>
          <a:blip r:embed="rId2" cstate="print"/>
          <a:srcRect/>
          <a:stretch>
            <a:fillRect/>
          </a:stretch>
        </p:blipFill>
        <p:spPr bwMode="auto">
          <a:xfrm>
            <a:off x="0" y="0"/>
            <a:ext cx="9199123" cy="6858000"/>
          </a:xfrm>
          <a:prstGeom prst="rect">
            <a:avLst/>
          </a:prstGeom>
          <a:noFill/>
        </p:spPr>
      </p:pic>
      <p:sp>
        <p:nvSpPr>
          <p:cNvPr id="2" name="Title 1"/>
          <p:cNvSpPr>
            <a:spLocks noGrp="1"/>
          </p:cNvSpPr>
          <p:nvPr>
            <p:ph type="title"/>
          </p:nvPr>
        </p:nvSpPr>
        <p:spPr>
          <a:xfrm>
            <a:off x="467544" y="3501008"/>
            <a:ext cx="8229600" cy="1143000"/>
          </a:xfrm>
        </p:spPr>
        <p:txBody>
          <a:bodyPr>
            <a:noAutofit/>
          </a:bodyPr>
          <a:lstStyle/>
          <a:p>
            <a:r>
              <a:rPr lang="ar-SA" sz="3600" b="1" dirty="0"/>
              <a:t>ولدت الشاعرة بشرى حمدي البستاني في الموصل سنة 1950 حصلت على شهادة الدكتوراه في النقد الأدبي, وعملت وما تزال تعمل في كلية الآداب بجامعة الموصل, أستاذه للنقد والأدب الحديث.. كما تعمل مسئولة في قسم الدراسات في جريدة الحدباء.. وهي عضو عامل في نقابة الصحفيين العراقيين كما أنها عضو في الاتحاد العام لنساء العراق.</a:t>
            </a:r>
            <a:endParaRPr lang="he-IL" sz="3600" dirty="0">
              <a:solidFill>
                <a:schemeClr val="bg1"/>
              </a:solidFill>
            </a:endParaRPr>
          </a:p>
        </p:txBody>
      </p:sp>
      <p:sp>
        <p:nvSpPr>
          <p:cNvPr id="5" name="Rectangle 4"/>
          <p:cNvSpPr/>
          <p:nvPr/>
        </p:nvSpPr>
        <p:spPr>
          <a:xfrm>
            <a:off x="2046500" y="404664"/>
            <a:ext cx="5050999" cy="923330"/>
          </a:xfrm>
          <a:prstGeom prst="rect">
            <a:avLst/>
          </a:prstGeom>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ar-SA"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حياتها</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مثلت بشرى حمداني في عدة مؤتمرات دولية منها:</a:t>
            </a:r>
            <a:endParaRPr lang="he-IL" dirty="0"/>
          </a:p>
        </p:txBody>
      </p:sp>
      <p:sp>
        <p:nvSpPr>
          <p:cNvPr id="3" name="Content Placeholder 2"/>
          <p:cNvSpPr>
            <a:spLocks noGrp="1"/>
          </p:cNvSpPr>
          <p:nvPr>
            <p:ph idx="1"/>
          </p:nvPr>
        </p:nvSpPr>
        <p:spPr/>
        <p:txBody>
          <a:bodyPr/>
          <a:lstStyle/>
          <a:p>
            <a:r>
              <a:rPr lang="ar-SA" sz="5400" b="1" dirty="0">
                <a:solidFill>
                  <a:schemeClr val="accent2">
                    <a:lumMod val="75000"/>
                  </a:schemeClr>
                </a:solidFill>
              </a:rPr>
              <a:t>مؤتمر درزدن في ألمانيا1982.</a:t>
            </a:r>
            <a:br>
              <a:rPr lang="ar-SA" sz="5400" b="1" dirty="0">
                <a:solidFill>
                  <a:schemeClr val="accent2">
                    <a:lumMod val="75000"/>
                  </a:schemeClr>
                </a:solidFill>
              </a:rPr>
            </a:br>
            <a:r>
              <a:rPr lang="ar-SA" sz="5400" b="1" dirty="0">
                <a:solidFill>
                  <a:schemeClr val="accent2">
                    <a:lumMod val="75000"/>
                  </a:schemeClr>
                </a:solidFill>
              </a:rPr>
              <a:t>ومؤتمر براغ الدولي سنة 1986. </a:t>
            </a:r>
            <a:br>
              <a:rPr lang="ar-SA" sz="5400" b="1" dirty="0">
                <a:solidFill>
                  <a:schemeClr val="accent2">
                    <a:lumMod val="75000"/>
                  </a:schemeClr>
                </a:solidFill>
              </a:rPr>
            </a:br>
            <a:r>
              <a:rPr lang="ar-SA" sz="5400" b="1" dirty="0">
                <a:solidFill>
                  <a:schemeClr val="accent2">
                    <a:lumMod val="75000"/>
                  </a:schemeClr>
                </a:solidFill>
              </a:rPr>
              <a:t>ومؤتمر بيروت للمبدعات العربيات 1991 .</a:t>
            </a:r>
            <a:r>
              <a:rPr lang="ar-SA" b="1" dirty="0"/>
              <a:t/>
            </a:r>
            <a:br>
              <a:rPr lang="ar-SA" b="1" dirty="0"/>
            </a:br>
            <a:r>
              <a:rPr lang="ar-SA" b="1" dirty="0"/>
              <a:t/>
            </a:r>
            <a:br>
              <a:rPr lang="ar-SA" b="1" dirty="0"/>
            </a:br>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دواوينها الشعرية:</a:t>
            </a:r>
            <a:endParaRPr lang="he-IL" dirty="0"/>
          </a:p>
        </p:txBody>
      </p:sp>
      <p:sp>
        <p:nvSpPr>
          <p:cNvPr id="3" name="Content Placeholder 2"/>
          <p:cNvSpPr>
            <a:spLocks noGrp="1"/>
          </p:cNvSpPr>
          <p:nvPr>
            <p:ph idx="1"/>
          </p:nvPr>
        </p:nvSpPr>
        <p:spPr>
          <a:blipFill>
            <a:blip r:embed="rId2" cstate="print"/>
            <a:tile tx="0" ty="0" sx="100000" sy="100000" flip="none" algn="tl"/>
          </a:blipFill>
        </p:spPr>
        <p:txBody>
          <a:bodyPr/>
          <a:lstStyle/>
          <a:p>
            <a:r>
              <a:rPr lang="ar-SA" b="1" dirty="0" smtClean="0"/>
              <a:t/>
            </a:r>
            <a:br>
              <a:rPr lang="ar-SA" b="1" dirty="0" smtClean="0"/>
            </a:br>
            <a:r>
              <a:rPr lang="ar-SA" b="1" dirty="0" smtClean="0">
                <a:solidFill>
                  <a:schemeClr val="accent2">
                    <a:lumMod val="75000"/>
                  </a:schemeClr>
                </a:solidFill>
              </a:rPr>
              <a:t>ما بعد الحزن, صدر سنة1975 .</a:t>
            </a:r>
            <a:br>
              <a:rPr lang="ar-SA" b="1" dirty="0" smtClean="0">
                <a:solidFill>
                  <a:schemeClr val="accent2">
                    <a:lumMod val="75000"/>
                  </a:schemeClr>
                </a:solidFill>
              </a:rPr>
            </a:br>
            <a:endParaRPr lang="ar-SA" b="1" dirty="0" smtClean="0">
              <a:solidFill>
                <a:schemeClr val="accent2">
                  <a:lumMod val="75000"/>
                </a:schemeClr>
              </a:solidFill>
            </a:endParaRPr>
          </a:p>
          <a:p>
            <a:r>
              <a:rPr lang="ar-SA" b="1" dirty="0" smtClean="0">
                <a:solidFill>
                  <a:schemeClr val="accent2">
                    <a:lumMod val="75000"/>
                  </a:schemeClr>
                </a:solidFill>
              </a:rPr>
              <a:t>أنا والأسوار, صدر سنة 1978.</a:t>
            </a:r>
            <a:br>
              <a:rPr lang="ar-SA" b="1" dirty="0" smtClean="0">
                <a:solidFill>
                  <a:schemeClr val="accent2">
                    <a:lumMod val="75000"/>
                  </a:schemeClr>
                </a:solidFill>
              </a:rPr>
            </a:br>
            <a:endParaRPr lang="ar-SA" b="1" dirty="0" smtClean="0">
              <a:solidFill>
                <a:schemeClr val="accent2">
                  <a:lumMod val="75000"/>
                </a:schemeClr>
              </a:solidFill>
            </a:endParaRPr>
          </a:p>
          <a:p>
            <a:r>
              <a:rPr lang="ar-SA" b="1" dirty="0" smtClean="0">
                <a:solidFill>
                  <a:schemeClr val="accent2">
                    <a:lumMod val="75000"/>
                  </a:schemeClr>
                </a:solidFill>
              </a:rPr>
              <a:t>زهر الحدائق, صدر 1984.</a:t>
            </a:r>
            <a:br>
              <a:rPr lang="ar-SA" b="1" dirty="0" smtClean="0">
                <a:solidFill>
                  <a:schemeClr val="accent2">
                    <a:lumMod val="75000"/>
                  </a:schemeClr>
                </a:solidFill>
              </a:rPr>
            </a:br>
            <a:endParaRPr lang="ar-SA" b="1" dirty="0" smtClean="0">
              <a:solidFill>
                <a:schemeClr val="accent2">
                  <a:lumMod val="75000"/>
                </a:schemeClr>
              </a:solidFill>
            </a:endParaRPr>
          </a:p>
          <a:p>
            <a:r>
              <a:rPr lang="ar-SA" b="1" dirty="0" smtClean="0">
                <a:solidFill>
                  <a:schemeClr val="accent2">
                    <a:lumMod val="75000"/>
                  </a:schemeClr>
                </a:solidFill>
              </a:rPr>
              <a:t>أقبل كف العراق, صدر 1988 .</a:t>
            </a:r>
            <a:endParaRPr lang="he-IL" dirty="0">
              <a:solidFill>
                <a:schemeClr val="accent2">
                  <a:lumMod val="75000"/>
                </a:schemeClr>
              </a:solidFill>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endParaRPr lang="ar-SA" b="1" dirty="0"/>
          </a:p>
          <a:p>
            <a:r>
              <a:rPr lang="ar-SA" sz="4800" b="1" dirty="0"/>
              <a:t>.كتب عنها العديد من النقاد والدارسين وخاصة كتاب المقالات, كما أشارت بعض الصحف والمجلات إلى أعمالها الإبداعية, ونشاطاتها الاجتماعية.</a:t>
            </a:r>
            <a:r>
              <a:rPr lang="ar-SA" b="1" dirty="0"/>
              <a:t/>
            </a:r>
            <a:br>
              <a:rPr lang="ar-SA" b="1" dirty="0"/>
            </a:br>
            <a:endParaRPr lang="he-IL"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C:\Users\hikyat computer`s\Pictures\لارؤلاربؤلاررلارلااؤبلاريبالبؤىبرىاباتبر.jpg"/>
          <p:cNvPicPr>
            <a:picLocks noGrp="1" noChangeAspect="1" noChangeArrowheads="1"/>
          </p:cNvPicPr>
          <p:nvPr>
            <p:ph idx="1"/>
          </p:nvPr>
        </p:nvPicPr>
        <p:blipFill>
          <a:blip r:embed="rId2" cstate="print"/>
          <a:srcRect/>
          <a:stretch>
            <a:fillRect/>
          </a:stretch>
        </p:blipFill>
        <p:spPr bwMode="auto">
          <a:xfrm>
            <a:off x="0" y="0"/>
            <a:ext cx="9144000" cy="6876256"/>
          </a:xfrm>
          <a:prstGeom prst="rect">
            <a:avLst/>
          </a:prstGeom>
          <a:noFill/>
        </p:spPr>
      </p:pic>
      <p:sp>
        <p:nvSpPr>
          <p:cNvPr id="2" name="Title 1"/>
          <p:cNvSpPr>
            <a:spLocks noGrp="1"/>
          </p:cNvSpPr>
          <p:nvPr>
            <p:ph type="title"/>
          </p:nvPr>
        </p:nvSpPr>
        <p:spPr>
          <a:xfrm>
            <a:off x="457200" y="274638"/>
            <a:ext cx="8229600" cy="6178698"/>
          </a:xfrm>
        </p:spPr>
        <p:txBody>
          <a:bodyPr>
            <a:normAutofit fontScale="90000"/>
          </a:bodyPr>
          <a:lstStyle/>
          <a:p>
            <a:r>
              <a:rPr lang="ar-SA" sz="4000" b="1" dirty="0"/>
              <a:t>تقول الدكتورة بشرى البستاني في قصيدة لها بعنوان </a:t>
            </a:r>
            <a:r>
              <a:rPr lang="ar-SA" sz="4000" b="1" dirty="0" smtClean="0"/>
              <a:t>دوار: </a:t>
            </a:r>
            <a:br>
              <a:rPr lang="ar-SA" sz="4000" b="1" dirty="0" smtClean="0"/>
            </a:br>
            <a:r>
              <a:rPr lang="ar-SA" sz="4000" b="1" dirty="0"/>
              <a:t> أرقص طول الليلة وحدي</a:t>
            </a:r>
            <a:br>
              <a:rPr lang="ar-SA" sz="4000" b="1" dirty="0"/>
            </a:br>
            <a:r>
              <a:rPr lang="ar-SA" sz="4000" b="1" dirty="0"/>
              <a:t>أنزف,</a:t>
            </a:r>
            <a:br>
              <a:rPr lang="ar-SA" sz="4000" b="1" dirty="0"/>
            </a:br>
            <a:r>
              <a:rPr lang="ar-SA" sz="4000" b="1" dirty="0"/>
              <a:t>تطلع في دمي الأشجار</a:t>
            </a:r>
            <a:br>
              <a:rPr lang="ar-SA" sz="4000" b="1" dirty="0"/>
            </a:br>
            <a:r>
              <a:rPr lang="ar-SA" sz="4000" b="1" dirty="0"/>
              <a:t>وتدور معي..</a:t>
            </a:r>
            <a:br>
              <a:rPr lang="ar-SA" sz="4000" b="1" dirty="0"/>
            </a:br>
            <a:r>
              <a:rPr lang="ar-SA" sz="4000" b="1" dirty="0"/>
              <a:t>تتدلي ثمرا مُرا</a:t>
            </a:r>
            <a:br>
              <a:rPr lang="ar-SA" sz="4000" b="1" dirty="0"/>
            </a:br>
            <a:r>
              <a:rPr lang="ar-SA" sz="4000" b="1" dirty="0"/>
              <a:t>تنزف,</a:t>
            </a:r>
            <a:br>
              <a:rPr lang="ar-SA" sz="4000" b="1" dirty="0"/>
            </a:br>
            <a:r>
              <a:rPr lang="ar-SA" sz="4000" b="1" dirty="0"/>
              <a:t>في آخرة الليل ندوخ معا</a:t>
            </a:r>
            <a:br>
              <a:rPr lang="ar-SA" sz="4000" b="1" dirty="0"/>
            </a:br>
            <a:r>
              <a:rPr lang="ar-SA" sz="4000" b="1" dirty="0"/>
              <a:t>ونولي الأدبار..</a:t>
            </a:r>
            <a:r>
              <a:rPr lang="ar-SA" b="1" dirty="0"/>
              <a:t/>
            </a:r>
            <a:br>
              <a:rPr lang="ar-SA" b="1" dirty="0"/>
            </a:br>
            <a:endParaRPr lang="he-IL"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pPr>
              <a:buNone/>
            </a:pPr>
            <a:endParaRPr lang="ar-SA" dirty="0" smtClean="0"/>
          </a:p>
          <a:p>
            <a:pPr>
              <a:buNone/>
            </a:pPr>
            <a:r>
              <a:rPr lang="ar-SA" dirty="0" smtClean="0"/>
              <a:t>شكرا للمشاهدة </a:t>
            </a:r>
            <a:r>
              <a:rPr lang="ar-SA" dirty="0" smtClean="0">
                <a:solidFill>
                  <a:srgbClr val="7030A0"/>
                </a:solidFill>
                <a:sym typeface="Wingdings" pitchFamily="2" charset="2"/>
              </a:rPr>
              <a:t>    </a:t>
            </a:r>
            <a:endParaRPr lang="he-IL"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116</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ولدت الشاعرة بشرى حمدي البستاني في الموصل سنة 1950 حصلت على شهادة الدكتوراه في النقد الأدبي, وعملت وما تزال تعمل في كلية الآداب بجامعة الموصل, أستاذه للنقد والأدب الحديث.. كما تعمل مسئولة في قسم الدراسات في جريدة الحدباء.. وهي عضو عامل في نقابة الصحفيين العراقيين كما أنها عضو في الاتحاد العام لنساء العراق.</vt:lpstr>
      <vt:lpstr>مثلت بشرى حمداني في عدة مؤتمرات دولية منها:</vt:lpstr>
      <vt:lpstr>دواوينها الشعرية:</vt:lpstr>
      <vt:lpstr>PowerPoint Presentation</vt:lpstr>
      <vt:lpstr>تقول الدكتورة بشرى البستاني في قصيدة لها بعنوان دوار:   أرقص طول الليلة وحدي أنزف, تطلع في دمي الأشجار وتدور معي.. تتدلي ثمرا مُرا تنزف, في آخرة الليل ندوخ معا ونولي الأدبار..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hikyat computer`s</dc:creator>
  <cp:lastModifiedBy>fatin</cp:lastModifiedBy>
  <cp:revision>5</cp:revision>
  <dcterms:created xsi:type="dcterms:W3CDTF">2012-03-28T16:37:52Z</dcterms:created>
  <dcterms:modified xsi:type="dcterms:W3CDTF">2013-01-03T07:17:17Z</dcterms:modified>
</cp:coreProperties>
</file>