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8" r:id="rId9"/>
    <p:sldId id="263" r:id="rId10"/>
    <p:sldId id="265" r:id="rId11"/>
    <p:sldId id="264"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1"/>
      </p:bgRef>
    </p:bg>
    <p:spTree>
      <p:nvGrpSpPr>
        <p:cNvPr id="1" name=""/>
        <p:cNvGrpSpPr/>
        <p:nvPr/>
      </p:nvGrpSpPr>
      <p:grpSpPr>
        <a:xfrm>
          <a:off x="0" y="0"/>
          <a:ext cx="0" cy="0"/>
          <a:chOff x="0" y="0"/>
          <a:chExt cx="0" cy="0"/>
        </a:xfrm>
      </p:grpSpPr>
      <p:sp>
        <p:nvSpPr>
          <p:cNvPr id="8" name="כותרת 7"/>
          <p:cNvSpPr>
            <a:spLocks noGrp="1"/>
          </p:cNvSpPr>
          <p:nvPr>
            <p:ph type="ctrTitle"/>
          </p:nvPr>
        </p:nvSpPr>
        <p:spPr>
          <a:xfrm>
            <a:off x="2286000" y="3124200"/>
            <a:ext cx="6172200" cy="1894362"/>
          </a:xfrm>
        </p:spPr>
        <p:txBody>
          <a:bodyPr/>
          <a:lstStyle>
            <a:lvl1pPr>
              <a:defRPr b="1"/>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bwMode="auto">
          <a:xfrm rot="5400000">
            <a:off x="7764621" y="1174097"/>
            <a:ext cx="2286000" cy="381000"/>
          </a:xfrm>
        </p:spPr>
        <p:txBody>
          <a:bodyPr/>
          <a:lstStyle/>
          <a:p>
            <a:fld id="{4DA7D3A1-0247-4F84-9352-93DF19216017}" type="datetimeFigureOut">
              <a:rPr lang="en-US" smtClean="0"/>
              <a:pPr/>
              <a:t>2/28/2012</a:t>
            </a:fld>
            <a:endParaRPr lang="en-US"/>
          </a:p>
        </p:txBody>
      </p:sp>
      <p:sp>
        <p:nvSpPr>
          <p:cNvPr id="17" name="מציין מיקום של כותרת תחתונה 16"/>
          <p:cNvSpPr>
            <a:spLocks noGrp="1"/>
          </p:cNvSpPr>
          <p:nvPr>
            <p:ph type="ftr" sz="quarter" idx="11"/>
          </p:nvPr>
        </p:nvSpPr>
        <p:spPr bwMode="auto">
          <a:xfrm rot="5400000">
            <a:off x="7077269" y="4181669"/>
            <a:ext cx="3657600" cy="384048"/>
          </a:xfrm>
        </p:spPr>
        <p:txBody>
          <a:bodyPr/>
          <a:lstStyle/>
          <a:p>
            <a:endParaRPr lang="en-US"/>
          </a:p>
        </p:txBody>
      </p:sp>
      <p:sp>
        <p:nvSpPr>
          <p:cNvPr id="10" name="מלבן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מלבן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מלבן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חבר ישר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מחבר ישר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מחבר ישר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מלבן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אליפסה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אליפסה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אליפסה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מציין מיקום של מספר שקופית 28"/>
          <p:cNvSpPr>
            <a:spLocks noGrp="1"/>
          </p:cNvSpPr>
          <p:nvPr>
            <p:ph type="sldNum" sz="quarter" idx="12"/>
          </p:nvPr>
        </p:nvSpPr>
        <p:spPr bwMode="auto">
          <a:xfrm>
            <a:off x="1325544" y="4928702"/>
            <a:ext cx="609600" cy="517524"/>
          </a:xfrm>
        </p:spPr>
        <p:txBody>
          <a:bodyPr/>
          <a:lstStyle/>
          <a:p>
            <a:fld id="{9C21B1D7-FCB5-4066-95F3-2E23DE0E060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4DA7D3A1-0247-4F84-9352-93DF19216017}" type="datetimeFigureOut">
              <a:rPr lang="en-US" smtClean="0"/>
              <a:pPr/>
              <a:t>2/28/2012</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9C21B1D7-FCB5-4066-95F3-2E23DE0E06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9"/>
            <a:ext cx="1676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4DA7D3A1-0247-4F84-9352-93DF19216017}" type="datetimeFigureOut">
              <a:rPr lang="en-US" smtClean="0"/>
              <a:pPr/>
              <a:t>2/28/2012</a:t>
            </a:fld>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9C21B1D7-FCB5-4066-95F3-2E23DE0E06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8" name="מציין מיקום תוכן 7"/>
          <p:cNvSpPr>
            <a:spLocks noGrp="1"/>
          </p:cNvSpPr>
          <p:nvPr>
            <p:ph sz="quarter" idx="1"/>
          </p:nvPr>
        </p:nvSpPr>
        <p:spPr>
          <a:xfrm>
            <a:off x="457200" y="1600200"/>
            <a:ext cx="7467600" cy="487375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4"/>
          </p:nvPr>
        </p:nvSpPr>
        <p:spPr/>
        <p:txBody>
          <a:bodyPr rtlCol="0"/>
          <a:lstStyle/>
          <a:p>
            <a:fld id="{4DA7D3A1-0247-4F84-9352-93DF19216017}" type="datetimeFigureOut">
              <a:rPr lang="en-US" smtClean="0"/>
              <a:pPr/>
              <a:t>2/28/2012</a:t>
            </a:fld>
            <a:endParaRPr lang="en-US"/>
          </a:p>
        </p:txBody>
      </p:sp>
      <p:sp>
        <p:nvSpPr>
          <p:cNvPr id="9" name="מציין מיקום של מספר שקופית 8"/>
          <p:cNvSpPr>
            <a:spLocks noGrp="1"/>
          </p:cNvSpPr>
          <p:nvPr>
            <p:ph type="sldNum" sz="quarter" idx="15"/>
          </p:nvPr>
        </p:nvSpPr>
        <p:spPr/>
        <p:txBody>
          <a:bodyPr rtlCol="0"/>
          <a:lstStyle/>
          <a:p>
            <a:fld id="{9C21B1D7-FCB5-4066-95F3-2E23DE0E0607}" type="slidenum">
              <a:rPr lang="en-US" smtClean="0"/>
              <a:pPr/>
              <a:t>‹#›</a:t>
            </a:fld>
            <a:endParaRPr lang="en-US"/>
          </a:p>
        </p:txBody>
      </p:sp>
      <p:sp>
        <p:nvSpPr>
          <p:cNvPr id="10" name="מציין מיקום של כותרת תחתונה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2286000" y="2895600"/>
            <a:ext cx="6172200" cy="2053590"/>
          </a:xfrm>
        </p:spPr>
        <p:txBody>
          <a:bodyPr/>
          <a:lstStyle>
            <a:lvl1pPr algn="l">
              <a:buNone/>
              <a:defRPr sz="3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bwMode="auto">
          <a:xfrm rot="5400000">
            <a:off x="7763256" y="1170432"/>
            <a:ext cx="2286000" cy="381000"/>
          </a:xfrm>
        </p:spPr>
        <p:txBody>
          <a:bodyPr/>
          <a:lstStyle/>
          <a:p>
            <a:fld id="{4DA7D3A1-0247-4F84-9352-93DF19216017}" type="datetimeFigureOut">
              <a:rPr lang="en-US" smtClean="0"/>
              <a:pPr/>
              <a:t>2/28/2012</a:t>
            </a:fld>
            <a:endParaRPr lang="en-US"/>
          </a:p>
        </p:txBody>
      </p:sp>
      <p:sp>
        <p:nvSpPr>
          <p:cNvPr id="5" name="מציין מיקום של כותרת תחתונה 4"/>
          <p:cNvSpPr>
            <a:spLocks noGrp="1"/>
          </p:cNvSpPr>
          <p:nvPr>
            <p:ph type="ftr" sz="quarter" idx="11"/>
          </p:nvPr>
        </p:nvSpPr>
        <p:spPr bwMode="auto">
          <a:xfrm rot="5400000">
            <a:off x="7077456" y="4178808"/>
            <a:ext cx="3657600" cy="384048"/>
          </a:xfrm>
        </p:spPr>
        <p:txBody>
          <a:bodyPr/>
          <a:lstStyle/>
          <a:p>
            <a:endParaRPr lang="en-US"/>
          </a:p>
        </p:txBody>
      </p:sp>
      <p:sp>
        <p:nvSpPr>
          <p:cNvPr id="9" name="מלבן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לבן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מחבר ישר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מחבר ישר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מחבר ישר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מחבר ישר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מלבן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אליפסה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אליפסה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אליפסה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אליפסה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אליפסה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מחבר ישר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של מספר שקופית 5"/>
          <p:cNvSpPr>
            <a:spLocks noGrp="1"/>
          </p:cNvSpPr>
          <p:nvPr>
            <p:ph type="sldNum" sz="quarter" idx="12"/>
          </p:nvPr>
        </p:nvSpPr>
        <p:spPr bwMode="auto">
          <a:xfrm>
            <a:off x="1340616" y="4928702"/>
            <a:ext cx="609600" cy="517524"/>
          </a:xfrm>
        </p:spPr>
        <p:txBody>
          <a:bodyPr/>
          <a:lstStyle/>
          <a:p>
            <a:fld id="{9C21B1D7-FCB5-4066-95F3-2E23DE0E060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4DA7D3A1-0247-4F84-9352-93DF19216017}" type="datetimeFigureOut">
              <a:rPr lang="en-US" smtClean="0"/>
              <a:pPr/>
              <a:t>2/28/2012</a:t>
            </a:fld>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9C21B1D7-FCB5-4066-95F3-2E23DE0E0607}" type="slidenum">
              <a:rPr lang="en-US" smtClean="0"/>
              <a:pPr/>
              <a:t>‹#›</a:t>
            </a:fld>
            <a:endParaRPr lang="en-US"/>
          </a:p>
        </p:txBody>
      </p:sp>
      <p:sp>
        <p:nvSpPr>
          <p:cNvPr id="9" name="מציין מיקום תוכן 8"/>
          <p:cNvSpPr>
            <a:spLocks noGrp="1"/>
          </p:cNvSpPr>
          <p:nvPr>
            <p:ph sz="quarter" idx="1"/>
          </p:nvPr>
        </p:nvSpPr>
        <p:spPr>
          <a:xfrm>
            <a:off x="457200"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270248" y="1600200"/>
            <a:ext cx="3657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7543800" cy="1143000"/>
          </a:xfrm>
        </p:spPr>
        <p:txBody>
          <a:bodyPr anchor="b"/>
          <a:lstStyle>
            <a:lvl1pPr>
              <a:defRPr/>
            </a:lvl1pPr>
          </a:lstStyle>
          <a:p>
            <a:r>
              <a:rPr kumimoji="0" lang="he-IL" smtClean="0"/>
              <a:t>לחץ כדי לערוך סגנון כותרת של תבנית בסיס</a:t>
            </a:r>
            <a:endParaRPr kumimoji="0" lang="en-US"/>
          </a:p>
        </p:txBody>
      </p:sp>
      <p:sp>
        <p:nvSpPr>
          <p:cNvPr id="7" name="מציין מיקום של תאריך 6"/>
          <p:cNvSpPr>
            <a:spLocks noGrp="1"/>
          </p:cNvSpPr>
          <p:nvPr>
            <p:ph type="dt" sz="half" idx="10"/>
          </p:nvPr>
        </p:nvSpPr>
        <p:spPr/>
        <p:txBody>
          <a:bodyPr/>
          <a:lstStyle/>
          <a:p>
            <a:fld id="{4DA7D3A1-0247-4F84-9352-93DF19216017}" type="datetimeFigureOut">
              <a:rPr lang="en-US" smtClean="0"/>
              <a:pPr/>
              <a:t>2/28/2012</a:t>
            </a:fld>
            <a:endParaRPr lang="en-US"/>
          </a:p>
        </p:txBody>
      </p:sp>
      <p:sp>
        <p:nvSpPr>
          <p:cNvPr id="8" name="מציין מיקום של כותרת תחתונה 7"/>
          <p:cNvSpPr>
            <a:spLocks noGrp="1"/>
          </p:cNvSpPr>
          <p:nvPr>
            <p:ph type="ftr" sz="quarter" idx="11"/>
          </p:nvPr>
        </p:nvSpPr>
        <p:spPr/>
        <p:txBody>
          <a:bodyPr/>
          <a:lstStyle/>
          <a:p>
            <a:endParaRPr lang="en-US"/>
          </a:p>
        </p:txBody>
      </p:sp>
      <p:sp>
        <p:nvSpPr>
          <p:cNvPr id="9" name="מציין מיקום של מספר שקופית 8"/>
          <p:cNvSpPr>
            <a:spLocks noGrp="1"/>
          </p:cNvSpPr>
          <p:nvPr>
            <p:ph type="sldNum" sz="quarter" idx="12"/>
          </p:nvPr>
        </p:nvSpPr>
        <p:spPr/>
        <p:txBody>
          <a:bodyPr/>
          <a:lstStyle/>
          <a:p>
            <a:fld id="{9C21B1D7-FCB5-4066-95F3-2E23DE0E0607}" type="slidenum">
              <a:rPr lang="en-US" smtClean="0"/>
              <a:pPr/>
              <a:t>‹#›</a:t>
            </a:fld>
            <a:endParaRPr lang="en-US"/>
          </a:p>
        </p:txBody>
      </p:sp>
      <p:sp>
        <p:nvSpPr>
          <p:cNvPr id="11" name="מציין מיקום תוכן 10"/>
          <p:cNvSpPr>
            <a:spLocks noGrp="1"/>
          </p:cNvSpPr>
          <p:nvPr>
            <p:ph sz="quarter" idx="2"/>
          </p:nvPr>
        </p:nvSpPr>
        <p:spPr>
          <a:xfrm>
            <a:off x="457200"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quarter" idx="4"/>
          </p:nvPr>
        </p:nvSpPr>
        <p:spPr>
          <a:xfrm>
            <a:off x="4371975" y="2362200"/>
            <a:ext cx="3657600" cy="3886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טקסט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
        <p:nvSpPr>
          <p:cNvPr id="14" name="מציין מיקום טקסט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6" name="מציין מיקום של תאריך 5"/>
          <p:cNvSpPr>
            <a:spLocks noGrp="1"/>
          </p:cNvSpPr>
          <p:nvPr>
            <p:ph type="dt" sz="half" idx="10"/>
          </p:nvPr>
        </p:nvSpPr>
        <p:spPr/>
        <p:txBody>
          <a:bodyPr rtlCol="0"/>
          <a:lstStyle/>
          <a:p>
            <a:fld id="{4DA7D3A1-0247-4F84-9352-93DF19216017}" type="datetimeFigureOut">
              <a:rPr lang="en-US" smtClean="0"/>
              <a:pPr/>
              <a:t>2/28/2012</a:t>
            </a:fld>
            <a:endParaRPr lang="en-US"/>
          </a:p>
        </p:txBody>
      </p:sp>
      <p:sp>
        <p:nvSpPr>
          <p:cNvPr id="7" name="מציין מיקום של מספר שקופית 6"/>
          <p:cNvSpPr>
            <a:spLocks noGrp="1"/>
          </p:cNvSpPr>
          <p:nvPr>
            <p:ph type="sldNum" sz="quarter" idx="11"/>
          </p:nvPr>
        </p:nvSpPr>
        <p:spPr/>
        <p:txBody>
          <a:bodyPr rtlCol="0"/>
          <a:lstStyle/>
          <a:p>
            <a:fld id="{9C21B1D7-FCB5-4066-95F3-2E23DE0E0607}" type="slidenum">
              <a:rPr lang="en-US" smtClean="0"/>
              <a:pPr/>
              <a:t>‹#›</a:t>
            </a:fld>
            <a:endParaRPr lang="en-US"/>
          </a:p>
        </p:txBody>
      </p:sp>
      <p:sp>
        <p:nvSpPr>
          <p:cNvPr id="8" name="מציין מיקום של כותרת תחתונה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DA7D3A1-0247-4F84-9352-93DF19216017}" type="datetimeFigureOut">
              <a:rPr lang="en-US" smtClean="0"/>
              <a:pPr/>
              <a:t>2/28/2012</a:t>
            </a:fld>
            <a:endParaRPr lang="en-US"/>
          </a:p>
        </p:txBody>
      </p:sp>
      <p:sp>
        <p:nvSpPr>
          <p:cNvPr id="3" name="מציין מיקום של כותרת תחתונה 2"/>
          <p:cNvSpPr>
            <a:spLocks noGrp="1"/>
          </p:cNvSpPr>
          <p:nvPr>
            <p:ph type="ftr" sz="quarter" idx="11"/>
          </p:nvPr>
        </p:nvSpPr>
        <p:spPr/>
        <p:txBody>
          <a:bodyPr/>
          <a:lstStyle/>
          <a:p>
            <a:endParaRPr lang="en-US"/>
          </a:p>
        </p:txBody>
      </p:sp>
      <p:sp>
        <p:nvSpPr>
          <p:cNvPr id="4" name="מציין מיקום של מספר שקופית 3"/>
          <p:cNvSpPr>
            <a:spLocks noGrp="1"/>
          </p:cNvSpPr>
          <p:nvPr>
            <p:ph type="sldNum" sz="quarter" idx="12"/>
          </p:nvPr>
        </p:nvSpPr>
        <p:spPr/>
        <p:txBody>
          <a:bodyPr/>
          <a:lstStyle/>
          <a:p>
            <a:fld id="{9C21B1D7-FCB5-4066-95F3-2E23DE0E06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כותרת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חבר ישר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מחבר ישר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מחבר ישר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לבן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חבר ישר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אליפסה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מציין מיקום תוכן 17"/>
          <p:cNvSpPr>
            <a:spLocks noGrp="1"/>
          </p:cNvSpPr>
          <p:nvPr>
            <p:ph sz="quarter" idx="1"/>
          </p:nvPr>
        </p:nvSpPr>
        <p:spPr>
          <a:xfrm>
            <a:off x="304800" y="274320"/>
            <a:ext cx="5638800" cy="6327648"/>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4"/>
          </p:nvPr>
        </p:nvSpPr>
        <p:spPr/>
        <p:txBody>
          <a:bodyPr rtlCol="0"/>
          <a:lstStyle/>
          <a:p>
            <a:fld id="{4DA7D3A1-0247-4F84-9352-93DF19216017}" type="datetimeFigureOut">
              <a:rPr lang="en-US" smtClean="0"/>
              <a:pPr/>
              <a:t>2/28/2012</a:t>
            </a:fld>
            <a:endParaRPr lang="en-US"/>
          </a:p>
        </p:txBody>
      </p:sp>
      <p:sp>
        <p:nvSpPr>
          <p:cNvPr id="22" name="מציין מיקום של מספר שקופית 21"/>
          <p:cNvSpPr>
            <a:spLocks noGrp="1"/>
          </p:cNvSpPr>
          <p:nvPr>
            <p:ph type="sldNum" sz="quarter" idx="15"/>
          </p:nvPr>
        </p:nvSpPr>
        <p:spPr/>
        <p:txBody>
          <a:bodyPr rtlCol="0"/>
          <a:lstStyle/>
          <a:p>
            <a:fld id="{9C21B1D7-FCB5-4066-95F3-2E23DE0E0607}" type="slidenum">
              <a:rPr lang="en-US" smtClean="0"/>
              <a:pPr/>
              <a:t>‹#›</a:t>
            </a:fld>
            <a:endParaRPr lang="en-US"/>
          </a:p>
        </p:txBody>
      </p:sp>
      <p:sp>
        <p:nvSpPr>
          <p:cNvPr id="23" name="מציין מיקום של כותרת תחתונה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מחבר ישר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אליפסה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כותרת 1"/>
          <p:cNvSpPr>
            <a:spLocks noGrp="1"/>
          </p:cNvSpPr>
          <p:nvPr>
            <p:ph type="title"/>
          </p:nvPr>
        </p:nvSpPr>
        <p:spPr>
          <a:xfrm rot="5400000">
            <a:off x="3350133" y="3200400"/>
            <a:ext cx="6309360" cy="457200"/>
          </a:xfrm>
        </p:spPr>
        <p:txBody>
          <a:bodyPr anchor="b"/>
          <a:lstStyle>
            <a:lvl1pPr algn="l">
              <a:buNone/>
              <a:defRPr sz="2000" b="1"/>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10" name="מחבר ישר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מלבן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חבר ישר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מחבר ישר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מחבר ישר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מציין מיקום של תאריך 16"/>
          <p:cNvSpPr>
            <a:spLocks noGrp="1"/>
          </p:cNvSpPr>
          <p:nvPr>
            <p:ph type="dt" sz="half" idx="10"/>
          </p:nvPr>
        </p:nvSpPr>
        <p:spPr/>
        <p:txBody>
          <a:bodyPr rtlCol="0"/>
          <a:lstStyle/>
          <a:p>
            <a:fld id="{4DA7D3A1-0247-4F84-9352-93DF19216017}" type="datetimeFigureOut">
              <a:rPr lang="en-US" smtClean="0"/>
              <a:pPr/>
              <a:t>2/28/2012</a:t>
            </a:fld>
            <a:endParaRPr lang="en-US"/>
          </a:p>
        </p:txBody>
      </p:sp>
      <p:sp>
        <p:nvSpPr>
          <p:cNvPr id="18" name="מציין מיקום של מספר שקופית 17"/>
          <p:cNvSpPr>
            <a:spLocks noGrp="1"/>
          </p:cNvSpPr>
          <p:nvPr>
            <p:ph type="sldNum" sz="quarter" idx="11"/>
          </p:nvPr>
        </p:nvSpPr>
        <p:spPr/>
        <p:txBody>
          <a:bodyPr rtlCol="0"/>
          <a:lstStyle/>
          <a:p>
            <a:fld id="{9C21B1D7-FCB5-4066-95F3-2E23DE0E0607}" type="slidenum">
              <a:rPr lang="en-US" smtClean="0"/>
              <a:pPr/>
              <a:t>‹#›</a:t>
            </a:fld>
            <a:endParaRPr lang="en-US"/>
          </a:p>
        </p:txBody>
      </p:sp>
      <p:sp>
        <p:nvSpPr>
          <p:cNvPr id="21" name="מציין מיקום של כותרת תחתונה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מחבר ישר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מציין מיקום של כותרת 21"/>
          <p:cNvSpPr>
            <a:spLocks noGrp="1"/>
          </p:cNvSpPr>
          <p:nvPr>
            <p:ph type="title"/>
          </p:nvPr>
        </p:nvSpPr>
        <p:spPr>
          <a:xfrm>
            <a:off x="457200" y="274638"/>
            <a:ext cx="7467600" cy="1143000"/>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DA7D3A1-0247-4F84-9352-93DF19216017}" type="datetimeFigureOut">
              <a:rPr lang="en-US" smtClean="0"/>
              <a:pPr/>
              <a:t>2/28/2012</a:t>
            </a:fld>
            <a:endParaRPr lang="en-US"/>
          </a:p>
        </p:txBody>
      </p:sp>
      <p:sp>
        <p:nvSpPr>
          <p:cNvPr id="3" name="מציין מיקום של כותרת תחתונה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מחבר ישר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מחבר ישר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מלבן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חבר ישר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אליפסה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מציין מיקום של מספר שקופית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C21B1D7-FCB5-4066-95F3-2E23DE0E06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ar.wikipedia.org/wiki/%D8%A7%D9%84%D9%85%D8%B5%D8%B1%D9%8A" TargetMode="External"/><Relationship Id="rId2" Type="http://schemas.openxmlformats.org/officeDocument/2006/relationships/hyperlink" Target="http://ar.wikipedia.org/wiki/%D8%A7%D9%84%D8%B1%D9%8A%D9%81" TargetMode="External"/><Relationship Id="rId1" Type="http://schemas.openxmlformats.org/officeDocument/2006/relationships/slideLayout" Target="../slideLayouts/slideLayout2.xml"/><Relationship Id="rId5" Type="http://schemas.openxmlformats.org/officeDocument/2006/relationships/hyperlink" Target="http://ar.wikipedia.org/wiki/%D9%85%D8%B5" TargetMode="External"/><Relationship Id="rId4" Type="http://schemas.openxmlformats.org/officeDocument/2006/relationships/hyperlink" Target="http://ar.wikipedia.org/wiki/%D8%A7%D9%84%D8%AF%D9%83%D8%AA%D9%88%D8%B1%D8%A7%D9%8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33400" y="609600"/>
            <a:ext cx="7772400" cy="1470025"/>
          </a:xfrm>
        </p:spPr>
        <p:txBody>
          <a:bodyPr/>
          <a:lstStyle/>
          <a:p>
            <a:r>
              <a:rPr lang="ar-SA" dirty="0" smtClean="0"/>
              <a:t>مبدأ السيرة الذاتية</a:t>
            </a:r>
            <a:endParaRPr lang="en-US" dirty="0"/>
          </a:p>
        </p:txBody>
      </p:sp>
      <p:sp>
        <p:nvSpPr>
          <p:cNvPr id="3" name="כותרת משנה 2"/>
          <p:cNvSpPr>
            <a:spLocks noGrp="1"/>
          </p:cNvSpPr>
          <p:nvPr>
            <p:ph type="subTitle" idx="1"/>
          </p:nvPr>
        </p:nvSpPr>
        <p:spPr>
          <a:xfrm>
            <a:off x="990600" y="1905000"/>
            <a:ext cx="7315200" cy="4267200"/>
          </a:xfrm>
        </p:spPr>
        <p:txBody>
          <a:bodyPr>
            <a:normAutofit lnSpcReduction="10000"/>
          </a:bodyPr>
          <a:lstStyle/>
          <a:p>
            <a:pPr algn="r"/>
            <a:r>
              <a:rPr lang="ar-SA" dirty="0"/>
              <a:t>	</a:t>
            </a:r>
            <a:endParaRPr lang="ar-SA" dirty="0" smtClean="0"/>
          </a:p>
          <a:p>
            <a:pPr algn="r"/>
            <a:r>
              <a:rPr lang="ar-SA" sz="2800" dirty="0" smtClean="0">
                <a:solidFill>
                  <a:schemeClr val="tx1"/>
                </a:solidFill>
              </a:rPr>
              <a:t>إن </a:t>
            </a:r>
            <a:r>
              <a:rPr lang="ar-SA" sz="2800" dirty="0">
                <a:solidFill>
                  <a:schemeClr val="tx1"/>
                </a:solidFill>
              </a:rPr>
              <a:t>السيرة الذاتية هي التي يتحدث فيها الكاتب بقلمه عن أحواله الذاتية، فيسجل حوادثه وأخباره، ويسرد أعماله وآثاره، ويذكر أيام طفولته وشبابه وكهولته، وما جرى له فيها من أحداث الفرح والترح، تعظم </a:t>
            </a:r>
            <a:r>
              <a:rPr lang="ar-SA" sz="2800" dirty="0" err="1">
                <a:solidFill>
                  <a:schemeClr val="tx1"/>
                </a:solidFill>
              </a:rPr>
              <a:t>وتضئول</a:t>
            </a:r>
            <a:r>
              <a:rPr lang="ar-SA" sz="2800" dirty="0">
                <a:solidFill>
                  <a:schemeClr val="tx1"/>
                </a:solidFill>
              </a:rPr>
              <a:t> تبعا لأهميتها، وقد تسجل فيها الوقائع </a:t>
            </a:r>
            <a:r>
              <a:rPr lang="ar-SA" sz="2800" dirty="0" err="1">
                <a:solidFill>
                  <a:schemeClr val="tx1"/>
                </a:solidFill>
              </a:rPr>
              <a:t>و</a:t>
            </a:r>
            <a:r>
              <a:rPr lang="ar-SA" sz="2800" dirty="0">
                <a:solidFill>
                  <a:schemeClr val="tx1"/>
                </a:solidFill>
              </a:rPr>
              <a:t> الأحداث يوما فيوما أو بصورة متقطعة بعد أن تجمع عناصرها من مصادر متعددة، ويعرف قاموس </a:t>
            </a:r>
            <a:r>
              <a:rPr lang="ar-SA" sz="2800" dirty="0" err="1">
                <a:solidFill>
                  <a:schemeClr val="tx1"/>
                </a:solidFill>
              </a:rPr>
              <a:t>أوكسفورد</a:t>
            </a:r>
            <a:r>
              <a:rPr lang="ar-SA" sz="2800" dirty="0">
                <a:solidFill>
                  <a:schemeClr val="tx1"/>
                </a:solidFill>
              </a:rPr>
              <a:t> السيرة الذاتية كما يلي: "كتابة الشخص لتاريخه وقصة حياته بقلمه" وقد ورد في "معجم مصطلحات الأدب" أن السيرة الذاتية "سرد متواصل يكتبه شخص ما عن حياته الماضية".</a:t>
            </a:r>
            <a:endParaRPr lang="en-US" sz="2800" dirty="0">
              <a:solidFill>
                <a:schemeClr val="tx1"/>
              </a:solidFill>
            </a:endParaRPr>
          </a:p>
          <a:p>
            <a:pPr algn="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sz="3200" b="1" dirty="0" smtClean="0"/>
              <a:t>تأتي </a:t>
            </a:r>
            <a:r>
              <a:rPr lang="ar-SA" sz="3200" b="1" dirty="0" err="1" smtClean="0"/>
              <a:t>ريادة</a:t>
            </a:r>
            <a:r>
              <a:rPr lang="ar-SA" sz="3200" b="1" dirty="0" smtClean="0"/>
              <a:t> الأيام (1926) والذي اعتبرناه أول سيرة ذاتية عربية في عصرنا الحديث لعدة أسباب:</a:t>
            </a:r>
            <a:endParaRPr lang="en-US" sz="3200" dirty="0"/>
          </a:p>
        </p:txBody>
      </p:sp>
      <p:sp>
        <p:nvSpPr>
          <p:cNvPr id="3" name="מציין מיקום תוכן 2"/>
          <p:cNvSpPr>
            <a:spLocks noGrp="1"/>
          </p:cNvSpPr>
          <p:nvPr>
            <p:ph sz="quarter" idx="1"/>
          </p:nvPr>
        </p:nvSpPr>
        <p:spPr/>
        <p:txBody>
          <a:bodyPr/>
          <a:lstStyle/>
          <a:p>
            <a:pPr algn="r" rtl="1">
              <a:buNone/>
            </a:pPr>
            <a:r>
              <a:rPr lang="ar-SA" b="1" dirty="0" smtClean="0"/>
              <a:t> </a:t>
            </a:r>
            <a:endParaRPr lang="en-US" dirty="0" smtClean="0"/>
          </a:p>
          <a:p>
            <a:pPr algn="r" rtl="1"/>
            <a:r>
              <a:rPr lang="ar-SA" b="1" dirty="0" smtClean="0"/>
              <a:t>استيفائه شروط أدب السيرة الذاتية والتي لم توجد في السير التي سبقتها.</a:t>
            </a:r>
          </a:p>
          <a:p>
            <a:pPr algn="r" rtl="1"/>
            <a:endParaRPr lang="ar-SA" b="1" dirty="0" smtClean="0"/>
          </a:p>
          <a:p>
            <a:pPr algn="r" rtl="1"/>
            <a:r>
              <a:rPr lang="ar-SA" b="1" dirty="0" smtClean="0"/>
              <a:t>اتصال الكاتب الدكتور طه حسين بالأدب الغربي الحديث وبخاصة الدب الفرنسي.</a:t>
            </a:r>
            <a:endParaRPr lang="en-US" dirty="0" smtClean="0"/>
          </a:p>
          <a:p>
            <a:pPr algn="r" rtl="1"/>
            <a:endParaRPr lang="en-US" dirty="0" smtClean="0"/>
          </a:p>
          <a:p>
            <a:pPr algn="r"/>
            <a:r>
              <a:rPr lang="ar-SA" b="1" dirty="0" smtClean="0"/>
              <a:t>امتلاك الكاتب الملكة الروائية والحبكة الفنية.</a:t>
            </a:r>
            <a:endParaRPr lang="en-US" dirty="0" smtClean="0"/>
          </a:p>
          <a:p>
            <a:pPr algn="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762000" y="609600"/>
            <a:ext cx="8171688" cy="5638800"/>
          </a:xfrm>
        </p:spPr>
        <p:txBody>
          <a:bodyPr>
            <a:normAutofit fontScale="92500"/>
          </a:bodyPr>
          <a:lstStyle/>
          <a:p>
            <a:pPr algn="r"/>
            <a:r>
              <a:rPr lang="ar-SA" b="1" dirty="0" smtClean="0"/>
              <a:t>تجربة الأيام تجربة مشوقة ومثيرة للفضول لأنه شخصاً </a:t>
            </a:r>
          </a:p>
          <a:p>
            <a:pPr algn="r">
              <a:buNone/>
            </a:pPr>
            <a:r>
              <a:rPr lang="ar-SA" b="1" dirty="0" smtClean="0"/>
              <a:t>كفيفا تغلب على إعاقته وتفوق على المبصرين.</a:t>
            </a:r>
            <a:endParaRPr lang="en-US" dirty="0" smtClean="0"/>
          </a:p>
          <a:p>
            <a:pPr algn="r">
              <a:buNone/>
            </a:pPr>
            <a:endParaRPr lang="ar-SA" dirty="0" smtClean="0"/>
          </a:p>
          <a:p>
            <a:pPr algn="r" rtl="1"/>
            <a:r>
              <a:rPr lang="ar-SA" b="1" dirty="0" smtClean="0"/>
              <a:t>أجمع النقاد على أن نص الأيام بما جاء فيه من نواحي فنية هو النص المؤسس لفن السيرة الذاتية في فننا العربي الحديث، فتاريخ بداية إملاء طه حسين للأيام 1926 هو بداية هذا الفن في أدبنا الحديث، وقد نشر طه حسين الأيام في أول المر في مجلة الهلال كحلقات ثم بدأ بعد ذلك بتجميعها في ثلاث أجزاء، وقد أرسى طه حسين بهذا النص في عقول الأدباء والنقاد أن البنية الفنية للسيرة الذاتية مهمة بقدر أحداث السيرة نفسها.</a:t>
            </a:r>
            <a:endParaRPr lang="en-US" dirty="0" smtClean="0"/>
          </a:p>
          <a:p>
            <a:pPr algn="r"/>
            <a:r>
              <a:rPr lang="ar-SA" b="1" dirty="0" smtClean="0"/>
              <a:t>وقد تعامل النقاد مع الأيام بنمطين من القراءة أشار لهما الناقد البريطاني (فرانك </a:t>
            </a:r>
            <a:r>
              <a:rPr lang="ar-SA" b="1" dirty="0" err="1" smtClean="0"/>
              <a:t>كيرمورد</a:t>
            </a:r>
            <a:r>
              <a:rPr lang="ar-SA" b="1" dirty="0" smtClean="0"/>
              <a:t>) وهما نمط القراءة المبذولة أو الرائجة وهو القراءة التي تأخذ بظاهر الكتاب، والأخرى هي القراءة الفائقة وهي القراءة التي تتعامل مع النص بالنظرات التأويلية المركبة وكما يقول فرانك هي( قراءة طبقة أكاديمية لديهم الوقت الكافي للتحديق في الأسرار).</a:t>
            </a:r>
            <a:r>
              <a:rPr lang="ar-SA" dirty="0" smtClean="0"/>
              <a:t/>
            </a:r>
            <a:br>
              <a:rPr lang="ar-SA" dirty="0" smtClean="0"/>
            </a:br>
            <a:r>
              <a:rPr lang="ar-SA" dirty="0" smtClean="0"/>
              <a:t/>
            </a:r>
            <a:br>
              <a:rPr lang="ar-SA"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b="1" u="sng" dirty="0" smtClean="0"/>
              <a:t>إقرار المسافة الفعلية بين الراوي والمؤلف الفعلي:</a:t>
            </a:r>
            <a:r>
              <a:rPr lang="en-US" dirty="0" smtClean="0"/>
              <a:t/>
            </a:r>
            <a:br>
              <a:rPr lang="en-US" dirty="0" smtClean="0"/>
            </a:br>
            <a:endParaRPr lang="en-US" dirty="0"/>
          </a:p>
        </p:txBody>
      </p:sp>
      <p:sp>
        <p:nvSpPr>
          <p:cNvPr id="3" name="מציין מיקום תוכן 2"/>
          <p:cNvSpPr>
            <a:spLocks noGrp="1"/>
          </p:cNvSpPr>
          <p:nvPr>
            <p:ph sz="quarter" idx="1"/>
          </p:nvPr>
        </p:nvSpPr>
        <p:spPr/>
        <p:txBody>
          <a:bodyPr/>
          <a:lstStyle/>
          <a:p>
            <a:pPr algn="r"/>
            <a:r>
              <a:rPr lang="ar-SA" b="1" dirty="0" smtClean="0"/>
              <a:t>أي الفصل بين المؤلف الفعلي والراوي، وأول من </a:t>
            </a:r>
            <a:r>
              <a:rPr lang="ar-SA" b="1" dirty="0" err="1" smtClean="0"/>
              <a:t>نادى</a:t>
            </a:r>
            <a:r>
              <a:rPr lang="ar-SA" b="1" dirty="0" smtClean="0"/>
              <a:t> بهذا الناقد (</a:t>
            </a:r>
            <a:r>
              <a:rPr lang="ar-SA" b="1" dirty="0" err="1" smtClean="0"/>
              <a:t>واين</a:t>
            </a:r>
            <a:r>
              <a:rPr lang="ar-SA" b="1" dirty="0" smtClean="0"/>
              <a:t> </a:t>
            </a:r>
            <a:r>
              <a:rPr lang="ar-SA" b="1" dirty="0" err="1" smtClean="0"/>
              <a:t>بوث</a:t>
            </a:r>
            <a:r>
              <a:rPr lang="ar-SA" b="1" dirty="0" smtClean="0"/>
              <a:t>) في كتابه (بلاغة القص) 1961 وميز فيه بين الراوي والمؤلف الحقيقي والمؤلف الضمني الذي أطلق عليه النقاد لقب السلطة، ونرى ذلك في كتاب الأيام عندما يتكلم المؤلف عن نفسه بضمير الغائب، فاستخدام ضمير الغائب يفصل بين الراوي والمؤلف الفعلي مما يعطي السيرة جمالاً، ويسمى السرد هنا سرد بالضمير الثالث (أي الغائب) الذاتي أو القيصري، وسمي بالقيصري لأن أول من استخدم ذلك الأسلوب في كتابة السيرة الذاتية هو يوليوس قيصر ويكون الراوي هنا ذاتي أي يتخلى عن سلطة المؤلف الفعلي لتصبح سلطته ذاتية ليكون حيادياً، لكنه يمكن أن يتعاطف مع البطل ويتبنى آراءه، ونري بعض النقاط في ذاتية الراوي من خلال عده مظاهر منها.</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1219200" y="762000"/>
            <a:ext cx="6705600" cy="5711952"/>
          </a:xfrm>
        </p:spPr>
        <p:txBody>
          <a:bodyPr/>
          <a:lstStyle/>
          <a:p>
            <a:pPr rtl="1"/>
            <a:r>
              <a:rPr lang="ar-SA" b="1" dirty="0" smtClean="0"/>
              <a:t> </a:t>
            </a:r>
            <a:endParaRPr lang="en-US" dirty="0" smtClean="0"/>
          </a:p>
          <a:p>
            <a:pPr algn="r" rtl="1">
              <a:buNone/>
            </a:pPr>
            <a:r>
              <a:rPr lang="ar-SA" b="1" dirty="0" smtClean="0"/>
              <a:t> محمد يوسف </a:t>
            </a:r>
            <a:endParaRPr lang="en-US" dirty="0" smtClean="0"/>
          </a:p>
          <a:p>
            <a:pPr algn="r" rtl="1"/>
            <a:r>
              <a:rPr lang="ar-SA" dirty="0" smtClean="0"/>
              <a:t>باحث في جامعة جواهر </a:t>
            </a:r>
            <a:r>
              <a:rPr lang="ar-SA" dirty="0" err="1" smtClean="0"/>
              <a:t>لال</a:t>
            </a:r>
            <a:r>
              <a:rPr lang="ar-SA" dirty="0" smtClean="0"/>
              <a:t> نهرو </a:t>
            </a:r>
            <a:r>
              <a:rPr lang="en-US" dirty="0" smtClean="0"/>
              <a:t>-  </a:t>
            </a:r>
            <a:r>
              <a:rPr lang="ar-SA" dirty="0" err="1" smtClean="0"/>
              <a:t>نيو</a:t>
            </a:r>
            <a:r>
              <a:rPr lang="ar-SA" dirty="0" smtClean="0"/>
              <a:t> </a:t>
            </a:r>
            <a:r>
              <a:rPr lang="ar-SA" dirty="0" err="1" smtClean="0"/>
              <a:t>دهلي</a:t>
            </a:r>
            <a:r>
              <a:rPr lang="ar-SA" dirty="0" smtClean="0"/>
              <a:t>  - الهند                                                                                                                                                                                                                                                                                                                                                           </a:t>
            </a:r>
            <a:endParaRPr lang="en-US" dirty="0" smtClean="0"/>
          </a:p>
          <a:p>
            <a:pPr rtl="1"/>
            <a:r>
              <a:rPr lang="ar-SA" dirty="0" smtClean="0"/>
              <a:t> </a:t>
            </a:r>
            <a:endParaRPr lang="en-US" dirty="0" smtClean="0"/>
          </a:p>
          <a:p>
            <a:pPr algn="r">
              <a:buNone/>
            </a:pPr>
            <a:r>
              <a:rPr lang="ar-SA" dirty="0" smtClean="0"/>
              <a:t> </a:t>
            </a:r>
          </a:p>
          <a:p>
            <a:pPr algn="r">
              <a:buNone/>
            </a:pPr>
            <a:r>
              <a:rPr lang="ar-SA" dirty="0" smtClean="0"/>
              <a:t>"التراجم والسير" للأستاذ محمد </a:t>
            </a:r>
            <a:r>
              <a:rPr lang="ar-SA" dirty="0" err="1" smtClean="0"/>
              <a:t>عبدالغني</a:t>
            </a:r>
            <a:r>
              <a:rPr lang="ar-SA" dirty="0" smtClean="0"/>
              <a:t> حسن</a:t>
            </a:r>
            <a:endParaRPr lang="ar-SA" b="1" dirty="0" smtClean="0"/>
          </a:p>
          <a:p>
            <a:pPr algn="r">
              <a:buNone/>
            </a:pPr>
            <a:endParaRPr lang="ar-SA" b="1" dirty="0" smtClean="0"/>
          </a:p>
          <a:p>
            <a:pPr algn="r">
              <a:buNone/>
            </a:pPr>
            <a:r>
              <a:rPr lang="ar-SA" b="1" dirty="0" smtClean="0"/>
              <a:t>"</a:t>
            </a:r>
            <a:r>
              <a:rPr lang="ar-SA" dirty="0" smtClean="0"/>
              <a:t>فن السيرة"  للأستاذ إحسان عباس، ص: 101.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838200" y="609600"/>
            <a:ext cx="8095488" cy="5638800"/>
          </a:xfrm>
        </p:spPr>
        <p:txBody>
          <a:bodyPr>
            <a:normAutofit/>
          </a:bodyPr>
          <a:lstStyle/>
          <a:p>
            <a:pPr algn="r" rtl="1"/>
            <a:r>
              <a:rPr lang="ar-SA" b="1" dirty="0" smtClean="0"/>
              <a:t>متى يكتب الإنسان سيرته الذاتية؟</a:t>
            </a:r>
          </a:p>
          <a:p>
            <a:pPr algn="r" rtl="1">
              <a:buNone/>
            </a:pPr>
            <a:endParaRPr lang="en-US" dirty="0" smtClean="0"/>
          </a:p>
          <a:p>
            <a:pPr algn="r" rtl="1"/>
            <a:r>
              <a:rPr lang="ar-SA" dirty="0" smtClean="0"/>
              <a:t>	</a:t>
            </a:r>
            <a:r>
              <a:rPr lang="ar-SA" sz="3600" dirty="0" smtClean="0"/>
              <a:t>إن كل سيرة ذاتية في حد ذاتها هي تجربة ذاتية لكل شخص من الأشخاص فإذا بلغت هذه التجربة دور النضج وأصبحت في نفس كاتبها نوعا من القلق الفني وأصبحت تلح عليه للإفضاء </a:t>
            </a:r>
            <a:r>
              <a:rPr lang="ar-SA" sz="3600" dirty="0" err="1" smtClean="0"/>
              <a:t>بها</a:t>
            </a:r>
            <a:r>
              <a:rPr lang="ar-SA" sz="3600" dirty="0" smtClean="0"/>
              <a:t> للناس دون أي حرج، فإنه لابد أن يكتب سيرته الذاتية. وإن الإنسان الذي يعجز عن أن يرى مرتبته في الحياة بكل الوضوح وليست له نظرة عميقة ونظرة خاصة في تجربة حياته لا يناسب له أن يكتب سيرته.</a:t>
            </a:r>
            <a:r>
              <a:rPr lang="en-US" sz="3600" dirty="0" smtClean="0"/>
              <a:t> </a:t>
            </a:r>
          </a:p>
          <a:p>
            <a:pPr algn="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ar-SA" b="1" dirty="0" smtClean="0"/>
              <a:t>الهدف لكتابة السيرة الذاتية:</a:t>
            </a:r>
            <a:r>
              <a:rPr lang="en-US" dirty="0" smtClean="0"/>
              <a:t/>
            </a:r>
            <a:br>
              <a:rPr lang="en-US" dirty="0" smtClean="0"/>
            </a:br>
            <a:endParaRPr lang="en-US" dirty="0"/>
          </a:p>
        </p:txBody>
      </p:sp>
      <p:sp>
        <p:nvSpPr>
          <p:cNvPr id="3" name="מציין מיקום תוכן 2"/>
          <p:cNvSpPr>
            <a:spLocks noGrp="1"/>
          </p:cNvSpPr>
          <p:nvPr>
            <p:ph sz="quarter" idx="1"/>
          </p:nvPr>
        </p:nvSpPr>
        <p:spPr/>
        <p:txBody>
          <a:bodyPr>
            <a:normAutofit/>
          </a:bodyPr>
          <a:lstStyle/>
          <a:p>
            <a:pPr algn="r" rtl="1"/>
            <a:r>
              <a:rPr lang="ar-SA" dirty="0" smtClean="0"/>
              <a:t>إن الهدف </a:t>
            </a:r>
            <a:r>
              <a:rPr lang="ar-SA" dirty="0" err="1" smtClean="0"/>
              <a:t>و</a:t>
            </a:r>
            <a:r>
              <a:rPr lang="ar-SA" dirty="0" smtClean="0"/>
              <a:t> الغاية التي تحققها كتابة السيرة الذاتية من صاحبها هي تخفيف العبء عن عاتقه بنقل التجربة الذاتية إلى الآخرين، ودعوتهم إلى المشاركة فيها، فهي توفر فرصة للفنان يريح نفسه </a:t>
            </a:r>
            <a:r>
              <a:rPr lang="ar-SA" dirty="0" err="1" smtClean="0"/>
              <a:t>بالإعتراف</a:t>
            </a:r>
            <a:r>
              <a:rPr lang="ar-SA" dirty="0" smtClean="0"/>
              <a:t> ولإيضاح موقفه من المجتمع ويعني ذلك أنه يكتب ليستفيد بالتنفيس عن مكنونات قلبه وإطلاق نفسه من عقالها، وليحصل على المتعة الفنية المستحدثة عن الصدق </a:t>
            </a:r>
            <a:r>
              <a:rPr lang="ar-SA" dirty="0" err="1" smtClean="0"/>
              <a:t>و</a:t>
            </a:r>
            <a:r>
              <a:rPr lang="ar-SA" dirty="0" smtClean="0"/>
              <a:t> القدرة على التأثير، ويكتب ليفيد الناس بتجاربه الذاتية ومشاركته لهم:</a:t>
            </a:r>
            <a:endParaRPr lang="en-US" dirty="0" smtClean="0"/>
          </a:p>
          <a:p>
            <a:pPr lvl="0" algn="r" rtl="1"/>
            <a:r>
              <a:rPr lang="ar-SA" dirty="0" smtClean="0"/>
              <a:t> فإذا كان يحس بالاضطهاد من المجتمع، تخفف من هذا الشعور بالحديث عنه.</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p:txBody>
          <a:bodyPr>
            <a:normAutofit/>
          </a:bodyPr>
          <a:lstStyle/>
          <a:p>
            <a:pPr lvl="0" algn="r" rtl="1"/>
            <a:r>
              <a:rPr lang="ar-SA" dirty="0" smtClean="0"/>
              <a:t>وإذا أحس بوقع ذنوبه وآثامه، أراح ضميره </a:t>
            </a:r>
            <a:r>
              <a:rPr lang="ar-SA" dirty="0" err="1" smtClean="0"/>
              <a:t>بالإعتراف</a:t>
            </a:r>
            <a:r>
              <a:rPr lang="ar-SA" dirty="0" smtClean="0"/>
              <a:t> </a:t>
            </a:r>
            <a:r>
              <a:rPr lang="ar-SA" dirty="0" err="1" smtClean="0"/>
              <a:t>بها</a:t>
            </a:r>
            <a:r>
              <a:rPr lang="ar-SA" dirty="0" smtClean="0"/>
              <a:t>، وقمع نفسه بالإعلان عن سيئاتها، ووقف منها موقف المتهم والقاضي معا.</a:t>
            </a:r>
            <a:endParaRPr lang="en-US" dirty="0" smtClean="0"/>
          </a:p>
          <a:p>
            <a:pPr lvl="0" algn="r" rtl="1"/>
            <a:r>
              <a:rPr lang="ar-SA" dirty="0" smtClean="0"/>
              <a:t> إذا مر بصراع نفسي أو روحي أو فكري وخرج منه سالما رسم صورة لذلك الصراع </a:t>
            </a:r>
            <a:r>
              <a:rPr lang="ar-SA" dirty="0" err="1" smtClean="0"/>
              <a:t>وانهى</a:t>
            </a:r>
            <a:r>
              <a:rPr lang="ar-SA" dirty="0" smtClean="0"/>
              <a:t> قصته بالهدوء الذي يعقب العاصفة، والاستبشار الذي يأتي بعد اليأس.</a:t>
            </a:r>
            <a:endParaRPr lang="en-US" dirty="0" smtClean="0"/>
          </a:p>
          <a:p>
            <a:pPr lvl="0" algn="r" rtl="1"/>
            <a:r>
              <a:rPr lang="ar-SA" dirty="0" smtClean="0"/>
              <a:t> إذا فشل واخفق أو هزم أو اتهم، فهو يرضى ضميره وهو يظهر الاعتذار والتعليل والتبرير لما حصل. فالكشف عن دخائل نفسه هو الطريق الصحيح ليقدره الناس من حوله وظهور صدقه.</a:t>
            </a:r>
            <a:endParaRPr lang="en-US" dirty="0" smtClean="0"/>
          </a:p>
          <a:p>
            <a:pPr rt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2514600"/>
            <a:ext cx="7498080" cy="1143000"/>
          </a:xfrm>
        </p:spPr>
        <p:txBody>
          <a:bodyPr>
            <a:noAutofit/>
          </a:bodyPr>
          <a:lstStyle/>
          <a:p>
            <a:pPr algn="ctr"/>
            <a:r>
              <a:rPr lang="ar-SA" sz="7200" dirty="0" smtClean="0"/>
              <a:t>الأيام (سيرة ذاتية)</a:t>
            </a:r>
            <a:br>
              <a:rPr lang="ar-SA" sz="7200" dirty="0" smtClean="0"/>
            </a:br>
            <a:r>
              <a:rPr lang="ar-SA" sz="7200" dirty="0" smtClean="0"/>
              <a:t/>
            </a:r>
            <a:br>
              <a:rPr lang="ar-SA" sz="7200" dirty="0" smtClean="0"/>
            </a:br>
            <a:r>
              <a:rPr lang="ar-SA" sz="7200" dirty="0" smtClean="0"/>
              <a:t>طه حسين</a:t>
            </a:r>
            <a:endParaRPr lang="en-US" sz="7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smtClean="0"/>
              <a:t>نبذة عن الكاتب :</a:t>
            </a:r>
            <a:endParaRPr lang="en-US" dirty="0"/>
          </a:p>
        </p:txBody>
      </p:sp>
      <p:sp>
        <p:nvSpPr>
          <p:cNvPr id="3" name="מציין מיקום תוכן 2"/>
          <p:cNvSpPr>
            <a:spLocks noGrp="1"/>
          </p:cNvSpPr>
          <p:nvPr>
            <p:ph sz="quarter" idx="1"/>
          </p:nvPr>
        </p:nvSpPr>
        <p:spPr/>
        <p:txBody>
          <a:bodyPr>
            <a:normAutofit fontScale="92500" lnSpcReduction="10000"/>
          </a:bodyPr>
          <a:lstStyle/>
          <a:p>
            <a:pPr algn="r">
              <a:buNone/>
            </a:pPr>
            <a:r>
              <a:rPr lang="en-US" dirty="0" smtClean="0"/>
              <a:t/>
            </a:r>
            <a:br>
              <a:rPr lang="en-US" dirty="0" smtClean="0"/>
            </a:br>
            <a:r>
              <a:rPr lang="ar-SA" dirty="0" smtClean="0"/>
              <a:t>المرحوم الدكتور ( طه حسين ) عميد الأدب العربي ، ولد </a:t>
            </a:r>
            <a:r>
              <a:rPr lang="ar-SA" dirty="0" err="1" smtClean="0"/>
              <a:t>فى</a:t>
            </a:r>
            <a:r>
              <a:rPr lang="ar-SA" dirty="0" smtClean="0"/>
              <a:t> نوفمبر 1889 بقرية عزبة ( الكيلو ) إحدى قرى محافظة المنيا بجمهورية مصر العربية ، وبعد سنوات قليلة كف بصره ، وحفظ القرآن الكريم </a:t>
            </a:r>
            <a:r>
              <a:rPr lang="ar-SA" dirty="0" err="1" smtClean="0"/>
              <a:t>فى</a:t>
            </a:r>
            <a:r>
              <a:rPr lang="ar-SA" dirty="0" smtClean="0"/>
              <a:t> كتاب القرية ، ثم التحق بالأزهر 1902 حتى 1912 ، ثم نال الدكتوراه من الجامعة الأهلية</a:t>
            </a:r>
            <a:r>
              <a:rPr lang="en-US" dirty="0" smtClean="0"/>
              <a:t> 1914 </a:t>
            </a:r>
            <a:r>
              <a:rPr lang="ar-SA" dirty="0" smtClean="0"/>
              <a:t>على بحثه ( ذكرى أبى العلاء ) وبعث بعدها إلى جامعة السوريون بفرنسا فنال الدكتوراه </a:t>
            </a:r>
            <a:r>
              <a:rPr lang="ar-SA" dirty="0" err="1" smtClean="0"/>
              <a:t>فى</a:t>
            </a:r>
            <a:r>
              <a:rPr lang="ar-SA" dirty="0" smtClean="0"/>
              <a:t> الأدب القديم 1919 عن بحثه ( فلسلفه ابن خلدون ) ثم دبلوم ( الدراسات العليا </a:t>
            </a:r>
            <a:r>
              <a:rPr lang="ar-SA" dirty="0" err="1" smtClean="0"/>
              <a:t>فى</a:t>
            </a:r>
            <a:r>
              <a:rPr lang="ar-SA" dirty="0" smtClean="0"/>
              <a:t> التاريخ القديم ) 1919 ولما عاد إلى مصر تنقل </a:t>
            </a:r>
            <a:r>
              <a:rPr lang="ar-SA" dirty="0" err="1" smtClean="0"/>
              <a:t>فى</a:t>
            </a:r>
            <a:r>
              <a:rPr lang="ar-SA" dirty="0" smtClean="0"/>
              <a:t> الوظائف الجامعية حتى صار عميداً لكلية الآداب واختير مستشاراً لوزارة التربية والتعليم ثم وزيراً لها</a:t>
            </a:r>
            <a:r>
              <a:rPr lang="en-US" dirty="0" smtClean="0"/>
              <a:t> 1950 </a:t>
            </a:r>
            <a:r>
              <a:rPr lang="ar-SA" dirty="0" smtClean="0"/>
              <a:t>ثم رئيساً للمجمع اللغوي ، ونال تقدير الدولة فأهديت إليه ( قلادة النيل ) وقد عمل على إقرار مجانية التعليم </a:t>
            </a:r>
            <a:r>
              <a:rPr lang="ar-SA" dirty="0" err="1" smtClean="0"/>
              <a:t>الذى</a:t>
            </a:r>
            <a:r>
              <a:rPr lang="ar-SA" dirty="0" smtClean="0"/>
              <a:t> جعله كالماء والهواء وأسس جامعتي الإسكندرية وعين شمس وقد توفى يوم 26 من أكتوبر 1973 ومن آثاره الأدبية :- ( على هامش السيرة حديث الأربعاء ، الفتنة الكبرى- مع أبى العلاء </a:t>
            </a:r>
            <a:r>
              <a:rPr lang="ar-SA" dirty="0" err="1" smtClean="0"/>
              <a:t>فى</a:t>
            </a:r>
            <a:r>
              <a:rPr lang="ar-SA" dirty="0" smtClean="0"/>
              <a:t> سجنه_ مع </a:t>
            </a:r>
            <a:r>
              <a:rPr lang="ar-SA" dirty="0" err="1" smtClean="0"/>
              <a:t>المتنبى</a:t>
            </a:r>
            <a:r>
              <a:rPr lang="ar-SA" dirty="0" smtClean="0"/>
              <a:t>- من حديث الشعر والنثر حافظ وشوقي وعشرات من المؤلفات ومنها هذا الكتاب المقرر ( الأيام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smtClean="0"/>
              <a:t>الأيام :</a:t>
            </a:r>
            <a:endParaRPr lang="en-US" dirty="0"/>
          </a:p>
        </p:txBody>
      </p:sp>
      <p:sp>
        <p:nvSpPr>
          <p:cNvPr id="3" name="מציין מיקום תוכן 2"/>
          <p:cNvSpPr>
            <a:spLocks noGrp="1"/>
          </p:cNvSpPr>
          <p:nvPr>
            <p:ph sz="quarter" idx="1"/>
          </p:nvPr>
        </p:nvSpPr>
        <p:spPr/>
        <p:txBody>
          <a:bodyPr>
            <a:normAutofit/>
          </a:bodyPr>
          <a:lstStyle/>
          <a:p>
            <a:pPr algn="r"/>
            <a:r>
              <a:rPr lang="ar-SA" dirty="0" smtClean="0"/>
              <a:t/>
            </a:r>
            <a:br>
              <a:rPr lang="ar-SA" dirty="0" smtClean="0"/>
            </a:br>
            <a:r>
              <a:rPr lang="ar-SA" dirty="0" smtClean="0"/>
              <a:t>كتاب الأيام تحفة من تحف طه حسين التي أثارت العواصف كما أثارها كتابه في الشعر الجاهلي، تحفة تظهر معجزته الخاصة التي قاوم </a:t>
            </a:r>
            <a:r>
              <a:rPr lang="ar-SA" dirty="0" err="1" smtClean="0"/>
              <a:t>بها</a:t>
            </a:r>
            <a:r>
              <a:rPr lang="ar-SA" dirty="0" smtClean="0"/>
              <a:t> العمى والجهل كما تظهر قدرته على مواجهة عواصف الحاضر الذي كان يعيشه. ولذلك كانت ( الأيام ) طرازاً فريداً من السيرة التي </a:t>
            </a:r>
            <a:r>
              <a:rPr lang="ar-SA" dirty="0" err="1" smtClean="0"/>
              <a:t>تستجلي</a:t>
            </a:r>
            <a:r>
              <a:rPr lang="ar-SA" dirty="0" smtClean="0"/>
              <a:t> </a:t>
            </a:r>
            <a:r>
              <a:rPr lang="ar-SA" dirty="0" err="1" smtClean="0"/>
              <a:t>بها</a:t>
            </a:r>
            <a:r>
              <a:rPr lang="ar-SA" dirty="0" smtClean="0"/>
              <a:t> الأنا حياتها في الماضي </a:t>
            </a:r>
            <a:r>
              <a:rPr lang="ar-SA" dirty="0" err="1" smtClean="0"/>
              <a:t>لتستقطر</a:t>
            </a:r>
            <a:r>
              <a:rPr lang="ar-SA" dirty="0" smtClean="0"/>
              <a:t> منها ما تقاوم </a:t>
            </a:r>
            <a:r>
              <a:rPr lang="ar-SA" dirty="0" err="1" smtClean="0"/>
              <a:t>به</a:t>
            </a:r>
            <a:r>
              <a:rPr lang="ar-SA" dirty="0" smtClean="0"/>
              <a:t> تحديات الحاضر، وهي مثال حيّ لقدرة الإنسان على صنع المعجزة التي تحرره من قيود الضرورة بحثاً عن أفق واعد من الحرية والتقدم والعلم والعدل.. وهذه هي القيم التي تجسدها الأيام</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sz="quarter" idx="1"/>
          </p:nvPr>
        </p:nvSpPr>
        <p:spPr>
          <a:xfrm>
            <a:off x="457200" y="762000"/>
            <a:ext cx="7467600" cy="5711952"/>
          </a:xfrm>
        </p:spPr>
        <p:txBody>
          <a:bodyPr>
            <a:normAutofit fontScale="92500" lnSpcReduction="20000"/>
          </a:bodyPr>
          <a:lstStyle/>
          <a:p>
            <a:pPr algn="r"/>
            <a:r>
              <a:rPr lang="ar-SA" b="1" dirty="0" smtClean="0"/>
              <a:t>الأيام عمل أدبي قصصي يحكي فيه الكاتب حياة شخص منذ ولادته وحتى وفاته متناولا بيئته ونشأته وأعماله وتأثيراته وهذا ما يطلق عليه اسم ترجمة الحياة ..</a:t>
            </a:r>
            <a:br>
              <a:rPr lang="ar-SA" b="1" dirty="0" smtClean="0"/>
            </a:br>
            <a:r>
              <a:rPr lang="ar-SA" b="1" dirty="0" smtClean="0"/>
              <a:t/>
            </a:r>
            <a:br>
              <a:rPr lang="ar-SA" b="1" dirty="0" smtClean="0"/>
            </a:br>
            <a:r>
              <a:rPr lang="ar-SA" b="1" dirty="0" smtClean="0"/>
              <a:t>وبما أن الترجمة كانت لحياة طه حسين ذاته فهي إذن ما يطلق عليها ( الترجمة الذاتية أو السيرة الذاتية ) ..</a:t>
            </a:r>
            <a:br>
              <a:rPr lang="ar-SA" b="1" dirty="0" smtClean="0"/>
            </a:br>
            <a:r>
              <a:rPr lang="ar-SA" b="1" dirty="0" smtClean="0"/>
              <a:t/>
            </a:r>
            <a:br>
              <a:rPr lang="ar-SA" b="1" dirty="0" smtClean="0"/>
            </a:br>
            <a:r>
              <a:rPr lang="ar-SA" b="1" dirty="0" smtClean="0"/>
              <a:t>" فالسيرة الذاتية كشف عن الشخصية في أثناء عملية الصراع التي تقوم بين شعور الكاتب بذاته وموقف المجتمع منه ومدى خضوع أحد الطرفين للآخر </a:t>
            </a:r>
            <a:br>
              <a:rPr lang="ar-SA" b="1" dirty="0" smtClean="0"/>
            </a:br>
            <a:r>
              <a:rPr lang="ar-SA" b="1" dirty="0" smtClean="0"/>
              <a:t/>
            </a:r>
            <a:br>
              <a:rPr lang="ar-SA" b="1" dirty="0" smtClean="0"/>
            </a:br>
            <a:r>
              <a:rPr lang="ar-SA" b="1" dirty="0" smtClean="0"/>
              <a:t>وهذا ما كان في الأيام حيث رأينا كيف يدور الصراع بين إحساس الكاتب بذاته ومواهبه وتفوقه على أنداده بينما ينظر له المجتمع نظره إلى العاجز بسبب آفة عينيه !! وكيف كان لهذا أبلغ الأثر في نفسيته </a:t>
            </a:r>
            <a:r>
              <a:rPr lang="ar-SA" b="1" dirty="0" err="1" smtClean="0"/>
              <a:t>واسلوب</a:t>
            </a:r>
            <a:r>
              <a:rPr lang="ar-SA" b="1" dirty="0" smtClean="0"/>
              <a:t> حياته .</a:t>
            </a:r>
            <a:br>
              <a:rPr lang="ar-SA" b="1" dirty="0" smtClean="0"/>
            </a:br>
            <a:r>
              <a:rPr lang="ar-SA" b="1" dirty="0" smtClean="0"/>
              <a:t/>
            </a:r>
            <a:br>
              <a:rPr lang="ar-SA" b="1" dirty="0" smtClean="0"/>
            </a:br>
            <a:r>
              <a:rPr lang="ar-SA" b="1" dirty="0" smtClean="0"/>
              <a:t>" ولكن إلى </a:t>
            </a:r>
            <a:r>
              <a:rPr lang="ar-SA" b="1" dirty="0" err="1" smtClean="0"/>
              <a:t>اي</a:t>
            </a:r>
            <a:r>
              <a:rPr lang="ar-SA" b="1" dirty="0" smtClean="0"/>
              <a:t> مدى يتمكن الكاتب لهذا النوع من الفنون الأدبية من تمثل الصراحة والتماس الحقائق وهو يتحدث عن نفسه ، أي أنه هو العارض والمعروض والواصف والموصوف ، والنفس إما أن تغلو في تقدير ذاتها أو يحملها حب العدالة على تهوين شأنها ، وإما </a:t>
            </a:r>
            <a:r>
              <a:rPr lang="ar-SA" b="1" dirty="0" err="1" smtClean="0"/>
              <a:t>ان</a:t>
            </a:r>
            <a:r>
              <a:rPr lang="ar-SA" b="1" dirty="0" smtClean="0"/>
              <a:t> تقف موقف القاضي الموضوعي والحكم النزيه وذلك مطلب عزيز التحقيق </a:t>
            </a:r>
            <a:br>
              <a:rPr lang="ar-SA" b="1"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ar-SA" dirty="0" smtClean="0"/>
              <a:t>أجزاء كتاب الأيام</a:t>
            </a:r>
            <a:endParaRPr lang="en-US" dirty="0"/>
          </a:p>
        </p:txBody>
      </p:sp>
      <p:sp>
        <p:nvSpPr>
          <p:cNvPr id="3" name="מציין מיקום תוכן 2"/>
          <p:cNvSpPr>
            <a:spLocks noGrp="1"/>
          </p:cNvSpPr>
          <p:nvPr>
            <p:ph sz="quarter" idx="1"/>
          </p:nvPr>
        </p:nvSpPr>
        <p:spPr/>
        <p:txBody>
          <a:bodyPr>
            <a:normAutofit fontScale="85000" lnSpcReduction="10000"/>
          </a:bodyPr>
          <a:lstStyle/>
          <a:p>
            <a:pPr algn="r" rtl="1">
              <a:lnSpc>
                <a:spcPct val="120000"/>
              </a:lnSpc>
            </a:pPr>
            <a:r>
              <a:rPr lang="ar-SA" dirty="0" smtClean="0"/>
              <a:t>يتكون الكتاب من ثلاثة أجزاء:</a:t>
            </a:r>
            <a:endParaRPr lang="en-US" dirty="0" smtClean="0"/>
          </a:p>
          <a:p>
            <a:pPr lvl="0" algn="r" rtl="1">
              <a:lnSpc>
                <a:spcPct val="120000"/>
              </a:lnSpc>
            </a:pPr>
            <a:r>
              <a:rPr lang="ar-SA" b="1" dirty="0" smtClean="0"/>
              <a:t>الجزء الأول:</a:t>
            </a:r>
            <a:r>
              <a:rPr lang="ar-SA" dirty="0" smtClean="0"/>
              <a:t> يتحدث فيه طه حسين عن طفولته بما تحمل من معاناة، ويحدثنا عن الجهل المطبق على </a:t>
            </a:r>
            <a:r>
              <a:rPr lang="ar-SA" dirty="0" smtClean="0">
                <a:hlinkClick r:id="rId2" tooltip="الريف"/>
              </a:rPr>
              <a:t>الريف</a:t>
            </a:r>
            <a:r>
              <a:rPr lang="en-US" dirty="0" smtClean="0"/>
              <a:t> </a:t>
            </a:r>
            <a:r>
              <a:rPr lang="ar-SA" dirty="0" smtClean="0">
                <a:hlinkClick r:id="rId3" tooltip="المصري"/>
              </a:rPr>
              <a:t>المصري</a:t>
            </a:r>
            <a:r>
              <a:rPr lang="ar-SA" dirty="0" smtClean="0"/>
              <a:t> وما فيه من عادات حسنة وسيئة في ذلك الوقت.</a:t>
            </a:r>
            <a:endParaRPr lang="en-US" dirty="0" smtClean="0"/>
          </a:p>
          <a:p>
            <a:pPr lvl="0" algn="r" rtl="1">
              <a:lnSpc>
                <a:spcPct val="120000"/>
              </a:lnSpc>
            </a:pPr>
            <a:r>
              <a:rPr lang="ar-SA" b="1" dirty="0" smtClean="0"/>
              <a:t>الجزء الثاني:</a:t>
            </a:r>
            <a:r>
              <a:rPr lang="ar-SA" dirty="0" smtClean="0"/>
              <a:t> يتحدث عن المرحلة التي امتدت بين دخوله الأزهر وتمرده المستمر على مناهج الأزهر وشيوخه ونقده الدائم لهم وحتى التحاقه بالجامعة الأهلية.</a:t>
            </a:r>
            <a:endParaRPr lang="en-US" dirty="0" smtClean="0"/>
          </a:p>
          <a:p>
            <a:pPr lvl="0" algn="r" rtl="1">
              <a:lnSpc>
                <a:spcPct val="120000"/>
              </a:lnSpc>
            </a:pPr>
            <a:r>
              <a:rPr lang="ar-SA" b="1" dirty="0" smtClean="0"/>
              <a:t>الجزء الثالث:</a:t>
            </a:r>
            <a:r>
              <a:rPr lang="ar-SA" dirty="0" smtClean="0"/>
              <a:t> يتحدث فيه عن الدراسة في الجامعة الأهلية، ثم سفره إلى فرنسا وحصوله على الليسانس </a:t>
            </a:r>
            <a:r>
              <a:rPr lang="ar-SA" dirty="0" smtClean="0">
                <a:solidFill>
                  <a:schemeClr val="accent3">
                    <a:lumMod val="75000"/>
                  </a:schemeClr>
                </a:solidFill>
                <a:hlinkClick r:id="rId4" tooltip="الدكتوراه"/>
              </a:rPr>
              <a:t>والدكتوراه</a:t>
            </a:r>
            <a:r>
              <a:rPr lang="ar-SA" dirty="0" smtClean="0">
                <a:solidFill>
                  <a:schemeClr val="accent3">
                    <a:lumMod val="75000"/>
                  </a:schemeClr>
                </a:solidFill>
              </a:rPr>
              <a:t> </a:t>
            </a:r>
            <a:r>
              <a:rPr lang="ar-SA" dirty="0" smtClean="0"/>
              <a:t>ودبلوم الدراسات العليا ثم العودة إلى </a:t>
            </a:r>
            <a:r>
              <a:rPr lang="ar-SA" dirty="0" smtClean="0">
                <a:hlinkClick r:id="rId5" tooltip="مص"/>
              </a:rPr>
              <a:t>مصر</a:t>
            </a:r>
            <a:r>
              <a:rPr lang="ar-SA" dirty="0" smtClean="0"/>
              <a:t> أستاذاً في الجامعة.</a:t>
            </a:r>
            <a:endParaRPr lang="en-US" dirty="0" smtClean="0"/>
          </a:p>
          <a:p>
            <a:pPr lvl="0" algn="r" rtl="1">
              <a:lnSpc>
                <a:spcPct val="120000"/>
              </a:lnSpc>
            </a:pPr>
            <a:r>
              <a:rPr lang="ar-SA" dirty="0" smtClean="0"/>
              <a:t>وبذلك يكون عميد </a:t>
            </a:r>
            <a:r>
              <a:rPr lang="ar-SA" dirty="0" err="1" smtClean="0"/>
              <a:t>الادب</a:t>
            </a:r>
            <a:r>
              <a:rPr lang="ar-SA" dirty="0" smtClean="0"/>
              <a:t> </a:t>
            </a:r>
            <a:r>
              <a:rPr lang="ar-SA" dirty="0" err="1" smtClean="0"/>
              <a:t>العربى</a:t>
            </a:r>
            <a:r>
              <a:rPr lang="ar-SA" dirty="0" smtClean="0"/>
              <a:t> قد وضع مثالا للشباب </a:t>
            </a:r>
            <a:r>
              <a:rPr lang="ar-SA" dirty="0" err="1" smtClean="0"/>
              <a:t>ليهتدو</a:t>
            </a:r>
            <a:r>
              <a:rPr lang="ar-SA" dirty="0" smtClean="0"/>
              <a:t> </a:t>
            </a:r>
            <a:r>
              <a:rPr lang="ar-SA" dirty="0" err="1" smtClean="0"/>
              <a:t>به</a:t>
            </a:r>
            <a:r>
              <a:rPr lang="ar-SA" dirty="0" smtClean="0"/>
              <a:t> حيث هدفه من الكتاب</a:t>
            </a:r>
            <a:endParaRPr lang="en-US" dirty="0" smtClean="0"/>
          </a:p>
          <a:p>
            <a:pPr lvl="0" algn="r" rtl="1">
              <a:lnSpc>
                <a:spcPct val="120000"/>
              </a:lnSpc>
            </a:pPr>
            <a:r>
              <a:rPr lang="ar-SA" dirty="0" smtClean="0"/>
              <a:t>الحنين إلى الطفولة السعيدة</a:t>
            </a:r>
            <a:endParaRPr lang="en-US" dirty="0" smtClean="0"/>
          </a:p>
          <a:p>
            <a:pPr lvl="0" algn="r" rtl="1">
              <a:lnSpc>
                <a:spcPct val="120000"/>
              </a:lnSpc>
            </a:pPr>
            <a:r>
              <a:rPr lang="ar-SA" dirty="0" err="1" smtClean="0"/>
              <a:t>الرغبه</a:t>
            </a:r>
            <a:r>
              <a:rPr lang="ar-SA" dirty="0" smtClean="0"/>
              <a:t> في تقديم مثال </a:t>
            </a:r>
            <a:r>
              <a:rPr lang="ar-SA" dirty="0" err="1" smtClean="0"/>
              <a:t>ليحتذى</a:t>
            </a:r>
            <a:r>
              <a:rPr lang="ar-SA" dirty="0" smtClean="0"/>
              <a:t> </a:t>
            </a:r>
            <a:r>
              <a:rPr lang="ar-SA" dirty="0" err="1" smtClean="0"/>
              <a:t>به</a:t>
            </a:r>
            <a:r>
              <a:rPr lang="ar-SA" dirty="0" smtClean="0"/>
              <a:t> الشباب</a:t>
            </a:r>
            <a:endParaRPr lang="en-US" dirty="0" smtClean="0"/>
          </a:p>
          <a:p>
            <a:pPr lvl="0" algn="r" rtl="1">
              <a:lnSpc>
                <a:spcPct val="120000"/>
              </a:lnSpc>
            </a:pPr>
            <a:r>
              <a:rPr lang="ar-SA" dirty="0" err="1" smtClean="0"/>
              <a:t>الرغبه</a:t>
            </a:r>
            <a:r>
              <a:rPr lang="ar-SA" dirty="0" smtClean="0"/>
              <a:t> في مراجعه الذات والتاريخ</a:t>
            </a:r>
            <a:endParaRPr lang="en-US" dirty="0" smtClean="0"/>
          </a:p>
          <a:p>
            <a:pPr lvl="0" algn="r" rtl="1">
              <a:lnSpc>
                <a:spcPct val="120000"/>
              </a:lnSpc>
            </a:pPr>
            <a:r>
              <a:rPr lang="ar-SA" dirty="0" err="1" smtClean="0"/>
              <a:t>الرغبه</a:t>
            </a:r>
            <a:r>
              <a:rPr lang="ar-SA" dirty="0" smtClean="0"/>
              <a:t> في تحدى الحاضر والانتقام منه</a:t>
            </a:r>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חלון">
  <a:themeElements>
    <a:clrScheme name="חלון">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חלון">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חלון">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TotalTime>
  <Words>699</Words>
  <Application>Microsoft Office PowerPoint</Application>
  <PresentationFormat>‫הצגה על המסך (4:3)</PresentationFormat>
  <Paragraphs>50</Paragraphs>
  <Slides>13</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13</vt:i4>
      </vt:variant>
    </vt:vector>
  </HeadingPairs>
  <TitlesOfParts>
    <vt:vector size="14" baseType="lpstr">
      <vt:lpstr>חלון</vt:lpstr>
      <vt:lpstr>مبدأ السيرة الذاتية</vt:lpstr>
      <vt:lpstr>שקופית 2</vt:lpstr>
      <vt:lpstr>الهدف لكتابة السيرة الذاتية: </vt:lpstr>
      <vt:lpstr>שקופית 4</vt:lpstr>
      <vt:lpstr>الأيام (سيرة ذاتية)  طه حسين</vt:lpstr>
      <vt:lpstr>نبذة عن الكاتب :</vt:lpstr>
      <vt:lpstr>الأيام :</vt:lpstr>
      <vt:lpstr>שקופית 8</vt:lpstr>
      <vt:lpstr>أجزاء كتاب الأيام</vt:lpstr>
      <vt:lpstr>تأتي ريادة الأيام (1926) والذي اعتبرناه أول سيرة ذاتية عربية في عصرنا الحديث لعدة أسباب:</vt:lpstr>
      <vt:lpstr>שקופית 11</vt:lpstr>
      <vt:lpstr>إقرار المسافة الفعلية بين الراوي والمؤلف الفعلي: </vt:lpstr>
      <vt:lpstr>שקופית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مبدأ السيرة الذاتية</dc:title>
  <dc:creator>FUJITSU</dc:creator>
  <cp:lastModifiedBy>FUJITSU</cp:lastModifiedBy>
  <cp:revision>25</cp:revision>
  <dcterms:created xsi:type="dcterms:W3CDTF">2012-02-28T14:14:54Z</dcterms:created>
  <dcterms:modified xsi:type="dcterms:W3CDTF">2012-02-28T16:08:52Z</dcterms:modified>
</cp:coreProperties>
</file>