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45" d="100"/>
          <a:sy n="45" d="100"/>
        </p:scale>
        <p:origin x="-10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44B7B34-318F-45AF-BE1E-4088B708034C}" type="datetimeFigureOut">
              <a:rPr lang="en-US" smtClean="0"/>
              <a:t>1/3/2013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66004D8-8650-4B6B-92A2-B184DFB567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44B7B34-318F-45AF-BE1E-4088B708034C}" type="datetimeFigureOut">
              <a:rPr lang="en-US" smtClean="0"/>
              <a:t>1/3/2013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66004D8-8650-4B6B-92A2-B184DFB567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44B7B34-318F-45AF-BE1E-4088B708034C}" type="datetimeFigureOut">
              <a:rPr lang="en-US" smtClean="0"/>
              <a:t>1/3/2013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66004D8-8650-4B6B-92A2-B184DFB567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44B7B34-318F-45AF-BE1E-4088B708034C}" type="datetimeFigureOut">
              <a:rPr lang="en-US" smtClean="0"/>
              <a:t>1/3/2013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6004D8-8650-4B6B-92A2-B184DFB567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44B7B34-318F-45AF-BE1E-4088B708034C}" type="datetimeFigureOut">
              <a:rPr lang="en-US" smtClean="0"/>
              <a:t>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6004D8-8650-4B6B-92A2-B184DFB567DA}"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44B7B34-318F-45AF-BE1E-4088B708034C}" type="datetimeFigureOut">
              <a:rPr lang="en-US" smtClean="0"/>
              <a:t>1/3/2013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66004D8-8650-4B6B-92A2-B184DFB567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0"/>
            <a:ext cx="6477000" cy="1066800"/>
          </a:xfrm>
          <a:scene3d>
            <a:camera prst="perspectiveRelaxedModerately"/>
            <a:lightRig rig="threePt" dir="t"/>
          </a:scene3d>
        </p:spPr>
        <p:txBody>
          <a:bodyPr/>
          <a:lstStyle/>
          <a:p>
            <a:pPr algn="ctr" rtl="1"/>
            <a:r>
              <a:rPr lang="ar-EG" dirty="0" smtClean="0"/>
              <a:t>جبرا ابراهيم جبرا </a:t>
            </a:r>
            <a:endParaRPr lang="en-US" dirty="0"/>
          </a:p>
        </p:txBody>
      </p:sp>
      <p:sp>
        <p:nvSpPr>
          <p:cNvPr id="3" name="Subtitle 2"/>
          <p:cNvSpPr>
            <a:spLocks noGrp="1"/>
          </p:cNvSpPr>
          <p:nvPr>
            <p:ph type="subTitle" idx="1"/>
          </p:nvPr>
        </p:nvSpPr>
        <p:spPr>
          <a:xfrm>
            <a:off x="2590800" y="1371600"/>
            <a:ext cx="6553200" cy="5486400"/>
          </a:xfrm>
        </p:spPr>
        <p:txBody>
          <a:bodyPr>
            <a:normAutofit/>
          </a:bodyPr>
          <a:lstStyle/>
          <a:p>
            <a:endParaRPr lang="ar-EG" sz="3600" dirty="0" smtClean="0"/>
          </a:p>
          <a:p>
            <a:endParaRPr lang="ar-EG" sz="3600" dirty="0" smtClean="0"/>
          </a:p>
          <a:p>
            <a:endParaRPr lang="ar-EG" sz="3600" dirty="0" smtClean="0"/>
          </a:p>
          <a:p>
            <a:endParaRPr lang="ar-EG" sz="3600" dirty="0" smtClean="0"/>
          </a:p>
          <a:p>
            <a:endParaRPr lang="ar-EG" sz="3600" dirty="0" smtClean="0"/>
          </a:p>
          <a:p>
            <a:endParaRPr lang="ar-EG" sz="3600" dirty="0" smtClean="0"/>
          </a:p>
          <a:p>
            <a:endParaRPr lang="ar-EG" sz="3600" dirty="0" smtClean="0"/>
          </a:p>
        </p:txBody>
      </p:sp>
      <p:pic>
        <p:nvPicPr>
          <p:cNvPr id="1026" name="Picture 2"/>
          <p:cNvPicPr>
            <a:picLocks noChangeAspect="1" noChangeArrowheads="1"/>
          </p:cNvPicPr>
          <p:nvPr/>
        </p:nvPicPr>
        <p:blipFill>
          <a:blip r:embed="rId2" cstate="print"/>
          <a:srcRect/>
          <a:stretch>
            <a:fillRect/>
          </a:stretch>
        </p:blipFill>
        <p:spPr bwMode="auto">
          <a:xfrm>
            <a:off x="5562600" y="1524000"/>
            <a:ext cx="3430219" cy="2590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27" name="Picture 3"/>
          <p:cNvPicPr>
            <a:picLocks noChangeAspect="1" noChangeArrowheads="1"/>
          </p:cNvPicPr>
          <p:nvPr/>
        </p:nvPicPr>
        <p:blipFill>
          <a:blip r:embed="rId3" cstate="print"/>
          <a:srcRect/>
          <a:stretch>
            <a:fillRect/>
          </a:stretch>
        </p:blipFill>
        <p:spPr bwMode="auto">
          <a:xfrm>
            <a:off x="2743200" y="1447800"/>
            <a:ext cx="2447925" cy="34290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6" name="CD Audio 5">
            <a:hlinkClick r:id="" action="ppaction://media"/>
          </p:cNvPr>
          <p:cNvPicPr>
            <a:picLocks noRot="1" noChangeAspect="1"/>
          </p:cNvPicPr>
          <p:nvPr>
            <a:audioCd>
              <a:st track="1"/>
              <a:end track="1"/>
            </a:audioCd>
          </p:nvPr>
        </p:nvPicPr>
        <p:blipFill>
          <a:blip r:embed="rId4" cstate="print"/>
          <a:stretch>
            <a:fillRect/>
          </a:stretch>
        </p:blipFill>
        <p:spPr>
          <a:xfrm>
            <a:off x="-1143000" y="0"/>
            <a:ext cx="304800" cy="30480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6"/>
                    </p:tgtEl>
                  </p:cond>
                </p:stCondLst>
                <p:endSync evt="end" delay="0">
                  <p:rtn val="all"/>
                </p:endSync>
                <p:childTnLst>
                  <p:par>
                    <p:cTn id="22" fill="hold">
                      <p:stCondLst>
                        <p:cond delay="0"/>
                      </p:stCondLst>
                      <p:childTnLst>
                        <p:par>
                          <p:cTn id="23" fill="hold">
                            <p:stCondLst>
                              <p:cond delay="0"/>
                            </p:stCondLst>
                            <p:childTnLst>
                              <p:par>
                                <p:cTn id="24" presetID="1" presetClass="mediacall" presetSubtype="0" fill="hold" nodeType="clickEffect">
                                  <p:stCondLst>
                                    <p:cond delay="0"/>
                                  </p:stCondLst>
                                  <p:childTnLst>
                                    <p:cmd type="call" cmd="playFrom(0.0)">
                                      <p:cBhvr>
                                        <p:cTn id="25" dur="1" fill="hold"/>
                                        <p:tgtEl>
                                          <p:spTgt spid="6"/>
                                        </p:tgtEl>
                                      </p:cBhvr>
                                    </p:cmd>
                                  </p:childTnLst>
                                </p:cTn>
                              </p:par>
                            </p:childTnLst>
                          </p:cTn>
                        </p:par>
                      </p:childTnLst>
                    </p:cTn>
                  </p:par>
                </p:childTnLst>
              </p:cTn>
              <p:nextCondLst>
                <p:cond evt="onClick" delay="0">
                  <p:tgtEl>
                    <p:spTgt spid="6"/>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a:lstStyle/>
          <a:p>
            <a:pPr algn="ctr" rtl="1"/>
            <a:r>
              <a:rPr lang="ar-EG" dirty="0" smtClean="0"/>
              <a:t>جبرا ابراهيم جبرا </a:t>
            </a:r>
            <a:endParaRPr lang="en-US" dirty="0"/>
          </a:p>
        </p:txBody>
      </p:sp>
      <p:sp>
        <p:nvSpPr>
          <p:cNvPr id="3" name="Content Placeholder 2"/>
          <p:cNvSpPr>
            <a:spLocks noGrp="1"/>
          </p:cNvSpPr>
          <p:nvPr>
            <p:ph idx="1"/>
          </p:nvPr>
        </p:nvSpPr>
        <p:spPr>
          <a:effectLst>
            <a:outerShdw blurRad="76200" dir="18900000" sy="23000" kx="-1200000" algn="bl" rotWithShape="0">
              <a:prstClr val="black">
                <a:alpha val="20000"/>
              </a:prstClr>
            </a:outerShdw>
          </a:effectLst>
        </p:spPr>
        <p:style>
          <a:lnRef idx="1">
            <a:schemeClr val="accent3"/>
          </a:lnRef>
          <a:fillRef idx="2">
            <a:schemeClr val="accent3"/>
          </a:fillRef>
          <a:effectRef idx="1">
            <a:schemeClr val="accent3"/>
          </a:effectRef>
          <a:fontRef idx="minor">
            <a:schemeClr val="dk1"/>
          </a:fontRef>
        </p:style>
        <p:txBody>
          <a:bodyPr/>
          <a:lstStyle/>
          <a:p>
            <a:pPr algn="r" rtl="1"/>
            <a:r>
              <a:rPr lang="ar-EG" b="1" dirty="0" smtClean="0"/>
              <a:t>جبرا إبراهيم جبرا</a:t>
            </a:r>
            <a:r>
              <a:rPr lang="ar-EG" dirty="0" smtClean="0"/>
              <a:t> (ولد في 1920، توفي في 1994هو مؤلف ورسام، وناقد تشكيلي، فلسطيني من من السريان الأرثوذوكس الأصل ثم اعتنق الاسلام للزواج من لميعة العسكري، ولد في بيت لحم في عهد الانتداب البريطاني، استقر في العراق بعد حرب 1948. انتج نحو 70 من الروايات والكتب المؤلفة والمترجمه الماديه، وقد ترجم عمله إلى أكثر من اثنتي عشرة لغة. وكلمة جبرا آرامية الاصل تعني القوة والشدة.</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prst="convex"/>
          </a:sp3d>
        </p:spPr>
        <p:style>
          <a:lnRef idx="1">
            <a:schemeClr val="accent2"/>
          </a:lnRef>
          <a:fillRef idx="2">
            <a:schemeClr val="accent2"/>
          </a:fillRef>
          <a:effectRef idx="1">
            <a:schemeClr val="accent2"/>
          </a:effectRef>
          <a:fontRef idx="minor">
            <a:schemeClr val="dk1"/>
          </a:fontRef>
        </p:style>
        <p:txBody>
          <a:bodyPr/>
          <a:lstStyle/>
          <a:p>
            <a:pPr algn="ctr" rtl="1"/>
            <a:r>
              <a:rPr lang="ar-EG" dirty="0" smtClean="0"/>
              <a:t>حياته</a:t>
            </a:r>
            <a:endParaRPr lang="en-US" dirty="0"/>
          </a:p>
        </p:txBody>
      </p:sp>
      <p:sp>
        <p:nvSpPr>
          <p:cNvPr id="3" name="Content Placeholder 2"/>
          <p:cNvSpPr>
            <a:spLocks noGrp="1"/>
          </p:cNvSpPr>
          <p:nvPr>
            <p:ph idx="1"/>
          </p:nvPr>
        </p:nvSpPr>
        <p:spPr>
          <a:scene3d>
            <a:camera prst="orthographicFront" fov="0">
              <a:rot lat="0" lon="0" rev="0"/>
            </a:camera>
            <a:lightRig rig="contrasting" dir="t">
              <a:rot lat="0" lon="0" rev="1500000"/>
            </a:lightRig>
          </a:scene3d>
          <a:sp3d extrusionH="127000" prstMaterial="powder">
            <a:bevelT w="50800" h="63500" prst="angle"/>
          </a:sp3d>
        </p:spPr>
        <p:style>
          <a:lnRef idx="0">
            <a:schemeClr val="accent5"/>
          </a:lnRef>
          <a:fillRef idx="3">
            <a:schemeClr val="accent5"/>
          </a:fillRef>
          <a:effectRef idx="3">
            <a:schemeClr val="accent5"/>
          </a:effectRef>
          <a:fontRef idx="minor">
            <a:schemeClr val="lt1"/>
          </a:fontRef>
        </p:style>
        <p:txBody>
          <a:bodyPr/>
          <a:lstStyle/>
          <a:p>
            <a:pPr algn="r" rtl="1"/>
            <a:r>
              <a:rPr lang="ar-EG" dirty="0" smtClean="0"/>
              <a:t>ولد في بيت لحم درس في القدس وانكلترا وأمريكا ثم تنقل للعمل في جامعات العراق لتدريس الأدب الإنجليزي وهناك حيث تعرف عن قرب على النخبة المثقفة وعقد علاقات متينة مع أهم الوجوه الأدبية مثل السياب والبياتي. يعتبر من أكثر الأدباء العرب إنتاجا وتنوعا إذ عالج الرواية والشعر والنقد وخاصة الترجمة كما خدم الأدب كإداري في مؤسسات النشر. عرف في بعض الأوساط الفلسطينية بكنية "أبي سدير" التي استغلها في الكثير من مقالاته سواء بالانجليزية أو بالعربية. توفي جبرا إبراهيم جبرا سنة 1994 ودفن في بغداد.</a:t>
            </a:r>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0">
            <a:scrgbClr r="0" g="0" b="0"/>
          </a:lnRef>
          <a:fillRef idx="1002">
            <a:schemeClr val="dk2"/>
          </a:fillRef>
          <a:effectRef idx="0">
            <a:scrgbClr r="0" g="0" b="0"/>
          </a:effectRef>
          <a:fontRef idx="major"/>
        </p:style>
        <p:txBody>
          <a:bodyPr>
            <a:normAutofit fontScale="90000"/>
          </a:bodyPr>
          <a:lstStyle/>
          <a:p>
            <a:pPr algn="ctr" rtl="1"/>
            <a:r>
              <a:rPr lang="ar-EG" dirty="0" smtClean="0"/>
              <a:t>أعماله</a:t>
            </a:r>
            <a:br>
              <a:rPr lang="ar-EG" dirty="0" smtClean="0"/>
            </a:br>
            <a:endParaRPr lang="en-US" dirty="0"/>
          </a:p>
        </p:txBody>
      </p:sp>
      <p:sp>
        <p:nvSpPr>
          <p:cNvPr id="3" name="Content Placeholder 2"/>
          <p:cNvSpPr>
            <a:spLocks noGrp="1"/>
          </p:cNvSpPr>
          <p:nvPr>
            <p:ph idx="1"/>
          </p:nvPr>
        </p:nvSpPr>
        <p:spPr>
          <a:effectLst>
            <a:glow rad="228600">
              <a:schemeClr val="accent2">
                <a:satMod val="175000"/>
                <a:alpha val="40000"/>
              </a:schemeClr>
            </a:glow>
          </a:effectLst>
        </p:spPr>
        <p:style>
          <a:lnRef idx="0">
            <a:scrgbClr r="0" g="0" b="0"/>
          </a:lnRef>
          <a:fillRef idx="1002">
            <a:schemeClr val="lt1"/>
          </a:fillRef>
          <a:effectRef idx="0">
            <a:scrgbClr r="0" g="0" b="0"/>
          </a:effectRef>
          <a:fontRef idx="major"/>
        </p:style>
        <p:txBody>
          <a:bodyPr>
            <a:normAutofit fontScale="92500" lnSpcReduction="20000"/>
          </a:bodyPr>
          <a:lstStyle/>
          <a:p>
            <a:pPr algn="r" rtl="1"/>
            <a:r>
              <a:rPr lang="ar-EG" dirty="0" smtClean="0"/>
              <a:t>قدم جبرا إبراهيم جبرا للقارئ العربي أبرز الكتاب الغربيين وعرف بالمدارس والمذاهب الأدبية الحديثة، ولعل ترجماته لشكسبير من أهم الترجمات العربية للكاتب البريطاني الخالد، وكذلك ترجماته لعيون الأدب الغربي، مثل نقله لرواية «الصخب والعنف» التي نال عنها الكاتب الأميركي وليم فوكنر جائزة نوبل للآداب. ولا يقل أهمية عن ترجمة هذه الرواية ذلك التقديم الهام لها، ولولا هذا التقديم لوجد قراء العربية صعوبة كبيرة في فهمها. عمال جبرا إبراهيم جبرا الروائية يمكن أن تقدم صورة قوية الإيحاء للتعبير عن عمق ولوجه مأساة شعبه، وإن على طريقته التي لا ترى مثلباً ولا نقيصة في تقديم رؤية تنطلق من حدقتي مثقف، مرهف وواع وقادر على فهم روح شعبه بحق. لكنه في الوقت ذاته قادر على فهم العالم المحيط به، وفهم كيفيات نظره إلى الحياة والتطورات.</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3"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heckerboard(across)">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39000" dist="25400" dir="5400000" rotWithShape="0">
              <a:schemeClr val="accent1">
                <a:shade val="33000"/>
                <a:alpha val="83000"/>
              </a:schemeClr>
            </a:outerShdw>
            <a:reflection blurRad="6350" stA="50000" endA="300" endPos="38500" dist="50800" dir="5400000" sy="-100000" algn="bl" rotWithShape="0"/>
          </a:effectLst>
        </p:spPr>
        <p:style>
          <a:lnRef idx="0">
            <a:schemeClr val="accent1"/>
          </a:lnRef>
          <a:fillRef idx="3">
            <a:schemeClr val="accent1"/>
          </a:fillRef>
          <a:effectRef idx="3">
            <a:schemeClr val="accent1"/>
          </a:effectRef>
          <a:fontRef idx="minor">
            <a:schemeClr val="lt1"/>
          </a:fontRef>
        </p:style>
        <p:txBody>
          <a:bodyPr>
            <a:normAutofit fontScale="90000"/>
          </a:bodyPr>
          <a:lstStyle/>
          <a:p>
            <a:pPr algn="ctr" rtl="1"/>
            <a:r>
              <a:rPr lang="ar-EG" dirty="0" smtClean="0"/>
              <a:t>أدبه</a:t>
            </a:r>
            <a:br>
              <a:rPr lang="ar-EG" dirty="0" smtClean="0"/>
            </a:br>
            <a:endParaRPr lang="en-US" dirty="0"/>
          </a:p>
        </p:txBody>
      </p:sp>
      <p:sp>
        <p:nvSpPr>
          <p:cNvPr id="3" name="Content Placeholder 2"/>
          <p:cNvSpPr>
            <a:spLocks noGrp="1"/>
          </p:cNvSpPr>
          <p:nvPr>
            <p:ph idx="1"/>
          </p:nvPr>
        </p:nvSpPr>
        <p:spPr>
          <a:effectLst>
            <a:outerShdw blurRad="39000" dist="25400" dir="5400000" rotWithShape="0">
              <a:schemeClr val="accent5">
                <a:shade val="33000"/>
                <a:alpha val="83000"/>
              </a:schemeClr>
            </a:outerShdw>
            <a:reflection blurRad="6350" stA="50000" endA="295" endPos="92000" dist="101600" dir="5400000" sy="-100000" algn="bl" rotWithShape="0"/>
          </a:effectLst>
        </p:spPr>
        <p:style>
          <a:lnRef idx="0">
            <a:schemeClr val="accent5"/>
          </a:lnRef>
          <a:fillRef idx="3">
            <a:schemeClr val="accent5"/>
          </a:fillRef>
          <a:effectRef idx="3">
            <a:schemeClr val="accent5"/>
          </a:effectRef>
          <a:fontRef idx="minor">
            <a:schemeClr val="lt1"/>
          </a:fontRef>
        </p:style>
        <p:txBody>
          <a:bodyPr>
            <a:normAutofit fontScale="70000" lnSpcReduction="20000"/>
          </a:bodyPr>
          <a:lstStyle/>
          <a:p>
            <a:pPr algn="r" rtl="1"/>
            <a:r>
              <a:rPr lang="ar-EG" sz="2800" dirty="0" smtClean="0"/>
              <a:t>في الشعر لم يكتب الكثير ولكن مع ظهور حركة الشعر النثري في العالم العربي خاض تجربته بنفس حماس الشعراء الشبان.</a:t>
            </a:r>
          </a:p>
          <a:p>
            <a:pPr algn="r" rtl="1"/>
            <a:r>
              <a:rPr lang="ar-EG" sz="2800" dirty="0" smtClean="0"/>
              <a:t>في الرواية تميز مشروعه الروائي بالبحث عن أسلوب كتابة حداثي يتجاوز أجيال الكتابة الروائية السابقة مع نكهة عربية. عالج بالخصوص الشخصية الفلسطينية في الشتات من أهم أعماله الروائية "السفينة" و"البحث عن وليد مسعود" و"عالم بلا خرائط" بالاشتراك مع عبد الرحمان منيف.</a:t>
            </a:r>
          </a:p>
          <a:p>
            <a:pPr algn="r" rtl="1"/>
            <a:r>
              <a:rPr lang="ar-EG" sz="2800" dirty="0" smtClean="0"/>
              <a:t>في النقد يعتبر جبرا إبراهيم جبرا من أكثر النقاد حضورا ومتابعة في الساحة الثقافية العربية ولم يكن مقتصرا على الأدب فقط بل كتب عن السينما والفنون التشكيلية علما أنه مارس الرسم كهواية.</a:t>
            </a:r>
          </a:p>
          <a:p>
            <a:pPr algn="r" rtl="1"/>
            <a:r>
              <a:rPr lang="ar-EG" sz="2800" dirty="0" smtClean="0"/>
              <a:t>في الترجمة ما زال إلى اليوم جبرا إبراهيم جبرا أفضل من ترجم لشكسبير إذ حافظ على جمالية النص الأصلية مع الخضوع لنواميس الكتابة في اللغة العربية كما ترجم الكثير من الكتب الغربية المهمتمة بالتاريخ الشرقي مثل "الرمز الأسطورة" و"ما قبل الفلسفة".</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amond(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outerShdw blurRad="50800" dist="25000" dir="5400000" rotWithShape="0">
              <a:schemeClr val="accent3">
                <a:shade val="30000"/>
                <a:satMod val="150000"/>
                <a:alpha val="38000"/>
              </a:schemeClr>
            </a:outerShdw>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ctr" rtl="1"/>
            <a:r>
              <a:rPr lang="ar-EG" dirty="0" smtClean="0"/>
              <a:t>من مؤلفاته</a:t>
            </a:r>
            <a:br>
              <a:rPr lang="ar-EG" dirty="0" smtClean="0"/>
            </a:br>
            <a:endParaRPr lang="en-US" dirty="0"/>
          </a:p>
        </p:txBody>
      </p:sp>
      <p:sp>
        <p:nvSpPr>
          <p:cNvPr id="3" name="Content Placeholder 2"/>
          <p:cNvSpPr>
            <a:spLocks noGrp="1"/>
          </p:cNvSpPr>
          <p:nvPr>
            <p:ph idx="1"/>
          </p:nvPr>
        </p:nvSpPr>
        <p:spPr>
          <a:effectLst>
            <a:glow rad="228600">
              <a:schemeClr val="accent4">
                <a:satMod val="175000"/>
                <a:alpha val="40000"/>
              </a:schemeClr>
            </a:glow>
            <a:outerShdw blurRad="39000" dist="25400" dir="5400000" rotWithShape="0">
              <a:schemeClr val="accent4">
                <a:shade val="33000"/>
                <a:alpha val="83000"/>
              </a:schemeClr>
            </a:outerShdw>
          </a:effectLst>
        </p:spPr>
        <p:style>
          <a:lnRef idx="0">
            <a:schemeClr val="accent4"/>
          </a:lnRef>
          <a:fillRef idx="3">
            <a:schemeClr val="accent4"/>
          </a:fillRef>
          <a:effectRef idx="3">
            <a:schemeClr val="accent4"/>
          </a:effectRef>
          <a:fontRef idx="minor">
            <a:schemeClr val="lt1"/>
          </a:fontRef>
        </p:style>
        <p:txBody>
          <a:bodyPr/>
          <a:lstStyle/>
          <a:p>
            <a:pPr algn="r" rtl="1"/>
            <a:r>
              <a:rPr lang="ar-EG" dirty="0" smtClean="0"/>
              <a:t>صراخ في ليل طويل</a:t>
            </a:r>
          </a:p>
          <a:p>
            <a:pPr algn="r" rtl="1"/>
            <a:r>
              <a:rPr lang="ar-EG" dirty="0" smtClean="0"/>
              <a:t>صيادون في شارع ضيق</a:t>
            </a:r>
          </a:p>
          <a:p>
            <a:pPr algn="r" rtl="1"/>
            <a:r>
              <a:rPr lang="ar-EG" dirty="0" smtClean="0"/>
              <a:t>رواية السفينة</a:t>
            </a:r>
          </a:p>
          <a:p>
            <a:pPr algn="r" rtl="1"/>
            <a:r>
              <a:rPr lang="ar-EG" dirty="0" smtClean="0"/>
              <a:t>البحث عن وليد مسعود</a:t>
            </a:r>
          </a:p>
          <a:p>
            <a:pPr algn="r" rtl="1"/>
            <a:r>
              <a:rPr lang="ar-EG" dirty="0" smtClean="0"/>
              <a:t>عالم بلا خرائط</a:t>
            </a:r>
          </a:p>
          <a:p>
            <a:pPr algn="r" rtl="1"/>
            <a:r>
              <a:rPr lang="ar-EG" dirty="0" smtClean="0"/>
              <a:t>يوميات سراب عفان</a:t>
            </a:r>
          </a:p>
          <a:p>
            <a:pPr algn="r" rtl="1">
              <a:buNone/>
            </a:pPr>
            <a:endParaRPr lang="en-US"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out)">
                                      <p:cBhvr>
                                        <p:cTn id="12" dur="1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out)">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out)">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out)">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ox(out)">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ox(out)">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ox(out)">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TotalTime>
  <Words>476</Words>
  <Application>Microsoft Office PowerPoint</Application>
  <PresentationFormat>On-screen Show (4:3)</PresentationFormat>
  <Paragraphs>24</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جبرا ابراهيم جبرا </vt:lpstr>
      <vt:lpstr>جبرا ابراهيم جبرا </vt:lpstr>
      <vt:lpstr>حياته</vt:lpstr>
      <vt:lpstr>أعماله </vt:lpstr>
      <vt:lpstr>أدبه </vt:lpstr>
      <vt:lpstr>من مؤلفاته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جبرا ابراهيم جبرا</dc:title>
  <dc:creator>Alush</dc:creator>
  <cp:lastModifiedBy>fatin</cp:lastModifiedBy>
  <cp:revision>6</cp:revision>
  <dcterms:created xsi:type="dcterms:W3CDTF">2012-03-25T18:26:21Z</dcterms:created>
  <dcterms:modified xsi:type="dcterms:W3CDTF">2013-01-02T22:13:10Z</dcterms:modified>
</cp:coreProperties>
</file>