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1C0B1E1A-976B-4214-B367-F8B90A531C47}" type="datetimeFigureOut">
              <a:rPr lang="en-US" smtClean="0"/>
              <a:pPr/>
              <a:t>1/7/2013</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1C0B1E1A-976B-4214-B367-F8B90A531C47}" type="datetimeFigureOut">
              <a:rPr lang="en-US" smtClean="0"/>
              <a:pPr/>
              <a:t>1/7/2013</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1C0B1E1A-976B-4214-B367-F8B90A531C47}" type="datetimeFigureOut">
              <a:rPr lang="en-US" smtClean="0"/>
              <a:pPr/>
              <a:t>1/7/2013</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C0B1E1A-976B-4214-B367-F8B90A531C47}" type="datetimeFigureOut">
              <a:rPr lang="en-US" smtClean="0"/>
              <a:pPr/>
              <a:t>1/7/2013</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C0B1E1A-976B-4214-B367-F8B90A531C47}" type="datetimeFigureOut">
              <a:rPr lang="en-US" smtClean="0"/>
              <a:pPr/>
              <a:t>1/7/2013</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C0B1E1A-976B-4214-B367-F8B90A531C47}" type="datetimeFigureOut">
              <a:rPr lang="en-US" smtClean="0"/>
              <a:pPr/>
              <a:t>1/7/2013</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FAA4AB29-09D6-4643-9FB4-5E482D0588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B1E1A-976B-4214-B367-F8B90A531C47}" type="datetimeFigureOut">
              <a:rPr lang="en-US" smtClean="0"/>
              <a:pPr/>
              <a:t>1/7/2013</a:t>
            </a:fld>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4AB29-09D6-4643-9FB4-5E482D0588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ar.wikipedia.org/wiki/%D9%81%D8%B1%D9%86%D8%B3%D8%A7" TargetMode="External"/><Relationship Id="rId13" Type="http://schemas.openxmlformats.org/officeDocument/2006/relationships/hyperlink" Target="http://ar.wikipedia.org/wiki/1998" TargetMode="External"/><Relationship Id="rId3" Type="http://schemas.openxmlformats.org/officeDocument/2006/relationships/hyperlink" Target="http://ar.wikipedia.org/wiki/%D8%AC%D8%B2%D8%A7%D8%A6%D8%B1%D9%8A%D8%A9" TargetMode="External"/><Relationship Id="rId7" Type="http://schemas.openxmlformats.org/officeDocument/2006/relationships/hyperlink" Target="http://ar.wikipedia.org/wiki/%D8%AC%D8%A8%D9%87%D8%A9_%D8%A7%D9%84%D8%AA%D8%AD%D8%B1%D9%8A%D8%B1_%D8%A7%D9%84%D9%88%D8%B7%D9%86%D9%8A" TargetMode="External"/><Relationship Id="rId12" Type="http://schemas.openxmlformats.org/officeDocument/2006/relationships/hyperlink" Target="http://ar.wikipedia.org/wiki/%D8%AC%D8%A7%D8%A6%D8%B2%D8%A9_%D9%86%D8%AC%D9%8A%D8%A8_%D9%85%D8%AD%D9%81%D9%88%D8%B8"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ar.wikipedia.org/wiki/%D8%AD%D8%B2%D8%A8_%D8%A7%D9%84%D8%B4%D8%B9%D8%A8_%D8%A7%D9%84%D8%AC%D8%B2%D8%A7%D8%A6%D8%B1%D9%8A" TargetMode="External"/><Relationship Id="rId11" Type="http://schemas.openxmlformats.org/officeDocument/2006/relationships/hyperlink" Target="http://ar.wikipedia.org/wiki/%D8%A8%D9%8A%D8%B1%D9%88%D8%AA" TargetMode="External"/><Relationship Id="rId5" Type="http://schemas.openxmlformats.org/officeDocument/2006/relationships/hyperlink" Target="http://ar.wikipedia.org/wiki/%D9%85%D8%B8%D8%A7%D9%87%D8%B1%D8%A7%D8%AA_8_%D9%85%D8%A7%D9%8A_1945" TargetMode="External"/><Relationship Id="rId10" Type="http://schemas.openxmlformats.org/officeDocument/2006/relationships/hyperlink" Target="http://ar.wikipedia.org/wiki/%D8%AC%D8%A7%D9%85%D8%B9%D8%A9_%D8%A7%D9%84%D8%B3%D9%88%D8%B1%D8%A8%D9%88%D9%86" TargetMode="External"/><Relationship Id="rId4" Type="http://schemas.openxmlformats.org/officeDocument/2006/relationships/hyperlink" Target="http://ar.wikipedia.org/wiki/%D8%A7%D9%84%D8%AB%D9%88%D8%B1%D8%A9_%D8%A7%D9%84%D8%AC%D8%B2%D8%A7%D8%A6%D8%B1%D9%8A%D8%A9" TargetMode="External"/><Relationship Id="rId9" Type="http://schemas.openxmlformats.org/officeDocument/2006/relationships/hyperlink" Target="http://ar.wikipedia.org/wiki/%D9%84%D8%A8%D9%86%D8%A7%D9%86%D9%8A" TargetMode="External"/><Relationship Id="rId14" Type="http://schemas.openxmlformats.org/officeDocument/2006/relationships/hyperlink" Target="http://ar.wikipedia.org/wiki/%D8%B0%D8%A7%D9%83%D8%B1%D8%A9_%D8%A7%D9%84%D8%AC%D8%B3%D8%A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ar.wikipedia.org/wiki/%D8%B9%D8%A7%D8%A8%D8%B1_%D8%B3%D8%B1%D9%8A%D8%B1" TargetMode="External"/><Relationship Id="rId3" Type="http://schemas.openxmlformats.org/officeDocument/2006/relationships/hyperlink" Target="http://ar.wikipedia.org/w/index.php?title=%D8%B9%D9%84%D9%89_%D9%85%D8%B1%D9%81%D8%A3_%D8%A7%D9%84%D8%A3%D9%8A%D8%A7%D9%85&amp;action=edit&amp;redlink=1" TargetMode="External"/><Relationship Id="rId7" Type="http://schemas.openxmlformats.org/officeDocument/2006/relationships/hyperlink" Target="http://ar.wikipedia.org/wiki/%D9%81%D9%88%D8%B6%D9%89_%D8%A7%D9%84%D8%AD%D9%88%D8%A7%D8%B3"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ar.wikipedia.org/wiki/%D8%A3%D9%81%D8%B6%D9%84_%D9%85%D8%A7%D8%A6%D8%A9_%D8%B1%D9%88%D8%A7%D9%8A%D8%A9_%D8%B9%D8%B1%D8%A8%D9%8A%D8%A9" TargetMode="External"/><Relationship Id="rId5" Type="http://schemas.openxmlformats.org/officeDocument/2006/relationships/hyperlink" Target="http://ar.wikipedia.org/wiki/%D8%B0%D8%A7%D9%83%D8%B1%D8%A9_%D8%A7%D9%84%D8%AC%D8%B3%D8%AF" TargetMode="External"/><Relationship Id="rId10" Type="http://schemas.openxmlformats.org/officeDocument/2006/relationships/hyperlink" Target="http://ar.wikipedia.org/w/index.php?title=%D9%82%D9%84%D9%88%D8%A8%D9%87%D9%85_%D9%85%D8%B9%D9%86%D8%A7_%D9%82%D9%86%D9%86%D8%A7%D8%A8%D9%84%D9%87%D9%85_%D8%B9%D9%84%D9%8A%D9%86%D8%A7&amp;action=edit&amp;redlink=1" TargetMode="External"/><Relationship Id="rId4" Type="http://schemas.openxmlformats.org/officeDocument/2006/relationships/hyperlink" Target="http://ar.wikipedia.org/w/index.php?title=%D9%83%D8%AA%D8%A7%D8%A8%D8%A9_%D9%81%D9%8A_%D9%84%D8%AD%D8%B8%D8%A9_%D8%B9%D8%B1%D9%8A&amp;action=edit&amp;redlink=1" TargetMode="External"/><Relationship Id="rId9" Type="http://schemas.openxmlformats.org/officeDocument/2006/relationships/hyperlink" Target="http://ar.wikipedia.org/wiki/%D9%86%D8%B3%D9%8A%D8%A7%D9%86"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ar.wikipedia.org/wiki/%D8%A7%D9%84%D9%82%D8%A7%D9%87%D8%B1%D8%A9" TargetMode="External"/><Relationship Id="rId3" Type="http://schemas.openxmlformats.org/officeDocument/2006/relationships/hyperlink" Target="http://ar.wikipedia.org/wiki/%D9%81%D9%84%D8%B3%D8%B7%D9%8A%D9%86" TargetMode="External"/><Relationship Id="rId7" Type="http://schemas.openxmlformats.org/officeDocument/2006/relationships/hyperlink" Target="http://ar.wikipedia.org/wiki/%D8%A7%D9%84%D9%86%D8%A7%D8%B5%D8%B1%D8%A9"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ar.wikipedia.org/wiki/%D9%84%D8%A8%D9%86%D8%A7%D9%86" TargetMode="External"/><Relationship Id="rId5" Type="http://schemas.openxmlformats.org/officeDocument/2006/relationships/hyperlink" Target="http://ar.wikipedia.org/wiki/%D9%85%D9%8A_%D8%B2%D9%8A%D8%A7%D8%AF%D8%A9" TargetMode="External"/><Relationship Id="rId4" Type="http://schemas.openxmlformats.org/officeDocument/2006/relationships/hyperlink" Target="http://ar.wikipedia.org/wiki/1886" TargetMode="External"/><Relationship Id="rId9" Type="http://schemas.openxmlformats.org/officeDocument/2006/relationships/hyperlink" Target="http://ar.wikipedia.org/wiki/%D8%A7%D9%84%D9%84%D8%BA%D8%A9_%D8%A7%D9%84%D9%81%D8%B1%D9%86%D8%B3%D9%8A%D8%A9"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r.wikipedia.org/wiki/1917"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ar.wikipedia.org/wiki/%D9%81%D9%84%D8%B3%D8%B7%D9%8A%D9%86" TargetMode="External"/><Relationship Id="rId4" Type="http://schemas.openxmlformats.org/officeDocument/2006/relationships/hyperlink" Target="http://ar.wikipedia.org/wiki/2003"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ar.wikipedia.org/wiki/1946"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ar.wikipedia.org/wiki/1990" TargetMode="External"/><Relationship Id="rId13" Type="http://schemas.openxmlformats.org/officeDocument/2006/relationships/hyperlink" Target="http://ar.wikipedia.org/wiki/%D8%A7%D9%84%D8%AE%D9%84%D9%8A%D9%84" TargetMode="External"/><Relationship Id="rId3" Type="http://schemas.openxmlformats.org/officeDocument/2006/relationships/hyperlink" Target="http://ar.wikipedia.org/wiki/1978" TargetMode="External"/><Relationship Id="rId7" Type="http://schemas.openxmlformats.org/officeDocument/2006/relationships/hyperlink" Target="http://ar.wikipedia.org/wiki/%D9%85%D9%86%D8%B8%D9%85%D8%A9_%D8%A7%D9%84%D8%AA%D8%AD%D8%B1%D9%8A%D8%B1_%D8%A7%D9%84%D9%81%D9%84%D8%B3%D8%B7%D9%8A%D9%86%D9%8A%D8%A9" TargetMode="External"/><Relationship Id="rId12" Type="http://schemas.openxmlformats.org/officeDocument/2006/relationships/hyperlink" Target="http://ar.wikipedia.org/wiki/1996"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ar.wikipedia.org/wiki/1989" TargetMode="External"/><Relationship Id="rId11" Type="http://schemas.openxmlformats.org/officeDocument/2006/relationships/hyperlink" Target="http://ar.wikipedia.org/wiki/%D8%AA%D9%88%D9%86%D8%B3" TargetMode="External"/><Relationship Id="rId5" Type="http://schemas.openxmlformats.org/officeDocument/2006/relationships/hyperlink" Target="http://ar.wikipedia.org/wiki/%D8%A7%D9%84%D8%A5%D9%85%D8%A7%D8%B1%D8%A7%D8%AA_%D8%A7%D9%84%D8%B9%D8%B1%D8%A8%D9%8A%D8%A9_%D8%A7%D9%84%D9%85%D8%AA%D8%AD%D8%AF%D8%A9" TargetMode="External"/><Relationship Id="rId10" Type="http://schemas.openxmlformats.org/officeDocument/2006/relationships/hyperlink" Target="http://ar.wikipedia.org/wiki/1992" TargetMode="External"/><Relationship Id="rId4" Type="http://schemas.openxmlformats.org/officeDocument/2006/relationships/hyperlink" Target="http://ar.wikipedia.org/w/index.php?title=%D8%AC%D8%A7%D8%A6%D8%B2%D8%A9_%D8%B3%D9%84%D8%B7%D8%A7%D9%86_%D8%A7%D9%84%D8%B9%D9%88%D9%8A%D8%B3&amp;action=edit&amp;redlink=1" TargetMode="External"/><Relationship Id="rId9" Type="http://schemas.openxmlformats.org/officeDocument/2006/relationships/hyperlink" Target="http://ar.wikipedia.org/wiki/%D8%A5%D9%8A%D8%B7%D8%A7%D9%84%D9%8A%D8%A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ctrTitle"/>
          </p:nvPr>
        </p:nvSpPr>
        <p:spPr>
          <a:xfrm>
            <a:off x="296031" y="2578674"/>
            <a:ext cx="8733458" cy="1107545"/>
          </a:xfrm>
        </p:spPr>
        <p:txBody>
          <a:bodyPr>
            <a:normAutofit/>
          </a:bodyPr>
          <a:lstStyle/>
          <a:p>
            <a:r>
              <a:rPr lang="ar-SA" sz="6000" dirty="0" smtClean="0">
                <a:solidFill>
                  <a:schemeClr val="bg1"/>
                </a:solidFill>
                <a:effectLst>
                  <a:outerShdw blurRad="38100" dist="38100" dir="2700000" algn="tl">
                    <a:srgbClr val="000000">
                      <a:alpha val="43137"/>
                    </a:srgbClr>
                  </a:outerShdw>
                </a:effectLst>
              </a:rPr>
              <a:t>فؤاد حداد</a:t>
            </a:r>
            <a:endParaRPr lang="en-US" sz="6000" dirty="0">
              <a:solidFill>
                <a:schemeClr val="bg1"/>
              </a:solidFill>
              <a:effectLst>
                <a:outerShdw blurRad="38100" dist="38100" dir="2700000" algn="tl">
                  <a:srgbClr val="000000">
                    <a:alpha val="43137"/>
                  </a:srgbClr>
                </a:outerShdw>
              </a:effectLst>
            </a:endParaRPr>
          </a:p>
        </p:txBody>
      </p:sp>
      <p:sp>
        <p:nvSpPr>
          <p:cNvPr id="11268" name="AutoShape 4" descr="data:image/jpeg;base64,/9j/4AAQSkZJRgABAQAAAQABAAD/2wCEAAkGBhISEBUTExQUFRUVFxUVFBcVGBQWFhUUFxUVFBQWFBUXHCYeFxklGRQVHy8gIycpLCwsFR4xNTAqNSYrLCkBCQoKDgwOGg8PGikkHCQpLCwsLCkpKSwsKSkpLCksKSksKSwpKSwsKSwpLCwsKSwpKSwpLCksLCkpLCwpLCwsLP/AABEIAL0BCwMBIgACEQEDEQH/xAAcAAABBQEBAQAAAAAAAAAAAAAFAAIDBAYHAQj/xAA6EAABAwIEBAQEBAYBBQEAAAABAAIRAwQFEiExBkFRYRMicYEykaGxBxTB0SNCUmLh8PEWM3KSwoL/xAAZAQADAQEBAAAAAAAAAAAAAAAAAgMEAQX/xAAjEQACAgIDAAICAwAAAAAAAAAAAQIRAyESMUEEEyJRFDJh/9oADAMBAAIRAxEAPwDtdpaMpMDGNDWtENaNAB2UyS8cEAhBy9VPWn3CtU3yJC4mM1Q5JJJdFIrinLYQfwEccELdS1SyRpwyq0SUh5YUjaa9o0dFYZTQkLKdEbWr0qQsTciaidkL1XqsVioxN8NSkrLRdEduFfaqbWQrNF0qce6Eyb2SrxxheqG7+A9xC0kkrZgsd4oqVazqTJa0BzWdXuG5/YKhhRNanWZJZUlpk8qgOhM8iZ0/uU93wJXrVvjLGNIId/MTvIWlt+FQx2YnMSMrj/UOhATJmhJLs5vUw99K68UscAZa8AS0joeSYKL6VeROUyBPQ6ie4P3K6jXwrTza/f3QDEbBoOw6obovDEpLRzm6aWVSBAyuzjuBuPXT6KreVSA9uzXM27tJj6R8lrMatA9+bbX68/mEKOB5ncyP9Cm8lHH8dgrBL0tI2zNggciJEjvoCFp7BxzEHQsdlPU05yzHaWn2UFpwzBDon09Vr7Hh0vDXlskiHem0/JCbY/1cFsEUqTtzOhdI5FjwZHzmPVVcPu3NcBJEAtO+vQ/L9Vvxw8MsHaIjrCFX/CYLQ5ogjf06J7JriQ2HEZpv8N8jw4a48nA6sPyWhs8WZVJaDry6H0KzLMEcXDy+ZzYd0Ib8J9UawvBfCcDBI3g8illsVxX7C/5aFaoBRsuW7TEcip2ERokjCmZ5yb7HKjXwO3e4ufRpOcdyWNJPqYV5JUJNJ9iSXgK9QdGuZK9AXqSAEkkkgDwoe92qvv2VAskrjLYvS1SOimCZTpwpF0nLsSSSSBRpao6jdFMmuag6mUnO1Vm32UTqWqmpBSS2Vm1RKvHNlepKpE8yprk9MqmAV1HUCMSuInVZu6rkg/dGbxmc6bIVf04Gq5I9jCklQCrjqmUqLjqPr+ykuKjRzlVBejNIhZ2aKo1OF0wWwdDEevdH8NOXQrGUL/yTzHtoi+F41mGV/cg+h0n3VYyXRnzQckbMOC9c2Qg9CqSJ1BGx68kQtLnME55csbiO8AN1A2Wa4m4hNMRsOff0hH8UrRTdDoIC4ti/FmSoWuLok5oy6j+6d1xuimKNrkwvcY5Vra0qhdl3GoIHX+4emqkwP8SK9OpkrNzM7amBuR1jpusJ+fa6oXUCRBnLMOidx37H5o/QuW1mjM4l5OjjAcY31569dfVCdjyfLR23DsSp16YqU3BzTzH6q0uW8OXrrd2Zr5/rp7Co0buaDs4dP0XSLbEqb2Ne1whwkLpmlBpnlxclvJQtxKRsE69GiH0RBhRlNpmnHjjKNsuU74zqiFOoCJCEupKxbVIRGT9OZMaatBFJMY5PVjINeNExtEbqVJB2xJJJIOCSSSQAkkkkAMyJwC9SQAkkkkAJVb94DDKtILjtXUN67+i6iuKPKSKFq+GEn2QjF3lzSi1xoIQK7rSDOnREmetBbsB3xyhBq9aEVxIEgn2QWvtCxTZYv2WIECDrMeo15I5g92AQT3Gu3qVj2yAj+APEge0aRHr11SRlsPDoltfAQ0abxr0Kttq5HEzppPZZ/C9TJ1DR7xBA9V7jmMhlPQ6fWCNPqtiloxSxpyA/HvFRYS1pGo3B5QuL4viBe8k/NaHivEvEkgyRuP19Fjbp09uiRW3szZ5qK4olo3LgdCtdw/izXwyqGtGgLuo6kxEjlKwrUQw+vlPb3H2TmTFOnR2HDQ1zvBc7zxNN24qAah7D1HNp1HfQq4MSczyupmRoS34T3Hrv7obwuadzRaDIqNIM/wAwjZwPbrzlbBggQ+nUzcywktPdp6HdMbDVXbJCpNGuyKPaoPCSShbJQnSoVOnITPysHRWqYXrgu8RObTGtMJ4coXOhOouXUzjXpKkkkmEEkkkgBJJJIASUrPcXXFdjab6RIaH/AMQ6RBgCR0QrDOMXXTy22tH1msOV9YvbSp5huGuOp9kDcdWbVILF4xeYnSPiU6DPDHxN8cOd7FzQPuhtH8V3UzlubapTI5mC0/8A7bI+gXaOUdHUNepCzGEfiXZ13Bhd4bjsHEa+h2IWme5rhuhIZRa7HUXSJQ67o56k9EQFRoG4Q92JU2k+YLqK47ttIo39HQ8uSzt6xvM/7yVzFseYJg9eax17jUzy1SZHR6WNUtkt5VQp1QCdJ33+6TrouMqu+p81jkVTGbnkNJ1025Dur+E1CD2n7dEMNbqrNu4ZVJRp2ds2FHGg1uhIO4n7FY7iXHg6dQPT7Jl1iBjedFksUqAnoqqTlozZpcURvvgXnuDE9YKDPqT7K5WcCcxdrOsBVajQDp7LZFJI8LLJyeyOlTKIWVEExz5fsqYeVYobzz5Ls+jmN7tnQOFa7qZYWHzCcs7PB/lJ6zp8l0e1xmlUYHmoQSNRMQRoZHWQuU4VdDK1+3J476w5vRFxiNudX1sjz8TQSBm5nTrv7qTZ6cXSO9vCjClcVA8qjZmiSprnqAV1BXuIXHIeONtklWop6BVBj5V+3K4tj5I0iwkkknMwkkkkAJJJJAHP/wAV8RdSYyCdWVNJ0LvK1unOC5Ffw3w/wbFrOUmPpJ9zJQX8ZLX+BSq/0vyn0LmO/wDkrT8F1JtG6z5nD6pV2Vf9C3xDHgkHnouY31N5MnK4bQCD25rpXFVB77Z7afxEaLkWLUX0GS64dnOjaRbMwNcx2aPRDlWjRgrjbA3FOGU6LqVxTaHUy4Nq05IAcZ8zSNWyfqtHZ8b17OkxznCrQqS1uZw8akW7td/WIMg81m8fa/8AJZjAa409O+YGe3NAuLKploGrRrPKSAP2QpUzmSoW4m3u/wAW2ahpJkc0Dp8YPrug1Swk6BrHuPyG6wNILvP4MYDQo2f5pwBq1SYc6JaxugDemoKZxIx+Tkn0YC7qgE5q9YHbWi4CfmqjcSA0FZjv/LM37rWcZcSTUqU8rRmcHAztOm6xtOw8QyQ1w58tjrCncW+irWRdMtjGSNS0EdQZCfSxFrucShOIYAQTkkDkgrnPboSZHVK8cZdCfycmN/mjeNts0aypnW5aPeP2WDtMbq0yCD7GVvuHeJqFyHNq0a3lb5nUwHgd3JXga9NGP5cZ6BV5WKzuJMOp5LW39G3qf9m4pu/tf/Dd9dFSuuGrjKT4TnNiczPO35tUlFxdsbI4zjSZinO6r0O0UuIUMriDIjkdCFDQM6fJbYvVnjZI1KmetPNPoug9k6nTkjkiLsHe6k57R5qYzO6lnUDnHVccjkYutE9ney0NAHOY3jv1jf5pl1q8kxPv+yG274M8jr+61Ntw3UqMDw9sOEiYlTlGmbMcuSPpwhNdTT0lUmUK1CEOqyjVcIdXpKEls24Z/sgtiitshNMQUVtyniwzlpJJJUMQkkkkAJJJJAGf47wY3NhWpj4suZn/AJN1Czv4VY1mpupO0JhzQf6gMtRp76B3oV0IrKX3CDqdY17N7ab3avpuH8N53kEasO/X2XK2MnqjUu2XPeJuHmVHhz807HKNwi9Ti+tRbF1a1mRpnY3xaZPUGnJHuAs1if4hWhkB9Z7joKdKk/OT0JcAAutJ9l/jySu2RXHBn5/wqQJZQY/NVMa5WD4W9yTE8teim45uaFKkLdjGBjRlywNgOfVabBXvoWfiV2+HUqebw5nwmfyMJ/mcAZJ6uPKFyziu+8WoTvr9FPJLijXgj9knPzw55ituKdQ5RDXbDp2W74L4yDLbwakwwmIOupJH3WTx20cW5un2Q2wuS1wcO2/bSClUrjZka+rM0umaDGXeJWJkmXadSO6tOu3tohweySSAwwXFoME6DTVe0LmnVcHtZG3OSDzUj8DAkh7dTs4QR6JUvSzTbtFIX7zBiJ9x/hDcWyy1xbP9Wujh6rRvoANgcuh36rN4xRyN3kE7Jod0SzpqDsgrX9s5w/hEDSQCupfh9j2HULd73NDAdHNJ8xG23PdcdtaGYozStY2TTkosjhjKW6NR+Iz8KeKb7GQ8k5wAcse/OVkLPEa1I/w6r2H+1zm7a8irhsC4RA+Ss0+FKjmgiO++x5+iT7IlHgm+ijiPEFesAKzm1Y1/iNaXdwXgBxHug72NmYLeYDdh89fqtNecF1mtmQZnTXkszVDmmCOce6pjalpGXPjyR3IkpU84gEZj/u/JF8Ju3sJObNlEFu8NOjiO0TIQOi2TCt0nODoIExzMEjXSV2ddC4tbZcoYe2nc+HU0bIqU3NghzDqAR0IIHZHq5exxaxhLQTlPbkh1vQpVqtLL5DTDW758wHWAIOsey61ZcDUPDaRdQCJiAYnWJJ7qbuT0bcePirOnJJJr1YzDairVmaKzTC9NJI1ZRS4sFZIV62TbigvbTdCVFpy5RstpJJJzKJJJJACSSSQAkkkkANc1V/yDM2ciSNZ/VWlFcHylA0W+kYnjjEiQWgbLk99Wkknqul8X1YkLmN58RlZcz2e7CKjBJEDmh7SCs1dWRpvOnlnfp6rRCoArFO3DzyK5GVGfNhWRb7BWC18pBOx57hbBoDmSIP3QutwgC3PTJY7nHwn1BQ2lVrUzD2tIHTM0/RXVLvRCPOHlhqvbmDAWV4mfNRlIaluhjqf2RSvidd4ysyUwdyJLj7lQWWGBhzfE47kpW4x2tnJqWb8apFO1w8Nb91foUlafbF37K7aYaTB5LM5NmqGNLor0bNxOg2WlsKbgQI3H27clPhOC6h3LSfTsjt9aMbDu52np9Clr0tFDMQuGC3L4Dto0GnY/VchvbNr31JBBzNOkQAScxj/19NVt8XvgWka8p9uoWQuWuDwW/F8Z10LTu0x9uxTRbvRm+QlVAO5sals7zt5+UxIcOftsn1bsOIJZIEETEdwXRMFGMRsn1gHu2AiObY029lWpYUwNJgGNpmHfIhaJzXfphhgldLouYM9tMNDYc+pzA0bHxD6hdQwrhug6ixzqrg4iSA4wOw05bLmeF03My1MoDM+WRycBJBMzMLZVaMmWvABggEmdRPIKXJeo9HHB8aujtiSSS2HjChJJJADag0VanoVNVcoQUrorHotBeprCnJiQkkkkAJJJJACSSSQBUvrzIJVC+xKHRyiQiVW3Djrsq2LYUKrRGjm7Hl6HsumjHKEWuRyjibEy6o4clmrmnK0XHHD1xTcXNgNMkkanvusBVNUn/uPHusU4u7Z6/wBiq0Fa1oIVexuCyrBOm31Xlvfw2HmSOfVRNOZ0xolTp2DaezpViAacgA/ZUMQwxrjoAvMFuppiFdc7stbaa2d4mauMIAOyo1bLKtDeP5oPXd9VlkgoqtbsimH3BEjcHTVCoI1P+hXLZ+ijJ7BGsw3EAANOW3uvMWuNDGn6Ifh4kgj0I9E/FahgxzgHqi3Q5mMSqnUbkn39QoqVHw6TiQJB0dpI0M/dqI17cgF0akEA9PTuh2FYa979ZIAnXrv07J4tUZpptl/DawFuxrg0xmziBmILiWyeZAj5oXe0wSajSMgBAGuUO5e+8+iMWz6Ip1i/QtpuGYaan4QAO5CylC7LWkaZTy/X1T2mjsYtOmEal9sCQRlB1EyQCxp6yIW+w2lmo03TEsb9gucYfSfcVGMbMuMQJ66Ls1pgJp02sgnK0D5DVHY6cY6ZvC5MNYKjc3ig8butPM8mOF+hM3AUbrsIa64TC+UvJjrCi9VrptOooGPTmmF2x+KqgjTepgVUpOU4cqmWUSVJNDk6UExJJJIASSSSAPCU2s6AUKxuvWjLQbmfynQDuVBVxCvT8tRod5QSWTE7GJXUi0cTdFOuzx3OESACNdtZXLeJMI8OqW6LqX/UVtRGrwJ113WD4hvqdaoXsIjU8kmVKj0oJ7VaMXUtI5L2lA0V+s2N5Q2oIKytBdB7Aq+V8cj90buKkc1lsPqRr3RmvdSB13TN6NEZWMuqsg6obVqwn3VfXdU6xHVSbOtnlSoTufqp7IklVmR1U9jr10P/AAlapWKns1OFs09tU+4oZneimwxgIjnGu3TkrPhgAnn9RCVFAb+T2nb/AHVT3FMUrR7uZmI+is21CZG4P66nRD+Kb0MpBnXl25oAyN/bvdatDC3V5NQT5tPhEdN1qOB+Eba6t6jajM1VoJbuOXX1WZoWrXPEOieq3vB1s+3cK2ZuQTn7NO6eC2iWRPi2uyz+H3B4pVC91OC0nUjb0/ddG8AKvhz87fEgjNqAeQ5aK6tsYKKo8jNlc5GPdiEnsmC9E7oZTqaKN1cSsyZuYZN2pBdIRSrKyx+ioCC1K4VnMgTbiEQoXMrqZygrQcrQKoUKitZlVGecdlgFJtRRComZ9UjZLiXA5IOULXJ4KZOybiTJLwL1OIRsZueqpYrctY0kogEE4gsjUaQulsKTns5/xXhFO489N2RwB1GxK53f2lek6M7T9F1O+wnwxAMgb+mn+UBxnDaZHPuVKa9o9Z7VIwJxd4+ISkMVYSA4kT1/dFby0piY7KCnZB38uih6RcJX2EmWcNDwZ00jUJhunapYYwsaWmcs6Tso7wQhlIsZUeCdVXcFB4mqcHSlByPWifZF7CjMRz+3RDLajJ1lHrCmAIn/AJSyWho9hywqFrfUAfLkpq1xI6fJBa2IZfLv6KJ2Iy7p+5/RIVs0FrXAE+3eVLhPDhurg1KkFjdGg6gnuocFt85jf5/70XSMLsAwAARAVccOTI58v1x/0wuO/hrAL6AgjXKZImei0nDfB/hU2+K7OTlcWQA0EaweZ91qCvBUC1KCXR5k/kTmqPQF6vAV6nM5yxryQvQwqNlUdFcdWZAhY1E9MjoEyr1MqtTc0nmBr/hWM4VUjqPHtlX7NphUpV+yqxyTUgsIUCrw2VKiBur1ISnJ5CRjU78uSpqVJTI42ZHPeiBlDupRTTkl1RRNybEkkkunBsqpdOGy9v3Fvm5bFZzEMZAeBrumWjThx8tojxW3Jn0QS7smFuvRaC/uBlJPTksTjWM/yiR9OyHVHoxegViVgAdBMnRUm0soO3RPu8V+ew9kKuL3NIWVnHNEtS8A3Kgr3mfRUH1CdE2mYSUybmTZCntCY16kpNkrgIvWVE9dd0TZWAIH+EOmAOSmDxElK0WTJqggFx3I06qjSqEuUdzeZtOQVrC7XM4RzhI0du2dI4EsZIPIdV0Bzw1pPQfZZbhhgbTDR8XNH8UuG0reo92zWEn5QtmJVEwfKdzB/wD1Gw7OknkBKcH5xmyme+ixFviL4b4bQ0EzJRBt9UJ81WNdY29FSxljXhs8LvC6WkQQf9hEJWGwXEni5eC8Fsjf0WsF+3qmozThvRymjeaaqwy5WepVyrrahWY0qVh+g8FWvFQW3rEK+yscqEdssitqrdncaoQ8qW1q+ZUQWa23kwjltQyjuhuA0Blzc0ZTozZZ3pCSSSXSAkkk1xQA5JeBeoAa9gIg6grI4zwc9zw+i7Yg5Tv7HmtgkgaM3F2jnOPVqjBlcHNMc9J7jcLnmI3Ti4zO6+gL6wZVaWvEg/MehXNOI+HadKoQIPOY1StWbYZ+Wn2c1qk5fT/d1UIWixG2a07IFXcBsFGqGkiCo5NB+STyqwclEsuMdylXrZ4CD091aYT1XKHi6CoqyEytW5fJUhVITKlY/NcZTkWmESj+A0XVKgbTaXOPIfqeQQLCLXxagaTAJC67w7ZMt2fw2gHmeZTwhyOfZxNPw9gvgsBdq87nkOwWc/FjG/Ctm0hq6q4af2jVavCrguYSVyD8VsULrynpGSW7nWToVeWlow23O2QWVWo4CXQOg3Tq9PbNUcewn9EHotc5uYvPsm1qJbs4+uv7qaNVmr4ZqDO7zHMDHm1223WqFw7kFz7h5hawPJLnHNJJ+S0dHFH5Qrx6J9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0" name="Picture 6" descr="http://arabicivilization2.files.wordpress.com/2008/11/45.jpg"/>
          <p:cNvPicPr>
            <a:picLocks noChangeAspect="1" noChangeArrowheads="1"/>
          </p:cNvPicPr>
          <p:nvPr/>
        </p:nvPicPr>
        <p:blipFill>
          <a:blip r:embed="rId3"/>
          <a:srcRect/>
          <a:stretch>
            <a:fillRect/>
          </a:stretch>
        </p:blipFill>
        <p:spPr bwMode="auto">
          <a:xfrm>
            <a:off x="685800" y="3962400"/>
            <a:ext cx="3109145" cy="220649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48" presetClass="entr" presetSubtype="0" accel="50000" fill="hold" nodeType="afterEffect">
                                  <p:stCondLst>
                                    <p:cond delay="0"/>
                                  </p:stCondLst>
                                  <p:childTnLst>
                                    <p:set>
                                      <p:cBhvr>
                                        <p:cTn id="10" dur="1" fill="hold">
                                          <p:stCondLst>
                                            <p:cond delay="0"/>
                                          </p:stCondLst>
                                        </p:cTn>
                                        <p:tgtEl>
                                          <p:spTgt spid="11270"/>
                                        </p:tgtEl>
                                        <p:attrNameLst>
                                          <p:attrName>style.visibility</p:attrName>
                                        </p:attrNameLst>
                                      </p:cBhvr>
                                      <p:to>
                                        <p:strVal val="visible"/>
                                      </p:to>
                                    </p:set>
                                    <p:anim calcmode="lin" valueType="num">
                                      <p:cBhvr>
                                        <p:cTn id="11" dur="1000" fill="hold"/>
                                        <p:tgtEl>
                                          <p:spTgt spid="1127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 dur="1000" fill="hold"/>
                                        <p:tgtEl>
                                          <p:spTgt spid="11270"/>
                                        </p:tgtEl>
                                        <p:attrNameLst>
                                          <p:attrName>ppt_x</p:attrName>
                                        </p:attrNameLst>
                                      </p:cBhvr>
                                      <p:tavLst>
                                        <p:tav tm="0">
                                          <p:val>
                                            <p:fltVal val="-1"/>
                                          </p:val>
                                        </p:tav>
                                        <p:tav tm="50000">
                                          <p:val>
                                            <p:fltVal val="0.95"/>
                                          </p:val>
                                        </p:tav>
                                        <p:tav tm="100000">
                                          <p:val>
                                            <p:strVal val="#ppt_x"/>
                                          </p:val>
                                        </p:tav>
                                      </p:tavLst>
                                    </p:anim>
                                    <p:anim calcmode="lin" valueType="num">
                                      <p:cBhvr>
                                        <p:cTn id="13" dur="1000" fill="hold"/>
                                        <p:tgtEl>
                                          <p:spTgt spid="11270"/>
                                        </p:tgtEl>
                                        <p:attrNameLst>
                                          <p:attrName>ppt_y</p:attrName>
                                        </p:attrNameLst>
                                      </p:cBhvr>
                                      <p:tavLst>
                                        <p:tav tm="0">
                                          <p:val>
                                            <p:strVal val="#ppt_y"/>
                                          </p:val>
                                        </p:tav>
                                        <p:tav tm="100000">
                                          <p:val>
                                            <p:strVal val="#ppt_y"/>
                                          </p:val>
                                        </p:tav>
                                      </p:tavLst>
                                    </p:anim>
                                    <p:animEffect transition="in" filter="fade">
                                      <p:cBhvr>
                                        <p:cTn id="14" dur="10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381000" y="2209800"/>
            <a:ext cx="8229600" cy="1143000"/>
          </a:xfrm>
        </p:spPr>
        <p:txBody>
          <a:bodyPr>
            <a:noAutofit/>
          </a:bodyPr>
          <a:lstStyle/>
          <a:p>
            <a:r>
              <a:rPr lang="ar-SA" sz="23900" b="1" dirty="0" smtClean="0">
                <a:solidFill>
                  <a:schemeClr val="bg1"/>
                </a:solidFill>
                <a:effectLst>
                  <a:outerShdw blurRad="38100" dist="38100" dir="2700000" algn="tl">
                    <a:srgbClr val="000000">
                      <a:alpha val="43137"/>
                    </a:srgbClr>
                  </a:outerShdw>
                </a:effectLst>
                <a:cs typeface="Andalus" pitchFamily="2" charset="-78"/>
              </a:rPr>
              <a:t>من </a:t>
            </a:r>
            <a:r>
              <a:rPr lang="ar-SA" sz="23900" b="1" dirty="0" err="1" smtClean="0">
                <a:solidFill>
                  <a:schemeClr val="bg1"/>
                </a:solidFill>
                <a:effectLst>
                  <a:outerShdw blurRad="38100" dist="38100" dir="2700000" algn="tl">
                    <a:srgbClr val="000000">
                      <a:alpha val="43137"/>
                    </a:srgbClr>
                  </a:outerShdw>
                </a:effectLst>
                <a:cs typeface="Andalus" pitchFamily="2" charset="-78"/>
              </a:rPr>
              <a:t>اعماله</a:t>
            </a:r>
            <a:endParaRPr lang="en-US" sz="23900" b="1" dirty="0">
              <a:solidFill>
                <a:schemeClr val="bg1"/>
              </a:solidFill>
              <a:effectLst>
                <a:outerShdw blurRad="38100" dist="38100" dir="2700000" algn="tl">
                  <a:srgbClr val="000000">
                    <a:alpha val="43137"/>
                  </a:srgbClr>
                </a:outerShdw>
              </a:effectLst>
              <a:cs typeface="Andal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049962"/>
          </a:xfrm>
        </p:spPr>
        <p:txBody>
          <a:bodyPr>
            <a:noAutofit/>
          </a:bodyPr>
          <a:lstStyle/>
          <a:p>
            <a:r>
              <a:rPr lang="ar-SA" sz="2800" b="1" dirty="0" smtClean="0">
                <a:solidFill>
                  <a:schemeClr val="bg1"/>
                </a:solidFill>
              </a:rPr>
              <a:t/>
            </a:r>
            <a:br>
              <a:rPr lang="ar-SA" sz="2800" b="1" dirty="0" smtClean="0">
                <a:solidFill>
                  <a:schemeClr val="bg1"/>
                </a:solidFill>
              </a:rPr>
            </a:br>
            <a:r>
              <a:rPr lang="ar-SA" sz="2800" dirty="0" smtClean="0">
                <a:solidFill>
                  <a:schemeClr val="bg1"/>
                </a:solidFill>
              </a:rPr>
              <a:t>الخيول على مشارف المدينة 1997 .</a:t>
            </a:r>
            <a:br>
              <a:rPr lang="ar-SA" sz="2800" dirty="0" smtClean="0">
                <a:solidFill>
                  <a:schemeClr val="bg1"/>
                </a:solidFill>
              </a:rPr>
            </a:br>
            <a:r>
              <a:rPr lang="ar-SA" sz="2800" dirty="0" smtClean="0">
                <a:solidFill>
                  <a:schemeClr val="bg1"/>
                </a:solidFill>
              </a:rPr>
              <a:t>بسم الأم والابن عام 199عام 1980 .</a:t>
            </a:r>
            <a:br>
              <a:rPr lang="ar-SA" sz="2800" dirty="0" smtClean="0">
                <a:solidFill>
                  <a:schemeClr val="bg1"/>
                </a:solidFill>
              </a:rPr>
            </a:br>
            <a:r>
              <a:rPr lang="ar-SA" sz="2800" dirty="0" smtClean="0">
                <a:solidFill>
                  <a:schemeClr val="bg1"/>
                </a:solidFill>
              </a:rPr>
              <a:t>نعمان يسترد لونه عام 1984 .</a:t>
            </a:r>
            <a:br>
              <a:rPr lang="ar-SA" sz="2800" dirty="0" smtClean="0">
                <a:solidFill>
                  <a:schemeClr val="bg1"/>
                </a:solidFill>
              </a:rPr>
            </a:br>
            <a:r>
              <a:rPr lang="ar-SA" sz="2800" dirty="0" smtClean="0">
                <a:solidFill>
                  <a:schemeClr val="bg1"/>
                </a:solidFill>
              </a:rPr>
              <a:t>أناشيد الصباح عام 1984 .</a:t>
            </a:r>
            <a:br>
              <a:rPr lang="ar-SA" sz="2800" dirty="0" smtClean="0">
                <a:solidFill>
                  <a:schemeClr val="bg1"/>
                </a:solidFill>
              </a:rPr>
            </a:br>
            <a:r>
              <a:rPr lang="ar-SA" sz="2800" dirty="0" smtClean="0">
                <a:solidFill>
                  <a:schemeClr val="bg1"/>
                </a:solidFill>
              </a:rPr>
              <a:t>الفتى والنهر والجنرال عام 1987 .</a:t>
            </a:r>
            <a:br>
              <a:rPr lang="ar-SA" sz="2800" dirty="0" smtClean="0">
                <a:solidFill>
                  <a:schemeClr val="bg1"/>
                </a:solidFill>
              </a:rPr>
            </a:br>
            <a:r>
              <a:rPr lang="ar-SA" sz="2800" dirty="0" smtClean="0">
                <a:solidFill>
                  <a:schemeClr val="bg1"/>
                </a:solidFill>
              </a:rPr>
              <a:t>عواصف القلب عام 1989 .</a:t>
            </a:r>
            <a:br>
              <a:rPr lang="ar-SA" sz="2800" dirty="0" smtClean="0">
                <a:solidFill>
                  <a:schemeClr val="bg1"/>
                </a:solidFill>
              </a:rPr>
            </a:br>
            <a:r>
              <a:rPr lang="ar-SA" sz="2800" dirty="0" smtClean="0">
                <a:solidFill>
                  <a:schemeClr val="bg1"/>
                </a:solidFill>
              </a:rPr>
              <a:t>حطب أخضر عام 1991 .</a:t>
            </a:r>
            <a:br>
              <a:rPr lang="ar-SA" sz="2800" dirty="0" smtClean="0">
                <a:solidFill>
                  <a:schemeClr val="bg1"/>
                </a:solidFill>
              </a:rPr>
            </a:br>
            <a:r>
              <a:rPr lang="ar-SA" sz="2800" dirty="0" smtClean="0">
                <a:solidFill>
                  <a:schemeClr val="bg1"/>
                </a:solidFill>
              </a:rPr>
              <a:t>فضيحة الثعلب 1993 .</a:t>
            </a:r>
            <a:br>
              <a:rPr lang="ar-SA" sz="2800" dirty="0" smtClean="0">
                <a:solidFill>
                  <a:schemeClr val="bg1"/>
                </a:solidFill>
              </a:rPr>
            </a:br>
            <a:r>
              <a:rPr lang="ar-SA" sz="2800" dirty="0" smtClean="0">
                <a:solidFill>
                  <a:schemeClr val="bg1"/>
                </a:solidFill>
              </a:rPr>
              <a:t>شرفات الخريف عام 1996 .</a:t>
            </a:r>
            <a:br>
              <a:rPr lang="ar-SA" sz="2800" dirty="0" smtClean="0">
                <a:solidFill>
                  <a:schemeClr val="bg1"/>
                </a:solidFill>
              </a:rPr>
            </a:br>
            <a:r>
              <a:rPr lang="ar-SA" sz="2800" dirty="0" smtClean="0">
                <a:solidFill>
                  <a:schemeClr val="bg1"/>
                </a:solidFill>
              </a:rPr>
              <a:t>كتاب الموت والموتى عام 7 .</a:t>
            </a:r>
            <a:br>
              <a:rPr lang="ar-SA" sz="2800" dirty="0" smtClean="0">
                <a:solidFill>
                  <a:schemeClr val="bg1"/>
                </a:solidFill>
              </a:rPr>
            </a:b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5745162"/>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endParaRPr lang="en-US" sz="8800" b="1" dirty="0">
              <a:ln w="50800"/>
              <a:solidFill>
                <a:schemeClr val="bg1">
                  <a:shade val="50000"/>
                </a:schemeClr>
              </a:solidFill>
              <a:cs typeface="Arabic Transparent" pitchFamily="2" charset="-78"/>
            </a:endParaRPr>
          </a:p>
        </p:txBody>
      </p:sp>
      <p:sp>
        <p:nvSpPr>
          <p:cNvPr id="6" name="מלבן 5"/>
          <p:cNvSpPr/>
          <p:nvPr/>
        </p:nvSpPr>
        <p:spPr>
          <a:xfrm>
            <a:off x="2057400" y="1600200"/>
            <a:ext cx="4953000" cy="3631763"/>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ar-SA" sz="11500" b="1" cap="none" spc="150" dirty="0" smtClean="0">
                <a:ln w="11430"/>
                <a:solidFill>
                  <a:srgbClr val="F8F8F8"/>
                </a:solidFill>
                <a:effectLst>
                  <a:outerShdw blurRad="25400" algn="tl" rotWithShape="0">
                    <a:srgbClr val="000000">
                      <a:alpha val="43000"/>
                    </a:srgbClr>
                  </a:outerShdw>
                </a:effectLst>
                <a:cs typeface="Arabic Transparent" pitchFamily="2" charset="-78"/>
              </a:rPr>
              <a:t>أحلام </a:t>
            </a:r>
            <a:r>
              <a:rPr lang="ar-SA" sz="11500" b="1" cap="none" spc="150" dirty="0" err="1" smtClean="0">
                <a:ln w="11430"/>
                <a:solidFill>
                  <a:srgbClr val="F8F8F8"/>
                </a:solidFill>
                <a:effectLst>
                  <a:outerShdw blurRad="25400" algn="tl" rotWithShape="0">
                    <a:srgbClr val="000000">
                      <a:alpha val="43000"/>
                    </a:srgbClr>
                  </a:outerShdw>
                </a:effectLst>
                <a:cs typeface="Arabic Transparent" pitchFamily="2" charset="-78"/>
              </a:rPr>
              <a:t>مستغانمي</a:t>
            </a:r>
            <a:endParaRPr lang="en-US" sz="115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354762"/>
          </a:xfrm>
        </p:spPr>
        <p:txBody>
          <a:bodyPr>
            <a:noAutofit/>
          </a:bodyPr>
          <a:lstStyle/>
          <a:p>
            <a:r>
              <a:rPr lang="ar-SA" sz="3200" dirty="0" smtClean="0">
                <a:solidFill>
                  <a:schemeClr val="bg1"/>
                </a:solidFill>
              </a:rPr>
              <a:t>أحلام </a:t>
            </a:r>
            <a:r>
              <a:rPr lang="ar-SA" sz="3200" dirty="0" err="1" smtClean="0">
                <a:solidFill>
                  <a:schemeClr val="bg1"/>
                </a:solidFill>
              </a:rPr>
              <a:t>مستغانمي</a:t>
            </a:r>
            <a:r>
              <a:rPr lang="ar-SA" sz="3200" dirty="0" smtClean="0">
                <a:solidFill>
                  <a:schemeClr val="bg1"/>
                </a:solidFill>
              </a:rPr>
              <a:t>، كاتبة </a:t>
            </a:r>
            <a:r>
              <a:rPr lang="ar-SA" sz="3200" dirty="0" smtClean="0">
                <a:solidFill>
                  <a:schemeClr val="bg1"/>
                </a:solidFill>
                <a:hlinkClick r:id="rId3" tooltip="جزائرية"/>
              </a:rPr>
              <a:t>جزائرية</a:t>
            </a:r>
            <a:r>
              <a:rPr lang="ar-SA" sz="3200" dirty="0" smtClean="0">
                <a:solidFill>
                  <a:schemeClr val="bg1"/>
                </a:solidFill>
              </a:rPr>
              <a:t> من مواليد تونس، والدها شارك في </a:t>
            </a:r>
            <a:r>
              <a:rPr lang="ar-SA" sz="3200" dirty="0" err="1" smtClean="0">
                <a:solidFill>
                  <a:schemeClr val="bg1"/>
                </a:solidFill>
                <a:hlinkClick r:id="rId4" tooltip="الثورة الجزائرية"/>
              </a:rPr>
              <a:t>الثوره</a:t>
            </a:r>
            <a:r>
              <a:rPr lang="ar-SA" sz="3200" dirty="0" smtClean="0">
                <a:solidFill>
                  <a:schemeClr val="bg1"/>
                </a:solidFill>
                <a:hlinkClick r:id="rId4" tooltip="الثورة الجزائرية"/>
              </a:rPr>
              <a:t> الجزائرية</a:t>
            </a:r>
            <a:r>
              <a:rPr lang="ar-SA" sz="3200" dirty="0" smtClean="0">
                <a:solidFill>
                  <a:schemeClr val="bg1"/>
                </a:solidFill>
              </a:rPr>
              <a:t>. بسبب مشاركته في </a:t>
            </a:r>
            <a:r>
              <a:rPr lang="ar-SA" sz="3200" dirty="0" smtClean="0">
                <a:solidFill>
                  <a:schemeClr val="bg1"/>
                </a:solidFill>
                <a:hlinkClick r:id="rId5" tooltip="مظاهرات 8 ماي 1945"/>
              </a:rPr>
              <a:t>مظاهرات 8 </a:t>
            </a:r>
            <a:r>
              <a:rPr lang="ar-SA" sz="3200" dirty="0" err="1" smtClean="0">
                <a:solidFill>
                  <a:schemeClr val="bg1"/>
                </a:solidFill>
                <a:hlinkClick r:id="rId5" tooltip="مظاهرات 8 ماي 1945"/>
              </a:rPr>
              <a:t>ماي</a:t>
            </a:r>
            <a:r>
              <a:rPr lang="ar-SA" sz="3200" dirty="0" smtClean="0">
                <a:solidFill>
                  <a:schemeClr val="bg1"/>
                </a:solidFill>
                <a:hlinkClick r:id="rId5" tooltip="مظاهرات 8 ماي 1945"/>
              </a:rPr>
              <a:t> 1945</a:t>
            </a:r>
            <a:r>
              <a:rPr lang="ar-SA" sz="3200" dirty="0" smtClean="0">
                <a:solidFill>
                  <a:schemeClr val="bg1"/>
                </a:solidFill>
              </a:rPr>
              <a:t>.ولذلك دخل السجن وبعد أن أطلق سراحه سنة 1947 كان قد فقد عمله بالبلدية, بعد حلّ </a:t>
            </a:r>
            <a:r>
              <a:rPr lang="ar-SA" sz="3200" dirty="0" smtClean="0">
                <a:solidFill>
                  <a:schemeClr val="bg1"/>
                </a:solidFill>
                <a:hlinkClick r:id="rId6" tooltip="حزب الشعب الجزائري"/>
              </a:rPr>
              <a:t>حزب الشعب الجزائري</a:t>
            </a:r>
            <a:r>
              <a:rPr lang="ar-SA" sz="3200" dirty="0" smtClean="0">
                <a:solidFill>
                  <a:schemeClr val="bg1"/>
                </a:solidFill>
              </a:rPr>
              <a:t>. الذي أدّى إلى ولادة حزب </a:t>
            </a:r>
            <a:r>
              <a:rPr lang="ar-SA" sz="3200" dirty="0" smtClean="0">
                <a:solidFill>
                  <a:schemeClr val="bg1"/>
                </a:solidFill>
                <a:hlinkClick r:id="rId7" tooltip="جبهة التحرير الوطني"/>
              </a:rPr>
              <a:t>جبهة التحرير الوطني</a:t>
            </a:r>
            <a:r>
              <a:rPr lang="ar-SA" sz="3200" dirty="0" smtClean="0">
                <a:solidFill>
                  <a:schemeClr val="bg1"/>
                </a:solidFill>
              </a:rPr>
              <a:t> </a:t>
            </a:r>
            <a:r>
              <a:rPr lang="en-US" sz="3200" dirty="0" smtClean="0">
                <a:solidFill>
                  <a:schemeClr val="bg1"/>
                </a:solidFill>
              </a:rPr>
              <a:t>FLN. </a:t>
            </a:r>
            <a:r>
              <a:rPr lang="ar-SA" sz="3200" dirty="0" smtClean="0">
                <a:solidFill>
                  <a:schemeClr val="bg1"/>
                </a:solidFill>
              </a:rPr>
              <a:t>عملت في الإذاعة الوطنية خلق لها شهرة كشاعرة، انتقلت إلى </a:t>
            </a:r>
            <a:r>
              <a:rPr lang="ar-SA" sz="3200" dirty="0" smtClean="0">
                <a:solidFill>
                  <a:schemeClr val="bg1"/>
                </a:solidFill>
                <a:hlinkClick r:id="rId8" tooltip="فرنسا"/>
              </a:rPr>
              <a:t>فرنسا</a:t>
            </a:r>
            <a:r>
              <a:rPr lang="ar-SA" sz="3200" dirty="0" smtClean="0">
                <a:solidFill>
                  <a:schemeClr val="bg1"/>
                </a:solidFill>
              </a:rPr>
              <a:t> في سبعينات القرن الماضي، حيث تزوجت من صحفي </a:t>
            </a:r>
            <a:r>
              <a:rPr lang="ar-SA" sz="3200" dirty="0" smtClean="0">
                <a:solidFill>
                  <a:schemeClr val="bg1"/>
                </a:solidFill>
                <a:hlinkClick r:id="rId9" tooltip="لبناني"/>
              </a:rPr>
              <a:t>لبناني</a:t>
            </a:r>
            <a:r>
              <a:rPr lang="ar-SA" sz="3200" dirty="0" smtClean="0">
                <a:solidFill>
                  <a:schemeClr val="bg1"/>
                </a:solidFill>
              </a:rPr>
              <a:t>، وفي الثمانينات نالت شهادة </a:t>
            </a:r>
            <a:r>
              <a:rPr lang="ar-SA" sz="3200" dirty="0" err="1" smtClean="0">
                <a:solidFill>
                  <a:schemeClr val="bg1"/>
                </a:solidFill>
              </a:rPr>
              <a:t>الدكتوراة</a:t>
            </a:r>
            <a:r>
              <a:rPr lang="ar-SA" sz="3200" dirty="0" smtClean="0">
                <a:solidFill>
                  <a:schemeClr val="bg1"/>
                </a:solidFill>
              </a:rPr>
              <a:t> من </a:t>
            </a:r>
            <a:r>
              <a:rPr lang="ar-SA" sz="3200" dirty="0" smtClean="0">
                <a:solidFill>
                  <a:schemeClr val="bg1"/>
                </a:solidFill>
                <a:hlinkClick r:id="rId10" tooltip="جامعة السوربون"/>
              </a:rPr>
              <a:t>جامعة </a:t>
            </a:r>
            <a:r>
              <a:rPr lang="ar-SA" sz="3200" dirty="0" err="1" smtClean="0">
                <a:solidFill>
                  <a:schemeClr val="bg1"/>
                </a:solidFill>
                <a:hlinkClick r:id="rId10" tooltip="جامعة السوربون"/>
              </a:rPr>
              <a:t>السوربون</a:t>
            </a:r>
            <a:r>
              <a:rPr lang="ar-SA" sz="3200" dirty="0" smtClean="0">
                <a:solidFill>
                  <a:schemeClr val="bg1"/>
                </a:solidFill>
              </a:rPr>
              <a:t>. تقطن حاليا في </a:t>
            </a:r>
            <a:r>
              <a:rPr lang="ar-SA" sz="3200" dirty="0" smtClean="0">
                <a:solidFill>
                  <a:schemeClr val="bg1"/>
                </a:solidFill>
                <a:hlinkClick r:id="rId11" tooltip="بيروت"/>
              </a:rPr>
              <a:t>بيروت</a:t>
            </a:r>
            <a:r>
              <a:rPr lang="ar-SA" sz="3200" dirty="0" smtClean="0">
                <a:solidFill>
                  <a:schemeClr val="bg1"/>
                </a:solidFill>
              </a:rPr>
              <a:t>. وهي حائزة على </a:t>
            </a:r>
            <a:r>
              <a:rPr lang="ar-SA" sz="3200" dirty="0" smtClean="0">
                <a:solidFill>
                  <a:schemeClr val="bg1"/>
                </a:solidFill>
                <a:hlinkClick r:id="rId12" tooltip="جائزة نجيب محفوظ"/>
              </a:rPr>
              <a:t>جائزة نجيب محفوظ</a:t>
            </a:r>
            <a:r>
              <a:rPr lang="ar-SA" sz="3200" dirty="0" smtClean="0">
                <a:solidFill>
                  <a:schemeClr val="bg1"/>
                </a:solidFill>
              </a:rPr>
              <a:t> للعام</a:t>
            </a:r>
            <a:r>
              <a:rPr lang="ar-SA" sz="3200" dirty="0" smtClean="0">
                <a:solidFill>
                  <a:schemeClr val="bg1"/>
                </a:solidFill>
                <a:hlinkClick r:id="rId13" tooltip="1998"/>
              </a:rPr>
              <a:t>1998</a:t>
            </a:r>
            <a:r>
              <a:rPr lang="ar-SA" sz="3200" dirty="0" smtClean="0">
                <a:solidFill>
                  <a:schemeClr val="bg1"/>
                </a:solidFill>
              </a:rPr>
              <a:t> عن روايتها </a:t>
            </a:r>
            <a:r>
              <a:rPr lang="ar-SA" sz="3200" dirty="0" smtClean="0">
                <a:solidFill>
                  <a:schemeClr val="bg1"/>
                </a:solidFill>
                <a:hlinkClick r:id="rId14" tooltip="ذاكرة الجسد"/>
              </a:rPr>
              <a:t>ذاكرة الجسد</a:t>
            </a:r>
            <a:r>
              <a:rPr lang="ar-SA" sz="3200" dirty="0" smtClean="0">
                <a:solidFill>
                  <a:schemeClr val="bg1"/>
                </a:solidFill>
              </a:rPr>
              <a:t>.</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3687762"/>
          </a:xfrm>
        </p:spPr>
        <p:txBody>
          <a:bodyPr>
            <a:normAutofit/>
          </a:bodyPr>
          <a:lstStyle/>
          <a:p>
            <a:r>
              <a:rPr lang="ar-SA" sz="8000" b="1" dirty="0" smtClean="0">
                <a:solidFill>
                  <a:schemeClr val="bg1"/>
                </a:solidFill>
                <a:cs typeface="Arabic Transparent" pitchFamily="2" charset="-78"/>
              </a:rPr>
              <a:t>مؤلفاتها</a:t>
            </a:r>
            <a:endParaRPr lang="en-US" sz="8000" b="1" dirty="0">
              <a:solidFill>
                <a:schemeClr val="bg1"/>
              </a:solidFill>
              <a:cs typeface="Arabic Transparent" pitchFamily="2" charset="-78"/>
            </a:endParaRPr>
          </a:p>
        </p:txBody>
      </p:sp>
      <p:pic>
        <p:nvPicPr>
          <p:cNvPr id="12290" name="Picture 2" descr="http://t1.gstatic.com/images?q=tbn:ANd9GcTqHgLp0xsvq6DeODW_lF_9LIAMWTyzQv8682L35gGNf-4UW6ZT"/>
          <p:cNvPicPr>
            <a:picLocks noChangeAspect="1" noChangeArrowheads="1"/>
          </p:cNvPicPr>
          <p:nvPr/>
        </p:nvPicPr>
        <p:blipFill>
          <a:blip r:embed="rId3"/>
          <a:srcRect/>
          <a:stretch>
            <a:fillRect/>
          </a:stretch>
        </p:blipFill>
        <p:spPr bwMode="auto">
          <a:xfrm rot="20178012">
            <a:off x="756347" y="2904322"/>
            <a:ext cx="2187668" cy="332958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18" presetClass="entr" presetSubtype="9" fill="hold" nodeType="afterEffect">
                                  <p:stCondLst>
                                    <p:cond delay="0"/>
                                  </p:stCondLst>
                                  <p:childTnLst>
                                    <p:set>
                                      <p:cBhvr>
                                        <p:cTn id="12" dur="1" fill="hold">
                                          <p:stCondLst>
                                            <p:cond delay="0"/>
                                          </p:stCondLst>
                                        </p:cTn>
                                        <p:tgtEl>
                                          <p:spTgt spid="12290"/>
                                        </p:tgtEl>
                                        <p:attrNameLst>
                                          <p:attrName>style.visibility</p:attrName>
                                        </p:attrNameLst>
                                      </p:cBhvr>
                                      <p:to>
                                        <p:strVal val="visible"/>
                                      </p:to>
                                    </p:set>
                                    <p:animEffect transition="in" filter="strips(upLeft)">
                                      <p:cBhvr>
                                        <p:cTn id="13"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049962"/>
          </a:xfrm>
        </p:spPr>
        <p:txBody>
          <a:bodyPr>
            <a:noAutofit/>
          </a:bodyPr>
          <a:lstStyle/>
          <a:p>
            <a:r>
              <a:rPr lang="ar-SA" sz="3200" b="1" dirty="0" smtClean="0">
                <a:solidFill>
                  <a:schemeClr val="bg1"/>
                </a:solidFill>
                <a:hlinkClick r:id="rId3" tooltip="على مرفأ الأيام (الصفحة غير موجودة)"/>
              </a:rPr>
              <a:t>على مرفأ الأيام</a:t>
            </a:r>
            <a:r>
              <a:rPr lang="ar-SA" sz="3200" b="1" dirty="0" smtClean="0">
                <a:solidFill>
                  <a:schemeClr val="bg1"/>
                </a:solidFill>
              </a:rPr>
              <a:t> عام 1973.</a:t>
            </a:r>
            <a:br>
              <a:rPr lang="ar-SA" sz="3200" b="1" dirty="0" smtClean="0">
                <a:solidFill>
                  <a:schemeClr val="bg1"/>
                </a:solidFill>
              </a:rPr>
            </a:br>
            <a:r>
              <a:rPr lang="ar-SA" sz="3200" b="1" dirty="0" smtClean="0">
                <a:solidFill>
                  <a:schemeClr val="bg1"/>
                </a:solidFill>
                <a:hlinkClick r:id="rId4" tooltip="كتابة في لحظة عري (الصفحة غير موجودة)"/>
              </a:rPr>
              <a:t>كتابة في لحظة عري</a:t>
            </a:r>
            <a:r>
              <a:rPr lang="ar-SA" sz="3200" b="1" dirty="0" smtClean="0">
                <a:solidFill>
                  <a:schemeClr val="bg1"/>
                </a:solidFill>
              </a:rPr>
              <a:t> عام 1976.</a:t>
            </a:r>
            <a:br>
              <a:rPr lang="ar-SA" sz="3200" b="1" dirty="0" smtClean="0">
                <a:solidFill>
                  <a:schemeClr val="bg1"/>
                </a:solidFill>
              </a:rPr>
            </a:br>
            <a:r>
              <a:rPr lang="ar-SA" sz="3200" b="1" dirty="0" smtClean="0">
                <a:solidFill>
                  <a:schemeClr val="bg1"/>
                </a:solidFill>
                <a:hlinkClick r:id="rId5" tooltip="ذاكرة الجسد"/>
              </a:rPr>
              <a:t>ذاكرة الجسد</a:t>
            </a:r>
            <a:r>
              <a:rPr lang="ar-SA" sz="3200" b="1" dirty="0" smtClean="0">
                <a:solidFill>
                  <a:schemeClr val="bg1"/>
                </a:solidFill>
              </a:rPr>
              <a:t> عام 1993. ذكرت ضمن </a:t>
            </a:r>
            <a:r>
              <a:rPr lang="ar-SA" sz="3200" b="1" dirty="0" smtClean="0">
                <a:solidFill>
                  <a:schemeClr val="bg1"/>
                </a:solidFill>
                <a:hlinkClick r:id="rId6" tooltip="أفضل مائة رواية عربية"/>
              </a:rPr>
              <a:t>أفضل مائة رواية عربية</a:t>
            </a:r>
            <a:r>
              <a:rPr lang="ar-SA" sz="3200" b="1" dirty="0" smtClean="0">
                <a:solidFill>
                  <a:schemeClr val="bg1"/>
                </a:solidFill>
              </a:rPr>
              <a:t>. وفي 2010 ثم تمثيلها في مسلسل سمي بنفس اسم الرواية للمخرج نجدة أنزور..</a:t>
            </a:r>
            <a:br>
              <a:rPr lang="ar-SA" sz="3200" b="1" dirty="0" smtClean="0">
                <a:solidFill>
                  <a:schemeClr val="bg1"/>
                </a:solidFill>
              </a:rPr>
            </a:br>
            <a:r>
              <a:rPr lang="ar-SA" sz="3200" b="1" dirty="0" smtClean="0">
                <a:solidFill>
                  <a:schemeClr val="bg1"/>
                </a:solidFill>
                <a:hlinkClick r:id="rId7" tooltip="فوضى الحواس"/>
              </a:rPr>
              <a:t>فوضى الحواس</a:t>
            </a:r>
            <a:r>
              <a:rPr lang="ar-SA" sz="3200" b="1" dirty="0" smtClean="0">
                <a:solidFill>
                  <a:schemeClr val="bg1"/>
                </a:solidFill>
              </a:rPr>
              <a:t> 1997.</a:t>
            </a:r>
            <a:br>
              <a:rPr lang="ar-SA" sz="3200" b="1" dirty="0" smtClean="0">
                <a:solidFill>
                  <a:schemeClr val="bg1"/>
                </a:solidFill>
              </a:rPr>
            </a:br>
            <a:r>
              <a:rPr lang="ar-SA" sz="3200" b="1" dirty="0" smtClean="0">
                <a:solidFill>
                  <a:schemeClr val="bg1"/>
                </a:solidFill>
                <a:hlinkClick r:id="rId8" tooltip="عابر سرير"/>
              </a:rPr>
              <a:t>عابر سرير</a:t>
            </a:r>
            <a:r>
              <a:rPr lang="ar-SA" sz="3200" b="1" dirty="0" smtClean="0">
                <a:solidFill>
                  <a:schemeClr val="bg1"/>
                </a:solidFill>
              </a:rPr>
              <a:t> 2003.</a:t>
            </a:r>
            <a:br>
              <a:rPr lang="ar-SA" sz="3200" b="1" dirty="0" smtClean="0">
                <a:solidFill>
                  <a:schemeClr val="bg1"/>
                </a:solidFill>
              </a:rPr>
            </a:br>
            <a:r>
              <a:rPr lang="ar-SA" sz="3200" b="1" dirty="0" smtClean="0">
                <a:solidFill>
                  <a:schemeClr val="bg1"/>
                </a:solidFill>
                <a:hlinkClick r:id="rId9" tooltip="نسيان"/>
              </a:rPr>
              <a:t>نسيان</a:t>
            </a:r>
            <a:r>
              <a:rPr lang="ar-SA" sz="3200" b="1" dirty="0" smtClean="0">
                <a:solidFill>
                  <a:schemeClr val="bg1"/>
                </a:solidFill>
              </a:rPr>
              <a:t> وهو من أفضل الروايات</a:t>
            </a:r>
            <a:br>
              <a:rPr lang="ar-SA" sz="3200" b="1" dirty="0" smtClean="0">
                <a:solidFill>
                  <a:schemeClr val="bg1"/>
                </a:solidFill>
              </a:rPr>
            </a:br>
            <a:r>
              <a:rPr lang="ar-SA" sz="3200" b="1" dirty="0" smtClean="0">
                <a:solidFill>
                  <a:schemeClr val="bg1"/>
                </a:solidFill>
                <a:hlinkClick r:id="rId10" tooltip="قلوبهم معنا قننابلهم علينا (الصفحة غير موجودة)"/>
              </a:rPr>
              <a:t>قلوبهم معنا </a:t>
            </a:r>
            <a:r>
              <a:rPr lang="ar-SA" sz="3200" b="1" dirty="0" err="1" smtClean="0">
                <a:solidFill>
                  <a:schemeClr val="bg1"/>
                </a:solidFill>
                <a:hlinkClick r:id="rId10" tooltip="قلوبهم معنا قننابلهم علينا (الصفحة غير موجودة)"/>
              </a:rPr>
              <a:t>قننابلهم</a:t>
            </a:r>
            <a:r>
              <a:rPr lang="ar-SA" sz="3200" b="1" dirty="0" smtClean="0">
                <a:solidFill>
                  <a:schemeClr val="bg1"/>
                </a:solidFill>
                <a:hlinkClick r:id="rId10" tooltip="قلوبهم معنا قننابلهم علينا (الصفحة غير موجودة)"/>
              </a:rPr>
              <a:t> علينا</a:t>
            </a:r>
            <a:r>
              <a:rPr lang="ar-SA" sz="3200" b="1" dirty="0" smtClean="0">
                <a:solidFill>
                  <a:schemeClr val="bg1"/>
                </a:solidFill>
              </a:rPr>
              <a:t> أصدرته أحلام </a:t>
            </a:r>
            <a:r>
              <a:rPr lang="ar-SA" sz="3200" b="1" dirty="0" err="1" smtClean="0">
                <a:solidFill>
                  <a:schemeClr val="bg1"/>
                </a:solidFill>
              </a:rPr>
              <a:t>مستغانمي</a:t>
            </a:r>
            <a:r>
              <a:rPr lang="ar-SA" sz="3200" b="1" dirty="0" smtClean="0">
                <a:solidFill>
                  <a:schemeClr val="bg1"/>
                </a:solidFill>
              </a:rPr>
              <a:t> تزامناً مع إصدار نسيان</a:t>
            </a:r>
            <a:br>
              <a:rPr lang="ar-SA" sz="3200" b="1" dirty="0" smtClean="0">
                <a:solidFill>
                  <a:schemeClr val="bg1"/>
                </a:solidFill>
              </a:rPr>
            </a:br>
            <a:r>
              <a:rPr lang="ar-SA" sz="3200" b="1" dirty="0" smtClean="0">
                <a:solidFill>
                  <a:schemeClr val="bg1"/>
                </a:solidFill>
              </a:rPr>
              <a:t/>
            </a:r>
            <a:br>
              <a:rPr lang="ar-SA" sz="3200" b="1" dirty="0" smtClean="0">
                <a:solidFill>
                  <a:schemeClr val="bg1"/>
                </a:solidFill>
              </a:rPr>
            </a:b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914400" y="2209800"/>
            <a:ext cx="8229600" cy="2620962"/>
          </a:xfrm>
        </p:spPr>
        <p:txBody>
          <a:bodyPr>
            <a:normAutofit fontScale="90000"/>
          </a:bodyPr>
          <a:lstStyle/>
          <a:p>
            <a:r>
              <a:rPr lang="ar-SA" sz="11500" dirty="0" smtClean="0">
                <a:solidFill>
                  <a:schemeClr val="bg1"/>
                </a:solidFill>
              </a:rPr>
              <a:t>مي زيادة</a:t>
            </a:r>
            <a:br>
              <a:rPr lang="ar-SA" sz="11500" dirty="0" smtClean="0">
                <a:solidFill>
                  <a:schemeClr val="bg1"/>
                </a:solidFill>
              </a:rPr>
            </a:br>
            <a:r>
              <a:rPr lang="ar-SA" sz="11500" dirty="0" smtClean="0">
                <a:solidFill>
                  <a:schemeClr val="bg1"/>
                </a:solidFill>
              </a:rPr>
              <a:t/>
            </a:r>
            <a:br>
              <a:rPr lang="ar-SA" sz="11500" dirty="0" smtClean="0">
                <a:solidFill>
                  <a:schemeClr val="bg1"/>
                </a:solidFill>
              </a:rPr>
            </a:br>
            <a:endParaRPr lang="en-US" sz="11500" dirty="0">
              <a:solidFill>
                <a:schemeClr val="bg1"/>
              </a:solidFill>
            </a:endParaRPr>
          </a:p>
        </p:txBody>
      </p:sp>
      <p:pic>
        <p:nvPicPr>
          <p:cNvPr id="10242" name="Picture 2" descr="صورة معبرة عن الموضوع مي زيادة"/>
          <p:cNvPicPr>
            <a:picLocks noChangeAspect="1" noChangeArrowheads="1"/>
          </p:cNvPicPr>
          <p:nvPr/>
        </p:nvPicPr>
        <p:blipFill>
          <a:blip r:embed="rId3"/>
          <a:srcRect/>
          <a:stretch>
            <a:fillRect/>
          </a:stretch>
        </p:blipFill>
        <p:spPr bwMode="auto">
          <a:xfrm>
            <a:off x="381000" y="2362200"/>
            <a:ext cx="2362200" cy="405776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מציין מיקום תוכן 2"/>
          <p:cNvSpPr>
            <a:spLocks noGrp="1"/>
          </p:cNvSpPr>
          <p:nvPr>
            <p:ph idx="1"/>
          </p:nvPr>
        </p:nvSpPr>
        <p:spPr>
          <a:xfrm>
            <a:off x="457200" y="228600"/>
            <a:ext cx="8229600" cy="5897563"/>
          </a:xfrm>
        </p:spPr>
        <p:txBody>
          <a:bodyPr>
            <a:normAutofit lnSpcReduction="10000"/>
          </a:bodyPr>
          <a:lstStyle/>
          <a:p>
            <a:pPr algn="r"/>
            <a:r>
              <a:rPr lang="ar-SA" dirty="0" smtClean="0">
                <a:solidFill>
                  <a:schemeClr val="bg1"/>
                </a:solidFill>
              </a:rPr>
              <a:t>ولدت ماري زيادة (التي عرفت باسم ميّ) في مدينة الناصرة </a:t>
            </a:r>
            <a:r>
              <a:rPr lang="ar-SA" dirty="0" smtClean="0">
                <a:solidFill>
                  <a:schemeClr val="bg1"/>
                </a:solidFill>
                <a:hlinkClick r:id="rId3" tooltip="فلسطين"/>
              </a:rPr>
              <a:t>بفلسطين</a:t>
            </a:r>
            <a:r>
              <a:rPr lang="ar-SA" dirty="0" smtClean="0">
                <a:solidFill>
                  <a:schemeClr val="bg1"/>
                </a:solidFill>
              </a:rPr>
              <a:t> عام </a:t>
            </a:r>
            <a:r>
              <a:rPr lang="ar-SA" dirty="0" smtClean="0">
                <a:solidFill>
                  <a:schemeClr val="bg1"/>
                </a:solidFill>
                <a:hlinkClick r:id="rId4" tooltip="1886"/>
              </a:rPr>
              <a:t>1886</a:t>
            </a:r>
            <a:r>
              <a:rPr lang="ar-SA" dirty="0" smtClean="0">
                <a:solidFill>
                  <a:schemeClr val="bg1"/>
                </a:solidFill>
              </a:rPr>
              <a:t> </a:t>
            </a:r>
            <a:r>
              <a:rPr lang="ar-SA" baseline="30000" dirty="0" smtClean="0">
                <a:solidFill>
                  <a:schemeClr val="bg1"/>
                </a:solidFill>
                <a:hlinkClick r:id="rId5"/>
              </a:rPr>
              <a:t>[1]</a:t>
            </a:r>
            <a:r>
              <a:rPr lang="ar-SA" dirty="0" smtClean="0">
                <a:solidFill>
                  <a:schemeClr val="bg1"/>
                </a:solidFill>
              </a:rPr>
              <a:t>. ابنةً وحيدةً لأب </a:t>
            </a:r>
            <a:r>
              <a:rPr lang="ar-SA" dirty="0" err="1" smtClean="0">
                <a:solidFill>
                  <a:schemeClr val="bg1"/>
                </a:solidFill>
              </a:rPr>
              <a:t>من</a:t>
            </a:r>
            <a:r>
              <a:rPr lang="ar-SA" dirty="0" err="1" smtClean="0">
                <a:solidFill>
                  <a:schemeClr val="bg1"/>
                </a:solidFill>
                <a:hlinkClick r:id="rId6" tooltip="لبنان"/>
              </a:rPr>
              <a:t>لبنان</a:t>
            </a:r>
            <a:r>
              <a:rPr lang="ar-SA" dirty="0" smtClean="0">
                <a:solidFill>
                  <a:schemeClr val="bg1"/>
                </a:solidFill>
              </a:rPr>
              <a:t> وأم فلسطينية أرثوذكسية. تلقت الطفلة دراستها الابتدائية في </a:t>
            </a:r>
            <a:r>
              <a:rPr lang="ar-SA" dirty="0" smtClean="0">
                <a:solidFill>
                  <a:schemeClr val="bg1"/>
                </a:solidFill>
                <a:hlinkClick r:id="rId7" tooltip="الناصرة"/>
              </a:rPr>
              <a:t>الناصرة</a:t>
            </a:r>
            <a:r>
              <a:rPr lang="ar-SA" dirty="0" smtClean="0">
                <a:solidFill>
                  <a:schemeClr val="bg1"/>
                </a:solidFill>
              </a:rPr>
              <a:t>, والثانوية في </a:t>
            </a:r>
            <a:r>
              <a:rPr lang="ar-SA" dirty="0" err="1" smtClean="0">
                <a:solidFill>
                  <a:schemeClr val="bg1"/>
                </a:solidFill>
              </a:rPr>
              <a:t>عينطورة</a:t>
            </a:r>
            <a:r>
              <a:rPr lang="ar-SA" dirty="0" smtClean="0">
                <a:solidFill>
                  <a:schemeClr val="bg1"/>
                </a:solidFill>
              </a:rPr>
              <a:t> بلبنان. وفي العام 1907, انتقلت ميّ مع أسرتها للإقامة في </a:t>
            </a:r>
            <a:r>
              <a:rPr lang="ar-SA" dirty="0" smtClean="0">
                <a:solidFill>
                  <a:schemeClr val="bg1"/>
                </a:solidFill>
                <a:hlinkClick r:id="rId8" tooltip="القاهرة"/>
              </a:rPr>
              <a:t>القاهرة</a:t>
            </a:r>
            <a:r>
              <a:rPr lang="ar-SA" dirty="0" smtClean="0">
                <a:solidFill>
                  <a:schemeClr val="bg1"/>
                </a:solidFill>
              </a:rPr>
              <a:t>. ودرست في كلية الآداب وأتقنت </a:t>
            </a:r>
            <a:r>
              <a:rPr lang="ar-SA" dirty="0" smtClean="0">
                <a:solidFill>
                  <a:schemeClr val="bg1"/>
                </a:solidFill>
                <a:hlinkClick r:id="rId9" tooltip="اللغة الفرنسية"/>
              </a:rPr>
              <a:t>اللغة </a:t>
            </a:r>
            <a:r>
              <a:rPr lang="ar-SA" dirty="0" err="1" smtClean="0">
                <a:solidFill>
                  <a:schemeClr val="bg1"/>
                </a:solidFill>
                <a:hlinkClick r:id="rId9" tooltip="اللغة الفرنسية"/>
              </a:rPr>
              <a:t>الفرنسية</a:t>
            </a:r>
            <a:r>
              <a:rPr lang="ar-SA" dirty="0" err="1" smtClean="0">
                <a:solidFill>
                  <a:schemeClr val="bg1"/>
                </a:solidFill>
              </a:rPr>
              <a:t>والإنكليزية</a:t>
            </a:r>
            <a:r>
              <a:rPr lang="ar-SA" dirty="0" smtClean="0">
                <a:solidFill>
                  <a:schemeClr val="bg1"/>
                </a:solidFill>
              </a:rPr>
              <a:t> والإيطالية والألمانية ولكن معرفتها بالفرنسية كانت عميقة جداً ولها بها شعر جميل .وهناك في القاهرة, عملت بتدريس اللغتين الفرنسية والإنكليزية, وتابعت دراستها للألمانية والإسبانية والإيطالية. وفي الوقت ذاته, عكفت على إتقان اللغة العربية وتجويد التعبير بها. وفيما بعد, تابعت ميّ دراسات في الأدب العربي والتاريخ الإسلامي والفلسفة في جامعة القاهرة.</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381000" y="2514600"/>
            <a:ext cx="8229600" cy="1143000"/>
          </a:xfrm>
        </p:spPr>
        <p:txBody>
          <a:bodyPr>
            <a:noAutofit/>
          </a:bodyPr>
          <a:lstStyle/>
          <a:p>
            <a:r>
              <a:rPr lang="ar-SA" sz="8800" dirty="0" smtClean="0">
                <a:solidFill>
                  <a:schemeClr val="bg1"/>
                </a:solidFill>
              </a:rPr>
              <a:t>من أشهر أعمالها</a:t>
            </a:r>
            <a:br>
              <a:rPr lang="ar-SA" sz="8800" dirty="0" smtClean="0">
                <a:solidFill>
                  <a:schemeClr val="bg1"/>
                </a:solidFill>
              </a:rPr>
            </a:br>
            <a:r>
              <a:rPr lang="ar-SA" sz="8800" dirty="0" smtClean="0">
                <a:solidFill>
                  <a:schemeClr val="bg1"/>
                </a:solidFill>
              </a:rPr>
              <a:t/>
            </a:r>
            <a:br>
              <a:rPr lang="ar-SA" sz="8800" dirty="0" smtClean="0">
                <a:solidFill>
                  <a:schemeClr val="bg1"/>
                </a:solidFill>
              </a:rPr>
            </a:br>
            <a:endParaRPr lang="en-US" sz="8800" dirty="0">
              <a:solidFill>
                <a:schemeClr val="bg1"/>
              </a:solidFill>
            </a:endParaRPr>
          </a:p>
        </p:txBody>
      </p:sp>
      <p:pic>
        <p:nvPicPr>
          <p:cNvPr id="8196" name="Picture 4" descr="http://t2.gstatic.com/images?q=tbn:ANd9GcQi-R6w6bux3J2VVSvGcyeiz9UMqpJJuBOgYhjcaWF2Z9TCXWEb3A"/>
          <p:cNvPicPr>
            <a:picLocks noChangeAspect="1" noChangeArrowheads="1"/>
          </p:cNvPicPr>
          <p:nvPr/>
        </p:nvPicPr>
        <p:blipFill>
          <a:blip r:embed="rId3"/>
          <a:srcRect/>
          <a:stretch>
            <a:fillRect/>
          </a:stretch>
        </p:blipFill>
        <p:spPr bwMode="auto">
          <a:xfrm>
            <a:off x="0" y="4114800"/>
            <a:ext cx="2590800" cy="19758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52" presetClass="entr" presetSubtype="0" fill="hold" nodeType="afterEffect">
                                  <p:stCondLst>
                                    <p:cond delay="0"/>
                                  </p:stCondLst>
                                  <p:childTnLst>
                                    <p:set>
                                      <p:cBhvr>
                                        <p:cTn id="13" dur="1" fill="hold">
                                          <p:stCondLst>
                                            <p:cond delay="0"/>
                                          </p:stCondLst>
                                        </p:cTn>
                                        <p:tgtEl>
                                          <p:spTgt spid="8196"/>
                                        </p:tgtEl>
                                        <p:attrNameLst>
                                          <p:attrName>style.visibility</p:attrName>
                                        </p:attrNameLst>
                                      </p:cBhvr>
                                      <p:to>
                                        <p:strVal val="visible"/>
                                      </p:to>
                                    </p:set>
                                    <p:animScale>
                                      <p:cBhvr>
                                        <p:cTn id="14" dur="1000" decel="50000" fill="hold">
                                          <p:stCondLst>
                                            <p:cond delay="0"/>
                                          </p:stCondLst>
                                        </p:cTn>
                                        <p:tgtEl>
                                          <p:spTgt spid="81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196"/>
                                        </p:tgtEl>
                                        <p:attrNameLst>
                                          <p:attrName>ppt_x</p:attrName>
                                          <p:attrName>ppt_y</p:attrName>
                                        </p:attrNameLst>
                                      </p:cBhvr>
                                    </p:animMotion>
                                    <p:animEffect transition="in" filter="fade">
                                      <p:cBhvr>
                                        <p:cTn id="16"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202362"/>
          </a:xfrm>
        </p:spPr>
        <p:txBody>
          <a:bodyPr>
            <a:noAutofit/>
          </a:bodyPr>
          <a:lstStyle/>
          <a:p>
            <a:r>
              <a:rPr lang="ar-SA" sz="3600" b="1" dirty="0" smtClean="0">
                <a:solidFill>
                  <a:schemeClr val="bg1"/>
                </a:solidFill>
              </a:rPr>
              <a:t>كتاب المساواة.</a:t>
            </a:r>
            <a:br>
              <a:rPr lang="ar-SA" sz="3600" b="1" dirty="0" smtClean="0">
                <a:solidFill>
                  <a:schemeClr val="bg1"/>
                </a:solidFill>
              </a:rPr>
            </a:br>
            <a:r>
              <a:rPr lang="ar-SA" sz="3600" b="1" dirty="0" smtClean="0">
                <a:solidFill>
                  <a:schemeClr val="bg1"/>
                </a:solidFill>
              </a:rPr>
              <a:t>باحثة البادية..</a:t>
            </a:r>
            <a:br>
              <a:rPr lang="ar-SA" sz="3600" b="1" dirty="0" smtClean="0">
                <a:solidFill>
                  <a:schemeClr val="bg1"/>
                </a:solidFill>
              </a:rPr>
            </a:br>
            <a:r>
              <a:rPr lang="ar-SA" sz="3600" b="1" dirty="0" smtClean="0">
                <a:solidFill>
                  <a:schemeClr val="bg1"/>
                </a:solidFill>
              </a:rPr>
              <a:t>كلمات </a:t>
            </a:r>
            <a:r>
              <a:rPr lang="ar-SA" sz="3600" b="1" dirty="0" err="1" smtClean="0">
                <a:solidFill>
                  <a:schemeClr val="bg1"/>
                </a:solidFill>
              </a:rPr>
              <a:t>وأشارات</a:t>
            </a:r>
            <a:r>
              <a:rPr lang="ar-SA" sz="3600" b="1" dirty="0" smtClean="0">
                <a:solidFill>
                  <a:schemeClr val="bg1"/>
                </a:solidFill>
              </a:rPr>
              <a:t>.</a:t>
            </a:r>
            <a:br>
              <a:rPr lang="ar-SA" sz="3600" b="1" dirty="0" smtClean="0">
                <a:solidFill>
                  <a:schemeClr val="bg1"/>
                </a:solidFill>
              </a:rPr>
            </a:br>
            <a:r>
              <a:rPr lang="ar-SA" sz="3600" b="1" dirty="0" smtClean="0">
                <a:solidFill>
                  <a:schemeClr val="bg1"/>
                </a:solidFill>
              </a:rPr>
              <a:t>غاية الحياة.</a:t>
            </a:r>
            <a:br>
              <a:rPr lang="ar-SA" sz="3600" b="1" dirty="0" smtClean="0">
                <a:solidFill>
                  <a:schemeClr val="bg1"/>
                </a:solidFill>
              </a:rPr>
            </a:br>
            <a:r>
              <a:rPr lang="ar-SA" sz="3600" b="1" dirty="0" smtClean="0">
                <a:solidFill>
                  <a:schemeClr val="bg1"/>
                </a:solidFill>
              </a:rPr>
              <a:t>رجوع الموجة.</a:t>
            </a:r>
            <a:br>
              <a:rPr lang="ar-SA" sz="3600" b="1" dirty="0" smtClean="0">
                <a:solidFill>
                  <a:schemeClr val="bg1"/>
                </a:solidFill>
              </a:rPr>
            </a:br>
            <a:r>
              <a:rPr lang="ar-SA" sz="3600" b="1" dirty="0" smtClean="0">
                <a:solidFill>
                  <a:schemeClr val="bg1"/>
                </a:solidFill>
              </a:rPr>
              <a:t>بين الجزر والمد.</a:t>
            </a:r>
            <a:br>
              <a:rPr lang="ar-SA" sz="3600" b="1" dirty="0" smtClean="0">
                <a:solidFill>
                  <a:schemeClr val="bg1"/>
                </a:solidFill>
              </a:rPr>
            </a:br>
            <a:r>
              <a:rPr lang="ar-SA" sz="3600" b="1" dirty="0" smtClean="0">
                <a:solidFill>
                  <a:schemeClr val="bg1"/>
                </a:solidFill>
              </a:rPr>
              <a:t>الحب في العذاب.</a:t>
            </a:r>
            <a:br>
              <a:rPr lang="ar-SA" sz="3600" b="1" dirty="0" smtClean="0">
                <a:solidFill>
                  <a:schemeClr val="bg1"/>
                </a:solidFill>
              </a:rPr>
            </a:br>
            <a:r>
              <a:rPr lang="ar-SA" sz="3600" b="1" dirty="0" err="1" smtClean="0">
                <a:solidFill>
                  <a:schemeClr val="bg1"/>
                </a:solidFill>
              </a:rPr>
              <a:t>إبتسامات</a:t>
            </a:r>
            <a:r>
              <a:rPr lang="ar-SA" sz="3600" b="1" dirty="0" smtClean="0">
                <a:solidFill>
                  <a:schemeClr val="bg1"/>
                </a:solidFill>
              </a:rPr>
              <a:t> ودموع.</a:t>
            </a:r>
            <a:br>
              <a:rPr lang="ar-SA" sz="3600" b="1" dirty="0" smtClean="0">
                <a:solidFill>
                  <a:schemeClr val="bg1"/>
                </a:solidFill>
              </a:rPr>
            </a:br>
            <a:r>
              <a:rPr lang="ar-SA" sz="3600" b="1" dirty="0" smtClean="0">
                <a:solidFill>
                  <a:schemeClr val="bg1"/>
                </a:solidFill>
              </a:rPr>
              <a:t>ظلمات وأشعة..</a:t>
            </a:r>
            <a:br>
              <a:rPr lang="ar-SA" sz="3600" b="1" dirty="0" smtClean="0">
                <a:solidFill>
                  <a:schemeClr val="bg1"/>
                </a:solidFill>
              </a:rPr>
            </a:br>
            <a:r>
              <a:rPr lang="ar-SA" sz="3600" b="1" dirty="0" smtClean="0">
                <a:solidFill>
                  <a:schemeClr val="bg1"/>
                </a:solidFill>
              </a:rPr>
              <a:t>نعم ديوان الحب.</a:t>
            </a:r>
            <a:br>
              <a:rPr lang="ar-SA" sz="3600" b="1" dirty="0" smtClean="0">
                <a:solidFill>
                  <a:schemeClr val="bg1"/>
                </a:solidFill>
              </a:rPr>
            </a:br>
            <a:r>
              <a:rPr lang="ar-SA" sz="3600" b="1" dirty="0" smtClean="0">
                <a:solidFill>
                  <a:schemeClr val="bg1"/>
                </a:solidFill>
              </a:rPr>
              <a:t/>
            </a:r>
            <a:br>
              <a:rPr lang="ar-SA" sz="3600" b="1" dirty="0" smtClean="0">
                <a:solidFill>
                  <a:schemeClr val="bg1"/>
                </a:solidFill>
              </a:rPr>
            </a:br>
            <a:endParaRPr lang="en-US" sz="3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p:txBody>
          <a:bodyPr/>
          <a:lstStyle/>
          <a:p>
            <a:r>
              <a:rPr lang="ar-SA" dirty="0" smtClean="0">
                <a:solidFill>
                  <a:schemeClr val="bg1"/>
                </a:solidFill>
              </a:rPr>
              <a:t>حياته</a:t>
            </a:r>
            <a:endParaRPr lang="en-US" dirty="0">
              <a:solidFill>
                <a:schemeClr val="bg1"/>
              </a:solidFill>
            </a:endParaRPr>
          </a:p>
        </p:txBody>
      </p:sp>
      <p:sp>
        <p:nvSpPr>
          <p:cNvPr id="3" name="מציין מיקום תוכן 2"/>
          <p:cNvSpPr>
            <a:spLocks noGrp="1"/>
          </p:cNvSpPr>
          <p:nvPr>
            <p:ph idx="1"/>
          </p:nvPr>
        </p:nvSpPr>
        <p:spPr/>
        <p:txBody>
          <a:bodyPr>
            <a:normAutofit/>
          </a:bodyPr>
          <a:lstStyle/>
          <a:p>
            <a:r>
              <a:rPr lang="ar-SA" sz="2800" dirty="0">
                <a:solidFill>
                  <a:schemeClr val="bg1"/>
                </a:solidFill>
              </a:rPr>
              <a:t>ولد فؤاد سليم حدٌاد </a:t>
            </a:r>
            <a:r>
              <a:rPr lang="ar-SA" sz="2800" dirty="0" err="1">
                <a:solidFill>
                  <a:schemeClr val="bg1"/>
                </a:solidFill>
              </a:rPr>
              <a:t>بحى</a:t>
            </a:r>
            <a:r>
              <a:rPr lang="ar-SA" sz="2800" dirty="0">
                <a:solidFill>
                  <a:schemeClr val="bg1"/>
                </a:solidFill>
              </a:rPr>
              <a:t> الظاهر </a:t>
            </a:r>
            <a:r>
              <a:rPr lang="ar-SA" sz="2800" dirty="0" err="1" smtClean="0">
                <a:solidFill>
                  <a:schemeClr val="bg1"/>
                </a:solidFill>
              </a:rPr>
              <a:t>بالقاهره</a:t>
            </a:r>
            <a:r>
              <a:rPr lang="ar-SA" sz="2800" dirty="0" smtClean="0">
                <a:solidFill>
                  <a:schemeClr val="bg1"/>
                </a:solidFill>
              </a:rPr>
              <a:t>، في</a:t>
            </a:r>
            <a:r>
              <a:rPr lang="ar-SA" sz="2800" dirty="0">
                <a:solidFill>
                  <a:schemeClr val="bg1"/>
                </a:solidFill>
              </a:rPr>
              <a:t> </a:t>
            </a:r>
            <a:r>
              <a:rPr lang="ar-SA" sz="2800" dirty="0" smtClean="0">
                <a:solidFill>
                  <a:schemeClr val="bg1"/>
                </a:solidFill>
              </a:rPr>
              <a:t>5يونيو</a:t>
            </a:r>
            <a:r>
              <a:rPr lang="ar-SA" sz="2800" dirty="0">
                <a:solidFill>
                  <a:schemeClr val="bg1"/>
                </a:solidFill>
              </a:rPr>
              <a:t> </a:t>
            </a:r>
            <a:r>
              <a:rPr lang="ar-SA" sz="2800" dirty="0" smtClean="0">
                <a:solidFill>
                  <a:schemeClr val="bg1"/>
                </a:solidFill>
              </a:rPr>
              <a:t>1885</a:t>
            </a:r>
            <a:r>
              <a:rPr lang="ar-SA" sz="2800" dirty="0">
                <a:solidFill>
                  <a:schemeClr val="bg1"/>
                </a:solidFill>
              </a:rPr>
              <a:t> في بلدة </a:t>
            </a:r>
            <a:r>
              <a:rPr lang="ar-SA" sz="2800" dirty="0" smtClean="0">
                <a:solidFill>
                  <a:schemeClr val="bg1"/>
                </a:solidFill>
              </a:rPr>
              <a:t>.'</a:t>
            </a:r>
            <a:r>
              <a:rPr lang="ar-SA" sz="2800" dirty="0" err="1" smtClean="0">
                <a:solidFill>
                  <a:schemeClr val="bg1"/>
                </a:solidFill>
              </a:rPr>
              <a:t>عبية</a:t>
            </a:r>
            <a:r>
              <a:rPr lang="ar-SA" sz="2800" dirty="0">
                <a:solidFill>
                  <a:schemeClr val="bg1"/>
                </a:solidFill>
              </a:rPr>
              <a:t>' </a:t>
            </a:r>
            <a:r>
              <a:rPr lang="ar-SA" sz="2800" dirty="0" smtClean="0">
                <a:solidFill>
                  <a:schemeClr val="bg1"/>
                </a:solidFill>
              </a:rPr>
              <a:t>بلبنان</a:t>
            </a:r>
            <a:r>
              <a:rPr lang="ar-SA" sz="2800" dirty="0">
                <a:solidFill>
                  <a:schemeClr val="bg1"/>
                </a:solidFill>
              </a:rPr>
              <a:t> في أسرة مسيحية بروتستانتية </a:t>
            </a:r>
            <a:r>
              <a:rPr lang="ar-SA" sz="2800" dirty="0" smtClean="0">
                <a:solidFill>
                  <a:schemeClr val="bg1"/>
                </a:solidFill>
              </a:rPr>
              <a:t>لوالدين.</a:t>
            </a:r>
          </a:p>
          <a:p>
            <a:r>
              <a:rPr lang="ar-SA" sz="2800" dirty="0">
                <a:solidFill>
                  <a:schemeClr val="bg1"/>
                </a:solidFill>
              </a:rPr>
              <a:t>تخرج في </a:t>
            </a:r>
            <a:r>
              <a:rPr lang="ar-SA" sz="2800" dirty="0" err="1" smtClean="0">
                <a:solidFill>
                  <a:schemeClr val="bg1"/>
                </a:solidFill>
              </a:rPr>
              <a:t>الجامعه</a:t>
            </a:r>
            <a:r>
              <a:rPr lang="ar-SA" sz="2800" dirty="0" smtClean="0">
                <a:solidFill>
                  <a:schemeClr val="bg1"/>
                </a:solidFill>
              </a:rPr>
              <a:t> </a:t>
            </a:r>
            <a:r>
              <a:rPr lang="ar-SA" sz="2800" dirty="0" err="1" smtClean="0">
                <a:solidFill>
                  <a:schemeClr val="bg1"/>
                </a:solidFill>
              </a:rPr>
              <a:t>الامريكيه</a:t>
            </a:r>
            <a:r>
              <a:rPr lang="ar-SA" sz="2800" dirty="0" smtClean="0">
                <a:solidFill>
                  <a:schemeClr val="bg1"/>
                </a:solidFill>
              </a:rPr>
              <a:t> في بيروت</a:t>
            </a:r>
            <a:r>
              <a:rPr lang="ar-SA" sz="2800" dirty="0">
                <a:solidFill>
                  <a:schemeClr val="bg1"/>
                </a:solidFill>
              </a:rPr>
              <a:t> متخصصا في الرياضيات </a:t>
            </a:r>
            <a:endParaRPr lang="ar-SA" sz="2800" dirty="0" smtClean="0">
              <a:solidFill>
                <a:schemeClr val="bg1"/>
              </a:solidFill>
            </a:endParaRPr>
          </a:p>
          <a:p>
            <a:r>
              <a:rPr lang="ar-SA" sz="2800" dirty="0" smtClean="0">
                <a:solidFill>
                  <a:schemeClr val="bg1"/>
                </a:solidFill>
              </a:rPr>
              <a:t>المالية </a:t>
            </a:r>
            <a:r>
              <a:rPr lang="ar-SA" sz="2800" dirty="0">
                <a:solidFill>
                  <a:schemeClr val="bg1"/>
                </a:solidFill>
              </a:rPr>
              <a:t>ثم جاء إلى القاهرة قبيل </a:t>
            </a:r>
            <a:r>
              <a:rPr lang="ar-SA" sz="2800" dirty="0" smtClean="0">
                <a:solidFill>
                  <a:schemeClr val="bg1"/>
                </a:solidFill>
              </a:rPr>
              <a:t>الحرب ألعالميه </a:t>
            </a:r>
            <a:r>
              <a:rPr lang="ar-SA" sz="2800" dirty="0" err="1" smtClean="0">
                <a:solidFill>
                  <a:schemeClr val="bg1"/>
                </a:solidFill>
              </a:rPr>
              <a:t>الاولى</a:t>
            </a:r>
            <a:endParaRPr lang="ar-SA" sz="2800" dirty="0" smtClean="0">
              <a:solidFill>
                <a:schemeClr val="bg1"/>
              </a:solidFill>
            </a:endParaRPr>
          </a:p>
          <a:p>
            <a:r>
              <a:rPr lang="ar-SA" sz="2800" dirty="0" smtClean="0">
                <a:solidFill>
                  <a:schemeClr val="bg1"/>
                </a:solidFill>
              </a:rPr>
              <a:t>نشر </a:t>
            </a:r>
            <a:r>
              <a:rPr lang="ar-SA" sz="2800" dirty="0">
                <a:solidFill>
                  <a:schemeClr val="bg1"/>
                </a:solidFill>
              </a:rPr>
              <a:t>حداد ديوانه الأول "</a:t>
            </a:r>
            <a:r>
              <a:rPr lang="ar-SA" sz="2800" dirty="0" err="1">
                <a:solidFill>
                  <a:schemeClr val="bg1"/>
                </a:solidFill>
              </a:rPr>
              <a:t>حنبني</a:t>
            </a:r>
            <a:r>
              <a:rPr lang="ar-SA" sz="2800" dirty="0">
                <a:solidFill>
                  <a:schemeClr val="bg1"/>
                </a:solidFill>
              </a:rPr>
              <a:t> السد" بعد خروجه من السجن عام </a:t>
            </a:r>
            <a:r>
              <a:rPr lang="ar-SA" sz="2800" dirty="0" smtClean="0">
                <a:solidFill>
                  <a:schemeClr val="bg1"/>
                </a:solidFill>
              </a:rPr>
              <a:t>، </a:t>
            </a:r>
            <a:r>
              <a:rPr lang="ar-SA" sz="2800" dirty="0">
                <a:solidFill>
                  <a:schemeClr val="bg1"/>
                </a:solidFill>
              </a:rPr>
              <a:t>واعتقل مرة أخرى عام </a:t>
            </a:r>
            <a:r>
              <a:rPr lang="ar-SA" sz="2800" dirty="0" smtClean="0">
                <a:solidFill>
                  <a:schemeClr val="bg1"/>
                </a:solidFill>
              </a:rPr>
              <a:t>1959</a:t>
            </a:r>
            <a:r>
              <a:rPr lang="ar-SA" sz="2800" dirty="0">
                <a:solidFill>
                  <a:schemeClr val="bg1"/>
                </a:solidFill>
              </a:rPr>
              <a:t> لمدة خمس سنوات، وخرج ليكتب في شكل جديد لم يكن موجودًا في الشعر العربي، وهو شعر العامية فكتب أشعار </a:t>
            </a:r>
            <a:r>
              <a:rPr lang="ar-SA" sz="2800" dirty="0" smtClean="0">
                <a:solidFill>
                  <a:schemeClr val="bg1"/>
                </a:solidFill>
              </a:rPr>
              <a:t>الرقصات</a:t>
            </a:r>
            <a:r>
              <a:rPr lang="ar-SA" sz="2800" dirty="0" smtClean="0"/>
              <a:t>..</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52"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Scale>
                                      <p:cBhvr>
                                        <p:cTn id="1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1" end="1"/>
                                            </p:txEl>
                                          </p:spTgt>
                                        </p:tgtEl>
                                        <p:attrNameLst>
                                          <p:attrName>ppt_x</p:attrName>
                                          <p:attrName>ppt_y</p:attrName>
                                        </p:attrNameLst>
                                      </p:cBhvr>
                                    </p:animMotion>
                                    <p:animEffect transition="in" filter="fade">
                                      <p:cBhvr>
                                        <p:cTn id="19" dur="1000"/>
                                        <p:tgtEl>
                                          <p:spTgt spid="3">
                                            <p:txEl>
                                              <p:pRg st="1" end="1"/>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Scale>
                                      <p:cBhvr>
                                        <p:cTn id="2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2" end="2"/>
                                            </p:txEl>
                                          </p:spTgt>
                                        </p:tgtEl>
                                        <p:attrNameLst>
                                          <p:attrName>ppt_x</p:attrName>
                                          <p:attrName>ppt_y</p:attrName>
                                        </p:attrNameLst>
                                      </p:cBhvr>
                                    </p:animMotion>
                                    <p:animEffect transition="in" filter="fade">
                                      <p:cBhvr>
                                        <p:cTn id="24" dur="1000"/>
                                        <p:tgtEl>
                                          <p:spTgt spid="3">
                                            <p:txEl>
                                              <p:pRg st="2" end="2"/>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Scale>
                                      <p:cBhvr>
                                        <p:cTn id="27"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3" end="3"/>
                                            </p:txEl>
                                          </p:spTgt>
                                        </p:tgtEl>
                                        <p:attrNameLst>
                                          <p:attrName>ppt_x</p:attrName>
                                          <p:attrName>ppt_y</p:attrName>
                                        </p:attrNameLst>
                                      </p:cBhvr>
                                    </p:animMotion>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p:txBody>
          <a:bodyPr>
            <a:normAutofit/>
          </a:bodyPr>
          <a:lstStyle/>
          <a:p>
            <a:r>
              <a:rPr lang="ar-SA" sz="6600" dirty="0" smtClean="0">
                <a:solidFill>
                  <a:schemeClr val="bg1"/>
                </a:solidFill>
              </a:rPr>
              <a:t>فدوى </a:t>
            </a:r>
            <a:r>
              <a:rPr lang="ar-SA" sz="6600" dirty="0" err="1" smtClean="0">
                <a:solidFill>
                  <a:schemeClr val="bg1"/>
                </a:solidFill>
              </a:rPr>
              <a:t>توقان</a:t>
            </a:r>
            <a:endParaRPr lang="en-US" sz="6600" dirty="0">
              <a:solidFill>
                <a:schemeClr val="bg1"/>
              </a:solidFill>
            </a:endParaRPr>
          </a:p>
        </p:txBody>
      </p:sp>
      <p:pic>
        <p:nvPicPr>
          <p:cNvPr id="6146" name="Picture 2" descr="http://t2.gstatic.com/images?q=tbn:ANd9GcThhY7HZ4x8hIuX3h8Qeq2yUBYjZvo-NXj1IOb1-9da8vtXOIgbjQ"/>
          <p:cNvPicPr>
            <a:picLocks noChangeAspect="1" noChangeArrowheads="1"/>
          </p:cNvPicPr>
          <p:nvPr/>
        </p:nvPicPr>
        <p:blipFill>
          <a:blip r:embed="rId3"/>
          <a:srcRect/>
          <a:stretch>
            <a:fillRect/>
          </a:stretch>
        </p:blipFill>
        <p:spPr bwMode="auto">
          <a:xfrm>
            <a:off x="1371600" y="2819400"/>
            <a:ext cx="4575766" cy="34671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fade">
                                      <p:cBhvr>
                                        <p:cTn id="14" dur="5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278562"/>
          </a:xfrm>
        </p:spPr>
        <p:txBody>
          <a:bodyPr>
            <a:noAutofit/>
          </a:bodyPr>
          <a:lstStyle/>
          <a:p>
            <a:r>
              <a:rPr lang="ar-SA" sz="2800" b="1" dirty="0" smtClean="0">
                <a:solidFill>
                  <a:schemeClr val="bg1"/>
                </a:solidFill>
              </a:rPr>
              <a:t>فدوى طوقان (</a:t>
            </a:r>
            <a:r>
              <a:rPr lang="ar-SA" sz="2800" b="1" dirty="0" smtClean="0">
                <a:solidFill>
                  <a:schemeClr val="bg1"/>
                </a:solidFill>
                <a:hlinkClick r:id="rId3" tooltip="1917"/>
              </a:rPr>
              <a:t>1917</a:t>
            </a:r>
            <a:r>
              <a:rPr lang="ar-SA" sz="2800" b="1" dirty="0" smtClean="0">
                <a:solidFill>
                  <a:schemeClr val="bg1"/>
                </a:solidFill>
              </a:rPr>
              <a:t> - </a:t>
            </a:r>
            <a:r>
              <a:rPr lang="ar-SA" sz="2800" b="1" dirty="0" smtClean="0">
                <a:solidFill>
                  <a:schemeClr val="bg1"/>
                </a:solidFill>
                <a:hlinkClick r:id="rId4" tooltip="2003"/>
              </a:rPr>
              <a:t>2003</a:t>
            </a:r>
            <a:r>
              <a:rPr lang="ar-SA" sz="2800" b="1" dirty="0" smtClean="0">
                <a:solidFill>
                  <a:schemeClr val="bg1"/>
                </a:solidFill>
              </a:rPr>
              <a:t>) أهم شاعرات </a:t>
            </a:r>
            <a:r>
              <a:rPr lang="ar-SA" sz="2800" b="1" dirty="0" smtClean="0">
                <a:solidFill>
                  <a:schemeClr val="bg1"/>
                </a:solidFill>
                <a:hlinkClick r:id="rId5" tooltip="فلسطين"/>
              </a:rPr>
              <a:t>فلسطين</a:t>
            </a:r>
            <a:r>
              <a:rPr lang="ar-SA" sz="2800" b="1" dirty="0" smtClean="0">
                <a:solidFill>
                  <a:schemeClr val="bg1"/>
                </a:solidFill>
              </a:rPr>
              <a:t> في القرن العشرين، ولقبت بشاعرة فلسطين، حيث مثّل شعرها أساساً قوياً للتجارب الأنثوية في الحب والثورة واحتجاج المرأة على المجتمع = في مساء السبت الثاني عشر من شهر ديسمبر عام </a:t>
            </a:r>
            <a:r>
              <a:rPr lang="ar-SA" sz="2800" b="1" dirty="0" smtClean="0">
                <a:solidFill>
                  <a:schemeClr val="bg1"/>
                </a:solidFill>
                <a:hlinkClick r:id="rId4" tooltip="2003"/>
              </a:rPr>
              <a:t>2003</a:t>
            </a:r>
            <a:r>
              <a:rPr lang="ar-SA" sz="2800" b="1" dirty="0" smtClean="0">
                <a:solidFill>
                  <a:schemeClr val="bg1"/>
                </a:solidFill>
              </a:rPr>
              <a:t> ودعت فدوى طوقان الدنيا عن عمر يناهز السادسة والثمانين عاما قضتها مناضلة بكلماتها وأشعارها في سبيل حرية فلسطين، وكُتب على قبرها قصيدتها المشهورة: كفاني أموت عليها وأدفن فيها</a:t>
            </a:r>
            <a:br>
              <a:rPr lang="ar-SA" sz="2800" b="1" dirty="0" smtClean="0">
                <a:solidFill>
                  <a:schemeClr val="bg1"/>
                </a:solidFill>
              </a:rPr>
            </a:br>
            <a:r>
              <a:rPr lang="ar-SA" sz="2800" b="1" dirty="0" smtClean="0">
                <a:solidFill>
                  <a:schemeClr val="bg1"/>
                </a:solidFill>
              </a:rPr>
              <a:t>وتحت ثراها أذوب وأفنى</a:t>
            </a:r>
            <a:br>
              <a:rPr lang="ar-SA" sz="2800" b="1" dirty="0" smtClean="0">
                <a:solidFill>
                  <a:schemeClr val="bg1"/>
                </a:solidFill>
              </a:rPr>
            </a:br>
            <a:r>
              <a:rPr lang="ar-SA" sz="2800" b="1" dirty="0" smtClean="0">
                <a:solidFill>
                  <a:schemeClr val="bg1"/>
                </a:solidFill>
              </a:rPr>
              <a:t>وأبعث عشباً على أرضها</a:t>
            </a:r>
            <a:br>
              <a:rPr lang="ar-SA" sz="2800" b="1" dirty="0" smtClean="0">
                <a:solidFill>
                  <a:schemeClr val="bg1"/>
                </a:solidFill>
              </a:rPr>
            </a:br>
            <a:r>
              <a:rPr lang="ar-SA" sz="2800" b="1" dirty="0" smtClean="0">
                <a:solidFill>
                  <a:schemeClr val="bg1"/>
                </a:solidFill>
              </a:rPr>
              <a:t>وأبعث زهرة إليها</a:t>
            </a:r>
            <a:br>
              <a:rPr lang="ar-SA" sz="2800" b="1" dirty="0" smtClean="0">
                <a:solidFill>
                  <a:schemeClr val="bg1"/>
                </a:solidFill>
              </a:rPr>
            </a:br>
            <a:r>
              <a:rPr lang="ar-SA" sz="2800" b="1" dirty="0" smtClean="0">
                <a:solidFill>
                  <a:schemeClr val="bg1"/>
                </a:solidFill>
              </a:rPr>
              <a:t>تعبث بها كف طفل نمته بلادي</a:t>
            </a:r>
            <a:br>
              <a:rPr lang="ar-SA" sz="2800" b="1" dirty="0" smtClean="0">
                <a:solidFill>
                  <a:schemeClr val="bg1"/>
                </a:solidFill>
              </a:rPr>
            </a:br>
            <a:r>
              <a:rPr lang="ar-SA" sz="2800" b="1" dirty="0" smtClean="0">
                <a:solidFill>
                  <a:schemeClr val="bg1"/>
                </a:solidFill>
              </a:rPr>
              <a:t>كفاني أظل بحضن بلادي</a:t>
            </a:r>
            <a:br>
              <a:rPr lang="ar-SA" sz="2800" b="1" dirty="0" smtClean="0">
                <a:solidFill>
                  <a:schemeClr val="bg1"/>
                </a:solidFill>
              </a:rPr>
            </a:br>
            <a:r>
              <a:rPr lang="ar-SA" sz="2800" b="1" dirty="0" smtClean="0">
                <a:solidFill>
                  <a:schemeClr val="bg1"/>
                </a:solidFill>
              </a:rPr>
              <a:t>تراباً،‌ وعشباً‌، وزهرة …</a:t>
            </a:r>
            <a:br>
              <a:rPr lang="ar-SA" sz="2800" b="1" dirty="0" smtClean="0">
                <a:solidFill>
                  <a:schemeClr val="bg1"/>
                </a:solidFill>
              </a:rPr>
            </a:b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5592762"/>
          </a:xfrm>
        </p:spPr>
        <p:txBody>
          <a:bodyPr>
            <a:normAutofit/>
          </a:bodyPr>
          <a:lstStyle/>
          <a:p>
            <a:r>
              <a:rPr lang="ar-SA" sz="7200" dirty="0" smtClean="0">
                <a:solidFill>
                  <a:schemeClr val="bg1"/>
                </a:solidFill>
              </a:rPr>
              <a:t>مجالاتها </a:t>
            </a:r>
            <a:r>
              <a:rPr lang="ar-SA" sz="7200" dirty="0" err="1" smtClean="0">
                <a:solidFill>
                  <a:schemeClr val="bg1"/>
                </a:solidFill>
              </a:rPr>
              <a:t>و</a:t>
            </a:r>
            <a:r>
              <a:rPr lang="ar-SA" sz="7200" dirty="0" smtClean="0">
                <a:solidFill>
                  <a:schemeClr val="bg1"/>
                </a:solidFill>
              </a:rPr>
              <a:t> مواضيع كتاباتها</a:t>
            </a:r>
            <a:endParaRPr lang="en-US" sz="7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354762"/>
          </a:xfrm>
        </p:spPr>
        <p:txBody>
          <a:bodyPr>
            <a:noAutofit/>
          </a:bodyPr>
          <a:lstStyle/>
          <a:p>
            <a:r>
              <a:rPr lang="ar-SA" sz="3200" b="1" dirty="0" smtClean="0">
                <a:solidFill>
                  <a:srgbClr val="0070C0"/>
                </a:solidFill>
              </a:rPr>
              <a:t>أ – حزنها على فقدها لأخيها إبراهيم طوقان :</a:t>
            </a:r>
            <a:r>
              <a:rPr lang="ar-SA" sz="3200" dirty="0" smtClean="0">
                <a:solidFill>
                  <a:srgbClr val="0070C0"/>
                </a:solidFill>
              </a:rPr>
              <a:t> فقد كان إبراهيم معلمها الأول الذي أخرجها بتدريسه إياها مما كانت تعانيه من انعدام تقدير المجتمع لإبداعاتها ومواهبها، ويظهر أثر موت أخوها إبراهيم جليا عندما نراها تهدي أغلب دواوينها إلى </a:t>
            </a:r>
            <a:r>
              <a:rPr lang="ar-SA" sz="3200" b="1" dirty="0" smtClean="0">
                <a:solidFill>
                  <a:srgbClr val="0070C0"/>
                </a:solidFill>
              </a:rPr>
              <a:t>" روح أخي إبراهيم "</a:t>
            </a:r>
            <a:r>
              <a:rPr lang="ar-SA" sz="3200" dirty="0" smtClean="0">
                <a:solidFill>
                  <a:srgbClr val="0070C0"/>
                </a:solidFill>
              </a:rPr>
              <a:t> ويظهر أيضا من خلال كتابها </a:t>
            </a:r>
            <a:r>
              <a:rPr lang="ar-SA" sz="3200" b="1" dirty="0" smtClean="0">
                <a:solidFill>
                  <a:srgbClr val="0070C0"/>
                </a:solidFill>
              </a:rPr>
              <a:t>" أخي إبراهيم "</a:t>
            </a:r>
            <a:r>
              <a:rPr lang="ar-SA" sz="3200" dirty="0" smtClean="0">
                <a:solidFill>
                  <a:srgbClr val="0070C0"/>
                </a:solidFill>
              </a:rPr>
              <a:t> والذي صدر سنة </a:t>
            </a:r>
            <a:r>
              <a:rPr lang="ar-SA" sz="3200" dirty="0" smtClean="0">
                <a:solidFill>
                  <a:srgbClr val="0070C0"/>
                </a:solidFill>
                <a:hlinkClick r:id="rId3" tooltip="1946"/>
              </a:rPr>
              <a:t>1946</a:t>
            </a:r>
            <a:r>
              <a:rPr lang="ar-SA" sz="3200" dirty="0" smtClean="0">
                <a:solidFill>
                  <a:srgbClr val="0070C0"/>
                </a:solidFill>
              </a:rPr>
              <a:t>إضافة إلى القصائد العديدة التي رثته فيها خاصة في ديوانها الأول </a:t>
            </a:r>
            <a:r>
              <a:rPr lang="ar-SA" sz="3200" b="1" dirty="0" smtClean="0">
                <a:solidFill>
                  <a:srgbClr val="0070C0"/>
                </a:solidFill>
              </a:rPr>
              <a:t>" وحدي مع الأيام </a:t>
            </a:r>
            <a:r>
              <a:rPr lang="ar-SA" sz="2800" b="1" dirty="0" smtClean="0"/>
              <a:t>"</a:t>
            </a:r>
            <a:r>
              <a:rPr lang="ar-SA" sz="2800" dirty="0" smtClean="0"/>
              <a:t>.</a:t>
            </a:r>
            <a:br>
              <a:rPr lang="ar-SA" sz="2800" dirty="0" smtClean="0"/>
            </a:br>
            <a:r>
              <a:rPr lang="ar-SA" sz="2800" b="1" dirty="0" smtClean="0">
                <a:solidFill>
                  <a:schemeClr val="bg1"/>
                </a:solidFill>
              </a:rPr>
              <a:t>ب – قضية فلسطين :</a:t>
            </a:r>
            <a:r>
              <a:rPr lang="ar-SA" sz="2800" dirty="0" smtClean="0">
                <a:solidFill>
                  <a:schemeClr val="bg1"/>
                </a:solidFill>
              </a:rPr>
              <a:t> فقد تأثرت فدوى طوقان باحتلال فلسطين بعد نكبة 1948 وزاد تأثرها بعد احتلال مدينتها نابلس خلال حرب 1967 فذاقت طعم الاحتلال وطعم الظلم والقهر وانعدام الحرية. يقول عنها عبد الحكيم </a:t>
            </a:r>
            <a:r>
              <a:rPr lang="ar-SA" sz="2800" dirty="0" err="1" smtClean="0">
                <a:solidFill>
                  <a:schemeClr val="bg1"/>
                </a:solidFill>
              </a:rPr>
              <a:t>الوائلي</a:t>
            </a:r>
            <a:r>
              <a:rPr lang="ar-SA" sz="2800" dirty="0" smtClean="0">
                <a:solidFill>
                  <a:schemeClr val="bg1"/>
                </a:solidFill>
              </a:rPr>
              <a:t> : " كانت قضية فلسطين تصبغ شعرها بلون أحمر قان ففلسطين كانت دائما وجدانا داميا في أعماق شاعرتنا فيأتي لذلك شعرها الوطني صادقا متماسكا أصيلا لا مكان فيه للتعسف والافتعال "</a:t>
            </a:r>
            <a:br>
              <a:rPr lang="ar-SA" sz="2800" dirty="0" smtClean="0">
                <a:solidFill>
                  <a:schemeClr val="bg1"/>
                </a:solidFill>
              </a:rPr>
            </a:br>
            <a:r>
              <a:rPr lang="ar-SA" sz="2800" dirty="0" smtClean="0"/>
              <a:t/>
            </a:r>
            <a:br>
              <a:rPr lang="ar-SA" sz="2800" dirty="0" smtClean="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914400"/>
            <a:ext cx="8229600" cy="1143000"/>
          </a:xfrm>
        </p:spPr>
        <p:txBody>
          <a:bodyPr>
            <a:noAutofit/>
          </a:bodyPr>
          <a:lstStyle/>
          <a:p>
            <a:r>
              <a:rPr lang="ar-SA" sz="6000" dirty="0" smtClean="0">
                <a:solidFill>
                  <a:schemeClr val="bg1"/>
                </a:solidFill>
              </a:rPr>
              <a:t>أوسمتها وجوائزها</a:t>
            </a:r>
            <a:br>
              <a:rPr lang="ar-SA" sz="6000" dirty="0" smtClean="0">
                <a:solidFill>
                  <a:schemeClr val="bg1"/>
                </a:solidFill>
              </a:rPr>
            </a:br>
            <a:r>
              <a:rPr lang="ar-SA" sz="6000" dirty="0" smtClean="0">
                <a:solidFill>
                  <a:schemeClr val="bg1"/>
                </a:solidFill>
              </a:rPr>
              <a:t/>
            </a:r>
            <a:br>
              <a:rPr lang="ar-SA" sz="6000" dirty="0" smtClean="0">
                <a:solidFill>
                  <a:schemeClr val="bg1"/>
                </a:solidFill>
              </a:rPr>
            </a:br>
            <a:endParaRPr lang="en-US" sz="6000" dirty="0">
              <a:solidFill>
                <a:schemeClr val="bg1"/>
              </a:solidFill>
            </a:endParaRPr>
          </a:p>
        </p:txBody>
      </p:sp>
      <p:sp>
        <p:nvSpPr>
          <p:cNvPr id="3" name="מציין מיקום תוכן 2"/>
          <p:cNvSpPr>
            <a:spLocks noGrp="1"/>
          </p:cNvSpPr>
          <p:nvPr>
            <p:ph idx="1"/>
          </p:nvPr>
        </p:nvSpPr>
        <p:spPr/>
        <p:txBody>
          <a:bodyPr>
            <a:normAutofit fontScale="92500"/>
          </a:bodyPr>
          <a:lstStyle/>
          <a:p>
            <a:pPr algn="r"/>
            <a:r>
              <a:rPr lang="ar-SA" dirty="0" smtClean="0">
                <a:solidFill>
                  <a:schemeClr val="bg1"/>
                </a:solidFill>
              </a:rPr>
              <a:t>جائزة الزيتونة الفضية الثقافية لحوض البحر الأبيض المتوسط باليرمو إيطاليا </a:t>
            </a:r>
            <a:r>
              <a:rPr lang="ar-SA" dirty="0" smtClean="0">
                <a:solidFill>
                  <a:schemeClr val="bg1"/>
                </a:solidFill>
                <a:hlinkClick r:id="rId3" tooltip="1978"/>
              </a:rPr>
              <a:t>1978م</a:t>
            </a:r>
            <a:r>
              <a:rPr lang="ar-SA" dirty="0" smtClean="0">
                <a:solidFill>
                  <a:schemeClr val="bg1"/>
                </a:solidFill>
              </a:rPr>
              <a:t>.</a:t>
            </a:r>
          </a:p>
          <a:p>
            <a:pPr algn="r"/>
            <a:r>
              <a:rPr lang="ar-SA" dirty="0" smtClean="0">
                <a:solidFill>
                  <a:schemeClr val="bg1"/>
                </a:solidFill>
                <a:hlinkClick r:id="rId4" tooltip="جائزة سلطان العويس (الصفحة غير موجودة)"/>
              </a:rPr>
              <a:t>جائزة سلطان </a:t>
            </a:r>
            <a:r>
              <a:rPr lang="ar-SA" dirty="0" err="1" smtClean="0">
                <a:solidFill>
                  <a:schemeClr val="bg1"/>
                </a:solidFill>
                <a:hlinkClick r:id="rId4" tooltip="جائزة سلطان العويس (الصفحة غير موجودة)"/>
              </a:rPr>
              <a:t>العويس</a:t>
            </a:r>
            <a:r>
              <a:rPr lang="ar-SA" dirty="0" smtClean="0">
                <a:solidFill>
                  <a:schemeClr val="bg1"/>
                </a:solidFill>
              </a:rPr>
              <a:t>، </a:t>
            </a:r>
            <a:r>
              <a:rPr lang="ar-SA" dirty="0" smtClean="0">
                <a:solidFill>
                  <a:schemeClr val="bg1"/>
                </a:solidFill>
                <a:hlinkClick r:id="rId5" tooltip="الإمارات العربية المتحدة"/>
              </a:rPr>
              <a:t>الإمارات العربية المتحدة</a:t>
            </a:r>
            <a:r>
              <a:rPr lang="ar-SA" dirty="0" smtClean="0">
                <a:solidFill>
                  <a:schemeClr val="bg1"/>
                </a:solidFill>
              </a:rPr>
              <a:t>، </a:t>
            </a:r>
            <a:r>
              <a:rPr lang="ar-SA" dirty="0" smtClean="0">
                <a:solidFill>
                  <a:schemeClr val="bg1"/>
                </a:solidFill>
                <a:hlinkClick r:id="rId6" tooltip="1989"/>
              </a:rPr>
              <a:t>1989م</a:t>
            </a:r>
            <a:r>
              <a:rPr lang="ar-SA" dirty="0" smtClean="0">
                <a:solidFill>
                  <a:schemeClr val="bg1"/>
                </a:solidFill>
              </a:rPr>
              <a:t>.</a:t>
            </a:r>
          </a:p>
          <a:p>
            <a:pPr algn="r"/>
            <a:r>
              <a:rPr lang="ar-SA" dirty="0" smtClean="0">
                <a:solidFill>
                  <a:schemeClr val="bg1"/>
                </a:solidFill>
              </a:rPr>
              <a:t>وسام القدس، </a:t>
            </a:r>
            <a:r>
              <a:rPr lang="ar-SA" dirty="0" smtClean="0">
                <a:solidFill>
                  <a:schemeClr val="bg1"/>
                </a:solidFill>
                <a:hlinkClick r:id="rId7" tooltip="منظمة التحرير الفلسطينية"/>
              </a:rPr>
              <a:t>منظمة التحرير الفلسطينية</a:t>
            </a:r>
            <a:r>
              <a:rPr lang="ar-SA" dirty="0" smtClean="0">
                <a:solidFill>
                  <a:schemeClr val="bg1"/>
                </a:solidFill>
              </a:rPr>
              <a:t>، </a:t>
            </a:r>
            <a:r>
              <a:rPr lang="ar-SA" dirty="0" smtClean="0">
                <a:solidFill>
                  <a:schemeClr val="bg1"/>
                </a:solidFill>
                <a:hlinkClick r:id="rId8" tooltip="1990"/>
              </a:rPr>
              <a:t>1990</a:t>
            </a:r>
            <a:r>
              <a:rPr lang="ar-SA" dirty="0" smtClean="0">
                <a:solidFill>
                  <a:schemeClr val="bg1"/>
                </a:solidFill>
              </a:rPr>
              <a:t>.</a:t>
            </a:r>
          </a:p>
          <a:p>
            <a:pPr algn="r"/>
            <a:r>
              <a:rPr lang="ar-SA" dirty="0" smtClean="0">
                <a:solidFill>
                  <a:schemeClr val="bg1"/>
                </a:solidFill>
              </a:rPr>
              <a:t>جائزة المهرجان العالمي للكتابات المعاصرة، </a:t>
            </a:r>
            <a:r>
              <a:rPr lang="ar-SA" dirty="0" err="1" smtClean="0">
                <a:solidFill>
                  <a:schemeClr val="bg1"/>
                </a:solidFill>
              </a:rPr>
              <a:t>ساليرنو</a:t>
            </a:r>
            <a:r>
              <a:rPr lang="ar-SA" dirty="0" smtClean="0">
                <a:solidFill>
                  <a:schemeClr val="bg1"/>
                </a:solidFill>
              </a:rPr>
              <a:t>- </a:t>
            </a:r>
            <a:r>
              <a:rPr lang="ar-SA" dirty="0" smtClean="0">
                <a:solidFill>
                  <a:schemeClr val="bg1"/>
                </a:solidFill>
                <a:hlinkClick r:id="rId9" tooltip="إيطاليا"/>
              </a:rPr>
              <a:t>إيطاليا</a:t>
            </a:r>
            <a:r>
              <a:rPr lang="ar-SA" dirty="0" smtClean="0">
                <a:solidFill>
                  <a:schemeClr val="bg1"/>
                </a:solidFill>
              </a:rPr>
              <a:t>.</a:t>
            </a:r>
          </a:p>
          <a:p>
            <a:pPr algn="r"/>
            <a:r>
              <a:rPr lang="ar-SA" dirty="0" smtClean="0">
                <a:solidFill>
                  <a:schemeClr val="bg1"/>
                </a:solidFill>
              </a:rPr>
              <a:t>جائزة المهرجان العالمي للكتابات المعاصرة - إيطاليا </a:t>
            </a:r>
            <a:r>
              <a:rPr lang="ar-SA" dirty="0" smtClean="0">
                <a:solidFill>
                  <a:schemeClr val="bg1"/>
                </a:solidFill>
                <a:hlinkClick r:id="rId10" tooltip="1992"/>
              </a:rPr>
              <a:t>1992</a:t>
            </a:r>
            <a:r>
              <a:rPr lang="ar-SA" dirty="0" smtClean="0">
                <a:solidFill>
                  <a:schemeClr val="bg1"/>
                </a:solidFill>
              </a:rPr>
              <a:t>.</a:t>
            </a:r>
          </a:p>
          <a:p>
            <a:pPr algn="r"/>
            <a:r>
              <a:rPr lang="ar-SA" dirty="0" smtClean="0">
                <a:solidFill>
                  <a:schemeClr val="bg1"/>
                </a:solidFill>
              </a:rPr>
              <a:t>وسام الاستحقاق الثقافي، </a:t>
            </a:r>
            <a:r>
              <a:rPr lang="ar-SA" dirty="0" smtClean="0">
                <a:solidFill>
                  <a:schemeClr val="bg1"/>
                </a:solidFill>
                <a:hlinkClick r:id="rId11" tooltip="تونس"/>
              </a:rPr>
              <a:t>تونس</a:t>
            </a:r>
            <a:r>
              <a:rPr lang="ar-SA" dirty="0" smtClean="0">
                <a:solidFill>
                  <a:schemeClr val="bg1"/>
                </a:solidFill>
              </a:rPr>
              <a:t>، </a:t>
            </a:r>
            <a:r>
              <a:rPr lang="ar-SA" dirty="0" smtClean="0">
                <a:solidFill>
                  <a:schemeClr val="bg1"/>
                </a:solidFill>
                <a:hlinkClick r:id="rId12" tooltip="1996"/>
              </a:rPr>
              <a:t>1996م</a:t>
            </a:r>
            <a:r>
              <a:rPr lang="ar-SA" dirty="0" smtClean="0">
                <a:solidFill>
                  <a:schemeClr val="bg1"/>
                </a:solidFill>
              </a:rPr>
              <a:t>.</a:t>
            </a:r>
          </a:p>
          <a:p>
            <a:pPr algn="r"/>
            <a:r>
              <a:rPr lang="ar-SA" dirty="0" smtClean="0">
                <a:solidFill>
                  <a:schemeClr val="bg1"/>
                </a:solidFill>
              </a:rPr>
              <a:t>وسام أفضل شاعرة للعالم العربي </a:t>
            </a:r>
            <a:r>
              <a:rPr lang="ar-SA" dirty="0" smtClean="0">
                <a:solidFill>
                  <a:schemeClr val="bg1"/>
                </a:solidFill>
                <a:hlinkClick r:id="rId13" tooltip="الخليل"/>
              </a:rPr>
              <a:t>الخليل</a:t>
            </a:r>
            <a:r>
              <a:rPr lang="ar-SA" dirty="0" smtClean="0">
                <a:solidFill>
                  <a:schemeClr val="bg1"/>
                </a:solidFill>
              </a:rPr>
              <a:t> </a:t>
            </a:r>
            <a:r>
              <a:rPr lang="ar-SA" dirty="0" err="1" smtClean="0">
                <a:solidFill>
                  <a:schemeClr val="bg1"/>
                </a:solidFill>
              </a:rPr>
              <a:t>عمادين</a:t>
            </a:r>
            <a:endParaRPr lang="ar-SA" dirty="0" smtClean="0">
              <a:solidFill>
                <a:schemeClr val="bg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52"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par>
                          <p:cTn id="15" fill="hold">
                            <p:stCondLst>
                              <p:cond delay="6000"/>
                            </p:stCondLst>
                            <p:childTnLst>
                              <p:par>
                                <p:cTn id="16" presetID="52"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Scale>
                                      <p:cBhvr>
                                        <p:cTn id="18"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
                                            <p:txEl>
                                              <p:pRg st="1" end="1"/>
                                            </p:txEl>
                                          </p:spTgt>
                                        </p:tgtEl>
                                        <p:attrNameLst>
                                          <p:attrName>ppt_x</p:attrName>
                                          <p:attrName>ppt_y</p:attrName>
                                        </p:attrNameLst>
                                      </p:cBhvr>
                                    </p:animMotion>
                                    <p:animEffect transition="in" filter="fade">
                                      <p:cBhvr>
                                        <p:cTn id="20" dur="1000"/>
                                        <p:tgtEl>
                                          <p:spTgt spid="3">
                                            <p:txEl>
                                              <p:pRg st="1" end="1"/>
                                            </p:txEl>
                                          </p:spTgt>
                                        </p:tgtEl>
                                      </p:cBhvr>
                                    </p:animEffect>
                                  </p:childTnLst>
                                </p:cTn>
                              </p:par>
                            </p:childTnLst>
                          </p:cTn>
                        </p:par>
                        <p:par>
                          <p:cTn id="21" fill="hold">
                            <p:stCondLst>
                              <p:cond delay="7000"/>
                            </p:stCondLst>
                            <p:childTnLst>
                              <p:par>
                                <p:cTn id="22" presetID="52"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Scale>
                                      <p:cBhvr>
                                        <p:cTn id="2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2" end="2"/>
                                            </p:txEl>
                                          </p:spTgt>
                                        </p:tgtEl>
                                        <p:attrNameLst>
                                          <p:attrName>ppt_x</p:attrName>
                                          <p:attrName>ppt_y</p:attrName>
                                        </p:attrNameLst>
                                      </p:cBhvr>
                                    </p:animMotion>
                                    <p:animEffect transition="in" filter="fade">
                                      <p:cBhvr>
                                        <p:cTn id="26" dur="1000"/>
                                        <p:tgtEl>
                                          <p:spTgt spid="3">
                                            <p:txEl>
                                              <p:pRg st="2" end="2"/>
                                            </p:txEl>
                                          </p:spTgt>
                                        </p:tgtEl>
                                      </p:cBhvr>
                                    </p:animEffect>
                                  </p:childTnLst>
                                </p:cTn>
                              </p:par>
                            </p:childTnLst>
                          </p:cTn>
                        </p:par>
                        <p:par>
                          <p:cTn id="27" fill="hold">
                            <p:stCondLst>
                              <p:cond delay="8000"/>
                            </p:stCondLst>
                            <p:childTnLst>
                              <p:par>
                                <p:cTn id="28" presetID="52"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Scale>
                                      <p:cBhvr>
                                        <p:cTn id="30"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
                                            <p:txEl>
                                              <p:pRg st="3" end="3"/>
                                            </p:txEl>
                                          </p:spTgt>
                                        </p:tgtEl>
                                        <p:attrNameLst>
                                          <p:attrName>ppt_x</p:attrName>
                                          <p:attrName>ppt_y</p:attrName>
                                        </p:attrNameLst>
                                      </p:cBhvr>
                                    </p:animMotion>
                                    <p:animEffect transition="in" filter="fade">
                                      <p:cBhvr>
                                        <p:cTn id="32" dur="1000"/>
                                        <p:tgtEl>
                                          <p:spTgt spid="3">
                                            <p:txEl>
                                              <p:pRg st="3" end="3"/>
                                            </p:txEl>
                                          </p:spTgt>
                                        </p:tgtEl>
                                      </p:cBhvr>
                                    </p:animEffect>
                                  </p:childTnLst>
                                </p:cTn>
                              </p:par>
                            </p:childTnLst>
                          </p:cTn>
                        </p:par>
                        <p:par>
                          <p:cTn id="33" fill="hold">
                            <p:stCondLst>
                              <p:cond delay="9000"/>
                            </p:stCondLst>
                            <p:childTnLst>
                              <p:par>
                                <p:cTn id="34" presetID="52" presetClass="entr" presetSubtype="0"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Scale>
                                      <p:cBhvr>
                                        <p:cTn id="36"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
                                            <p:txEl>
                                              <p:pRg st="4" end="4"/>
                                            </p:txEl>
                                          </p:spTgt>
                                        </p:tgtEl>
                                        <p:attrNameLst>
                                          <p:attrName>ppt_x</p:attrName>
                                          <p:attrName>ppt_y</p:attrName>
                                        </p:attrNameLst>
                                      </p:cBhvr>
                                    </p:animMotion>
                                    <p:animEffect transition="in" filter="fade">
                                      <p:cBhvr>
                                        <p:cTn id="38" dur="1000"/>
                                        <p:tgtEl>
                                          <p:spTgt spid="3">
                                            <p:txEl>
                                              <p:pRg st="4" end="4"/>
                                            </p:txEl>
                                          </p:spTgt>
                                        </p:tgtEl>
                                      </p:cBhvr>
                                    </p:animEffect>
                                  </p:childTnLst>
                                </p:cTn>
                              </p:par>
                            </p:childTnLst>
                          </p:cTn>
                        </p:par>
                        <p:par>
                          <p:cTn id="39" fill="hold">
                            <p:stCondLst>
                              <p:cond delay="10000"/>
                            </p:stCondLst>
                            <p:childTnLst>
                              <p:par>
                                <p:cTn id="40" presetID="52"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par>
                          <p:cTn id="45" fill="hold">
                            <p:stCondLst>
                              <p:cond delay="11000"/>
                            </p:stCondLst>
                            <p:childTnLst>
                              <p:par>
                                <p:cTn id="46" presetID="52" presetClass="entr" presetSubtype="0" fill="hold"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Scale>
                                      <p:cBhvr>
                                        <p:cTn id="48"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3">
                                            <p:txEl>
                                              <p:pRg st="6" end="6"/>
                                            </p:txEl>
                                          </p:spTgt>
                                        </p:tgtEl>
                                        <p:attrNameLst>
                                          <p:attrName>ppt_x</p:attrName>
                                          <p:attrName>ppt_y</p:attrName>
                                        </p:attrNameLst>
                                      </p:cBhvr>
                                    </p:animMotion>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533400" y="0"/>
            <a:ext cx="8229600" cy="944562"/>
          </a:xfrm>
        </p:spPr>
        <p:txBody>
          <a:bodyPr>
            <a:normAutofit/>
          </a:bodyPr>
          <a:lstStyle/>
          <a:p>
            <a:r>
              <a:rPr lang="ar-SA" dirty="0" err="1" smtClean="0">
                <a:solidFill>
                  <a:schemeClr val="bg1"/>
                </a:solidFill>
              </a:rPr>
              <a:t>الاعمال</a:t>
            </a:r>
            <a:r>
              <a:rPr lang="ar-SA" dirty="0" smtClean="0">
                <a:solidFill>
                  <a:schemeClr val="bg1"/>
                </a:solidFill>
              </a:rPr>
              <a:t> </a:t>
            </a:r>
            <a:r>
              <a:rPr lang="ar-SA" dirty="0" err="1" smtClean="0">
                <a:solidFill>
                  <a:schemeClr val="bg1"/>
                </a:solidFill>
              </a:rPr>
              <a:t>الشعريه</a:t>
            </a:r>
            <a:endParaRPr lang="en-US" dirty="0">
              <a:solidFill>
                <a:schemeClr val="bg1"/>
              </a:solidFill>
            </a:endParaRPr>
          </a:p>
        </p:txBody>
      </p:sp>
      <p:sp>
        <p:nvSpPr>
          <p:cNvPr id="3" name="מציין מיקום תוכן 2"/>
          <p:cNvSpPr>
            <a:spLocks noGrp="1"/>
          </p:cNvSpPr>
          <p:nvPr>
            <p:ph idx="1"/>
          </p:nvPr>
        </p:nvSpPr>
        <p:spPr>
          <a:xfrm>
            <a:off x="0" y="914400"/>
            <a:ext cx="9144000" cy="5943600"/>
          </a:xfrm>
        </p:spPr>
        <p:txBody>
          <a:bodyPr>
            <a:normAutofit fontScale="55000" lnSpcReduction="20000"/>
          </a:bodyPr>
          <a:lstStyle/>
          <a:p>
            <a:r>
              <a:rPr lang="ar-SA" sz="5100" b="1" dirty="0">
                <a:solidFill>
                  <a:schemeClr val="bg1"/>
                </a:solidFill>
              </a:rPr>
              <a:t>كان ديوانه الأول "</a:t>
            </a:r>
            <a:r>
              <a:rPr lang="ar-SA" sz="5100" b="1" dirty="0" err="1">
                <a:solidFill>
                  <a:schemeClr val="bg1"/>
                </a:solidFill>
              </a:rPr>
              <a:t>احرار</a:t>
            </a:r>
            <a:r>
              <a:rPr lang="ar-SA" sz="5100" b="1" dirty="0">
                <a:solidFill>
                  <a:schemeClr val="bg1"/>
                </a:solidFill>
              </a:rPr>
              <a:t> وراء القضبان" عام </a:t>
            </a:r>
            <a:r>
              <a:rPr lang="ar-SA" sz="5100" b="1" dirty="0" smtClean="0">
                <a:solidFill>
                  <a:schemeClr val="bg1"/>
                </a:solidFill>
              </a:rPr>
              <a:t>1956</a:t>
            </a:r>
            <a:r>
              <a:rPr lang="ar-SA" sz="5100" b="1" dirty="0">
                <a:solidFill>
                  <a:schemeClr val="bg1"/>
                </a:solidFill>
              </a:rPr>
              <a:t> ثم "</a:t>
            </a:r>
            <a:r>
              <a:rPr lang="ar-SA" sz="5100" b="1" dirty="0" err="1">
                <a:solidFill>
                  <a:schemeClr val="bg1"/>
                </a:solidFill>
              </a:rPr>
              <a:t>حنبني</a:t>
            </a:r>
            <a:r>
              <a:rPr lang="ar-SA" sz="5100" b="1" dirty="0">
                <a:solidFill>
                  <a:schemeClr val="bg1"/>
                </a:solidFill>
              </a:rPr>
              <a:t> السد"  ومن أهم دواوينه "قال التاريخ </a:t>
            </a:r>
            <a:r>
              <a:rPr lang="ar-SA" sz="5100" b="1" dirty="0" err="1">
                <a:solidFill>
                  <a:schemeClr val="bg1"/>
                </a:solidFill>
              </a:rPr>
              <a:t>انا</a:t>
            </a:r>
            <a:r>
              <a:rPr lang="ar-SA" sz="5100" b="1" dirty="0">
                <a:solidFill>
                  <a:schemeClr val="bg1"/>
                </a:solidFill>
              </a:rPr>
              <a:t> شعر </a:t>
            </a:r>
            <a:r>
              <a:rPr lang="ar-SA" sz="5100" b="1" dirty="0" err="1">
                <a:solidFill>
                  <a:schemeClr val="bg1"/>
                </a:solidFill>
              </a:rPr>
              <a:t>إسوَد</a:t>
            </a:r>
            <a:r>
              <a:rPr lang="ar-SA" sz="5100" b="1" dirty="0">
                <a:solidFill>
                  <a:schemeClr val="bg1"/>
                </a:solidFill>
              </a:rPr>
              <a:t>".. ديوان ترجم فيه الشاعر مختارات من </a:t>
            </a:r>
            <a:r>
              <a:rPr lang="ar-SA" sz="5100" b="1" dirty="0" err="1" smtClean="0">
                <a:solidFill>
                  <a:schemeClr val="bg1"/>
                </a:solidFill>
              </a:rPr>
              <a:t>الشعرالفييتنامي</a:t>
            </a:r>
            <a:r>
              <a:rPr lang="ar-SA" sz="5100" b="1" dirty="0">
                <a:solidFill>
                  <a:schemeClr val="bg1"/>
                </a:solidFill>
              </a:rPr>
              <a:t> </a:t>
            </a:r>
            <a:r>
              <a:rPr lang="ar-SA" sz="5100" b="1" dirty="0" smtClean="0">
                <a:solidFill>
                  <a:schemeClr val="bg1"/>
                </a:solidFill>
              </a:rPr>
              <a:t>، </a:t>
            </a:r>
            <a:r>
              <a:rPr lang="ar-SA" sz="5100" b="1" dirty="0">
                <a:solidFill>
                  <a:schemeClr val="bg1"/>
                </a:solidFill>
              </a:rPr>
              <a:t>"</a:t>
            </a:r>
            <a:r>
              <a:rPr lang="ar-SA" sz="5100" b="1" dirty="0" err="1">
                <a:solidFill>
                  <a:schemeClr val="bg1"/>
                </a:solidFill>
              </a:rPr>
              <a:t>المسحراتى</a:t>
            </a:r>
            <a:r>
              <a:rPr lang="ar-SA" sz="5100" b="1" dirty="0">
                <a:solidFill>
                  <a:schemeClr val="bg1"/>
                </a:solidFill>
              </a:rPr>
              <a:t>" </a:t>
            </a:r>
            <a:r>
              <a:rPr lang="ar-SA" sz="5100" b="1" dirty="0" smtClean="0">
                <a:solidFill>
                  <a:schemeClr val="bg1"/>
                </a:solidFill>
              </a:rPr>
              <a:t>.</a:t>
            </a:r>
            <a:endParaRPr lang="ar-SA" sz="5100" b="1" dirty="0">
              <a:solidFill>
                <a:schemeClr val="bg1"/>
              </a:solidFill>
            </a:endParaRPr>
          </a:p>
          <a:p>
            <a:r>
              <a:rPr lang="ar-SA" sz="5100" b="1" dirty="0">
                <a:solidFill>
                  <a:schemeClr val="bg1"/>
                </a:solidFill>
              </a:rPr>
              <a:t>ومن أبرز القصائد التي كتبها ضمن تلك السلسلة: </a:t>
            </a:r>
            <a:endParaRPr lang="ar-SA" sz="5100" b="1" dirty="0" smtClean="0">
              <a:solidFill>
                <a:schemeClr val="bg1"/>
              </a:solidFill>
            </a:endParaRPr>
          </a:p>
          <a:p>
            <a:r>
              <a:rPr lang="ar-SA" sz="5100" b="1" dirty="0" smtClean="0">
                <a:solidFill>
                  <a:schemeClr val="bg1"/>
                </a:solidFill>
              </a:rPr>
              <a:t>الأرض </a:t>
            </a:r>
            <a:r>
              <a:rPr lang="ar-SA" sz="5100" b="1" dirty="0" err="1">
                <a:solidFill>
                  <a:schemeClr val="bg1"/>
                </a:solidFill>
              </a:rPr>
              <a:t>بتتكلم</a:t>
            </a:r>
            <a:r>
              <a:rPr lang="ar-SA" sz="5100" b="1" dirty="0">
                <a:solidFill>
                  <a:schemeClr val="bg1"/>
                </a:solidFill>
              </a:rPr>
              <a:t> </a:t>
            </a:r>
            <a:r>
              <a:rPr lang="ar-SA" sz="5100" b="1" dirty="0" err="1">
                <a:solidFill>
                  <a:schemeClr val="bg1"/>
                </a:solidFill>
              </a:rPr>
              <a:t>عربى</a:t>
            </a:r>
            <a:r>
              <a:rPr lang="ar-SA" sz="5100" b="1" dirty="0">
                <a:solidFill>
                  <a:schemeClr val="bg1"/>
                </a:solidFill>
              </a:rPr>
              <a:t>.</a:t>
            </a:r>
          </a:p>
          <a:p>
            <a:r>
              <a:rPr lang="ar-SA" sz="5100" b="1" dirty="0">
                <a:solidFill>
                  <a:schemeClr val="bg1"/>
                </a:solidFill>
              </a:rPr>
              <a:t>كلمة </a:t>
            </a:r>
            <a:r>
              <a:rPr lang="ar-SA" sz="5100" b="1" dirty="0" smtClean="0">
                <a:solidFill>
                  <a:schemeClr val="bg1"/>
                </a:solidFill>
              </a:rPr>
              <a:t>مصر.</a:t>
            </a:r>
            <a:endParaRPr lang="ar-SA" sz="5100" b="1" dirty="0">
              <a:solidFill>
                <a:schemeClr val="bg1"/>
              </a:solidFill>
            </a:endParaRPr>
          </a:p>
          <a:p>
            <a:r>
              <a:rPr lang="ar-SA" sz="5100" b="1" dirty="0">
                <a:solidFill>
                  <a:schemeClr val="bg1"/>
                </a:solidFill>
              </a:rPr>
              <a:t>من نور الخيال وصنع </a:t>
            </a:r>
            <a:r>
              <a:rPr lang="ar-SA" sz="5100" b="1" dirty="0" err="1">
                <a:solidFill>
                  <a:schemeClr val="bg1"/>
                </a:solidFill>
              </a:rPr>
              <a:t>الاجيال</a:t>
            </a:r>
            <a:r>
              <a:rPr lang="ar-SA" sz="5100" b="1" dirty="0">
                <a:solidFill>
                  <a:schemeClr val="bg1"/>
                </a:solidFill>
              </a:rPr>
              <a:t> في تاريخ </a:t>
            </a:r>
            <a:r>
              <a:rPr lang="ar-SA" sz="5100" b="1" dirty="0" smtClean="0">
                <a:solidFill>
                  <a:schemeClr val="bg1"/>
                </a:solidFill>
              </a:rPr>
              <a:t>القاهرة.</a:t>
            </a:r>
            <a:endParaRPr lang="ar-SA" sz="5100" b="1" dirty="0">
              <a:solidFill>
                <a:schemeClr val="bg1"/>
              </a:solidFill>
            </a:endParaRPr>
          </a:p>
          <a:p>
            <a:r>
              <a:rPr lang="ar-SA" sz="5100" b="1" dirty="0" smtClean="0">
                <a:solidFill>
                  <a:schemeClr val="bg1"/>
                </a:solidFill>
              </a:rPr>
              <a:t>الحضرة الزكية.</a:t>
            </a:r>
            <a:endParaRPr lang="ar-SA" sz="5100" b="1" dirty="0">
              <a:solidFill>
                <a:schemeClr val="bg1"/>
              </a:solidFill>
            </a:endParaRPr>
          </a:p>
          <a:p>
            <a:r>
              <a:rPr lang="ar-SA" sz="5100" b="1" dirty="0">
                <a:solidFill>
                  <a:schemeClr val="bg1"/>
                </a:solidFill>
              </a:rPr>
              <a:t>الشاطر </a:t>
            </a:r>
            <a:r>
              <a:rPr lang="ar-SA" sz="5100" b="1" dirty="0" smtClean="0">
                <a:solidFill>
                  <a:schemeClr val="bg1"/>
                </a:solidFill>
              </a:rPr>
              <a:t>حسن.</a:t>
            </a:r>
            <a:endParaRPr lang="ar-SA" sz="5100" b="1" dirty="0">
              <a:solidFill>
                <a:schemeClr val="bg1"/>
              </a:solidFill>
            </a:endParaRPr>
          </a:p>
          <a:p>
            <a:r>
              <a:rPr lang="ar-SA" sz="5100" b="1" dirty="0">
                <a:solidFill>
                  <a:schemeClr val="bg1"/>
                </a:solidFill>
              </a:rPr>
              <a:t>الحمل </a:t>
            </a:r>
            <a:r>
              <a:rPr lang="ar-SA" sz="5100" b="1" dirty="0" smtClean="0">
                <a:solidFill>
                  <a:schemeClr val="bg1"/>
                </a:solidFill>
              </a:rPr>
              <a:t>الفلسطيني.</a:t>
            </a:r>
            <a:endParaRPr lang="ar-SA" sz="5100" b="1" dirty="0">
              <a:solidFill>
                <a:schemeClr val="bg1"/>
              </a:solidFill>
            </a:endParaRPr>
          </a:p>
          <a:p>
            <a:r>
              <a:rPr lang="ar-SA" sz="5100" b="1" dirty="0" smtClean="0">
                <a:solidFill>
                  <a:schemeClr val="bg1"/>
                </a:solidFill>
              </a:rPr>
              <a:t>يضم </a:t>
            </a:r>
            <a:r>
              <a:rPr lang="ar-SA" sz="5100" b="1" dirty="0">
                <a:solidFill>
                  <a:schemeClr val="bg1"/>
                </a:solidFill>
              </a:rPr>
              <a:t>خمسة دواوين </a:t>
            </a:r>
            <a:r>
              <a:rPr lang="ar-SA" sz="5100" b="1" dirty="0" smtClean="0">
                <a:solidFill>
                  <a:schemeClr val="bg1"/>
                </a:solidFill>
              </a:rPr>
              <a:t> ديوان </a:t>
            </a:r>
            <a:r>
              <a:rPr lang="ar-SA" sz="5100" b="1" dirty="0">
                <a:solidFill>
                  <a:schemeClr val="bg1"/>
                </a:solidFill>
              </a:rPr>
              <a:t>أم نبات حققه فؤاد حداد وغيرها..</a:t>
            </a:r>
          </a:p>
          <a:p>
            <a:r>
              <a:rPr lang="ar-SA" sz="5100" b="1" dirty="0" smtClean="0">
                <a:solidFill>
                  <a:schemeClr val="bg1"/>
                </a:solidFill>
              </a:rPr>
              <a:t>وله </a:t>
            </a:r>
            <a:r>
              <a:rPr lang="ar-SA" sz="5100" b="1" dirty="0">
                <a:solidFill>
                  <a:schemeClr val="bg1"/>
                </a:solidFill>
              </a:rPr>
              <a:t>أعمال أخرى منها:</a:t>
            </a:r>
          </a:p>
          <a:p>
            <a:r>
              <a:rPr lang="ar-SA" sz="5100" b="1" dirty="0" smtClean="0">
                <a:solidFill>
                  <a:schemeClr val="bg1"/>
                </a:solidFill>
              </a:rPr>
              <a:t>أم </a:t>
            </a:r>
            <a:r>
              <a:rPr lang="ar-SA" sz="5100" b="1" dirty="0">
                <a:solidFill>
                  <a:schemeClr val="bg1"/>
                </a:solidFill>
              </a:rPr>
              <a:t>نبات</a:t>
            </a:r>
          </a:p>
          <a:p>
            <a:r>
              <a:rPr lang="ar-SA" sz="5100" b="1" dirty="0">
                <a:solidFill>
                  <a:schemeClr val="bg1"/>
                </a:solidFill>
              </a:rPr>
              <a:t>مرآة الصمت</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48" presetClass="entr" presetSubtype="0" accel="5000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48" presetClass="entr" presetSubtype="0" accel="5000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1" end="1"/>
                                            </p:txEl>
                                          </p:spTgt>
                                        </p:tgtEl>
                                      </p:cBhvr>
                                    </p:animEffect>
                                  </p:childTnLst>
                                </p:cTn>
                              </p:par>
                            </p:childTnLst>
                          </p:cTn>
                        </p:par>
                        <p:par>
                          <p:cTn id="25" fill="hold">
                            <p:stCondLst>
                              <p:cond delay="3000"/>
                            </p:stCondLst>
                            <p:childTnLst>
                              <p:par>
                                <p:cTn id="26" presetID="48" presetClass="entr" presetSubtype="0" accel="5000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childTnLst>
                          </p:cTn>
                        </p:par>
                        <p:par>
                          <p:cTn id="32" fill="hold">
                            <p:stCondLst>
                              <p:cond delay="4000"/>
                            </p:stCondLst>
                            <p:childTnLst>
                              <p:par>
                                <p:cTn id="33" presetID="48" presetClass="entr" presetSubtype="0" accel="5000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8" dur="1000"/>
                                        <p:tgtEl>
                                          <p:spTgt spid="3">
                                            <p:txEl>
                                              <p:pRg st="3" end="3"/>
                                            </p:txEl>
                                          </p:spTgt>
                                        </p:tgtEl>
                                      </p:cBhvr>
                                    </p:animEffect>
                                  </p:childTnLst>
                                </p:cTn>
                              </p:par>
                            </p:childTnLst>
                          </p:cTn>
                        </p:par>
                        <p:par>
                          <p:cTn id="39" fill="hold">
                            <p:stCondLst>
                              <p:cond delay="5000"/>
                            </p:stCondLst>
                            <p:childTnLst>
                              <p:par>
                                <p:cTn id="40" presetID="48" presetClass="entr" presetSubtype="0" accel="5000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3"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5" dur="1000"/>
                                        <p:tgtEl>
                                          <p:spTgt spid="3">
                                            <p:txEl>
                                              <p:pRg st="4" end="4"/>
                                            </p:txEl>
                                          </p:spTgt>
                                        </p:tgtEl>
                                      </p:cBhvr>
                                    </p:animEffect>
                                  </p:childTnLst>
                                </p:cTn>
                              </p:par>
                            </p:childTnLst>
                          </p:cTn>
                        </p:par>
                        <p:par>
                          <p:cTn id="46" fill="hold">
                            <p:stCondLst>
                              <p:cond delay="6000"/>
                            </p:stCondLst>
                            <p:childTnLst>
                              <p:par>
                                <p:cTn id="47" presetID="48" presetClass="entr" presetSubtype="0" accel="50000" fill="hold"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2" dur="1000"/>
                                        <p:tgtEl>
                                          <p:spTgt spid="3">
                                            <p:txEl>
                                              <p:pRg st="5" end="5"/>
                                            </p:txEl>
                                          </p:spTgt>
                                        </p:tgtEl>
                                      </p:cBhvr>
                                    </p:animEffect>
                                  </p:childTnLst>
                                </p:cTn>
                              </p:par>
                            </p:childTnLst>
                          </p:cTn>
                        </p:par>
                        <p:par>
                          <p:cTn id="53" fill="hold">
                            <p:stCondLst>
                              <p:cond delay="7000"/>
                            </p:stCondLst>
                            <p:childTnLst>
                              <p:par>
                                <p:cTn id="54" presetID="48" presetClass="entr" presetSubtype="0" accel="50000" fill="hold"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7"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9" dur="1000"/>
                                        <p:tgtEl>
                                          <p:spTgt spid="3">
                                            <p:txEl>
                                              <p:pRg st="6" end="6"/>
                                            </p:txEl>
                                          </p:spTgt>
                                        </p:tgtEl>
                                      </p:cBhvr>
                                    </p:animEffect>
                                  </p:childTnLst>
                                </p:cTn>
                              </p:par>
                            </p:childTnLst>
                          </p:cTn>
                        </p:par>
                        <p:par>
                          <p:cTn id="60" fill="hold">
                            <p:stCondLst>
                              <p:cond delay="8000"/>
                            </p:stCondLst>
                            <p:childTnLst>
                              <p:par>
                                <p:cTn id="61" presetID="48" presetClass="entr" presetSubtype="0" accel="50000" fill="hold"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4"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6" dur="1000"/>
                                        <p:tgtEl>
                                          <p:spTgt spid="3">
                                            <p:txEl>
                                              <p:pRg st="7" end="7"/>
                                            </p:txEl>
                                          </p:spTgt>
                                        </p:tgtEl>
                                      </p:cBhvr>
                                    </p:animEffect>
                                  </p:childTnLst>
                                </p:cTn>
                              </p:par>
                            </p:childTnLst>
                          </p:cTn>
                        </p:par>
                        <p:par>
                          <p:cTn id="67" fill="hold">
                            <p:stCondLst>
                              <p:cond delay="9000"/>
                            </p:stCondLst>
                            <p:childTnLst>
                              <p:par>
                                <p:cTn id="68" presetID="48" presetClass="entr" presetSubtype="0" accel="50000" fill="hold" nodeType="after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1"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73" dur="1000"/>
                                        <p:tgtEl>
                                          <p:spTgt spid="3">
                                            <p:txEl>
                                              <p:pRg st="8" end="8"/>
                                            </p:txEl>
                                          </p:spTgt>
                                        </p:tgtEl>
                                      </p:cBhvr>
                                    </p:animEffect>
                                  </p:childTnLst>
                                </p:cTn>
                              </p:par>
                            </p:childTnLst>
                          </p:cTn>
                        </p:par>
                        <p:par>
                          <p:cTn id="74" fill="hold">
                            <p:stCondLst>
                              <p:cond delay="10000"/>
                            </p:stCondLst>
                            <p:childTnLst>
                              <p:par>
                                <p:cTn id="75" presetID="48" presetClass="entr" presetSubtype="0" accel="50000" fill="hold" nodeType="after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8"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80" dur="1000"/>
                                        <p:tgtEl>
                                          <p:spTgt spid="3">
                                            <p:txEl>
                                              <p:pRg st="9" end="9"/>
                                            </p:txEl>
                                          </p:spTgt>
                                        </p:tgtEl>
                                      </p:cBhvr>
                                    </p:animEffect>
                                  </p:childTnLst>
                                </p:cTn>
                              </p:par>
                            </p:childTnLst>
                          </p:cTn>
                        </p:par>
                        <p:par>
                          <p:cTn id="81" fill="hold">
                            <p:stCondLst>
                              <p:cond delay="11000"/>
                            </p:stCondLst>
                            <p:childTnLst>
                              <p:par>
                                <p:cTn id="82" presetID="48" presetClass="entr" presetSubtype="0" accel="50000" fill="hold" nodeType="after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 calcmode="lin" valueType="num">
                                      <p:cBhvr>
                                        <p:cTn id="84"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5"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87" dur="1000"/>
                                        <p:tgtEl>
                                          <p:spTgt spid="3">
                                            <p:txEl>
                                              <p:pRg st="10" end="10"/>
                                            </p:txEl>
                                          </p:spTgt>
                                        </p:tgtEl>
                                      </p:cBhvr>
                                    </p:animEffect>
                                  </p:childTnLst>
                                </p:cTn>
                              </p:par>
                            </p:childTnLst>
                          </p:cTn>
                        </p:par>
                        <p:par>
                          <p:cTn id="88" fill="hold">
                            <p:stCondLst>
                              <p:cond delay="12000"/>
                            </p:stCondLst>
                            <p:childTnLst>
                              <p:par>
                                <p:cTn id="89" presetID="48" presetClass="entr" presetSubtype="0" accel="50000" fill="hold" nodeType="after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 calcmode="lin" valueType="num">
                                      <p:cBhvr>
                                        <p:cTn id="91" dur="1000" fill="hold"/>
                                        <p:tgtEl>
                                          <p:spTgt spid="3">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2" dur="1000" fill="hold"/>
                                        <p:tgtEl>
                                          <p:spTgt spid="3">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94"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354762"/>
          </a:xfrm>
        </p:spPr>
        <p:txBody>
          <a:bodyPr>
            <a:normAutofit/>
          </a:bodyPr>
          <a:lstStyle/>
          <a:p>
            <a:r>
              <a:rPr lang="ar-SA" sz="7200" dirty="0" smtClean="0">
                <a:solidFill>
                  <a:schemeClr val="bg1"/>
                </a:solidFill>
              </a:rPr>
              <a:t>سليم </a:t>
            </a:r>
            <a:r>
              <a:rPr lang="ar-SA" sz="7200" dirty="0" err="1" smtClean="0">
                <a:solidFill>
                  <a:schemeClr val="bg1"/>
                </a:solidFill>
              </a:rPr>
              <a:t>قبعان</a:t>
            </a:r>
            <a:endParaRPr lang="en-US" sz="7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354762"/>
          </a:xfrm>
        </p:spPr>
        <p:txBody>
          <a:bodyPr>
            <a:noAutofit/>
          </a:bodyPr>
          <a:lstStyle/>
          <a:p>
            <a:r>
              <a:rPr lang="ar-SA" sz="3200" dirty="0" smtClean="0">
                <a:solidFill>
                  <a:schemeClr val="bg1"/>
                </a:solidFill>
              </a:rPr>
              <a:t>يعتبر سليم </a:t>
            </a:r>
            <a:r>
              <a:rPr lang="ar-SA" sz="3200" dirty="0" err="1" smtClean="0">
                <a:solidFill>
                  <a:schemeClr val="bg1"/>
                </a:solidFill>
              </a:rPr>
              <a:t>قبعين</a:t>
            </a:r>
            <a:r>
              <a:rPr lang="ar-SA" sz="3200" dirty="0" smtClean="0">
                <a:solidFill>
                  <a:schemeClr val="bg1"/>
                </a:solidFill>
              </a:rPr>
              <a:t> من أهم الشخصيات الأدبية الفلسطينية والعربية خاصة في مجال الترجمة. ولد سليم </a:t>
            </a:r>
            <a:r>
              <a:rPr lang="ar-SA" sz="3200" dirty="0" err="1" smtClean="0">
                <a:solidFill>
                  <a:schemeClr val="bg1"/>
                </a:solidFill>
              </a:rPr>
              <a:t>قبعين</a:t>
            </a:r>
            <a:r>
              <a:rPr lang="ar-SA" sz="3200" dirty="0" smtClean="0">
                <a:solidFill>
                  <a:schemeClr val="bg1"/>
                </a:solidFill>
              </a:rPr>
              <a:t> عام 1870م في مدينة الناصرة في فلسطين تلقى سليم </a:t>
            </a:r>
            <a:r>
              <a:rPr lang="ar-SA" sz="3200" dirty="0" err="1" smtClean="0">
                <a:solidFill>
                  <a:schemeClr val="bg1"/>
                </a:solidFill>
              </a:rPr>
              <a:t>قبعين</a:t>
            </a:r>
            <a:r>
              <a:rPr lang="ar-SA" sz="3200" dirty="0" smtClean="0">
                <a:solidFill>
                  <a:schemeClr val="bg1"/>
                </a:solidFill>
              </a:rPr>
              <a:t> دراسته في المدرسة الروسية بالناصرة وكان من </a:t>
            </a:r>
            <a:r>
              <a:rPr lang="ar-SA" sz="3200" dirty="0" err="1" smtClean="0">
                <a:solidFill>
                  <a:schemeClr val="bg1"/>
                </a:solidFill>
              </a:rPr>
              <a:t>اوائل</a:t>
            </a:r>
            <a:r>
              <a:rPr lang="ar-SA" sz="3200" dirty="0" smtClean="0">
                <a:solidFill>
                  <a:schemeClr val="bg1"/>
                </a:solidFill>
              </a:rPr>
              <a:t> الخريجين بهذه المدرسة. بعد تخرجه عمل في مهنة التعليم، وعرف بولعه في القراءة والأدب. درّس اللغة العربية في عدد من المعاهد والمدارس في مصر، واستمر في النشر حيث نشرت أبحاثه في صحف المقطم والمؤيد والأخبار والمحروسة.</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rot="19383056">
            <a:off x="50558" y="2739653"/>
            <a:ext cx="8229600" cy="1143000"/>
          </a:xfrm>
        </p:spPr>
        <p:txBody>
          <a:bodyPr/>
          <a:lstStyle/>
          <a:p>
            <a:r>
              <a:rPr lang="ar-SA" b="1" dirty="0" smtClean="0">
                <a:solidFill>
                  <a:schemeClr val="bg1"/>
                </a:solidFill>
              </a:rPr>
              <a:t>قائمة بأهم أعمال سليم </a:t>
            </a:r>
            <a:r>
              <a:rPr lang="ar-SA" b="1" dirty="0" err="1" smtClean="0">
                <a:solidFill>
                  <a:schemeClr val="bg1"/>
                </a:solidFill>
              </a:rPr>
              <a:t>قبعين</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229600" cy="6583362"/>
          </a:xfrm>
        </p:spPr>
        <p:txBody>
          <a:bodyPr>
            <a:noAutofit/>
          </a:bodyPr>
          <a:lstStyle/>
          <a:p>
            <a:r>
              <a:rPr lang="ar-SA" sz="3200" dirty="0" smtClean="0">
                <a:solidFill>
                  <a:schemeClr val="bg1"/>
                </a:solidFill>
              </a:rPr>
              <a:t/>
            </a:r>
            <a:br>
              <a:rPr lang="ar-SA" sz="3200" dirty="0" smtClean="0">
                <a:solidFill>
                  <a:schemeClr val="bg1"/>
                </a:solidFill>
              </a:rPr>
            </a:br>
            <a:r>
              <a:rPr lang="ar-SA" sz="3200" dirty="0" smtClean="0">
                <a:solidFill>
                  <a:schemeClr val="bg1"/>
                </a:solidFill>
              </a:rPr>
              <a:t>تاريخ آل </a:t>
            </a:r>
            <a:r>
              <a:rPr lang="ar-SA" sz="3200" dirty="0" err="1" smtClean="0">
                <a:solidFill>
                  <a:schemeClr val="bg1"/>
                </a:solidFill>
              </a:rPr>
              <a:t>رومانوف</a:t>
            </a:r>
            <a:r>
              <a:rPr lang="ar-SA" sz="3200" dirty="0" smtClean="0">
                <a:solidFill>
                  <a:schemeClr val="bg1"/>
                </a:solidFill>
              </a:rPr>
              <a:t>.</a:t>
            </a:r>
            <a:br>
              <a:rPr lang="ar-SA" sz="3200" dirty="0" smtClean="0">
                <a:solidFill>
                  <a:schemeClr val="bg1"/>
                </a:solidFill>
              </a:rPr>
            </a:br>
            <a:r>
              <a:rPr lang="ar-SA" sz="3200" dirty="0" smtClean="0">
                <a:solidFill>
                  <a:schemeClr val="bg1"/>
                </a:solidFill>
              </a:rPr>
              <a:t>مصرع القيصر </a:t>
            </a:r>
            <a:r>
              <a:rPr lang="ar-SA" sz="3200" dirty="0" err="1" smtClean="0">
                <a:solidFill>
                  <a:schemeClr val="bg1"/>
                </a:solidFill>
              </a:rPr>
              <a:t>نيقولا</a:t>
            </a:r>
            <a:r>
              <a:rPr lang="ar-SA" sz="3200" dirty="0" smtClean="0">
                <a:solidFill>
                  <a:schemeClr val="bg1"/>
                </a:solidFill>
              </a:rPr>
              <a:t> الثاني آخر قياصرة روسيا.</a:t>
            </a:r>
            <a:br>
              <a:rPr lang="ar-SA" sz="3200" dirty="0" smtClean="0">
                <a:solidFill>
                  <a:schemeClr val="bg1"/>
                </a:solidFill>
              </a:rPr>
            </a:br>
            <a:r>
              <a:rPr lang="ar-SA" sz="3200" dirty="0" smtClean="0">
                <a:solidFill>
                  <a:schemeClr val="bg1"/>
                </a:solidFill>
              </a:rPr>
              <a:t>أنواع الغرام في باريس-ترجمة عن الروسية.</a:t>
            </a:r>
            <a:br>
              <a:rPr lang="ar-SA" sz="3200" dirty="0" smtClean="0">
                <a:solidFill>
                  <a:schemeClr val="bg1"/>
                </a:solidFill>
              </a:rPr>
            </a:br>
            <a:r>
              <a:rPr lang="ar-SA" sz="3200" dirty="0" smtClean="0">
                <a:solidFill>
                  <a:schemeClr val="bg1"/>
                </a:solidFill>
              </a:rPr>
              <a:t>قصص روسية </a:t>
            </a:r>
            <a:r>
              <a:rPr lang="ar-SA" sz="3200" dirty="0" err="1" smtClean="0">
                <a:solidFill>
                  <a:schemeClr val="bg1"/>
                </a:solidFill>
              </a:rPr>
              <a:t>لبوشكين</a:t>
            </a:r>
            <a:r>
              <a:rPr lang="ar-SA" sz="3200" dirty="0" smtClean="0">
                <a:solidFill>
                  <a:schemeClr val="bg1"/>
                </a:solidFill>
              </a:rPr>
              <a:t> وجوركي وآخرين.</a:t>
            </a:r>
            <a:br>
              <a:rPr lang="ar-SA" sz="3200" dirty="0" smtClean="0">
                <a:solidFill>
                  <a:schemeClr val="bg1"/>
                </a:solidFill>
              </a:rPr>
            </a:br>
            <a:r>
              <a:rPr lang="ar-SA" sz="3200" dirty="0" smtClean="0">
                <a:solidFill>
                  <a:schemeClr val="bg1"/>
                </a:solidFill>
              </a:rPr>
              <a:t>مذهب تولستوي.</a:t>
            </a:r>
            <a:br>
              <a:rPr lang="ar-SA" sz="3200" dirty="0" smtClean="0">
                <a:solidFill>
                  <a:schemeClr val="bg1"/>
                </a:solidFill>
              </a:rPr>
            </a:br>
            <a:r>
              <a:rPr lang="ar-SA" sz="3200" dirty="0" smtClean="0">
                <a:solidFill>
                  <a:schemeClr val="bg1"/>
                </a:solidFill>
              </a:rPr>
              <a:t>السلطان حسن بمناسبة توليه السلطة في مصر.</a:t>
            </a:r>
            <a:br>
              <a:rPr lang="ar-SA" sz="3200" dirty="0" smtClean="0">
                <a:solidFill>
                  <a:schemeClr val="bg1"/>
                </a:solidFill>
              </a:rPr>
            </a:br>
            <a:r>
              <a:rPr lang="ar-SA" sz="3200" dirty="0" smtClean="0">
                <a:solidFill>
                  <a:schemeClr val="bg1"/>
                </a:solidFill>
              </a:rPr>
              <a:t>البهائية ومؤسسوها.</a:t>
            </a:r>
            <a:br>
              <a:rPr lang="ar-SA" sz="3200" dirty="0" smtClean="0">
                <a:solidFill>
                  <a:schemeClr val="bg1"/>
                </a:solidFill>
              </a:rPr>
            </a:br>
            <a:r>
              <a:rPr lang="ar-SA" sz="3200" dirty="0" smtClean="0">
                <a:solidFill>
                  <a:schemeClr val="bg1"/>
                </a:solidFill>
              </a:rPr>
              <a:t>تاريخ الحرب العثمانية الإيطالية.</a:t>
            </a:r>
            <a:br>
              <a:rPr lang="ar-SA" sz="3200" dirty="0" smtClean="0">
                <a:solidFill>
                  <a:schemeClr val="bg1"/>
                </a:solidFill>
              </a:rPr>
            </a:br>
            <a:r>
              <a:rPr lang="ar-SA" sz="3200" dirty="0" smtClean="0">
                <a:solidFill>
                  <a:schemeClr val="bg1"/>
                </a:solidFill>
              </a:rPr>
              <a:t>حقوق المرأة في الإسلام.</a:t>
            </a:r>
            <a:br>
              <a:rPr lang="ar-SA" sz="3200" dirty="0" smtClean="0">
                <a:solidFill>
                  <a:schemeClr val="bg1"/>
                </a:solidFill>
              </a:rPr>
            </a:br>
            <a:r>
              <a:rPr lang="ar-SA" sz="3200" dirty="0" smtClean="0">
                <a:solidFill>
                  <a:schemeClr val="bg1"/>
                </a:solidFill>
              </a:rPr>
              <a:t>الدستور والأحرار-القاهرة.</a:t>
            </a:r>
            <a:br>
              <a:rPr lang="ar-SA" sz="3200" dirty="0" smtClean="0">
                <a:solidFill>
                  <a:schemeClr val="bg1"/>
                </a:solidFill>
              </a:rPr>
            </a:br>
            <a:r>
              <a:rPr lang="ar-SA" sz="3200" dirty="0" smtClean="0">
                <a:solidFill>
                  <a:schemeClr val="bg1"/>
                </a:solidFill>
              </a:rPr>
              <a:t>سياحة في روسيا.</a:t>
            </a:r>
            <a:br>
              <a:rPr lang="ar-SA" sz="3200" dirty="0" smtClean="0">
                <a:solidFill>
                  <a:schemeClr val="bg1"/>
                </a:solidFill>
              </a:rPr>
            </a:br>
            <a:r>
              <a:rPr lang="ar-SA" sz="3200" dirty="0" smtClean="0">
                <a:solidFill>
                  <a:schemeClr val="bg1"/>
                </a:solidFill>
              </a:rPr>
              <a:t>.</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0" y="1981200"/>
            <a:ext cx="9144000" cy="1935162"/>
          </a:xfrm>
        </p:spPr>
        <p:txBody>
          <a:bodyPr>
            <a:noAutofit/>
          </a:bodyPr>
          <a:lstStyle/>
          <a:p>
            <a:r>
              <a:rPr lang="ar-SA" sz="13800" dirty="0" err="1" smtClean="0">
                <a:solidFill>
                  <a:schemeClr val="bg1"/>
                </a:solidFill>
              </a:rPr>
              <a:t>ابراهيم</a:t>
            </a:r>
            <a:r>
              <a:rPr lang="ar-SA" sz="13800" dirty="0" smtClean="0">
                <a:solidFill>
                  <a:schemeClr val="bg1"/>
                </a:solidFill>
              </a:rPr>
              <a:t> نصر الله</a:t>
            </a:r>
            <a:endParaRPr lang="en-US" sz="13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Qi-rqWUinLw9LCcpiGtE1qHumtukUBa7olvQwrZwBnIABGRMi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כותרת 1"/>
          <p:cNvSpPr>
            <a:spLocks noGrp="1"/>
          </p:cNvSpPr>
          <p:nvPr>
            <p:ph type="title"/>
          </p:nvPr>
        </p:nvSpPr>
        <p:spPr>
          <a:xfrm>
            <a:off x="457200" y="274638"/>
            <a:ext cx="8458200" cy="6430962"/>
          </a:xfrm>
        </p:spPr>
        <p:txBody>
          <a:bodyPr>
            <a:normAutofit fontScale="90000"/>
          </a:bodyPr>
          <a:lstStyle/>
          <a:p>
            <a:r>
              <a:rPr lang="ar-SA" b="1" dirty="0" smtClean="0">
                <a:solidFill>
                  <a:schemeClr val="bg1"/>
                </a:solidFill>
              </a:rPr>
              <a:t>إبراهيم نصر الله</a:t>
            </a:r>
            <a:r>
              <a:rPr lang="ar-SA" dirty="0" smtClean="0">
                <a:solidFill>
                  <a:schemeClr val="bg1"/>
                </a:solidFill>
              </a:rPr>
              <a:t> من مواليد عمان ، من أبوين فلسطينيين ، اقتُلعا من أرضهما عام 1948 ، درس في مدارس وكالة الغوث في مخيم الوحدات ، وأكمل دراسته في مركز تدريب عمان لإعداد المعلمين . غادر إلى </a:t>
            </a:r>
            <a:r>
              <a:rPr lang="ar-SA" dirty="0" err="1" smtClean="0">
                <a:solidFill>
                  <a:schemeClr val="bg1"/>
                </a:solidFill>
              </a:rPr>
              <a:t>السعوديه</a:t>
            </a:r>
            <a:r>
              <a:rPr lang="ar-SA" dirty="0" smtClean="0">
                <a:solidFill>
                  <a:schemeClr val="bg1"/>
                </a:solidFill>
              </a:rPr>
              <a:t> حيث عمل مدرسا لمدة عامين 1976-1978، عمل في الصحافة الأردنية من عام 1978-1996. يعمل الآن في مؤسسة عبد الحميد شومان -دارة الفنون - مستشارا ثقافيا للمؤسسة، ومديرا للنشاطات الأدبية فيها.</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108</Words>
  <Application>Microsoft Office PowerPoint</Application>
  <PresentationFormat>On-screen Show (4:3)</PresentationFormat>
  <Paragraphs>47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ערכת נושא Office</vt:lpstr>
      <vt:lpstr>فؤاد حداد</vt:lpstr>
      <vt:lpstr>حياته</vt:lpstr>
      <vt:lpstr>الاعمال الشعريه</vt:lpstr>
      <vt:lpstr>سليم قبعان</vt:lpstr>
      <vt:lpstr>يعتبر سليم قبعين من أهم الشخصيات الأدبية الفلسطينية والعربية خاصة في مجال الترجمة. ولد سليم قبعين عام 1870م في مدينة الناصرة في فلسطين تلقى سليم قبعين دراسته في المدرسة الروسية بالناصرة وكان من اوائل الخريجين بهذه المدرسة. بعد تخرجه عمل في مهنة التعليم، وعرف بولعه في القراءة والأدب. درّس اللغة العربية في عدد من المعاهد والمدارس في مصر، واستمر في النشر حيث نشرت أبحاثه في صحف المقطم والمؤيد والأخبار والمحروسة.</vt:lpstr>
      <vt:lpstr>قائمة بأهم أعمال سليم قبعين</vt:lpstr>
      <vt:lpstr> تاريخ آل رومانوف. مصرع القيصر نيقولا الثاني آخر قياصرة روسيا. أنواع الغرام في باريس-ترجمة عن الروسية. قصص روسية لبوشكين وجوركي وآخرين. مذهب تولستوي. السلطان حسن بمناسبة توليه السلطة في مصر. البهائية ومؤسسوها. تاريخ الحرب العثمانية الإيطالية. حقوق المرأة في الإسلام. الدستور والأحرار-القاهرة. سياحة في روسيا. .</vt:lpstr>
      <vt:lpstr>ابراهيم نصر الله</vt:lpstr>
      <vt:lpstr>إبراهيم نصر الله من مواليد عمان ، من أبوين فلسطينيين ، اقتُلعا من أرضهما عام 1948 ، درس في مدارس وكالة الغوث في مخيم الوحدات ، وأكمل دراسته في مركز تدريب عمان لإعداد المعلمين . غادر إلى السعوديه حيث عمل مدرسا لمدة عامين 1976-1978، عمل في الصحافة الأردنية من عام 1978-1996. يعمل الآن في مؤسسة عبد الحميد شومان -دارة الفنون - مستشارا ثقافيا للمؤسسة، ومديرا للنشاطات الأدبية فيها.</vt:lpstr>
      <vt:lpstr>من اعماله</vt:lpstr>
      <vt:lpstr> الخيول على مشارف المدينة 1997 . بسم الأم والابن عام 199عام 1980 . نعمان يسترد لونه عام 1984 . أناشيد الصباح عام 1984 . الفتى والنهر والجنرال عام 1987 . عواصف القلب عام 1989 . حطب أخضر عام 1991 . فضيحة الثعلب 1993 . شرفات الخريف عام 1996 . كتاب الموت والموتى عام 7 . </vt:lpstr>
      <vt:lpstr>PowerPoint Presentation</vt:lpstr>
      <vt:lpstr>أحلام مستغانمي، كاتبة جزائرية من مواليد تونس، والدها شارك في الثوره الجزائرية. بسبب مشاركته في مظاهرات 8 ماي 1945.ولذلك دخل السجن وبعد أن أطلق سراحه سنة 1947 كان قد فقد عمله بالبلدية, بعد حلّ حزب الشعب الجزائري. الذي أدّى إلى ولادة حزب جبهة التحرير الوطني FLN. عملت في الإذاعة الوطنية خلق لها شهرة كشاعرة، انتقلت إلى فرنسا في سبعينات القرن الماضي، حيث تزوجت من صحفي لبناني، وفي الثمانينات نالت شهادة الدكتوراة من جامعة السوربون. تقطن حاليا في بيروت. وهي حائزة على جائزة نجيب محفوظ للعام1998 عن روايتها ذاكرة الجسد.</vt:lpstr>
      <vt:lpstr>مؤلفاتها</vt:lpstr>
      <vt:lpstr>على مرفأ الأيام عام 1973. كتابة في لحظة عري عام 1976. ذاكرة الجسد عام 1993. ذكرت ضمن أفضل مائة رواية عربية. وفي 2010 ثم تمثيلها في مسلسل سمي بنفس اسم الرواية للمخرج نجدة أنزور.. فوضى الحواس 1997. عابر سرير 2003. نسيان وهو من أفضل الروايات قلوبهم معنا قننابلهم علينا أصدرته أحلام مستغانمي تزامناً مع إصدار نسيان  </vt:lpstr>
      <vt:lpstr>مي زيادة  </vt:lpstr>
      <vt:lpstr>PowerPoint Presentation</vt:lpstr>
      <vt:lpstr>من أشهر أعمالها  </vt:lpstr>
      <vt:lpstr>كتاب المساواة. باحثة البادية.. كلمات وأشارات. غاية الحياة. رجوع الموجة. بين الجزر والمد. الحب في العذاب. إبتسامات ودموع. ظلمات وأشعة.. نعم ديوان الحب.  </vt:lpstr>
      <vt:lpstr>فدوى توقان</vt:lpstr>
      <vt:lpstr>فدوى طوقان (1917 - 2003) أهم شاعرات فلسطين في القرن العشرين، ولقبت بشاعرة فلسطين، حيث مثّل شعرها أساساً قوياً للتجارب الأنثوية في الحب والثورة واحتجاج المرأة على المجتمع = في مساء السبت الثاني عشر من شهر ديسمبر عام 2003 ودعت فدوى طوقان الدنيا عن عمر يناهز السادسة والثمانين عاما قضتها مناضلة بكلماتها وأشعارها في سبيل حرية فلسطين، وكُتب على قبرها قصيدتها المشهورة: كفاني أموت عليها وأدفن فيها وتحت ثراها أذوب وأفنى وأبعث عشباً على أرضها وأبعث زهرة إليها تعبث بها كف طفل نمته بلادي كفاني أظل بحضن بلادي تراباً،‌ وعشباً‌، وزهرة … </vt:lpstr>
      <vt:lpstr>مجالاتها و مواضيع كتاباتها</vt:lpstr>
      <vt:lpstr>أ – حزنها على فقدها لأخيها إبراهيم طوقان : فقد كان إبراهيم معلمها الأول الذي أخرجها بتدريسه إياها مما كانت تعانيه من انعدام تقدير المجتمع لإبداعاتها ومواهبها، ويظهر أثر موت أخوها إبراهيم جليا عندما نراها تهدي أغلب دواوينها إلى " روح أخي إبراهيم " ويظهر أيضا من خلال كتابها " أخي إبراهيم " والذي صدر سنة 1946إضافة إلى القصائد العديدة التي رثته فيها خاصة في ديوانها الأول " وحدي مع الأيام ". ب – قضية فلسطين : فقد تأثرت فدوى طوقان باحتلال فلسطين بعد نكبة 1948 وزاد تأثرها بعد احتلال مدينتها نابلس خلال حرب 1967 فذاقت طعم الاحتلال وطعم الظلم والقهر وانعدام الحرية. يقول عنها عبد الحكيم الوائلي : " كانت قضية فلسطين تصبغ شعرها بلون أحمر قان ففلسطين كانت دائما وجدانا داميا في أعماق شاعرتنا فيأتي لذلك شعرها الوطني صادقا متماسكا أصيلا لا مكان فيه للتعسف والافتعال "  </vt:lpstr>
      <vt:lpstr>أوسمتها وجوائزها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office2</dc:creator>
  <cp:lastModifiedBy>fatin</cp:lastModifiedBy>
  <cp:revision>20</cp:revision>
  <dcterms:created xsi:type="dcterms:W3CDTF">2012-02-16T19:49:13Z</dcterms:created>
  <dcterms:modified xsi:type="dcterms:W3CDTF">2013-01-07T12:40:25Z</dcterms:modified>
</cp:coreProperties>
</file>