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993366"/>
    <a:srgbClr val="26E7EC"/>
    <a:srgbClr val="9966FF"/>
    <a:srgbClr val="CC9900"/>
    <a:srgbClr val="FF9999"/>
    <a:srgbClr val="009900"/>
    <a:srgbClr val="DE9534"/>
    <a:srgbClr val="3399FF"/>
    <a:srgbClr val="41A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1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94AFCB-1DAC-4953-B3F0-A693F41E6964}" type="datetimeFigureOut">
              <a:rPr lang="ar-SA" smtClean="0"/>
              <a:pPr/>
              <a:t>20/02/1434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67FD3C-E5A0-4051-A7D3-98376C87020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94AFCB-1DAC-4953-B3F0-A693F41E6964}" type="datetimeFigureOut">
              <a:rPr lang="ar-SA" smtClean="0"/>
              <a:pPr/>
              <a:t>20/02/1434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67FD3C-E5A0-4051-A7D3-98376C87020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Users\Waseefa\Pictures\jyh.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 name="عنوان 6"/>
          <p:cNvSpPr>
            <a:spLocks noGrp="1"/>
          </p:cNvSpPr>
          <p:nvPr>
            <p:ph type="ctrTitle"/>
          </p:nvPr>
        </p:nvSpPr>
        <p:spPr>
          <a:xfrm>
            <a:off x="2571736" y="500042"/>
            <a:ext cx="4929222" cy="869947"/>
          </a:xfrm>
        </p:spPr>
        <p:txBody>
          <a:bodyPr/>
          <a:lstStyle/>
          <a:p>
            <a:r>
              <a:rPr lang="ar-SA" i="1" dirty="0" smtClean="0">
                <a:solidFill>
                  <a:schemeClr val="bg2">
                    <a:lumMod val="25000"/>
                  </a:schemeClr>
                </a:solidFill>
              </a:rPr>
              <a:t>هويتي</a:t>
            </a:r>
            <a:endParaRPr lang="ar-SA" i="1" dirty="0">
              <a:solidFill>
                <a:schemeClr val="bg2">
                  <a:lumMod val="25000"/>
                </a:schemeClr>
              </a:solidFill>
            </a:endParaRPr>
          </a:p>
        </p:txBody>
      </p:sp>
      <p:sp>
        <p:nvSpPr>
          <p:cNvPr id="8" name="عنوان فرعي 7"/>
          <p:cNvSpPr>
            <a:spLocks noGrp="1"/>
          </p:cNvSpPr>
          <p:nvPr>
            <p:ph type="subTitle" idx="1"/>
          </p:nvPr>
        </p:nvSpPr>
        <p:spPr>
          <a:xfrm>
            <a:off x="0" y="1571612"/>
            <a:ext cx="9144000" cy="5286388"/>
          </a:xfrm>
        </p:spPr>
        <p:txBody>
          <a:bodyPr/>
          <a:lstStyle/>
          <a:p>
            <a:endParaRPr lang="en-US" i="1" dirty="0" smtClean="0"/>
          </a:p>
          <a:p>
            <a:endParaRPr lang="en-US" i="1" dirty="0"/>
          </a:p>
          <a:p>
            <a:r>
              <a:rPr lang="ar-SA" sz="8000" i="1" dirty="0" smtClean="0"/>
              <a:t>عاشقةالأدب</a:t>
            </a:r>
          </a:p>
          <a:p>
            <a:r>
              <a:rPr lang="ar-SA" sz="8000" i="1" dirty="0" smtClean="0"/>
              <a:t>منذ الأزل</a:t>
            </a:r>
            <a:r>
              <a:rPr lang="ar-SA" i="1" dirty="0" smtClean="0"/>
              <a:t> .</a:t>
            </a:r>
            <a:endParaRPr lang="ar-SA" i="1" dirty="0" smtClean="0"/>
          </a:p>
        </p:txBody>
      </p:sp>
      <p:pic>
        <p:nvPicPr>
          <p:cNvPr id="5" name="jyh.mp3">
            <a:hlinkClick r:id="" action="ppaction://media"/>
          </p:cNvPr>
          <p:cNvPicPr>
            <a:picLocks noRot="1" noChangeAspect="1"/>
          </p:cNvPicPr>
          <p:nvPr>
            <a:audioFile r:link="rId1"/>
          </p:nvPr>
        </p:nvPicPr>
        <p:blipFill>
          <a:blip r:embed="rId4"/>
          <a:stretch>
            <a:fillRect/>
          </a:stretch>
        </p:blipFill>
        <p:spPr>
          <a:xfrm>
            <a:off x="7715272" y="1285860"/>
            <a:ext cx="519114" cy="519114"/>
          </a:xfrm>
          <a:prstGeom prst="rect">
            <a:avLst/>
          </a:prstGeom>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714348" y="1"/>
            <a:ext cx="7772400" cy="928670"/>
          </a:xfrm>
        </p:spPr>
        <p:txBody>
          <a:bodyPr>
            <a:normAutofit/>
          </a:bodyPr>
          <a:lstStyle/>
          <a:p>
            <a:r>
              <a:rPr lang="ar-SA" sz="5400" i="1" dirty="0" smtClean="0">
                <a:solidFill>
                  <a:schemeClr val="accent4">
                    <a:lumMod val="75000"/>
                  </a:schemeClr>
                </a:solidFill>
              </a:rPr>
              <a:t>وفاته</a:t>
            </a:r>
            <a:endParaRPr lang="ar-SA" sz="5400" i="1" dirty="0">
              <a:solidFill>
                <a:schemeClr val="accent4">
                  <a:lumMod val="75000"/>
                </a:schemeClr>
              </a:solidFill>
            </a:endParaRPr>
          </a:p>
        </p:txBody>
      </p:sp>
      <p:sp>
        <p:nvSpPr>
          <p:cNvPr id="4" name="عنوان فرعي 3"/>
          <p:cNvSpPr>
            <a:spLocks noGrp="1"/>
          </p:cNvSpPr>
          <p:nvPr>
            <p:ph type="subTitle" idx="1"/>
          </p:nvPr>
        </p:nvSpPr>
        <p:spPr>
          <a:xfrm>
            <a:off x="0" y="928670"/>
            <a:ext cx="9144000" cy="5929330"/>
          </a:xfrm>
        </p:spPr>
        <p:txBody>
          <a:bodyPr/>
          <a:lstStyle/>
          <a:p>
            <a:r>
              <a:rPr lang="ar-SA" dirty="0" smtClean="0"/>
              <a:t>تُوفي نجيب محفوظ في </a:t>
            </a:r>
            <a:r>
              <a:rPr lang="ar-SA" dirty="0" err="1" smtClean="0"/>
              <a:t>بدايه</a:t>
            </a:r>
            <a:r>
              <a:rPr lang="ar-SA" dirty="0" smtClean="0"/>
              <a:t> 30 أغسطس2006 إثر قرحة نازفة بعد عشرين يوماً من دخوله مستشفى الشرطة في حي </a:t>
            </a:r>
            <a:r>
              <a:rPr lang="ar-SA" dirty="0" err="1" smtClean="0"/>
              <a:t>العجوزة</a:t>
            </a:r>
            <a:r>
              <a:rPr lang="ar-SA" dirty="0" smtClean="0"/>
              <a:t> في محافظة الجيزة لإصابته بمشاكل في الرئة والكليتين. وكان قبلها قد دخل المستشفى في يوليو من العام ذاته لإصابته بجرح غائر في الرأس إثر سقوطه في الشارع.</a:t>
            </a:r>
          </a:p>
          <a:p>
            <a:endParaRPr lang="ar-SA" dirty="0"/>
          </a:p>
        </p:txBody>
      </p:sp>
    </p:spTree>
  </p:cSld>
  <p:clrMapOvr>
    <a:masterClrMapping/>
  </p:clrMapOvr>
  <p:transition spd="med">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571736" y="0"/>
            <a:ext cx="3643338" cy="928694"/>
          </a:xfrm>
        </p:spPr>
        <p:txBody>
          <a:bodyPr/>
          <a:lstStyle/>
          <a:p>
            <a:r>
              <a:rPr lang="ar-SA" i="1" dirty="0" smtClean="0">
                <a:solidFill>
                  <a:schemeClr val="accent5">
                    <a:lumMod val="75000"/>
                  </a:schemeClr>
                </a:solidFill>
              </a:rPr>
              <a:t>مؤلفاته</a:t>
            </a:r>
            <a:endParaRPr lang="ar-SA" i="1" dirty="0">
              <a:solidFill>
                <a:schemeClr val="accent5">
                  <a:lumMod val="75000"/>
                </a:schemeClr>
              </a:solidFill>
            </a:endParaRPr>
          </a:p>
        </p:txBody>
      </p:sp>
      <p:sp>
        <p:nvSpPr>
          <p:cNvPr id="4" name="عنوان فرعي 3"/>
          <p:cNvSpPr>
            <a:spLocks noGrp="1"/>
          </p:cNvSpPr>
          <p:nvPr>
            <p:ph type="subTitle" idx="1"/>
          </p:nvPr>
        </p:nvSpPr>
        <p:spPr>
          <a:xfrm>
            <a:off x="0" y="1071546"/>
            <a:ext cx="9144000" cy="5786454"/>
          </a:xfrm>
        </p:spPr>
        <p:txBody>
          <a:bodyPr>
            <a:normAutofit lnSpcReduction="10000"/>
          </a:bodyPr>
          <a:lstStyle/>
          <a:p>
            <a:r>
              <a:rPr lang="ar-SA" i="1" dirty="0" smtClean="0">
                <a:solidFill>
                  <a:schemeClr val="accent5">
                    <a:lumMod val="75000"/>
                  </a:schemeClr>
                </a:solidFill>
              </a:rPr>
              <a:t>1- الثلاثية وتعرض التغييرات السياسة والاجتماعية التي مرت بالمجتمع المصري بدءاً من ثورة 1919 وذلك من خلال </a:t>
            </a:r>
            <a:r>
              <a:rPr lang="ar-SA" i="1" dirty="0" err="1" smtClean="0">
                <a:solidFill>
                  <a:schemeClr val="accent5">
                    <a:lumMod val="75000"/>
                  </a:schemeClr>
                </a:solidFill>
              </a:rPr>
              <a:t>اسرة</a:t>
            </a:r>
            <a:r>
              <a:rPr lang="ar-SA" i="1" dirty="0" smtClean="0">
                <a:solidFill>
                  <a:schemeClr val="accent5">
                    <a:lumMod val="75000"/>
                  </a:schemeClr>
                </a:solidFill>
              </a:rPr>
              <a:t> مصرية عادية ومن </a:t>
            </a:r>
            <a:r>
              <a:rPr lang="ar-SA" i="1" dirty="0" err="1" smtClean="0">
                <a:solidFill>
                  <a:schemeClr val="accent5">
                    <a:lumMod val="75000"/>
                  </a:schemeClr>
                </a:solidFill>
              </a:rPr>
              <a:t>اشهر</a:t>
            </a:r>
            <a:r>
              <a:rPr lang="ar-SA" i="1" dirty="0" smtClean="0">
                <a:solidFill>
                  <a:schemeClr val="accent5">
                    <a:lumMod val="75000"/>
                  </a:schemeClr>
                </a:solidFill>
              </a:rPr>
              <a:t> رموز هذه القصة شخصية </a:t>
            </a:r>
            <a:r>
              <a:rPr lang="ar-SA" i="1" dirty="0" err="1" smtClean="0">
                <a:solidFill>
                  <a:schemeClr val="accent5">
                    <a:lumMod val="75000"/>
                  </a:schemeClr>
                </a:solidFill>
              </a:rPr>
              <a:t>سي</a:t>
            </a:r>
            <a:r>
              <a:rPr lang="ar-SA" i="1" dirty="0" smtClean="0">
                <a:solidFill>
                  <a:schemeClr val="accent5">
                    <a:lumMod val="75000"/>
                  </a:schemeClr>
                </a:solidFill>
              </a:rPr>
              <a:t> السيد الرجل </a:t>
            </a:r>
            <a:r>
              <a:rPr lang="ar-SA" i="1" dirty="0" err="1" smtClean="0">
                <a:solidFill>
                  <a:schemeClr val="accent5">
                    <a:lumMod val="75000"/>
                  </a:schemeClr>
                </a:solidFill>
              </a:rPr>
              <a:t>المتجبر</a:t>
            </a:r>
            <a:r>
              <a:rPr lang="ar-SA" i="1" dirty="0" smtClean="0">
                <a:solidFill>
                  <a:schemeClr val="accent5">
                    <a:lumMod val="75000"/>
                  </a:schemeClr>
                </a:solidFill>
              </a:rPr>
              <a:t> وزوجته </a:t>
            </a:r>
            <a:r>
              <a:rPr lang="ar-SA" i="1" dirty="0" err="1" smtClean="0">
                <a:solidFill>
                  <a:schemeClr val="accent5">
                    <a:lumMod val="75000"/>
                  </a:schemeClr>
                </a:solidFill>
              </a:rPr>
              <a:t>امينة</a:t>
            </a:r>
            <a:r>
              <a:rPr lang="ar-SA" i="1" dirty="0" smtClean="0">
                <a:solidFill>
                  <a:schemeClr val="accent5">
                    <a:lumMod val="75000"/>
                  </a:schemeClr>
                </a:solidFill>
              </a:rPr>
              <a:t> السيدة المنكسرة.</a:t>
            </a:r>
            <a:br>
              <a:rPr lang="ar-SA" i="1" dirty="0" smtClean="0">
                <a:solidFill>
                  <a:schemeClr val="accent5">
                    <a:lumMod val="75000"/>
                  </a:schemeClr>
                </a:solidFill>
              </a:rPr>
            </a:br>
            <a:r>
              <a:rPr lang="ar-SA" i="1" dirty="0" smtClean="0">
                <a:solidFill>
                  <a:schemeClr val="accent5">
                    <a:lumMod val="75000"/>
                  </a:schemeClr>
                </a:solidFill>
              </a:rPr>
              <a:t/>
            </a:r>
            <a:br>
              <a:rPr lang="ar-SA" i="1" dirty="0" smtClean="0">
                <a:solidFill>
                  <a:schemeClr val="accent5">
                    <a:lumMod val="75000"/>
                  </a:schemeClr>
                </a:solidFill>
              </a:rPr>
            </a:br>
            <a:r>
              <a:rPr lang="ar-SA" i="1" dirty="0" smtClean="0">
                <a:solidFill>
                  <a:schemeClr val="accent5">
                    <a:lumMod val="75000"/>
                  </a:schemeClr>
                </a:solidFill>
              </a:rPr>
              <a:t>2-</a:t>
            </a:r>
            <a:r>
              <a:rPr lang="ar-SA" i="1" dirty="0" err="1" smtClean="0">
                <a:solidFill>
                  <a:schemeClr val="accent5">
                    <a:lumMod val="75000"/>
                  </a:schemeClr>
                </a:solidFill>
              </a:rPr>
              <a:t>اولاد</a:t>
            </a:r>
            <a:r>
              <a:rPr lang="ar-SA" i="1" dirty="0" smtClean="0">
                <a:solidFill>
                  <a:schemeClr val="accent5">
                    <a:lumMod val="75000"/>
                  </a:schemeClr>
                </a:solidFill>
              </a:rPr>
              <a:t> حارتنا : اعتبرها البعض زندقة والحاد ..في حين اعتبرها البعض </a:t>
            </a:r>
            <a:r>
              <a:rPr lang="ar-SA" i="1" dirty="0" err="1" smtClean="0">
                <a:solidFill>
                  <a:schemeClr val="accent5">
                    <a:lumMod val="75000"/>
                  </a:schemeClr>
                </a:solidFill>
              </a:rPr>
              <a:t>الاخر</a:t>
            </a:r>
            <a:r>
              <a:rPr lang="ar-SA" i="1" dirty="0" smtClean="0">
                <a:solidFill>
                  <a:schemeClr val="accent5">
                    <a:lumMod val="75000"/>
                  </a:schemeClr>
                </a:solidFill>
              </a:rPr>
              <a:t> </a:t>
            </a:r>
            <a:r>
              <a:rPr lang="ar-SA" i="1" dirty="0" err="1" smtClean="0">
                <a:solidFill>
                  <a:schemeClr val="accent5">
                    <a:lumMod val="75000"/>
                  </a:schemeClr>
                </a:solidFill>
              </a:rPr>
              <a:t>اهم</a:t>
            </a:r>
            <a:r>
              <a:rPr lang="ar-SA" i="1" dirty="0" smtClean="0">
                <a:solidFill>
                  <a:schemeClr val="accent5">
                    <a:lumMod val="75000"/>
                  </a:schemeClr>
                </a:solidFill>
              </a:rPr>
              <a:t> </a:t>
            </a:r>
            <a:r>
              <a:rPr lang="ar-SA" i="1" dirty="0" err="1" smtClean="0">
                <a:solidFill>
                  <a:schemeClr val="accent5">
                    <a:lumMod val="75000"/>
                  </a:schemeClr>
                </a:solidFill>
              </a:rPr>
              <a:t>اعمال</a:t>
            </a:r>
            <a:r>
              <a:rPr lang="ar-SA" i="1" dirty="0" smtClean="0">
                <a:solidFill>
                  <a:schemeClr val="accent5">
                    <a:lumMod val="75000"/>
                  </a:schemeClr>
                </a:solidFill>
              </a:rPr>
              <a:t> نجيب محفوظ وقد ساهمت في فوزه بجائزة نوبل وتحكي عن الشخصية القوية لبطلها الجبلي...وكيف خرجت سلالته من منزله لتغير </a:t>
            </a:r>
            <a:r>
              <a:rPr lang="ar-SA" i="1" dirty="0" err="1" smtClean="0">
                <a:solidFill>
                  <a:schemeClr val="accent5">
                    <a:lumMod val="75000"/>
                  </a:schemeClr>
                </a:solidFill>
              </a:rPr>
              <a:t>تاريج</a:t>
            </a:r>
            <a:r>
              <a:rPr lang="ar-SA" i="1" dirty="0" smtClean="0">
                <a:solidFill>
                  <a:schemeClr val="accent5">
                    <a:lumMod val="75000"/>
                  </a:schemeClr>
                </a:solidFill>
              </a:rPr>
              <a:t> وظروف المكان المحيط بهم..غير </a:t>
            </a:r>
            <a:r>
              <a:rPr lang="ar-SA" i="1" dirty="0" err="1" smtClean="0">
                <a:solidFill>
                  <a:schemeClr val="accent5">
                    <a:lumMod val="75000"/>
                  </a:schemeClr>
                </a:solidFill>
              </a:rPr>
              <a:t>ان</a:t>
            </a:r>
            <a:r>
              <a:rPr lang="ar-SA" i="1" dirty="0" smtClean="0">
                <a:solidFill>
                  <a:schemeClr val="accent5">
                    <a:lumMod val="75000"/>
                  </a:schemeClr>
                </a:solidFill>
              </a:rPr>
              <a:t> التشابه بين وقائع </a:t>
            </a:r>
            <a:r>
              <a:rPr lang="ar-SA" i="1" dirty="0" err="1" smtClean="0">
                <a:solidFill>
                  <a:schemeClr val="accent5">
                    <a:lumMod val="75000"/>
                  </a:schemeClr>
                </a:solidFill>
              </a:rPr>
              <a:t>واحداث</a:t>
            </a:r>
            <a:r>
              <a:rPr lang="ar-SA" i="1" dirty="0" smtClean="0">
                <a:solidFill>
                  <a:schemeClr val="accent5">
                    <a:lumMod val="75000"/>
                  </a:schemeClr>
                </a:solidFill>
              </a:rPr>
              <a:t>( </a:t>
            </a:r>
            <a:r>
              <a:rPr lang="ar-SA" i="1" dirty="0" err="1" smtClean="0">
                <a:solidFill>
                  <a:schemeClr val="accent5">
                    <a:lumMod val="75000"/>
                  </a:schemeClr>
                </a:solidFill>
              </a:rPr>
              <a:t>اولاد</a:t>
            </a:r>
            <a:r>
              <a:rPr lang="ar-SA" i="1" dirty="0" smtClean="0">
                <a:solidFill>
                  <a:schemeClr val="accent5">
                    <a:lumMod val="75000"/>
                  </a:schemeClr>
                </a:solidFill>
              </a:rPr>
              <a:t> حارتنا) وبين قصة نزول ادم من الجنة وخلق </a:t>
            </a:r>
            <a:r>
              <a:rPr lang="ar-SA" i="1" dirty="0" err="1" smtClean="0">
                <a:solidFill>
                  <a:schemeClr val="accent5">
                    <a:lumMod val="75000"/>
                  </a:schemeClr>
                </a:solidFill>
              </a:rPr>
              <a:t>الانبياء</a:t>
            </a:r>
            <a:r>
              <a:rPr lang="ar-SA" i="1" dirty="0" smtClean="0">
                <a:solidFill>
                  <a:schemeClr val="accent5">
                    <a:lumMod val="75000"/>
                  </a:schemeClr>
                </a:solidFill>
              </a:rPr>
              <a:t> ،دفع البعض </a:t>
            </a:r>
            <a:r>
              <a:rPr lang="ar-SA" i="1" dirty="0" err="1" smtClean="0">
                <a:solidFill>
                  <a:schemeClr val="accent5">
                    <a:lumMod val="75000"/>
                  </a:schemeClr>
                </a:solidFill>
              </a:rPr>
              <a:t>الى</a:t>
            </a:r>
            <a:r>
              <a:rPr lang="ar-SA" i="1" dirty="0" smtClean="0">
                <a:solidFill>
                  <a:schemeClr val="accent5">
                    <a:lumMod val="75000"/>
                  </a:schemeClr>
                </a:solidFill>
              </a:rPr>
              <a:t> تكفير نجيب محفوظ بسببها بل ومحاولة قتله .</a:t>
            </a:r>
            <a:endParaRPr lang="ar-SA" i="1" dirty="0">
              <a:solidFill>
                <a:schemeClr val="accent5">
                  <a:lumMod val="75000"/>
                </a:schemeClr>
              </a:solidFill>
            </a:endParaRP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وان 3"/>
          <p:cNvSpPr>
            <a:spLocks noGrp="1"/>
          </p:cNvSpPr>
          <p:nvPr>
            <p:ph type="ctrTitle"/>
          </p:nvPr>
        </p:nvSpPr>
        <p:spPr>
          <a:xfrm>
            <a:off x="2000232" y="0"/>
            <a:ext cx="4357718" cy="857232"/>
          </a:xfrm>
        </p:spPr>
        <p:txBody>
          <a:bodyPr/>
          <a:lstStyle/>
          <a:p>
            <a:r>
              <a:rPr lang="ar-SA" i="1" dirty="0" smtClean="0">
                <a:solidFill>
                  <a:srgbClr val="0070C0"/>
                </a:solidFill>
              </a:rPr>
              <a:t>ملحق الصور</a:t>
            </a:r>
            <a:endParaRPr lang="ar-SA" i="1" dirty="0">
              <a:solidFill>
                <a:srgbClr val="0070C0"/>
              </a:solidFill>
            </a:endParaRPr>
          </a:p>
        </p:txBody>
      </p:sp>
      <p:sp>
        <p:nvSpPr>
          <p:cNvPr id="5" name="عنوان فرعي 4"/>
          <p:cNvSpPr>
            <a:spLocks noGrp="1"/>
          </p:cNvSpPr>
          <p:nvPr>
            <p:ph type="subTitle" idx="1"/>
          </p:nvPr>
        </p:nvSpPr>
        <p:spPr>
          <a:xfrm>
            <a:off x="0" y="714356"/>
            <a:ext cx="9144000" cy="6143644"/>
          </a:xfrm>
        </p:spPr>
        <p:txBody>
          <a:bodyPr/>
          <a:lstStyle/>
          <a:p>
            <a:endParaRPr lang="ar-SA" dirty="0"/>
          </a:p>
        </p:txBody>
      </p:sp>
      <p:pic>
        <p:nvPicPr>
          <p:cNvPr id="2" name="Picture 2" descr="C:\Users\Public\Pictures\Sample Pictures\478c7cbd03[1].jpg"/>
          <p:cNvPicPr>
            <a:picLocks noChangeAspect="1" noChangeArrowheads="1"/>
          </p:cNvPicPr>
          <p:nvPr/>
        </p:nvPicPr>
        <p:blipFill>
          <a:blip r:embed="rId3"/>
          <a:srcRect/>
          <a:stretch>
            <a:fillRect/>
          </a:stretch>
        </p:blipFill>
        <p:spPr bwMode="auto">
          <a:xfrm>
            <a:off x="4572000" y="785794"/>
            <a:ext cx="4572000" cy="257176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1027" name="Picture 3" descr="C:\Users\Public\Pictures\Sample Pictures\mahfouze[1].jpg"/>
          <p:cNvPicPr>
            <a:picLocks noChangeAspect="1" noChangeArrowheads="1"/>
          </p:cNvPicPr>
          <p:nvPr/>
        </p:nvPicPr>
        <p:blipFill>
          <a:blip r:embed="rId4"/>
          <a:srcRect/>
          <a:stretch>
            <a:fillRect/>
          </a:stretch>
        </p:blipFill>
        <p:spPr bwMode="auto">
          <a:xfrm>
            <a:off x="0" y="785794"/>
            <a:ext cx="4286248" cy="257176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1028" name="Picture 4" descr="C:\Users\Public\Pictures\Sample Pictures\نجيب-محفوظ[1].jpg"/>
          <p:cNvPicPr>
            <a:picLocks noChangeAspect="1" noChangeArrowheads="1"/>
          </p:cNvPicPr>
          <p:nvPr/>
        </p:nvPicPr>
        <p:blipFill>
          <a:blip r:embed="rId5"/>
          <a:srcRect/>
          <a:stretch>
            <a:fillRect/>
          </a:stretch>
        </p:blipFill>
        <p:spPr bwMode="auto">
          <a:xfrm>
            <a:off x="4692316" y="4214818"/>
            <a:ext cx="4451683" cy="264318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9" name="Picture 5" descr="C:\Users\Public\Pictures\Sample Pictures\1_01285582111[1].jpg"/>
          <p:cNvPicPr>
            <a:picLocks noChangeAspect="1" noChangeArrowheads="1"/>
          </p:cNvPicPr>
          <p:nvPr/>
        </p:nvPicPr>
        <p:blipFill>
          <a:blip r:embed="rId6"/>
          <a:srcRect/>
          <a:stretch>
            <a:fillRect/>
          </a:stretch>
        </p:blipFill>
        <p:spPr bwMode="auto">
          <a:xfrm>
            <a:off x="0" y="4048118"/>
            <a:ext cx="3857620" cy="280988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وان فرعي 3"/>
          <p:cNvSpPr>
            <a:spLocks noGrp="1"/>
          </p:cNvSpPr>
          <p:nvPr>
            <p:ph type="subTitle" idx="1"/>
          </p:nvPr>
        </p:nvSpPr>
        <p:spPr>
          <a:xfrm rot="21299172">
            <a:off x="1102648" y="2278043"/>
            <a:ext cx="6400800" cy="992167"/>
          </a:xfrm>
        </p:spPr>
        <p:txBody>
          <a:bodyPr>
            <a:noAutofit/>
          </a:bodyPr>
          <a:lstStyle/>
          <a:p>
            <a:r>
              <a:rPr lang="ar-SA" sz="8000" dirty="0" smtClean="0">
                <a:solidFill>
                  <a:srgbClr val="D60CCC"/>
                </a:solidFill>
              </a:rPr>
              <a:t>فدوى طوقان</a:t>
            </a:r>
            <a:endParaRPr lang="ar-SA" sz="8000" dirty="0">
              <a:solidFill>
                <a:srgbClr val="D60CCC"/>
              </a:solidFill>
            </a:endParaRPr>
          </a:p>
        </p:txBody>
      </p:sp>
    </p:spTree>
  </p:cSld>
  <p:clrMapOvr>
    <a:masterClrMapping/>
  </p:clrMapOvr>
  <p:transition spd="med">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857224" y="357167"/>
            <a:ext cx="7772400" cy="857256"/>
          </a:xfrm>
        </p:spPr>
        <p:txBody>
          <a:bodyPr/>
          <a:lstStyle/>
          <a:p>
            <a:r>
              <a:rPr lang="ar-SA" i="1" dirty="0" smtClean="0">
                <a:solidFill>
                  <a:srgbClr val="3399FF"/>
                </a:solidFill>
              </a:rPr>
              <a:t>نبذة عن الكاتبة فدوى طوقان</a:t>
            </a:r>
            <a:endParaRPr lang="ar-SA" i="1" dirty="0">
              <a:solidFill>
                <a:srgbClr val="3399FF"/>
              </a:solidFill>
            </a:endParaRPr>
          </a:p>
        </p:txBody>
      </p:sp>
      <p:sp>
        <p:nvSpPr>
          <p:cNvPr id="4" name="عنوان فرعي 3"/>
          <p:cNvSpPr>
            <a:spLocks noGrp="1"/>
          </p:cNvSpPr>
          <p:nvPr>
            <p:ph type="subTitle" idx="1"/>
          </p:nvPr>
        </p:nvSpPr>
        <p:spPr>
          <a:xfrm>
            <a:off x="0" y="1357298"/>
            <a:ext cx="9144000" cy="5500702"/>
          </a:xfrm>
        </p:spPr>
        <p:txBody>
          <a:bodyPr/>
          <a:lstStyle/>
          <a:p>
            <a:r>
              <a:rPr lang="ar-SA" b="1" dirty="0" smtClean="0">
                <a:solidFill>
                  <a:srgbClr val="3399FF"/>
                </a:solidFill>
              </a:rPr>
              <a:t>فدوى طوقان (</a:t>
            </a:r>
            <a:r>
              <a:rPr lang="ar-SA" dirty="0" smtClean="0">
                <a:solidFill>
                  <a:srgbClr val="3399FF"/>
                </a:solidFill>
              </a:rPr>
              <a:t>1917 - 2003) أهم شاعرات فلسطين في القرن العشرين، ولقبت بشاعرة فلسطين، حيث مثّل شعرها أساساً قوياً للتجارب الأنثوية في الحب والثورة واحتجاج المرأة على المجتمع = في مساء السبت الثاني عشر من شهر ديسمبر عام 2003 ودعت فدوى طوقان الدنيا عن عمر يناهز السادسة والثمانين عاما قضتها مناضلة بكلماتها وأشعارها في سبيل حرية فلسطين</a:t>
            </a:r>
            <a:endParaRPr lang="ar-SA" dirty="0">
              <a:solidFill>
                <a:srgbClr val="3399FF"/>
              </a:solidFill>
            </a:endParaRPr>
          </a:p>
        </p:txBody>
      </p:sp>
    </p:spTree>
  </p:cSld>
  <p:clrMapOvr>
    <a:masterClrMapping/>
  </p:clrMapOvr>
  <p:transition spd="med">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وان فرعي 3"/>
          <p:cNvSpPr>
            <a:spLocks noGrp="1"/>
          </p:cNvSpPr>
          <p:nvPr>
            <p:ph type="subTitle" idx="1"/>
          </p:nvPr>
        </p:nvSpPr>
        <p:spPr>
          <a:xfrm>
            <a:off x="0" y="0"/>
            <a:ext cx="9144000" cy="6858000"/>
          </a:xfrm>
        </p:spPr>
        <p:txBody>
          <a:bodyPr>
            <a:normAutofit lnSpcReduction="10000"/>
          </a:bodyPr>
          <a:lstStyle/>
          <a:p>
            <a:r>
              <a:rPr lang="ar-SA" sz="4400" i="1" dirty="0" smtClean="0">
                <a:solidFill>
                  <a:srgbClr val="DE9534"/>
                </a:solidFill>
              </a:rPr>
              <a:t>قصيدة فدوى طوقان:</a:t>
            </a:r>
          </a:p>
          <a:p>
            <a:r>
              <a:rPr lang="ar-SA" sz="4800" i="1" dirty="0" smtClean="0">
                <a:solidFill>
                  <a:srgbClr val="DE9534"/>
                </a:solidFill>
              </a:rPr>
              <a:t>كفاني أموت عليها وأدفن فيها</a:t>
            </a:r>
          </a:p>
          <a:p>
            <a:r>
              <a:rPr lang="ar-SA" sz="4800" i="1" dirty="0" smtClean="0">
                <a:solidFill>
                  <a:srgbClr val="DE9534"/>
                </a:solidFill>
              </a:rPr>
              <a:t>وتحت ثراها أذوب وأفنى</a:t>
            </a:r>
          </a:p>
          <a:p>
            <a:r>
              <a:rPr lang="ar-SA" sz="4800" i="1" dirty="0" smtClean="0">
                <a:solidFill>
                  <a:srgbClr val="DE9534"/>
                </a:solidFill>
              </a:rPr>
              <a:t>وأبعث عشباً على أرضها</a:t>
            </a:r>
          </a:p>
          <a:p>
            <a:r>
              <a:rPr lang="ar-SA" sz="4800" i="1" dirty="0" smtClean="0">
                <a:solidFill>
                  <a:srgbClr val="DE9534"/>
                </a:solidFill>
              </a:rPr>
              <a:t>وأبعث زهرة إليها</a:t>
            </a:r>
          </a:p>
          <a:p>
            <a:r>
              <a:rPr lang="ar-SA" sz="4800" i="1" dirty="0" smtClean="0">
                <a:solidFill>
                  <a:srgbClr val="DE9534"/>
                </a:solidFill>
              </a:rPr>
              <a:t>تعبث </a:t>
            </a:r>
            <a:r>
              <a:rPr lang="ar-SA" sz="4800" i="1" dirty="0" err="1" smtClean="0">
                <a:solidFill>
                  <a:srgbClr val="DE9534"/>
                </a:solidFill>
              </a:rPr>
              <a:t>بها</a:t>
            </a:r>
            <a:r>
              <a:rPr lang="ar-SA" sz="4800" i="1" dirty="0" smtClean="0">
                <a:solidFill>
                  <a:srgbClr val="DE9534"/>
                </a:solidFill>
              </a:rPr>
              <a:t> كف طفل نمته بلادي</a:t>
            </a:r>
          </a:p>
          <a:p>
            <a:r>
              <a:rPr lang="ar-SA" sz="4800" i="1" dirty="0" smtClean="0">
                <a:solidFill>
                  <a:srgbClr val="DE9534"/>
                </a:solidFill>
              </a:rPr>
              <a:t>كفاني أظل بحضن بلادي</a:t>
            </a:r>
          </a:p>
          <a:p>
            <a:r>
              <a:rPr lang="ar-SA" sz="4800" i="1" dirty="0" smtClean="0">
                <a:solidFill>
                  <a:srgbClr val="DE9534"/>
                </a:solidFill>
              </a:rPr>
              <a:t>تراباً،‌ وعشباً‌، وزهرة …</a:t>
            </a:r>
          </a:p>
          <a:p>
            <a:endParaRPr lang="ar-SA" sz="4400" i="1" dirty="0">
              <a:solidFill>
                <a:srgbClr val="DE9534"/>
              </a:solidFill>
            </a:endParaRPr>
          </a:p>
        </p:txBody>
      </p:sp>
    </p:spTree>
  </p:cSld>
  <p:clrMapOvr>
    <a:masterClrMapping/>
  </p:clrMapOvr>
  <p:transition spd="med">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وان 3"/>
          <p:cNvSpPr>
            <a:spLocks noGrp="1"/>
          </p:cNvSpPr>
          <p:nvPr>
            <p:ph type="ctrTitle"/>
          </p:nvPr>
        </p:nvSpPr>
        <p:spPr>
          <a:xfrm>
            <a:off x="2857488" y="0"/>
            <a:ext cx="3643338" cy="857232"/>
          </a:xfrm>
        </p:spPr>
        <p:txBody>
          <a:bodyPr/>
          <a:lstStyle/>
          <a:p>
            <a:r>
              <a:rPr lang="ar-SA" i="1" dirty="0" smtClean="0">
                <a:solidFill>
                  <a:srgbClr val="009900"/>
                </a:solidFill>
              </a:rPr>
              <a:t>حياتها</a:t>
            </a:r>
            <a:endParaRPr lang="ar-SA" i="1" dirty="0">
              <a:solidFill>
                <a:srgbClr val="009900"/>
              </a:solidFill>
            </a:endParaRPr>
          </a:p>
        </p:txBody>
      </p:sp>
      <p:sp>
        <p:nvSpPr>
          <p:cNvPr id="5" name="عنوان فرعي 4"/>
          <p:cNvSpPr>
            <a:spLocks noGrp="1"/>
          </p:cNvSpPr>
          <p:nvPr>
            <p:ph type="subTitle" idx="1"/>
          </p:nvPr>
        </p:nvSpPr>
        <p:spPr>
          <a:xfrm>
            <a:off x="0" y="1000108"/>
            <a:ext cx="9144000" cy="6072230"/>
          </a:xfrm>
        </p:spPr>
        <p:txBody>
          <a:bodyPr/>
          <a:lstStyle/>
          <a:p>
            <a:r>
              <a:rPr lang="ar-SA" i="1" dirty="0" smtClean="0">
                <a:solidFill>
                  <a:srgbClr val="009900"/>
                </a:solidFill>
              </a:rPr>
              <a:t>ولدت فدوى طوقان في مدينة نابلس الفلسطينية سنة 1917 </a:t>
            </a:r>
            <a:r>
              <a:rPr lang="ar-SA" i="1" dirty="0" err="1" smtClean="0">
                <a:solidFill>
                  <a:srgbClr val="009900"/>
                </a:solidFill>
              </a:rPr>
              <a:t>م</a:t>
            </a:r>
            <a:r>
              <a:rPr lang="ar-SA" i="1" dirty="0" smtClean="0">
                <a:solidFill>
                  <a:srgbClr val="009900"/>
                </a:solidFill>
              </a:rPr>
              <a:t> لأسرة مثقفة وغنية لها حظوة كبيرة في المجتمع الفلسطيني .</a:t>
            </a:r>
            <a:br>
              <a:rPr lang="ar-SA" i="1" dirty="0" smtClean="0">
                <a:solidFill>
                  <a:srgbClr val="009900"/>
                </a:solidFill>
              </a:rPr>
            </a:br>
            <a:r>
              <a:rPr lang="ar-SA" i="1" dirty="0" smtClean="0">
                <a:solidFill>
                  <a:srgbClr val="009900"/>
                </a:solidFill>
              </a:rPr>
              <a:t/>
            </a:r>
            <a:br>
              <a:rPr lang="ar-SA" i="1" dirty="0" smtClean="0">
                <a:solidFill>
                  <a:srgbClr val="009900"/>
                </a:solidFill>
              </a:rPr>
            </a:br>
            <a:r>
              <a:rPr lang="ar-SA" i="1" dirty="0" smtClean="0">
                <a:solidFill>
                  <a:srgbClr val="009900"/>
                </a:solidFill>
              </a:rPr>
              <a:t>تلقت تعليمها حتى المرحلة </a:t>
            </a:r>
            <a:r>
              <a:rPr lang="ar-SA" i="1" dirty="0" err="1" smtClean="0">
                <a:solidFill>
                  <a:srgbClr val="009900"/>
                </a:solidFill>
              </a:rPr>
              <a:t>الإبتدائية</a:t>
            </a:r>
            <a:r>
              <a:rPr lang="ar-SA" i="1" dirty="0" smtClean="0">
                <a:solidFill>
                  <a:srgbClr val="009900"/>
                </a:solidFill>
              </a:rPr>
              <a:t> حيث اعتبرت عائلتها مشاركة المرأة في الحياة العامة أمرا غير مقبول فتركت مقاعد الدراسة واستمرت في تثقيف نفسها بنفسها ثم درست على يد أخيها الشاعر إبراهيم طوقان الذي نمى مواهبها ووجهها نحو كتابة الشعر ثم شجعها على نشره في العديد من الصحف العربية .</a:t>
            </a:r>
            <a:br>
              <a:rPr lang="ar-SA" i="1" dirty="0" smtClean="0">
                <a:solidFill>
                  <a:srgbClr val="009900"/>
                </a:solidFill>
              </a:rPr>
            </a:br>
            <a:r>
              <a:rPr lang="ar-SA" i="1" dirty="0" smtClean="0">
                <a:solidFill>
                  <a:srgbClr val="009900"/>
                </a:solidFill>
              </a:rPr>
              <a:t/>
            </a:r>
            <a:br>
              <a:rPr lang="ar-SA" i="1" dirty="0" smtClean="0">
                <a:solidFill>
                  <a:srgbClr val="009900"/>
                </a:solidFill>
              </a:rPr>
            </a:br>
            <a:endParaRPr lang="ar-SA" i="1" dirty="0">
              <a:solidFill>
                <a:srgbClr val="009900"/>
              </a:solidFill>
            </a:endParaRPr>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428860" y="0"/>
            <a:ext cx="5072098" cy="928670"/>
          </a:xfrm>
        </p:spPr>
        <p:txBody>
          <a:bodyPr/>
          <a:lstStyle/>
          <a:p>
            <a:r>
              <a:rPr lang="ar-SA" dirty="0" smtClean="0">
                <a:solidFill>
                  <a:schemeClr val="bg1">
                    <a:lumMod val="50000"/>
                  </a:schemeClr>
                </a:solidFill>
              </a:rPr>
              <a:t>قصتها الصعبة </a:t>
            </a:r>
            <a:endParaRPr lang="ar-SA" dirty="0">
              <a:solidFill>
                <a:schemeClr val="bg1">
                  <a:lumMod val="50000"/>
                </a:schemeClr>
              </a:solidFill>
            </a:endParaRPr>
          </a:p>
        </p:txBody>
      </p:sp>
      <p:sp>
        <p:nvSpPr>
          <p:cNvPr id="4" name="عنوان فرعي 3"/>
          <p:cNvSpPr>
            <a:spLocks noGrp="1"/>
          </p:cNvSpPr>
          <p:nvPr>
            <p:ph type="subTitle" idx="1"/>
          </p:nvPr>
        </p:nvSpPr>
        <p:spPr>
          <a:xfrm>
            <a:off x="0" y="1071546"/>
            <a:ext cx="9144000" cy="5786454"/>
          </a:xfrm>
        </p:spPr>
        <p:txBody>
          <a:bodyPr>
            <a:normAutofit fontScale="92500" lnSpcReduction="20000"/>
          </a:bodyPr>
          <a:lstStyle/>
          <a:p>
            <a:r>
              <a:rPr lang="ar-SA" dirty="0" smtClean="0">
                <a:solidFill>
                  <a:schemeClr val="bg1">
                    <a:lumMod val="50000"/>
                  </a:schemeClr>
                </a:solidFill>
              </a:rPr>
              <a:t>رحلة جبلية... رحلة صعبة" هو الاسم الذي اختارته الشاعرة العربية المبدعة فدوى طوقان عنواناً لقصة حياتها، التي ترويها هنا بصدق وصراحة وأمانة وعذوبة بالغة، اليوم تنشر هذه المذكرات الرائعة بصورتها الكاملة، حتى تتيح للقارئ العربي في كل مكان، أن يجد هذه المذكرات بين يديه.. ولا شك أنها أصدق وأرقى وأجمل مذكرات كتبتها أديبة عربية في هذا العصر، وهي تستحق أن توضع إلى جانب أهم المذكرات المعروفة في الأدب العربي مثل "أيام" طه حسين، </a:t>
            </a:r>
            <a:r>
              <a:rPr lang="ar-SA" dirty="0" err="1" smtClean="0">
                <a:solidFill>
                  <a:schemeClr val="bg1">
                    <a:lumMod val="50000"/>
                  </a:schemeClr>
                </a:solidFill>
              </a:rPr>
              <a:t>و</a:t>
            </a:r>
            <a:r>
              <a:rPr lang="ar-SA" dirty="0" smtClean="0">
                <a:solidFill>
                  <a:schemeClr val="bg1">
                    <a:lumMod val="50000"/>
                  </a:schemeClr>
                </a:solidFill>
              </a:rPr>
              <a:t>"زهرة العمر" لتوفيق الحكيم، ومع هذه المذكرات نستطيع أن نبدأ بغير مقدمات طويلة. </a:t>
            </a:r>
            <a:r>
              <a:rPr lang="ar-SA" dirty="0" err="1" smtClean="0">
                <a:solidFill>
                  <a:schemeClr val="bg1">
                    <a:lumMod val="50000"/>
                  </a:schemeClr>
                </a:solidFill>
              </a:rPr>
              <a:t>ففدوى</a:t>
            </a:r>
            <a:r>
              <a:rPr lang="ar-SA" dirty="0" smtClean="0">
                <a:solidFill>
                  <a:schemeClr val="bg1">
                    <a:lumMod val="50000"/>
                  </a:schemeClr>
                </a:solidFill>
              </a:rPr>
              <a:t> معروفة بشاعريتها الأصلية، ولكن فدوى في هذه المذكرات قدمت شيئاً جديداً هو التعبير بصدق وصراحة عن هموم المرأة العربية، فالمرأة العربية لم تكتب عن هذه الهموم إلا بالرمز والتلميح والإشارة، وجاءت فدوى تبوح بكل شيء في أسلوب بالغ الجمال والعذوبة، وفي صدق وشجاعة جعلت من مذكراتها في آخر الأمر عملاً أدبياً رفيعاً، ووثيقة اجتماعية من الدرجة الأولى، وجعلت من هذه المذكرات قصة هذا الجيل كله وقصة همومه المختلفة، وليست قصة فدوى وحدها. </a:t>
            </a:r>
            <a:endParaRPr lang="ar-SA" dirty="0">
              <a:solidFill>
                <a:schemeClr val="bg1">
                  <a:lumMod val="50000"/>
                </a:schemeClr>
              </a:solidFill>
            </a:endParaRPr>
          </a:p>
        </p:txBody>
      </p:sp>
    </p:spTree>
  </p:cSld>
  <p:clrMapOvr>
    <a:masterClrMapping/>
  </p:clrMapOvr>
  <p:transition spd="med">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285984" y="0"/>
            <a:ext cx="4643470" cy="928670"/>
          </a:xfrm>
        </p:spPr>
        <p:txBody>
          <a:bodyPr>
            <a:normAutofit/>
          </a:bodyPr>
          <a:lstStyle/>
          <a:p>
            <a:r>
              <a:rPr lang="ar-SA" dirty="0" smtClean="0">
                <a:solidFill>
                  <a:srgbClr val="26E7EC"/>
                </a:solidFill>
              </a:rPr>
              <a:t>وفاتها</a:t>
            </a:r>
            <a:endParaRPr lang="ar-SA" dirty="0">
              <a:solidFill>
                <a:srgbClr val="26E7EC"/>
              </a:solidFill>
            </a:endParaRPr>
          </a:p>
        </p:txBody>
      </p:sp>
      <p:sp>
        <p:nvSpPr>
          <p:cNvPr id="4" name="عنوان فرعي 3"/>
          <p:cNvSpPr>
            <a:spLocks noGrp="1"/>
          </p:cNvSpPr>
          <p:nvPr>
            <p:ph type="subTitle" idx="1"/>
          </p:nvPr>
        </p:nvSpPr>
        <p:spPr>
          <a:xfrm>
            <a:off x="0" y="1214422"/>
            <a:ext cx="9144000" cy="5643578"/>
          </a:xfrm>
        </p:spPr>
        <p:txBody>
          <a:bodyPr/>
          <a:lstStyle/>
          <a:p>
            <a:r>
              <a:rPr lang="ar-SA" dirty="0" smtClean="0">
                <a:solidFill>
                  <a:srgbClr val="26E7EC"/>
                </a:solidFill>
              </a:rPr>
              <a:t>١٣ كانون الأول (ديسمبر) ٢٠٠٣</a:t>
            </a:r>
          </a:p>
          <a:p>
            <a:r>
              <a:rPr lang="ar-SA" dirty="0" smtClean="0">
                <a:solidFill>
                  <a:srgbClr val="26E7EC"/>
                </a:solidFill>
              </a:rPr>
              <a:t>في وقت متأخر من ليل الجمعة توفيت الشاعرة الفلسطينية الكبيرة فدوى طوقان (1931 - 2003) قد فارقت الحياة في إحدى المستشفيات الفلسطينية. وتعتبر فدوى طوقان من الشخصيات الثقافية الفلسطينية اللامعة، ومن شاعرات الأرض المحتلة التي طالما تابع العرب أشعارها التي "يتميز بجزالة غير متوقعة وصدق عاطفي" كما تقول سلمى خضراء </a:t>
            </a:r>
            <a:r>
              <a:rPr lang="ar-SA" dirty="0" err="1" smtClean="0">
                <a:solidFill>
                  <a:srgbClr val="26E7EC"/>
                </a:solidFill>
              </a:rPr>
              <a:t>الجيوسي</a:t>
            </a:r>
            <a:r>
              <a:rPr lang="ar-SA" dirty="0" smtClean="0">
                <a:solidFill>
                  <a:srgbClr val="26E7EC"/>
                </a:solidFill>
              </a:rPr>
              <a:t> عنها. وبهذه المناسبة الحزينة تنشر إيلاف مقتطفات من كتابها رحلة </a:t>
            </a:r>
            <a:r>
              <a:rPr lang="ar-SA" dirty="0" err="1" smtClean="0">
                <a:solidFill>
                  <a:srgbClr val="26E7EC"/>
                </a:solidFill>
              </a:rPr>
              <a:t>حبلية</a:t>
            </a:r>
            <a:r>
              <a:rPr lang="ar-SA" dirty="0" smtClean="0">
                <a:solidFill>
                  <a:srgbClr val="26E7EC"/>
                </a:solidFill>
              </a:rPr>
              <a:t> رحلة صعبة : سيرة ذاتية"." الصادر عن دار شروق في عمان عام 1995.</a:t>
            </a:r>
          </a:p>
          <a:p>
            <a:endParaRPr lang="ar-SA" dirty="0">
              <a:solidFill>
                <a:srgbClr val="26E7EC"/>
              </a:solidFill>
            </a:endParaRPr>
          </a:p>
        </p:txBody>
      </p:sp>
    </p:spTree>
  </p:cSld>
  <p:clrMapOvr>
    <a:masterClrMapping/>
  </p:clrMapOvr>
  <p:transition spd="med">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928662" y="0"/>
            <a:ext cx="7772400" cy="1000108"/>
          </a:xfrm>
        </p:spPr>
        <p:txBody>
          <a:bodyPr>
            <a:noAutofit/>
          </a:bodyPr>
          <a:lstStyle/>
          <a:p>
            <a:r>
              <a:rPr lang="ar-SA" i="1" dirty="0" smtClean="0">
                <a:solidFill>
                  <a:srgbClr val="9966FF"/>
                </a:solidFill>
              </a:rPr>
              <a:t/>
            </a:r>
            <a:br>
              <a:rPr lang="ar-SA" i="1" dirty="0" smtClean="0">
                <a:solidFill>
                  <a:srgbClr val="9966FF"/>
                </a:solidFill>
              </a:rPr>
            </a:br>
            <a:r>
              <a:rPr lang="ar-SA" i="1" dirty="0" smtClean="0">
                <a:solidFill>
                  <a:srgbClr val="9966FF"/>
                </a:solidFill>
              </a:rPr>
              <a:t>انظر هنا....</a:t>
            </a:r>
            <a:endParaRPr lang="ar-SA" i="1" dirty="0">
              <a:solidFill>
                <a:srgbClr val="9966FF"/>
              </a:solidFill>
            </a:endParaRPr>
          </a:p>
        </p:txBody>
      </p:sp>
      <p:sp>
        <p:nvSpPr>
          <p:cNvPr id="4" name="عنوان فرعي 3"/>
          <p:cNvSpPr>
            <a:spLocks noGrp="1"/>
          </p:cNvSpPr>
          <p:nvPr>
            <p:ph type="subTitle" idx="1"/>
          </p:nvPr>
        </p:nvSpPr>
        <p:spPr>
          <a:xfrm>
            <a:off x="0" y="1214422"/>
            <a:ext cx="9144000" cy="5643578"/>
          </a:xfrm>
        </p:spPr>
        <p:txBody>
          <a:bodyPr>
            <a:normAutofit/>
          </a:bodyPr>
          <a:lstStyle/>
          <a:p>
            <a:r>
              <a:rPr lang="ar-SA" i="1" dirty="0" smtClean="0">
                <a:solidFill>
                  <a:srgbClr val="9966FF"/>
                </a:solidFill>
              </a:rPr>
              <a:t>خرجت من ظلمات المجهول </a:t>
            </a:r>
            <a:r>
              <a:rPr lang="ar-SA" i="1" dirty="0" err="1" smtClean="0">
                <a:solidFill>
                  <a:srgbClr val="9966FF"/>
                </a:solidFill>
              </a:rPr>
              <a:t>الى</a:t>
            </a:r>
            <a:r>
              <a:rPr lang="ar-SA" i="1" dirty="0" smtClean="0">
                <a:solidFill>
                  <a:srgbClr val="9966FF"/>
                </a:solidFill>
              </a:rPr>
              <a:t> عالم غير مستعد لتقبلي. </a:t>
            </a:r>
            <a:r>
              <a:rPr lang="ar-SA" i="1" dirty="0" err="1" smtClean="0">
                <a:solidFill>
                  <a:srgbClr val="9966FF"/>
                </a:solidFill>
              </a:rPr>
              <a:t>امي</a:t>
            </a:r>
            <a:r>
              <a:rPr lang="ar-SA" i="1" dirty="0" smtClean="0">
                <a:solidFill>
                  <a:srgbClr val="9966FF"/>
                </a:solidFill>
              </a:rPr>
              <a:t> حاولت التخلص مني في الشهور </a:t>
            </a:r>
            <a:r>
              <a:rPr lang="ar-SA" i="1" dirty="0" err="1" smtClean="0">
                <a:solidFill>
                  <a:srgbClr val="9966FF"/>
                </a:solidFill>
              </a:rPr>
              <a:t>الاولى</a:t>
            </a:r>
            <a:r>
              <a:rPr lang="ar-SA" i="1" dirty="0" smtClean="0">
                <a:solidFill>
                  <a:srgbClr val="9966FF"/>
                </a:solidFill>
              </a:rPr>
              <a:t> من حملها </a:t>
            </a:r>
            <a:r>
              <a:rPr lang="ar-SA" i="1" dirty="0" err="1" smtClean="0">
                <a:solidFill>
                  <a:srgbClr val="9966FF"/>
                </a:solidFill>
              </a:rPr>
              <a:t>بي</a:t>
            </a:r>
            <a:r>
              <a:rPr lang="ar-SA" i="1" dirty="0" smtClean="0">
                <a:solidFill>
                  <a:srgbClr val="9966FF"/>
                </a:solidFill>
              </a:rPr>
              <a:t>. حاولت وكررت المحاولة. ولكنها فشلت. عشر مرات حملت </a:t>
            </a:r>
            <a:r>
              <a:rPr lang="ar-SA" i="1" dirty="0" err="1" smtClean="0">
                <a:solidFill>
                  <a:srgbClr val="9966FF"/>
                </a:solidFill>
              </a:rPr>
              <a:t>امي</a:t>
            </a:r>
            <a:r>
              <a:rPr lang="ar-SA" i="1" dirty="0" smtClean="0">
                <a:solidFill>
                  <a:srgbClr val="9966FF"/>
                </a:solidFill>
              </a:rPr>
              <a:t>. خمسة بنين </a:t>
            </a:r>
            <a:r>
              <a:rPr lang="ar-SA" i="1" dirty="0" err="1" smtClean="0">
                <a:solidFill>
                  <a:srgbClr val="9966FF"/>
                </a:solidFill>
              </a:rPr>
              <a:t>اعطت</a:t>
            </a:r>
            <a:r>
              <a:rPr lang="ar-SA" i="1" dirty="0" smtClean="0">
                <a:solidFill>
                  <a:srgbClr val="9966FF"/>
                </a:solidFill>
              </a:rPr>
              <a:t> </a:t>
            </a:r>
            <a:r>
              <a:rPr lang="ar-SA" i="1" dirty="0" err="1" smtClean="0">
                <a:solidFill>
                  <a:srgbClr val="9966FF"/>
                </a:solidFill>
              </a:rPr>
              <a:t>الى</a:t>
            </a:r>
            <a:r>
              <a:rPr lang="ar-SA" i="1" dirty="0" smtClean="0">
                <a:solidFill>
                  <a:srgbClr val="9966FF"/>
                </a:solidFill>
              </a:rPr>
              <a:t> الحياة وخمس بنات، ولكنها لم </a:t>
            </a:r>
            <a:r>
              <a:rPr lang="ar-SA" i="1" dirty="0" err="1" smtClean="0">
                <a:solidFill>
                  <a:srgbClr val="9966FF"/>
                </a:solidFill>
              </a:rPr>
              <a:t>تحاولت</a:t>
            </a:r>
            <a:r>
              <a:rPr lang="ar-SA" i="1" dirty="0" smtClean="0">
                <a:solidFill>
                  <a:srgbClr val="9966FF"/>
                </a:solidFill>
              </a:rPr>
              <a:t> </a:t>
            </a:r>
            <a:r>
              <a:rPr lang="ar-SA" i="1" dirty="0" err="1" smtClean="0">
                <a:solidFill>
                  <a:srgbClr val="9966FF"/>
                </a:solidFill>
              </a:rPr>
              <a:t>الاجهاض</a:t>
            </a:r>
            <a:r>
              <a:rPr lang="ar-SA" i="1" dirty="0" smtClean="0">
                <a:solidFill>
                  <a:srgbClr val="9966FF"/>
                </a:solidFill>
              </a:rPr>
              <a:t> قط </a:t>
            </a:r>
            <a:r>
              <a:rPr lang="ar-SA" i="1" dirty="0" err="1" smtClean="0">
                <a:solidFill>
                  <a:srgbClr val="9966FF"/>
                </a:solidFill>
              </a:rPr>
              <a:t>الا</a:t>
            </a:r>
            <a:r>
              <a:rPr lang="ar-SA" i="1" dirty="0" smtClean="0">
                <a:solidFill>
                  <a:srgbClr val="9966FF"/>
                </a:solidFill>
              </a:rPr>
              <a:t> حين جاء دوري. هذا ما كنت اسمعها ترويه منذ صغري.</a:t>
            </a:r>
          </a:p>
          <a:p>
            <a:r>
              <a:rPr lang="ar-SA" i="1" dirty="0" smtClean="0">
                <a:solidFill>
                  <a:srgbClr val="9966FF"/>
                </a:solidFill>
              </a:rPr>
              <a:t>كانت مرهقة متعبة من عمليات الحمل والولادة والرضاع. فقد كانت تعطي كل عامين </a:t>
            </a:r>
            <a:r>
              <a:rPr lang="ar-SA" i="1" dirty="0" err="1" smtClean="0">
                <a:solidFill>
                  <a:srgbClr val="9966FF"/>
                </a:solidFill>
              </a:rPr>
              <a:t>او</a:t>
            </a:r>
            <a:r>
              <a:rPr lang="ar-SA" i="1" dirty="0" smtClean="0">
                <a:solidFill>
                  <a:srgbClr val="9966FF"/>
                </a:solidFill>
              </a:rPr>
              <a:t> كل عامين ونصف العام مولوداً جديداً. يوم تزوجت كانت في الحادية عشر من عمرها، ويوم وضعت ابنها البكر كانت لم تتم الخامسة عشرة بعد. واستمرت هذه </a:t>
            </a:r>
            <a:r>
              <a:rPr lang="ar-SA" i="1" dirty="0" err="1" smtClean="0">
                <a:solidFill>
                  <a:srgbClr val="9966FF"/>
                </a:solidFill>
              </a:rPr>
              <a:t>الارض</a:t>
            </a:r>
            <a:r>
              <a:rPr lang="ar-SA" i="1" dirty="0" smtClean="0">
                <a:solidFill>
                  <a:srgbClr val="9966FF"/>
                </a:solidFill>
              </a:rPr>
              <a:t> السخية - </a:t>
            </a:r>
            <a:r>
              <a:rPr lang="ar-SA" i="1" dirty="0" err="1" smtClean="0">
                <a:solidFill>
                  <a:srgbClr val="9966FF"/>
                </a:solidFill>
              </a:rPr>
              <a:t>كارض</a:t>
            </a:r>
            <a:r>
              <a:rPr lang="ar-SA" i="1" dirty="0" smtClean="0">
                <a:solidFill>
                  <a:srgbClr val="9966FF"/>
                </a:solidFill>
              </a:rPr>
              <a:t> فلسطين - تعطي </a:t>
            </a:r>
            <a:r>
              <a:rPr lang="ar-SA" i="1" dirty="0" err="1" smtClean="0">
                <a:solidFill>
                  <a:srgbClr val="9966FF"/>
                </a:solidFill>
              </a:rPr>
              <a:t>ابي</a:t>
            </a:r>
            <a:r>
              <a:rPr lang="ar-SA" i="1" dirty="0" smtClean="0">
                <a:solidFill>
                  <a:srgbClr val="9966FF"/>
                </a:solidFill>
              </a:rPr>
              <a:t> غلتها من بنين وبنات بانتظام.</a:t>
            </a:r>
          </a:p>
          <a:p>
            <a:endParaRPr lang="ar-SA" dirty="0"/>
          </a:p>
        </p:txBody>
      </p:sp>
    </p:spTree>
  </p:cSld>
  <p:clrMapOvr>
    <a:masterClrMapping/>
  </p:clrMapOvr>
  <p:transition spd="med">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857488" y="0"/>
            <a:ext cx="4286280" cy="857256"/>
          </a:xfrm>
        </p:spPr>
        <p:txBody>
          <a:bodyPr>
            <a:noAutofit/>
          </a:bodyPr>
          <a:lstStyle/>
          <a:p>
            <a:r>
              <a:rPr lang="ar-SA" sz="5400" i="1" dirty="0" smtClean="0">
                <a:solidFill>
                  <a:schemeClr val="accent3">
                    <a:lumMod val="50000"/>
                  </a:schemeClr>
                </a:solidFill>
              </a:rPr>
              <a:t>المقدمة</a:t>
            </a:r>
            <a:endParaRPr lang="ar-SA" sz="5400" i="1" dirty="0">
              <a:solidFill>
                <a:schemeClr val="accent3">
                  <a:lumMod val="50000"/>
                </a:schemeClr>
              </a:solidFill>
            </a:endParaRPr>
          </a:p>
        </p:txBody>
      </p:sp>
      <p:sp>
        <p:nvSpPr>
          <p:cNvPr id="4" name="عنوان فرعي 3"/>
          <p:cNvSpPr>
            <a:spLocks noGrp="1"/>
          </p:cNvSpPr>
          <p:nvPr>
            <p:ph type="subTitle" idx="1"/>
          </p:nvPr>
        </p:nvSpPr>
        <p:spPr>
          <a:xfrm>
            <a:off x="0" y="928670"/>
            <a:ext cx="9144000" cy="5929330"/>
          </a:xfrm>
        </p:spPr>
        <p:txBody>
          <a:bodyPr>
            <a:noAutofit/>
          </a:bodyPr>
          <a:lstStyle/>
          <a:p>
            <a:r>
              <a:rPr lang="ar-SA" b="1" i="1" dirty="0">
                <a:solidFill>
                  <a:schemeClr val="accent3">
                    <a:lumMod val="75000"/>
                  </a:schemeClr>
                </a:solidFill>
              </a:rPr>
              <a:t/>
            </a:r>
            <a:br>
              <a:rPr lang="ar-SA" b="1" i="1" dirty="0">
                <a:solidFill>
                  <a:schemeClr val="accent3">
                    <a:lumMod val="75000"/>
                  </a:schemeClr>
                </a:solidFill>
              </a:rPr>
            </a:br>
            <a:r>
              <a:rPr lang="ar-SA" b="1" i="1" dirty="0">
                <a:solidFill>
                  <a:schemeClr val="accent3">
                    <a:lumMod val="75000"/>
                  </a:schemeClr>
                </a:solidFill>
              </a:rPr>
              <a:t/>
            </a:r>
            <a:br>
              <a:rPr lang="ar-SA" b="1" i="1" dirty="0">
                <a:solidFill>
                  <a:schemeClr val="accent3">
                    <a:lumMod val="75000"/>
                  </a:schemeClr>
                </a:solidFill>
              </a:rPr>
            </a:br>
            <a:r>
              <a:rPr lang="ar-SA" b="1" i="1" dirty="0">
                <a:solidFill>
                  <a:schemeClr val="accent3">
                    <a:lumMod val="75000"/>
                  </a:schemeClr>
                </a:solidFill>
              </a:rPr>
              <a:t>من اين انتزع هذه الكلامات ومن اي قاموس</a:t>
            </a:r>
            <a:br>
              <a:rPr lang="ar-SA" b="1" i="1" dirty="0">
                <a:solidFill>
                  <a:schemeClr val="accent3">
                    <a:lumMod val="75000"/>
                  </a:schemeClr>
                </a:solidFill>
              </a:rPr>
            </a:br>
            <a:r>
              <a:rPr lang="ar-SA" b="1" i="1" dirty="0" smtClean="0">
                <a:solidFill>
                  <a:schemeClr val="accent3">
                    <a:lumMod val="75000"/>
                  </a:schemeClr>
                </a:solidFill>
              </a:rPr>
              <a:t> </a:t>
            </a:r>
            <a:r>
              <a:rPr lang="ar-SA" b="1" i="1" dirty="0">
                <a:solidFill>
                  <a:schemeClr val="accent3">
                    <a:lumMod val="75000"/>
                  </a:schemeClr>
                </a:solidFill>
              </a:rPr>
              <a:t>اقف مذهولا شارد الذهن ويقف قلبي</a:t>
            </a:r>
            <a:br>
              <a:rPr lang="ar-SA" b="1" i="1" dirty="0">
                <a:solidFill>
                  <a:schemeClr val="accent3">
                    <a:lumMod val="75000"/>
                  </a:schemeClr>
                </a:solidFill>
              </a:rPr>
            </a:br>
            <a:r>
              <a:rPr lang="ar-SA" b="1" i="1" dirty="0">
                <a:solidFill>
                  <a:schemeClr val="accent3">
                    <a:lumMod val="75000"/>
                  </a:schemeClr>
                </a:solidFill>
              </a:rPr>
              <a:t>عاجزا عن الكتابه امام هذه الكلمات التي تحمل </a:t>
            </a:r>
            <a:br>
              <a:rPr lang="ar-SA" b="1" i="1" dirty="0">
                <a:solidFill>
                  <a:schemeClr val="accent3">
                    <a:lumMod val="75000"/>
                  </a:schemeClr>
                </a:solidFill>
              </a:rPr>
            </a:br>
            <a:r>
              <a:rPr lang="ar-SA" b="1" i="1" dirty="0">
                <a:solidFill>
                  <a:schemeClr val="accent3">
                    <a:lumMod val="75000"/>
                  </a:schemeClr>
                </a:solidFill>
              </a:rPr>
              <a:t>الكثير من المعاني والقيم الساميه بحقها لو كان بعمق</a:t>
            </a:r>
            <a:br>
              <a:rPr lang="ar-SA" b="1" i="1" dirty="0">
                <a:solidFill>
                  <a:schemeClr val="accent3">
                    <a:lumMod val="75000"/>
                  </a:schemeClr>
                </a:solidFill>
              </a:rPr>
            </a:br>
            <a:r>
              <a:rPr lang="ar-SA" b="1" i="1" dirty="0">
                <a:solidFill>
                  <a:schemeClr val="accent3">
                    <a:lumMod val="75000"/>
                  </a:schemeClr>
                </a:solidFill>
              </a:rPr>
              <a:t>البحار وبعد الشمس </a:t>
            </a:r>
            <a:r>
              <a:rPr lang="ar-SA" b="1" i="1" dirty="0" smtClean="0">
                <a:solidFill>
                  <a:schemeClr val="accent3">
                    <a:lumMod val="75000"/>
                  </a:schemeClr>
                </a:solidFill>
              </a:rPr>
              <a:t>وارجو </a:t>
            </a:r>
            <a:r>
              <a:rPr lang="ar-SA" b="1" i="1" dirty="0">
                <a:solidFill>
                  <a:schemeClr val="accent3">
                    <a:lumMod val="75000"/>
                  </a:schemeClr>
                </a:solidFill>
              </a:rPr>
              <a:t>من الله ان يوفقني </a:t>
            </a:r>
            <a:br>
              <a:rPr lang="ar-SA" b="1" i="1" dirty="0">
                <a:solidFill>
                  <a:schemeClr val="accent3">
                    <a:lumMod val="75000"/>
                  </a:schemeClr>
                </a:solidFill>
              </a:rPr>
            </a:br>
            <a:r>
              <a:rPr lang="ar-SA" b="1" i="1" dirty="0">
                <a:solidFill>
                  <a:schemeClr val="accent3">
                    <a:lumMod val="75000"/>
                  </a:schemeClr>
                </a:solidFill>
              </a:rPr>
              <a:t>في كتابه هذه الموضوع </a:t>
            </a:r>
            <a:r>
              <a:rPr lang="ar-SA" b="1" dirty="0"/>
              <a:t/>
            </a:r>
            <a:br>
              <a:rPr lang="ar-SA" b="1" dirty="0"/>
            </a:br>
            <a:endParaRPr lang="ar-SA" i="1" dirty="0">
              <a:solidFill>
                <a:schemeClr val="accent3">
                  <a:lumMod val="75000"/>
                </a:schemeClr>
              </a:solidFill>
            </a:endParaRPr>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وان فرعي 3"/>
          <p:cNvSpPr>
            <a:spLocks noGrp="1"/>
          </p:cNvSpPr>
          <p:nvPr>
            <p:ph type="subTitle" idx="1"/>
          </p:nvPr>
        </p:nvSpPr>
        <p:spPr>
          <a:xfrm>
            <a:off x="0" y="0"/>
            <a:ext cx="9144000" cy="6858000"/>
          </a:xfrm>
        </p:spPr>
        <p:txBody>
          <a:bodyPr>
            <a:normAutofit/>
          </a:bodyPr>
          <a:lstStyle/>
          <a:p>
            <a:r>
              <a:rPr lang="ar-SA" i="1" dirty="0" smtClean="0">
                <a:solidFill>
                  <a:srgbClr val="9966FF"/>
                </a:solidFill>
              </a:rPr>
              <a:t>احمد - </a:t>
            </a:r>
            <a:r>
              <a:rPr lang="ar-SA" i="1" dirty="0" err="1" smtClean="0">
                <a:solidFill>
                  <a:srgbClr val="9966FF"/>
                </a:solidFill>
              </a:rPr>
              <a:t>ابراهيم</a:t>
            </a:r>
            <a:r>
              <a:rPr lang="ar-SA" i="1" dirty="0" smtClean="0">
                <a:solidFill>
                  <a:srgbClr val="9966FF"/>
                </a:solidFill>
              </a:rPr>
              <a:t> - بندر - </a:t>
            </a:r>
            <a:r>
              <a:rPr lang="ar-SA" i="1" dirty="0" err="1" smtClean="0">
                <a:solidFill>
                  <a:srgbClr val="9966FF"/>
                </a:solidFill>
              </a:rPr>
              <a:t>فتايا</a:t>
            </a:r>
            <a:r>
              <a:rPr lang="ar-SA" i="1" dirty="0" smtClean="0">
                <a:solidFill>
                  <a:srgbClr val="9966FF"/>
                </a:solidFill>
              </a:rPr>
              <a:t> - يوسف - رحمي.. كان هذا كافياً بالنسبة لامي، وان لها </a:t>
            </a:r>
            <a:r>
              <a:rPr lang="ar-SA" i="1" dirty="0" err="1" smtClean="0">
                <a:solidFill>
                  <a:srgbClr val="9966FF"/>
                </a:solidFill>
              </a:rPr>
              <a:t>ان</a:t>
            </a:r>
            <a:r>
              <a:rPr lang="ar-SA" i="1" dirty="0" smtClean="0">
                <a:solidFill>
                  <a:srgbClr val="9966FF"/>
                </a:solidFill>
              </a:rPr>
              <a:t> تستريح، لكنها حملت بالرقم السابع على كره. وحين </a:t>
            </a:r>
            <a:r>
              <a:rPr lang="ar-SA" i="1" dirty="0" err="1" smtClean="0">
                <a:solidFill>
                  <a:srgbClr val="9966FF"/>
                </a:solidFill>
              </a:rPr>
              <a:t>ارادت</a:t>
            </a:r>
            <a:r>
              <a:rPr lang="ar-SA" i="1" dirty="0" smtClean="0">
                <a:solidFill>
                  <a:srgbClr val="9966FF"/>
                </a:solidFill>
              </a:rPr>
              <a:t> التخلص من هذا الرقم السابع ظل </a:t>
            </a:r>
            <a:r>
              <a:rPr lang="ar-SA" i="1" dirty="0" err="1" smtClean="0">
                <a:solidFill>
                  <a:srgbClr val="9966FF"/>
                </a:solidFill>
              </a:rPr>
              <a:t>متشبئاً</a:t>
            </a:r>
            <a:r>
              <a:rPr lang="ar-SA" i="1" dirty="0" smtClean="0">
                <a:solidFill>
                  <a:srgbClr val="9966FF"/>
                </a:solidFill>
              </a:rPr>
              <a:t> في رحمها تشبث الشجر </a:t>
            </a:r>
            <a:r>
              <a:rPr lang="ar-SA" i="1" dirty="0" err="1" smtClean="0">
                <a:solidFill>
                  <a:srgbClr val="9966FF"/>
                </a:solidFill>
              </a:rPr>
              <a:t>بالارض</a:t>
            </a:r>
            <a:r>
              <a:rPr lang="ar-SA" i="1" dirty="0" smtClean="0">
                <a:solidFill>
                  <a:srgbClr val="9966FF"/>
                </a:solidFill>
              </a:rPr>
              <a:t>، </a:t>
            </a:r>
            <a:r>
              <a:rPr lang="ar-SA" i="1" dirty="0" err="1" smtClean="0">
                <a:solidFill>
                  <a:srgbClr val="9966FF"/>
                </a:solidFill>
              </a:rPr>
              <a:t>وكانما</a:t>
            </a:r>
            <a:r>
              <a:rPr lang="ar-SA" i="1" dirty="0" smtClean="0">
                <a:solidFill>
                  <a:srgbClr val="9966FF"/>
                </a:solidFill>
              </a:rPr>
              <a:t> يحمل في سر تكوينه روح </a:t>
            </a:r>
            <a:r>
              <a:rPr lang="ar-SA" i="1" dirty="0" err="1" smtClean="0">
                <a:solidFill>
                  <a:srgbClr val="9966FF"/>
                </a:solidFill>
              </a:rPr>
              <a:t>الاصرار</a:t>
            </a:r>
            <a:r>
              <a:rPr lang="ar-SA" i="1" dirty="0" smtClean="0">
                <a:solidFill>
                  <a:srgbClr val="9966FF"/>
                </a:solidFill>
              </a:rPr>
              <a:t> والتحدي المضاد. </a:t>
            </a:r>
            <a:r>
              <a:rPr lang="ar-SA" i="1" dirty="0" err="1" smtClean="0">
                <a:solidFill>
                  <a:srgbClr val="9966FF"/>
                </a:solidFill>
              </a:rPr>
              <a:t>ولاول</a:t>
            </a:r>
            <a:r>
              <a:rPr lang="ar-SA" i="1" dirty="0" smtClean="0">
                <a:solidFill>
                  <a:srgbClr val="9966FF"/>
                </a:solidFill>
              </a:rPr>
              <a:t> مرة في حياتهما الزوجية ينقطع </a:t>
            </a:r>
            <a:r>
              <a:rPr lang="ar-SA" i="1" dirty="0" err="1" smtClean="0">
                <a:solidFill>
                  <a:srgbClr val="9966FF"/>
                </a:solidFill>
              </a:rPr>
              <a:t>ابي</a:t>
            </a:r>
            <a:r>
              <a:rPr lang="ar-SA" i="1" dirty="0" smtClean="0">
                <a:solidFill>
                  <a:srgbClr val="9966FF"/>
                </a:solidFill>
              </a:rPr>
              <a:t> عن محادثة </a:t>
            </a:r>
            <a:r>
              <a:rPr lang="ar-SA" i="1" dirty="0" err="1" smtClean="0">
                <a:solidFill>
                  <a:srgbClr val="9966FF"/>
                </a:solidFill>
              </a:rPr>
              <a:t>امي</a:t>
            </a:r>
            <a:r>
              <a:rPr lang="ar-SA" i="1" dirty="0" smtClean="0">
                <a:solidFill>
                  <a:srgbClr val="9966FF"/>
                </a:solidFill>
              </a:rPr>
              <a:t> لبضعة </a:t>
            </a:r>
            <a:r>
              <a:rPr lang="ar-SA" i="1" dirty="0" err="1" smtClean="0">
                <a:solidFill>
                  <a:srgbClr val="9966FF"/>
                </a:solidFill>
              </a:rPr>
              <a:t>ايام</a:t>
            </a:r>
            <a:r>
              <a:rPr lang="ar-SA" i="1" dirty="0" smtClean="0">
                <a:solidFill>
                  <a:srgbClr val="9966FF"/>
                </a:solidFill>
              </a:rPr>
              <a:t>. فقد </a:t>
            </a:r>
            <a:r>
              <a:rPr lang="ar-SA" i="1" dirty="0" err="1" smtClean="0">
                <a:solidFill>
                  <a:srgbClr val="9966FF"/>
                </a:solidFill>
              </a:rPr>
              <a:t>اغضبته</a:t>
            </a:r>
            <a:r>
              <a:rPr lang="ar-SA" i="1" dirty="0" smtClean="0">
                <a:solidFill>
                  <a:srgbClr val="9966FF"/>
                </a:solidFill>
              </a:rPr>
              <a:t> محاولة </a:t>
            </a:r>
            <a:r>
              <a:rPr lang="ar-SA" i="1" dirty="0" err="1" smtClean="0">
                <a:solidFill>
                  <a:srgbClr val="9966FF"/>
                </a:solidFill>
              </a:rPr>
              <a:t>الاجهاض</a:t>
            </a:r>
            <a:r>
              <a:rPr lang="ar-SA" i="1" dirty="0" smtClean="0">
                <a:solidFill>
                  <a:srgbClr val="9966FF"/>
                </a:solidFill>
              </a:rPr>
              <a:t>. كان المال والبنون بالنسبة له زينة الحياة الدنيا، وكان يطمع بصبي خامس. لكني خيبت </a:t>
            </a:r>
            <a:r>
              <a:rPr lang="ar-SA" i="1" dirty="0" err="1" smtClean="0">
                <a:solidFill>
                  <a:srgbClr val="9966FF"/>
                </a:solidFill>
              </a:rPr>
              <a:t>امله</a:t>
            </a:r>
            <a:r>
              <a:rPr lang="ar-SA" i="1" dirty="0" smtClean="0">
                <a:solidFill>
                  <a:srgbClr val="9966FF"/>
                </a:solidFill>
              </a:rPr>
              <a:t> وتوقعه. </a:t>
            </a:r>
            <a:r>
              <a:rPr lang="ar-SA" i="1" dirty="0" err="1" smtClean="0">
                <a:solidFill>
                  <a:srgbClr val="9966FF"/>
                </a:solidFill>
              </a:rPr>
              <a:t>اصبح</a:t>
            </a:r>
            <a:r>
              <a:rPr lang="ar-SA" i="1" dirty="0" smtClean="0">
                <a:solidFill>
                  <a:srgbClr val="9966FF"/>
                </a:solidFill>
              </a:rPr>
              <a:t> لديه </a:t>
            </a:r>
            <a:r>
              <a:rPr lang="ar-SA" i="1" dirty="0" err="1" smtClean="0">
                <a:solidFill>
                  <a:srgbClr val="9966FF"/>
                </a:solidFill>
              </a:rPr>
              <a:t>الان</a:t>
            </a:r>
            <a:r>
              <a:rPr lang="ar-SA" i="1" dirty="0" smtClean="0">
                <a:solidFill>
                  <a:srgbClr val="9966FF"/>
                </a:solidFill>
              </a:rPr>
              <a:t> ثلاث بنات مع البنين </a:t>
            </a:r>
            <a:r>
              <a:rPr lang="ar-SA" i="1" dirty="0" err="1" smtClean="0">
                <a:solidFill>
                  <a:srgbClr val="9966FF"/>
                </a:solidFill>
              </a:rPr>
              <a:t>الاربعة</a:t>
            </a:r>
            <a:r>
              <a:rPr lang="ar-SA" i="1" dirty="0" smtClean="0">
                <a:solidFill>
                  <a:srgbClr val="9966FF"/>
                </a:solidFill>
              </a:rPr>
              <a:t>..وتبعني فيما بعد </a:t>
            </a:r>
            <a:r>
              <a:rPr lang="ar-SA" i="1" dirty="0" err="1" smtClean="0">
                <a:solidFill>
                  <a:srgbClr val="9966FF"/>
                </a:solidFill>
              </a:rPr>
              <a:t>اديبة</a:t>
            </a:r>
            <a:r>
              <a:rPr lang="ar-SA" i="1" dirty="0" smtClean="0">
                <a:solidFill>
                  <a:srgbClr val="9966FF"/>
                </a:solidFill>
              </a:rPr>
              <a:t> ثم نمر ثم حنان. فاستكملنا العدد (عشرة).</a:t>
            </a:r>
          </a:p>
          <a:p>
            <a:endParaRPr lang="ar-SA" i="1" dirty="0"/>
          </a:p>
        </p:txBody>
      </p:sp>
    </p:spTree>
  </p:cSld>
  <p:clrMapOvr>
    <a:masterClrMapping/>
  </p:clrMapOvr>
  <p:transition spd="med">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عنوان 4"/>
          <p:cNvSpPr>
            <a:spLocks noGrp="1"/>
          </p:cNvSpPr>
          <p:nvPr>
            <p:ph type="ctrTitle"/>
          </p:nvPr>
        </p:nvSpPr>
        <p:spPr>
          <a:xfrm>
            <a:off x="2428860" y="0"/>
            <a:ext cx="4143404" cy="941385"/>
          </a:xfrm>
        </p:spPr>
        <p:txBody>
          <a:bodyPr/>
          <a:lstStyle/>
          <a:p>
            <a:r>
              <a:rPr lang="ar-SA" dirty="0" smtClean="0">
                <a:solidFill>
                  <a:srgbClr val="FF9999"/>
                </a:solidFill>
              </a:rPr>
              <a:t>بعض قصائدها </a:t>
            </a:r>
            <a:endParaRPr lang="ar-SA" dirty="0">
              <a:solidFill>
                <a:srgbClr val="FF9999"/>
              </a:solidFill>
            </a:endParaRPr>
          </a:p>
        </p:txBody>
      </p:sp>
      <p:sp>
        <p:nvSpPr>
          <p:cNvPr id="6" name="عنوان فرعي 5"/>
          <p:cNvSpPr>
            <a:spLocks noGrp="1"/>
          </p:cNvSpPr>
          <p:nvPr>
            <p:ph type="subTitle" idx="1"/>
          </p:nvPr>
        </p:nvSpPr>
        <p:spPr>
          <a:xfrm>
            <a:off x="0" y="1000108"/>
            <a:ext cx="9144000" cy="5857892"/>
          </a:xfrm>
        </p:spPr>
        <p:txBody>
          <a:bodyPr>
            <a:normAutofit/>
          </a:bodyPr>
          <a:lstStyle/>
          <a:p>
            <a:r>
              <a:rPr lang="ar-SA" b="1" dirty="0" smtClean="0"/>
              <a:t/>
            </a:r>
            <a:br>
              <a:rPr lang="ar-SA" b="1" dirty="0" smtClean="0"/>
            </a:br>
            <a:r>
              <a:rPr lang="ar-SA" b="1" dirty="0" smtClean="0">
                <a:solidFill>
                  <a:srgbClr val="FF9999"/>
                </a:solidFill>
              </a:rPr>
              <a:t/>
            </a:r>
            <a:br>
              <a:rPr lang="ar-SA" b="1" dirty="0" smtClean="0">
                <a:solidFill>
                  <a:srgbClr val="FF9999"/>
                </a:solidFill>
              </a:rPr>
            </a:br>
            <a:r>
              <a:rPr lang="ar-SA" b="1" dirty="0" smtClean="0">
                <a:solidFill>
                  <a:srgbClr val="FF9999"/>
                </a:solidFill>
              </a:rPr>
              <a:t>1) يا نخلتي يحبني اثنان</a:t>
            </a:r>
          </a:p>
          <a:p>
            <a:r>
              <a:rPr lang="ar-SA" b="1" i="1" dirty="0" smtClean="0">
                <a:solidFill>
                  <a:srgbClr val="FF9999"/>
                </a:solidFill>
              </a:rPr>
              <a:t>كلاهما كورد نيسان</a:t>
            </a:r>
            <a:br>
              <a:rPr lang="ar-SA" b="1" i="1" dirty="0" smtClean="0">
                <a:solidFill>
                  <a:srgbClr val="FF9999"/>
                </a:solidFill>
              </a:rPr>
            </a:br>
            <a:r>
              <a:rPr lang="ar-SA" b="1" i="1" dirty="0" smtClean="0">
                <a:solidFill>
                  <a:srgbClr val="FF9999"/>
                </a:solidFill>
              </a:rPr>
              <a:t/>
            </a:r>
            <a:br>
              <a:rPr lang="ar-SA" b="1" i="1" dirty="0" smtClean="0">
                <a:solidFill>
                  <a:srgbClr val="FF9999"/>
                </a:solidFill>
              </a:rPr>
            </a:br>
            <a:r>
              <a:rPr lang="ar-SA" b="1" i="1" dirty="0" smtClean="0">
                <a:solidFill>
                  <a:srgbClr val="FF9999"/>
                </a:solidFill>
              </a:rPr>
              <a:t>2) على </a:t>
            </a:r>
            <a:r>
              <a:rPr lang="ar-SA" b="1" i="1" dirty="0" err="1" smtClean="0">
                <a:solidFill>
                  <a:srgbClr val="FF9999"/>
                </a:solidFill>
              </a:rPr>
              <a:t>ابواب</a:t>
            </a:r>
            <a:r>
              <a:rPr lang="ar-SA" b="1" i="1" dirty="0" smtClean="0">
                <a:solidFill>
                  <a:srgbClr val="FF9999"/>
                </a:solidFill>
              </a:rPr>
              <a:t> يافا يا </a:t>
            </a:r>
            <a:r>
              <a:rPr lang="ar-SA" b="1" i="1" dirty="0" err="1" smtClean="0">
                <a:solidFill>
                  <a:srgbClr val="FF9999"/>
                </a:solidFill>
              </a:rPr>
              <a:t>احبائي</a:t>
            </a:r>
            <a:endParaRPr lang="ar-SA" b="1" i="1" dirty="0" smtClean="0">
              <a:solidFill>
                <a:srgbClr val="FF9999"/>
              </a:solidFill>
            </a:endParaRPr>
          </a:p>
          <a:p>
            <a:r>
              <a:rPr lang="ar-SA" b="1" i="1" dirty="0" smtClean="0">
                <a:solidFill>
                  <a:srgbClr val="FF9999"/>
                </a:solidFill>
              </a:rPr>
              <a:t>وفي فوضى حطام الدور</a:t>
            </a:r>
            <a:br>
              <a:rPr lang="ar-SA" b="1" i="1" dirty="0" smtClean="0">
                <a:solidFill>
                  <a:srgbClr val="FF9999"/>
                </a:solidFill>
              </a:rPr>
            </a:br>
            <a:r>
              <a:rPr lang="ar-SA" b="1" dirty="0" smtClean="0">
                <a:solidFill>
                  <a:srgbClr val="FF9999"/>
                </a:solidFill>
              </a:rPr>
              <a:t/>
            </a:r>
            <a:br>
              <a:rPr lang="ar-SA" b="1" dirty="0" smtClean="0">
                <a:solidFill>
                  <a:srgbClr val="FF9999"/>
                </a:solidFill>
              </a:rPr>
            </a:br>
            <a:endParaRPr lang="ar-SA" dirty="0">
              <a:solidFill>
                <a:srgbClr val="FF9999"/>
              </a:solidFill>
            </a:endParaRPr>
          </a:p>
        </p:txBody>
      </p:sp>
    </p:spTree>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1928794" y="0"/>
            <a:ext cx="4643470" cy="928694"/>
          </a:xfrm>
        </p:spPr>
        <p:txBody>
          <a:bodyPr/>
          <a:lstStyle/>
          <a:p>
            <a:r>
              <a:rPr lang="ar-SA" i="1" dirty="0" smtClean="0">
                <a:solidFill>
                  <a:srgbClr val="CC9900"/>
                </a:solidFill>
              </a:rPr>
              <a:t>ملحق الصور</a:t>
            </a:r>
            <a:endParaRPr lang="ar-SA" i="1" dirty="0">
              <a:solidFill>
                <a:srgbClr val="CC9900"/>
              </a:solidFill>
            </a:endParaRPr>
          </a:p>
        </p:txBody>
      </p:sp>
      <p:sp>
        <p:nvSpPr>
          <p:cNvPr id="4" name="عنوان فرعي 3"/>
          <p:cNvSpPr>
            <a:spLocks noGrp="1"/>
          </p:cNvSpPr>
          <p:nvPr>
            <p:ph type="subTitle" idx="1"/>
          </p:nvPr>
        </p:nvSpPr>
        <p:spPr>
          <a:xfrm>
            <a:off x="0" y="857232"/>
            <a:ext cx="9144000" cy="6000768"/>
          </a:xfrm>
        </p:spPr>
        <p:txBody>
          <a:bodyPr/>
          <a:lstStyle/>
          <a:p>
            <a:r>
              <a:rPr lang="ar-SA" sz="6600" dirty="0" smtClean="0">
                <a:solidFill>
                  <a:srgbClr val="FFFF00"/>
                </a:solidFill>
              </a:rPr>
              <a:t>ف</a:t>
            </a:r>
            <a:r>
              <a:rPr lang="ar-SA" sz="6600" dirty="0" smtClean="0">
                <a:solidFill>
                  <a:srgbClr val="FF9999"/>
                </a:solidFill>
              </a:rPr>
              <a:t>د</a:t>
            </a:r>
            <a:r>
              <a:rPr lang="ar-SA" sz="6600" dirty="0" smtClean="0">
                <a:solidFill>
                  <a:schemeClr val="tx2">
                    <a:lumMod val="60000"/>
                    <a:lumOff val="40000"/>
                  </a:schemeClr>
                </a:solidFill>
              </a:rPr>
              <a:t>و</a:t>
            </a:r>
            <a:r>
              <a:rPr lang="ar-SA" sz="6600" dirty="0" smtClean="0">
                <a:solidFill>
                  <a:srgbClr val="CC9900"/>
                </a:solidFill>
              </a:rPr>
              <a:t>ى</a:t>
            </a:r>
            <a:r>
              <a:rPr lang="ar-SA" sz="6600" dirty="0" smtClean="0">
                <a:solidFill>
                  <a:srgbClr val="FFFF00"/>
                </a:solidFill>
              </a:rPr>
              <a:t> </a:t>
            </a:r>
          </a:p>
          <a:p>
            <a:endParaRPr lang="ar-SA" dirty="0" smtClean="0">
              <a:solidFill>
                <a:srgbClr val="FFFF00"/>
              </a:solidFill>
            </a:endParaRPr>
          </a:p>
          <a:p>
            <a:endParaRPr lang="ar-SA" dirty="0" smtClean="0">
              <a:solidFill>
                <a:srgbClr val="FFFF00"/>
              </a:solidFill>
            </a:endParaRPr>
          </a:p>
          <a:p>
            <a:endParaRPr lang="ar-SA" dirty="0" smtClean="0">
              <a:solidFill>
                <a:srgbClr val="FFFF00"/>
              </a:solidFill>
            </a:endParaRPr>
          </a:p>
          <a:p>
            <a:r>
              <a:rPr lang="ar-SA" sz="4800" dirty="0" smtClean="0">
                <a:solidFill>
                  <a:srgbClr val="9966FF"/>
                </a:solidFill>
              </a:rPr>
              <a:t>ط</a:t>
            </a:r>
            <a:r>
              <a:rPr lang="ar-SA" sz="4800" dirty="0" smtClean="0">
                <a:solidFill>
                  <a:srgbClr val="26E7EC"/>
                </a:solidFill>
              </a:rPr>
              <a:t>و</a:t>
            </a:r>
            <a:r>
              <a:rPr lang="ar-SA" sz="4800" dirty="0" smtClean="0">
                <a:solidFill>
                  <a:schemeClr val="bg2">
                    <a:lumMod val="50000"/>
                  </a:schemeClr>
                </a:solidFill>
              </a:rPr>
              <a:t>ق</a:t>
            </a:r>
            <a:r>
              <a:rPr lang="ar-SA" sz="4800" dirty="0" smtClean="0">
                <a:solidFill>
                  <a:srgbClr val="92D050"/>
                </a:solidFill>
              </a:rPr>
              <a:t>ا</a:t>
            </a:r>
            <a:r>
              <a:rPr lang="ar-SA" sz="4800" dirty="0" smtClean="0">
                <a:solidFill>
                  <a:srgbClr val="FF0000"/>
                </a:solidFill>
              </a:rPr>
              <a:t>ن</a:t>
            </a:r>
          </a:p>
          <a:p>
            <a:endParaRPr lang="ar-SA" dirty="0"/>
          </a:p>
        </p:txBody>
      </p:sp>
      <p:pic>
        <p:nvPicPr>
          <p:cNvPr id="2050" name="Picture 2" descr="C:\Users\Public\Pictures\Sample Pictures\m22-1[1].jpg"/>
          <p:cNvPicPr>
            <a:picLocks noChangeAspect="1" noChangeArrowheads="1"/>
          </p:cNvPicPr>
          <p:nvPr/>
        </p:nvPicPr>
        <p:blipFill>
          <a:blip r:embed="rId3"/>
          <a:srcRect/>
          <a:stretch>
            <a:fillRect/>
          </a:stretch>
        </p:blipFill>
        <p:spPr bwMode="auto">
          <a:xfrm>
            <a:off x="5857884" y="857232"/>
            <a:ext cx="3286116" cy="2428892"/>
          </a:xfrm>
          <a:prstGeom prst="rect">
            <a:avLst/>
          </a:prstGeom>
          <a:ln>
            <a:noFill/>
          </a:ln>
          <a:effectLst>
            <a:softEdge rad="112500"/>
          </a:effectLst>
        </p:spPr>
      </p:pic>
      <p:pic>
        <p:nvPicPr>
          <p:cNvPr id="2051" name="Picture 3" descr="C:\Users\Public\Pictures\Sample Pictures\f458[1].jpg"/>
          <p:cNvPicPr>
            <a:picLocks noChangeAspect="1" noChangeArrowheads="1"/>
          </p:cNvPicPr>
          <p:nvPr/>
        </p:nvPicPr>
        <p:blipFill>
          <a:blip r:embed="rId4"/>
          <a:srcRect/>
          <a:stretch>
            <a:fillRect/>
          </a:stretch>
        </p:blipFill>
        <p:spPr bwMode="auto">
          <a:xfrm>
            <a:off x="0" y="857232"/>
            <a:ext cx="3643306" cy="2447925"/>
          </a:xfrm>
          <a:prstGeom prst="rect">
            <a:avLst/>
          </a:prstGeom>
          <a:ln>
            <a:noFill/>
          </a:ln>
          <a:effectLst>
            <a:softEdge rad="112500"/>
          </a:effectLst>
        </p:spPr>
      </p:pic>
      <p:pic>
        <p:nvPicPr>
          <p:cNvPr id="2052" name="Picture 4" descr="C:\Users\Public\Pictures\Sample Pictures\sha3erjordan_2078276223[1].jpg"/>
          <p:cNvPicPr>
            <a:picLocks noChangeAspect="1" noChangeArrowheads="1"/>
          </p:cNvPicPr>
          <p:nvPr/>
        </p:nvPicPr>
        <p:blipFill>
          <a:blip r:embed="rId5"/>
          <a:srcRect/>
          <a:stretch>
            <a:fillRect/>
          </a:stretch>
        </p:blipFill>
        <p:spPr bwMode="auto">
          <a:xfrm>
            <a:off x="5857884" y="3571876"/>
            <a:ext cx="3286116" cy="3286124"/>
          </a:xfrm>
          <a:prstGeom prst="rect">
            <a:avLst/>
          </a:prstGeom>
          <a:ln>
            <a:noFill/>
          </a:ln>
          <a:effectLst>
            <a:softEdge rad="112500"/>
          </a:effectLst>
        </p:spPr>
      </p:pic>
      <p:pic>
        <p:nvPicPr>
          <p:cNvPr id="2053" name="Picture 5" descr="C:\Users\Public\Pictures\Sample Pictures\04eec5b2e312dc[1].jpg"/>
          <p:cNvPicPr>
            <a:picLocks noChangeAspect="1" noChangeArrowheads="1"/>
          </p:cNvPicPr>
          <p:nvPr/>
        </p:nvPicPr>
        <p:blipFill>
          <a:blip r:embed="rId6"/>
          <a:srcRect/>
          <a:stretch>
            <a:fillRect/>
          </a:stretch>
        </p:blipFill>
        <p:spPr bwMode="auto">
          <a:xfrm>
            <a:off x="0" y="3571876"/>
            <a:ext cx="3714750" cy="3286124"/>
          </a:xfrm>
          <a:prstGeom prst="rect">
            <a:avLst/>
          </a:prstGeom>
          <a:ln>
            <a:noFill/>
          </a:ln>
          <a:effectLst>
            <a:softEdge rad="112500"/>
          </a:effectLst>
        </p:spPr>
      </p:pic>
    </p:spTree>
  </p:cSld>
  <p:clrMapOvr>
    <a:masterClrMapping/>
  </p:clrMapOvr>
  <p:transition spd="slow">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ublic\Pictures\Sample Pictures\Cool_Desktop_Wallpapers_Images11[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2" name="عنوان فرعي 11"/>
          <p:cNvSpPr>
            <a:spLocks noGrp="1"/>
          </p:cNvSpPr>
          <p:nvPr>
            <p:ph type="subTitle" idx="1"/>
          </p:nvPr>
        </p:nvSpPr>
        <p:spPr>
          <a:xfrm>
            <a:off x="0" y="785794"/>
            <a:ext cx="4857752" cy="2071702"/>
          </a:xfrm>
        </p:spPr>
        <p:txBody>
          <a:bodyPr>
            <a:normAutofit/>
          </a:bodyPr>
          <a:lstStyle/>
          <a:p>
            <a:r>
              <a:rPr lang="ar-SA" sz="8800" dirty="0" smtClean="0">
                <a:solidFill>
                  <a:srgbClr val="D60093"/>
                </a:solidFill>
              </a:rPr>
              <a:t>وداعا</a:t>
            </a:r>
            <a:endParaRPr lang="ar-SA" sz="8800" dirty="0">
              <a:solidFill>
                <a:srgbClr val="D60093"/>
              </a:solidFill>
            </a:endParaRPr>
          </a:p>
        </p:txBody>
      </p:sp>
      <p:pic>
        <p:nvPicPr>
          <p:cNvPr id="3075" name="Picture 3" descr="C:\Users\Public\Pictures\Sample Pictures\1264369954[1].gif"/>
          <p:cNvPicPr>
            <a:picLocks noChangeAspect="1" noChangeArrowheads="1"/>
          </p:cNvPicPr>
          <p:nvPr/>
        </p:nvPicPr>
        <p:blipFill>
          <a:blip r:embed="rId3"/>
          <a:srcRect/>
          <a:stretch>
            <a:fillRect/>
          </a:stretch>
        </p:blipFill>
        <p:spPr bwMode="auto">
          <a:xfrm>
            <a:off x="5143504" y="0"/>
            <a:ext cx="3810000" cy="285749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3076" name="Picture 4" descr="C:\Users\Public\Pictures\Sample Pictures\392659[1].jpg"/>
          <p:cNvPicPr>
            <a:picLocks noChangeAspect="1" noChangeArrowheads="1"/>
          </p:cNvPicPr>
          <p:nvPr/>
        </p:nvPicPr>
        <p:blipFill>
          <a:blip r:embed="rId4"/>
          <a:srcRect/>
          <a:stretch>
            <a:fillRect/>
          </a:stretch>
        </p:blipFill>
        <p:spPr bwMode="auto">
          <a:xfrm rot="20932152">
            <a:off x="3237932" y="3438833"/>
            <a:ext cx="3333750" cy="2786058"/>
          </a:xfrm>
          <a:prstGeom prst="roundRect">
            <a:avLst>
              <a:gd name="adj" fmla="val 8594"/>
            </a:avLst>
          </a:prstGeom>
          <a:solidFill>
            <a:srgbClr val="FFFFFF">
              <a:shade val="85000"/>
            </a:srgbClr>
          </a:solidFill>
          <a:ln>
            <a:noFill/>
          </a:ln>
          <a:effectLst>
            <a:outerShdw blurRad="149987" dist="250190" dir="8460000" algn="ctr">
              <a:srgbClr val="000000">
                <a:alpha val="28000"/>
              </a:srgbClr>
            </a:outerShdw>
            <a:reflection blurRad="12700" stA="38000" endPos="28000" dist="5000" dir="5400000" sy="-100000" algn="bl" rotWithShape="0"/>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Public\Pictures\Sample Pictures\imagesCA19IH7T.jpg"/>
          <p:cNvPicPr>
            <a:picLocks noChangeAspect="1" noChangeArrowheads="1"/>
          </p:cNvPicPr>
          <p:nvPr/>
        </p:nvPicPr>
        <p:blipFill>
          <a:blip r:embed="rId2"/>
          <a:srcRect/>
          <a:stretch>
            <a:fillRect/>
          </a:stretch>
        </p:blipFill>
        <p:spPr bwMode="auto">
          <a:xfrm>
            <a:off x="1" y="4414"/>
            <a:ext cx="9144000" cy="6853586"/>
          </a:xfrm>
          <a:prstGeom prst="rect">
            <a:avLst/>
          </a:prstGeom>
          <a:noFill/>
        </p:spPr>
      </p:pic>
      <p:pic>
        <p:nvPicPr>
          <p:cNvPr id="11" name="Picture 4" descr="C:\Users\Public\Pictures\Sample Pictures\392659[1].jpg"/>
          <p:cNvPicPr>
            <a:picLocks noChangeAspect="1" noChangeArrowheads="1"/>
          </p:cNvPicPr>
          <p:nvPr/>
        </p:nvPicPr>
        <p:blipFill>
          <a:blip r:embed="rId3"/>
          <a:srcRect/>
          <a:stretch>
            <a:fillRect/>
          </a:stretch>
        </p:blipFill>
        <p:spPr bwMode="auto">
          <a:xfrm rot="20932152">
            <a:off x="3343344" y="2338098"/>
            <a:ext cx="3810514" cy="3184496"/>
          </a:xfrm>
          <a:prstGeom prst="roundRect">
            <a:avLst>
              <a:gd name="adj" fmla="val 8594"/>
            </a:avLst>
          </a:prstGeom>
          <a:solidFill>
            <a:srgbClr val="FFFFFF">
              <a:shade val="85000"/>
            </a:srgbClr>
          </a:solidFill>
          <a:ln>
            <a:noFill/>
          </a:ln>
          <a:effectLst>
            <a:outerShdw blurRad="149987" dist="250190" dir="8460000" algn="ctr">
              <a:srgbClr val="000000">
                <a:alpha val="28000"/>
              </a:srgbClr>
            </a:outerShdw>
            <a:reflection blurRad="12700" stA="38000" endPos="28000" dist="5000" dir="5400000" sy="-100000" algn="bl" rotWithShape="0"/>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وان فرعي 3"/>
          <p:cNvSpPr>
            <a:spLocks noGrp="1"/>
          </p:cNvSpPr>
          <p:nvPr>
            <p:ph type="subTitle" idx="1"/>
          </p:nvPr>
        </p:nvSpPr>
        <p:spPr>
          <a:xfrm>
            <a:off x="0" y="0"/>
            <a:ext cx="9144000" cy="6858000"/>
          </a:xfrm>
        </p:spPr>
        <p:txBody>
          <a:bodyPr/>
          <a:lstStyle/>
          <a:p>
            <a:r>
              <a:rPr lang="ar-SA" i="1" dirty="0" smtClean="0">
                <a:solidFill>
                  <a:srgbClr val="C00000"/>
                </a:solidFill>
              </a:rPr>
              <a:t>بعض </a:t>
            </a:r>
            <a:r>
              <a:rPr lang="ar-SA" i="1" dirty="0" err="1" smtClean="0">
                <a:solidFill>
                  <a:srgbClr val="C00000"/>
                </a:solidFill>
              </a:rPr>
              <a:t>الادباء</a:t>
            </a:r>
            <a:r>
              <a:rPr lang="ar-SA" i="1" dirty="0" smtClean="0">
                <a:solidFill>
                  <a:srgbClr val="C00000"/>
                </a:solidFill>
              </a:rPr>
              <a:t> :</a:t>
            </a:r>
          </a:p>
          <a:p>
            <a:endParaRPr lang="ar-SA" sz="3600" dirty="0" smtClean="0">
              <a:solidFill>
                <a:srgbClr val="C00000"/>
              </a:solidFill>
            </a:endParaRPr>
          </a:p>
          <a:p>
            <a:pPr algn="r"/>
            <a:r>
              <a:rPr lang="ar-SA" sz="3600" dirty="0" smtClean="0">
                <a:solidFill>
                  <a:srgbClr val="C00000"/>
                </a:solidFill>
              </a:rPr>
              <a:t>*</a:t>
            </a:r>
            <a:r>
              <a:rPr lang="ar-SA" sz="3600" i="1" dirty="0" smtClean="0">
                <a:solidFill>
                  <a:srgbClr val="C00000"/>
                </a:solidFill>
              </a:rPr>
              <a:t>نجيب محفوظ</a:t>
            </a:r>
          </a:p>
          <a:p>
            <a:pPr algn="r"/>
            <a:endParaRPr lang="ar-SA" sz="4000" i="1" dirty="0" smtClean="0">
              <a:solidFill>
                <a:srgbClr val="C00000"/>
              </a:solidFill>
            </a:endParaRPr>
          </a:p>
          <a:p>
            <a:pPr algn="r"/>
            <a:r>
              <a:rPr lang="ar-SA" sz="4000" i="1" dirty="0" smtClean="0">
                <a:solidFill>
                  <a:srgbClr val="C00000"/>
                </a:solidFill>
              </a:rPr>
              <a:t>*فدوى طوقان</a:t>
            </a:r>
          </a:p>
          <a:p>
            <a:pPr algn="r"/>
            <a:r>
              <a:rPr lang="ar-SA" sz="5400" i="1" dirty="0" smtClean="0">
                <a:solidFill>
                  <a:srgbClr val="C00000"/>
                </a:solidFill>
              </a:rPr>
              <a:t> </a:t>
            </a:r>
          </a:p>
          <a:p>
            <a:pPr algn="r"/>
            <a:r>
              <a:rPr lang="ar-SA" sz="4400" i="1" dirty="0" smtClean="0">
                <a:solidFill>
                  <a:srgbClr val="C00000"/>
                </a:solidFill>
              </a:rPr>
              <a:t>*محمود تيمور</a:t>
            </a:r>
            <a:endParaRPr lang="ar-SA" sz="4400" i="1" dirty="0">
              <a:solidFill>
                <a:srgbClr val="C00000"/>
              </a:solidFill>
            </a:endParaRPr>
          </a:p>
        </p:txBody>
      </p:sp>
    </p:spTree>
  </p:cSld>
  <p:clrMapOvr>
    <a:masterClrMapping/>
  </p:clrMapOvr>
  <p:transition spd="med">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000232" y="142852"/>
            <a:ext cx="5000660" cy="857256"/>
          </a:xfrm>
        </p:spPr>
        <p:txBody>
          <a:bodyPr>
            <a:normAutofit fontScale="90000"/>
          </a:bodyPr>
          <a:lstStyle/>
          <a:p>
            <a:r>
              <a:rPr lang="ar-SA" i="1" dirty="0" smtClean="0"/>
              <a:t>نبذة قصيرة عن الكاتب نجيب محفوظ</a:t>
            </a:r>
            <a:endParaRPr lang="ar-SA" i="1" dirty="0"/>
          </a:p>
        </p:txBody>
      </p:sp>
      <p:sp>
        <p:nvSpPr>
          <p:cNvPr id="4" name="عنوان فرعي 3"/>
          <p:cNvSpPr>
            <a:spLocks noGrp="1"/>
          </p:cNvSpPr>
          <p:nvPr>
            <p:ph type="subTitle" idx="1"/>
          </p:nvPr>
        </p:nvSpPr>
        <p:spPr>
          <a:xfrm>
            <a:off x="0" y="1214422"/>
            <a:ext cx="9144000" cy="5643578"/>
          </a:xfrm>
        </p:spPr>
        <p:txBody>
          <a:bodyPr/>
          <a:lstStyle/>
          <a:p>
            <a:r>
              <a:rPr lang="ar-SA" b="1" i="1" dirty="0" smtClean="0">
                <a:solidFill>
                  <a:schemeClr val="tx1"/>
                </a:solidFill>
              </a:rPr>
              <a:t>نجيب محفوظ</a:t>
            </a:r>
            <a:r>
              <a:rPr lang="ar-SA" i="1" dirty="0" smtClean="0">
                <a:solidFill>
                  <a:schemeClr val="tx1"/>
                </a:solidFill>
              </a:rPr>
              <a:t> روائي مصري وُلد في 11 ديسمبر 1911، وتوفي في 30 أغسطس 2000 كتب نجيب محفوظ منذ بداية الأربعينيات واستمر حتى2004 . تدور أحداث جميع رواياته في مصر، وتظهر فيها </a:t>
            </a:r>
            <a:r>
              <a:rPr lang="ar-SA" i="1" dirty="0" err="1" smtClean="0">
                <a:solidFill>
                  <a:schemeClr val="tx1"/>
                </a:solidFill>
              </a:rPr>
              <a:t>ثيمة</a:t>
            </a:r>
            <a:r>
              <a:rPr lang="ar-SA" i="1" dirty="0" smtClean="0">
                <a:solidFill>
                  <a:schemeClr val="tx1"/>
                </a:solidFill>
              </a:rPr>
              <a:t> متكررة هي الحارة التي تعادل العالم. من أشهر أعماله الثلاثية </a:t>
            </a:r>
            <a:r>
              <a:rPr lang="ar-SA" i="1" dirty="0" err="1" smtClean="0">
                <a:solidFill>
                  <a:schemeClr val="tx1"/>
                </a:solidFill>
              </a:rPr>
              <a:t>واولاده</a:t>
            </a:r>
            <a:r>
              <a:rPr lang="ar-SA" i="1" dirty="0" smtClean="0">
                <a:solidFill>
                  <a:schemeClr val="tx1"/>
                </a:solidFill>
              </a:rPr>
              <a:t>  حارتنا التي مُنعت من النشر في مصر منذ صدورها وحتى وقتٍ قريب. بينما يُصنف أدب محفوظ باعتباره أدباً واقعياً، محفوظ أكثر أديبٍ عربي حولت أعماله إلى السينما والتلفزيون.</a:t>
            </a:r>
          </a:p>
          <a:p>
            <a:r>
              <a:rPr lang="ar-SA" i="1" dirty="0" smtClean="0">
                <a:solidFill>
                  <a:schemeClr val="tx1"/>
                </a:solidFill>
              </a:rPr>
              <a:t>سُمي نجيب محفوظ باسمٍ مركب تقديراً من والده عبد العزيز إبراهيم للطبيب </a:t>
            </a:r>
            <a:r>
              <a:rPr lang="ar-SA" i="1" dirty="0" err="1" smtClean="0">
                <a:solidFill>
                  <a:schemeClr val="tx1"/>
                </a:solidFill>
              </a:rPr>
              <a:t>أبوعوف</a:t>
            </a:r>
            <a:r>
              <a:rPr lang="ar-SA" i="1" dirty="0" smtClean="0">
                <a:solidFill>
                  <a:schemeClr val="tx1"/>
                </a:solidFill>
              </a:rPr>
              <a:t> نجيب باشا محفوظ الذي أشرف على ولادته التي كانت متعسرة.</a:t>
            </a:r>
          </a:p>
          <a:p>
            <a:endParaRPr lang="ar-SA" dirty="0"/>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143108" y="0"/>
            <a:ext cx="4143404" cy="785794"/>
          </a:xfrm>
        </p:spPr>
        <p:txBody>
          <a:bodyPr/>
          <a:lstStyle/>
          <a:p>
            <a:r>
              <a:rPr lang="ar-SA" i="1" dirty="0" smtClean="0">
                <a:solidFill>
                  <a:schemeClr val="accent5">
                    <a:lumMod val="50000"/>
                  </a:schemeClr>
                </a:solidFill>
              </a:rPr>
              <a:t>حياته</a:t>
            </a:r>
            <a:endParaRPr lang="ar-SA" i="1" dirty="0">
              <a:solidFill>
                <a:schemeClr val="accent5">
                  <a:lumMod val="50000"/>
                </a:schemeClr>
              </a:solidFill>
            </a:endParaRPr>
          </a:p>
        </p:txBody>
      </p:sp>
      <p:sp>
        <p:nvSpPr>
          <p:cNvPr id="4" name="عنوان فرعي 3"/>
          <p:cNvSpPr>
            <a:spLocks noGrp="1"/>
          </p:cNvSpPr>
          <p:nvPr>
            <p:ph type="subTitle" idx="1"/>
          </p:nvPr>
        </p:nvSpPr>
        <p:spPr>
          <a:xfrm>
            <a:off x="0" y="1071546"/>
            <a:ext cx="9144000" cy="5786454"/>
          </a:xfrm>
        </p:spPr>
        <p:txBody>
          <a:bodyPr>
            <a:normAutofit lnSpcReduction="10000"/>
          </a:bodyPr>
          <a:lstStyle/>
          <a:p>
            <a:r>
              <a:rPr lang="ar-SA" i="1" dirty="0" smtClean="0">
                <a:solidFill>
                  <a:schemeClr val="accent5">
                    <a:lumMod val="50000"/>
                  </a:schemeClr>
                </a:solidFill>
              </a:rPr>
              <a:t>وُلد </a:t>
            </a:r>
            <a:r>
              <a:rPr lang="ar-SA" b="1" i="1" dirty="0" smtClean="0">
                <a:solidFill>
                  <a:schemeClr val="accent5">
                    <a:lumMod val="50000"/>
                  </a:schemeClr>
                </a:solidFill>
              </a:rPr>
              <a:t>نجيب محفوظ عبد العزيز إبراهيم أحمد الباشا</a:t>
            </a:r>
            <a:r>
              <a:rPr lang="ar-SA" i="1" dirty="0" smtClean="0">
                <a:solidFill>
                  <a:schemeClr val="accent5">
                    <a:lumMod val="50000"/>
                  </a:schemeClr>
                </a:solidFill>
              </a:rPr>
              <a:t> في القاهرة. والده الذي كان موظفاً لم يقرأ كتاباً في حياته بعد القرآن غير حديث عيسى بن هشام لأن كاتبه المويلحي كان صديقاً له، وفاطمة مصطفى </a:t>
            </a:r>
            <a:r>
              <a:rPr lang="ar-SA" i="1" dirty="0" err="1" smtClean="0">
                <a:solidFill>
                  <a:schemeClr val="accent5">
                    <a:lumMod val="50000"/>
                  </a:schemeClr>
                </a:solidFill>
              </a:rPr>
              <a:t>قشيشة</a:t>
            </a:r>
            <a:r>
              <a:rPr lang="ar-SA" i="1" dirty="0" smtClean="0">
                <a:solidFill>
                  <a:schemeClr val="accent5">
                    <a:lumMod val="50000"/>
                  </a:schemeClr>
                </a:solidFill>
              </a:rPr>
              <a:t>، ابنة التزوج نجيب محفوظ في فترة توقفه عن الكتابة بعد ثورة 1952 من السيدة عطية الله إبراهيم، وأخفى خبر زواجه عمن حوله لعشر سنوات متعللاً عن عدم زواجه بانشغاله برعاية أمه وأخته الأرملة وأطفالها. في تلك الفترة كان دخله قد ازداد من عمله في كتابة سيناريوهات الأفلام وأصبح لديه من المال ما يكفي لتأسيس عائلة. ولم يُعرف عن زواجه إلا بعد عشر سنواتٍ من حدوثه عندما تشاجرت إحدى ابنتيه أم كلثوم وفاطمة مع زميلة لها في المدرسة، فعرف الشاعر صلاح جاهين بالأمر من والد الطالبة، وانتشر الخبر بين المعارف.</a:t>
            </a:r>
            <a:r>
              <a:rPr lang="ar-SA" i="1" baseline="30000" dirty="0" smtClean="0">
                <a:solidFill>
                  <a:schemeClr val="accent5">
                    <a:lumMod val="50000"/>
                  </a:schemeClr>
                </a:solidFill>
              </a:rPr>
              <a:t> </a:t>
            </a:r>
            <a:r>
              <a:rPr lang="ar-SA" i="1" dirty="0" smtClean="0">
                <a:solidFill>
                  <a:schemeClr val="accent5">
                    <a:lumMod val="50000"/>
                  </a:schemeClr>
                </a:solidFill>
              </a:rPr>
              <a:t>شيخ مصطفى </a:t>
            </a:r>
            <a:r>
              <a:rPr lang="ar-SA" i="1" dirty="0" err="1" smtClean="0">
                <a:solidFill>
                  <a:schemeClr val="accent5">
                    <a:lumMod val="50000"/>
                  </a:schemeClr>
                </a:solidFill>
              </a:rPr>
              <a:t>قشيشة</a:t>
            </a:r>
            <a:r>
              <a:rPr lang="ar-SA" i="1" dirty="0" smtClean="0">
                <a:solidFill>
                  <a:schemeClr val="accent5">
                    <a:lumMod val="50000"/>
                  </a:schemeClr>
                </a:solidFill>
              </a:rPr>
              <a:t> من علماء الأزهر</a:t>
            </a:r>
            <a:r>
              <a:rPr lang="ar-SA" dirty="0" smtClean="0">
                <a:solidFill>
                  <a:schemeClr val="accent5">
                    <a:lumMod val="50000"/>
                  </a:schemeClr>
                </a:solidFill>
              </a:rPr>
              <a:t>.</a:t>
            </a:r>
            <a:endParaRPr lang="ar-SA" dirty="0">
              <a:solidFill>
                <a:schemeClr val="accent5">
                  <a:lumMod val="50000"/>
                </a:schemeClr>
              </a:solidFill>
            </a:endParaRPr>
          </a:p>
        </p:txBody>
      </p:sp>
    </p:spTree>
  </p:cSld>
  <p:clrMapOvr>
    <a:masterClrMapping/>
  </p:clrMapOvr>
  <p:transition spd="med">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571736" y="0"/>
            <a:ext cx="4214842" cy="1000132"/>
          </a:xfrm>
        </p:spPr>
        <p:txBody>
          <a:bodyPr/>
          <a:lstStyle/>
          <a:p>
            <a:r>
              <a:rPr lang="ar-SA" dirty="0" err="1" smtClean="0"/>
              <a:t>الاهداء</a:t>
            </a:r>
            <a:endParaRPr lang="ar-SA" dirty="0"/>
          </a:p>
        </p:txBody>
      </p:sp>
      <p:sp>
        <p:nvSpPr>
          <p:cNvPr id="4" name="عنوان فرعي 3"/>
          <p:cNvSpPr>
            <a:spLocks noGrp="1"/>
          </p:cNvSpPr>
          <p:nvPr>
            <p:ph type="subTitle" idx="1"/>
          </p:nvPr>
        </p:nvSpPr>
        <p:spPr>
          <a:xfrm>
            <a:off x="0" y="1000108"/>
            <a:ext cx="9144000" cy="5857892"/>
          </a:xfrm>
        </p:spPr>
        <p:txBody>
          <a:bodyPr>
            <a:normAutofit fontScale="92500" lnSpcReduction="10000"/>
          </a:bodyPr>
          <a:lstStyle/>
          <a:p>
            <a:r>
              <a:rPr lang="ar-SA" b="1" i="1" dirty="0" smtClean="0">
                <a:solidFill>
                  <a:schemeClr val="accent3">
                    <a:lumMod val="75000"/>
                  </a:schemeClr>
                </a:solidFill>
              </a:rPr>
              <a:t/>
            </a:r>
            <a:br>
              <a:rPr lang="ar-SA" b="1" i="1" dirty="0" smtClean="0">
                <a:solidFill>
                  <a:schemeClr val="accent3">
                    <a:lumMod val="75000"/>
                  </a:schemeClr>
                </a:solidFill>
              </a:rPr>
            </a:br>
            <a:r>
              <a:rPr lang="ar-SA" b="1" i="1" dirty="0" smtClean="0">
                <a:solidFill>
                  <a:schemeClr val="accent3">
                    <a:lumMod val="75000"/>
                  </a:schemeClr>
                </a:solidFill>
              </a:rPr>
              <a:t>إلى الزهرة التي تذبل مع الزمن لتجعل غيرها من البراعم تنمو وتتفتح، وتأخذ دورها في الحياة، إلى من لا تنسى أبدا، ولن أنسى في يوم من الأيام أفاضلها ، فكيف أنسى لون الحبر والطباشير على يديها .. !! .. </a:t>
            </a:r>
            <a:br>
              <a:rPr lang="ar-SA" b="1" i="1" dirty="0" smtClean="0">
                <a:solidFill>
                  <a:schemeClr val="accent3">
                    <a:lumMod val="75000"/>
                  </a:schemeClr>
                </a:solidFill>
              </a:rPr>
            </a:br>
            <a:r>
              <a:rPr lang="ar-SA" b="1" i="1" dirty="0" smtClean="0">
                <a:solidFill>
                  <a:schemeClr val="accent3">
                    <a:lumMod val="75000"/>
                  </a:schemeClr>
                </a:solidFill>
              </a:rPr>
              <a:t>أستاذتي الكريمة .. أرفع كل معاني التـقدير والشكر </a:t>
            </a:r>
            <a:r>
              <a:rPr lang="ar-SA" b="1" i="1" dirty="0" err="1" smtClean="0">
                <a:solidFill>
                  <a:schemeClr val="accent3">
                    <a:lumMod val="75000"/>
                  </a:schemeClr>
                </a:solidFill>
              </a:rPr>
              <a:t>لك</a:t>
            </a:r>
            <a:r>
              <a:rPr lang="ar-SA" b="1" i="1" dirty="0" smtClean="0">
                <a:solidFill>
                  <a:schemeClr val="accent3">
                    <a:lumMod val="75000"/>
                  </a:schemeClr>
                </a:solidFill>
              </a:rPr>
              <a:t> . </a:t>
            </a:r>
            <a:br>
              <a:rPr lang="ar-SA" b="1" i="1" dirty="0" smtClean="0">
                <a:solidFill>
                  <a:schemeClr val="accent3">
                    <a:lumMod val="75000"/>
                  </a:schemeClr>
                </a:solidFill>
              </a:rPr>
            </a:br>
            <a:r>
              <a:rPr lang="ar-SA" b="1" i="1" dirty="0" smtClean="0">
                <a:solidFill>
                  <a:schemeClr val="accent3">
                    <a:lumMod val="75000"/>
                  </a:schemeClr>
                </a:solidFill>
              </a:rPr>
              <a:t>عِشنا معكِ أروع اللحظات </a:t>
            </a:r>
            <a:br>
              <a:rPr lang="ar-SA" b="1" i="1" dirty="0" smtClean="0">
                <a:solidFill>
                  <a:schemeClr val="accent3">
                    <a:lumMod val="75000"/>
                  </a:schemeClr>
                </a:solidFill>
              </a:rPr>
            </a:br>
            <a:r>
              <a:rPr lang="ar-SA" b="1" i="1" dirty="0" smtClean="0">
                <a:solidFill>
                  <a:schemeClr val="accent3">
                    <a:lumMod val="75000"/>
                  </a:schemeClr>
                </a:solidFill>
              </a:rPr>
              <a:t>تشوّقنا لأرق وأعذب الهمسات </a:t>
            </a:r>
            <a:br>
              <a:rPr lang="ar-SA" b="1" i="1" dirty="0" smtClean="0">
                <a:solidFill>
                  <a:schemeClr val="accent3">
                    <a:lumMod val="75000"/>
                  </a:schemeClr>
                </a:solidFill>
              </a:rPr>
            </a:br>
            <a:r>
              <a:rPr lang="ar-SA" b="1" i="1" dirty="0" smtClean="0">
                <a:solidFill>
                  <a:schemeClr val="accent3">
                    <a:lumMod val="75000"/>
                  </a:schemeClr>
                </a:solidFill>
              </a:rPr>
              <a:t>تاقت قلوبنا شغفاً بمحبتكِ </a:t>
            </a:r>
            <a:br>
              <a:rPr lang="ar-SA" b="1" i="1" dirty="0" smtClean="0">
                <a:solidFill>
                  <a:schemeClr val="accent3">
                    <a:lumMod val="75000"/>
                  </a:schemeClr>
                </a:solidFill>
              </a:rPr>
            </a:br>
            <a:r>
              <a:rPr lang="ar-SA" b="1" i="1" dirty="0" smtClean="0">
                <a:solidFill>
                  <a:schemeClr val="accent3">
                    <a:lumMod val="75000"/>
                  </a:schemeClr>
                </a:solidFill>
              </a:rPr>
              <a:t>وتعلّقت أرواحنا </a:t>
            </a:r>
            <a:r>
              <a:rPr lang="ar-SA" b="1" i="1" dirty="0" err="1" smtClean="0">
                <a:solidFill>
                  <a:schemeClr val="accent3">
                    <a:lumMod val="75000"/>
                  </a:schemeClr>
                </a:solidFill>
              </a:rPr>
              <a:t>إئتلافاً</a:t>
            </a:r>
            <a:r>
              <a:rPr lang="ar-SA" b="1" i="1" dirty="0" smtClean="0">
                <a:solidFill>
                  <a:schemeClr val="accent3">
                    <a:lumMod val="75000"/>
                  </a:schemeClr>
                </a:solidFill>
              </a:rPr>
              <a:t> بروحكِ </a:t>
            </a:r>
            <a:br>
              <a:rPr lang="ar-SA" b="1" i="1" dirty="0" smtClean="0">
                <a:solidFill>
                  <a:schemeClr val="accent3">
                    <a:lumMod val="75000"/>
                  </a:schemeClr>
                </a:solidFill>
              </a:rPr>
            </a:br>
            <a:r>
              <a:rPr lang="ar-SA" b="1" i="1" dirty="0" err="1" smtClean="0">
                <a:solidFill>
                  <a:schemeClr val="accent3">
                    <a:lumMod val="75000"/>
                  </a:schemeClr>
                </a:solidFill>
              </a:rPr>
              <a:t>إمتزجت</a:t>
            </a:r>
            <a:r>
              <a:rPr lang="ar-SA" b="1" i="1" dirty="0" smtClean="0">
                <a:solidFill>
                  <a:schemeClr val="accent3">
                    <a:lumMod val="75000"/>
                  </a:schemeClr>
                </a:solidFill>
              </a:rPr>
              <a:t> </a:t>
            </a:r>
            <a:r>
              <a:rPr lang="ar-SA" b="1" i="1" dirty="0" err="1" smtClean="0">
                <a:solidFill>
                  <a:schemeClr val="accent3">
                    <a:lumMod val="75000"/>
                  </a:schemeClr>
                </a:solidFill>
              </a:rPr>
              <a:t>ذواتنا</a:t>
            </a:r>
            <a:r>
              <a:rPr lang="ar-SA" b="1" i="1" dirty="0" smtClean="0">
                <a:solidFill>
                  <a:schemeClr val="accent3">
                    <a:lumMod val="75000"/>
                  </a:schemeClr>
                </a:solidFill>
              </a:rPr>
              <a:t> لتكون </a:t>
            </a:r>
            <a:r>
              <a:rPr lang="ar-SA" b="1" i="1" dirty="0" err="1" smtClean="0">
                <a:solidFill>
                  <a:schemeClr val="accent3">
                    <a:lumMod val="75000"/>
                  </a:schemeClr>
                </a:solidFill>
              </a:rPr>
              <a:t>ذاتاً</a:t>
            </a:r>
            <a:r>
              <a:rPr lang="ar-SA" b="1" i="1" dirty="0" smtClean="0">
                <a:solidFill>
                  <a:schemeClr val="accent3">
                    <a:lumMod val="75000"/>
                  </a:schemeClr>
                </a:solidFill>
              </a:rPr>
              <a:t> واحدة ونفساً واحدة في أجساد مُتفرِّقة </a:t>
            </a:r>
            <a:br>
              <a:rPr lang="ar-SA" b="1" i="1" dirty="0" smtClean="0">
                <a:solidFill>
                  <a:schemeClr val="accent3">
                    <a:lumMod val="75000"/>
                  </a:schemeClr>
                </a:solidFill>
              </a:rPr>
            </a:br>
            <a:r>
              <a:rPr lang="ar-SA" b="1" i="1" dirty="0" smtClean="0">
                <a:solidFill>
                  <a:schemeClr val="accent3">
                    <a:lumMod val="75000"/>
                  </a:schemeClr>
                </a:solidFill>
              </a:rPr>
              <a:t>لكم أحببنا ؟؟</a:t>
            </a:r>
            <a:br>
              <a:rPr lang="ar-SA" b="1" i="1" dirty="0" smtClean="0">
                <a:solidFill>
                  <a:schemeClr val="accent3">
                    <a:lumMod val="75000"/>
                  </a:schemeClr>
                </a:solidFill>
              </a:rPr>
            </a:br>
            <a:r>
              <a:rPr lang="ar-SA" b="1" i="1" dirty="0" smtClean="0">
                <a:solidFill>
                  <a:schemeClr val="accent3">
                    <a:lumMod val="75000"/>
                  </a:schemeClr>
                </a:solidFill>
              </a:rPr>
              <a:t>مكانة خاصة </a:t>
            </a:r>
            <a:br>
              <a:rPr lang="ar-SA" b="1" i="1" dirty="0" smtClean="0">
                <a:solidFill>
                  <a:schemeClr val="accent3">
                    <a:lumMod val="75000"/>
                  </a:schemeClr>
                </a:solidFill>
              </a:rPr>
            </a:br>
            <a:r>
              <a:rPr lang="ar-SA" b="1" i="1" dirty="0" err="1" smtClean="0">
                <a:solidFill>
                  <a:schemeClr val="accent3">
                    <a:lumMod val="75000"/>
                  </a:schemeClr>
                </a:solidFill>
              </a:rPr>
              <a:t>و</a:t>
            </a:r>
            <a:r>
              <a:rPr lang="ar-SA" b="1" i="1" dirty="0" smtClean="0">
                <a:solidFill>
                  <a:schemeClr val="accent3">
                    <a:lumMod val="75000"/>
                  </a:schemeClr>
                </a:solidFill>
              </a:rPr>
              <a:t> يبقى لكم في كل </a:t>
            </a:r>
            <a:r>
              <a:rPr lang="ar-SA" b="1" i="1" dirty="0" err="1" smtClean="0">
                <a:solidFill>
                  <a:schemeClr val="accent3">
                    <a:lumMod val="75000"/>
                  </a:schemeClr>
                </a:solidFill>
              </a:rPr>
              <a:t>شئ</a:t>
            </a:r>
            <a:r>
              <a:rPr lang="ar-SA" b="1" i="1" dirty="0" smtClean="0">
                <a:solidFill>
                  <a:schemeClr val="accent3">
                    <a:lumMod val="75000"/>
                  </a:schemeClr>
                </a:solidFill>
              </a:rPr>
              <a:t> بقايا ،، حتى في أعماق الحنايا </a:t>
            </a:r>
            <a:br>
              <a:rPr lang="ar-SA" b="1" i="1" dirty="0" smtClean="0">
                <a:solidFill>
                  <a:schemeClr val="accent3">
                    <a:lumMod val="75000"/>
                  </a:schemeClr>
                </a:solidFill>
              </a:rPr>
            </a:br>
            <a:endParaRPr lang="ar-SA" dirty="0"/>
          </a:p>
        </p:txBody>
      </p:sp>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3071802" y="0"/>
            <a:ext cx="3643338" cy="785794"/>
          </a:xfrm>
        </p:spPr>
        <p:txBody>
          <a:bodyPr/>
          <a:lstStyle/>
          <a:p>
            <a:r>
              <a:rPr lang="ar-SA" i="1" dirty="0" err="1" smtClean="0"/>
              <a:t>اعماله</a:t>
            </a:r>
            <a:endParaRPr lang="ar-SA" i="1" dirty="0"/>
          </a:p>
        </p:txBody>
      </p:sp>
      <p:sp>
        <p:nvSpPr>
          <p:cNvPr id="4" name="عنوان فرعي 3"/>
          <p:cNvSpPr>
            <a:spLocks noGrp="1"/>
          </p:cNvSpPr>
          <p:nvPr>
            <p:ph type="subTitle" idx="1"/>
          </p:nvPr>
        </p:nvSpPr>
        <p:spPr>
          <a:xfrm>
            <a:off x="0" y="1000108"/>
            <a:ext cx="9144000" cy="5857892"/>
          </a:xfrm>
        </p:spPr>
        <p:txBody>
          <a:bodyPr>
            <a:normAutofit/>
          </a:bodyPr>
          <a:lstStyle/>
          <a:p>
            <a:r>
              <a:rPr lang="ar-SA" i="1" dirty="0" smtClean="0"/>
              <a:t>الروايات:</a:t>
            </a:r>
          </a:p>
          <a:p>
            <a:pPr marL="514350" indent="-514350" algn="r">
              <a:buAutoNum type="arabicParenR"/>
            </a:pPr>
            <a:r>
              <a:rPr lang="ar-SA" i="1" dirty="0" smtClean="0"/>
              <a:t>عبث الأقدار </a:t>
            </a:r>
          </a:p>
          <a:p>
            <a:pPr algn="r"/>
            <a:endParaRPr lang="ar-SA" i="1" dirty="0" smtClean="0"/>
          </a:p>
          <a:p>
            <a:pPr algn="r"/>
            <a:r>
              <a:rPr lang="ar-SA" i="1" dirty="0" smtClean="0"/>
              <a:t>2) </a:t>
            </a:r>
            <a:r>
              <a:rPr lang="ar-SA" i="1" dirty="0" err="1" smtClean="0"/>
              <a:t>رادوبيس</a:t>
            </a:r>
            <a:r>
              <a:rPr lang="ar-SA" i="1" dirty="0" smtClean="0"/>
              <a:t> (1943)</a:t>
            </a:r>
          </a:p>
          <a:p>
            <a:pPr algn="r"/>
            <a:endParaRPr lang="ar-SA" i="1" dirty="0" smtClean="0"/>
          </a:p>
          <a:p>
            <a:pPr algn="r"/>
            <a:r>
              <a:rPr lang="ar-SA" i="1" dirty="0" smtClean="0"/>
              <a:t>3) زقاق المدق (1947)</a:t>
            </a:r>
          </a:p>
          <a:p>
            <a:pPr algn="r"/>
            <a:endParaRPr lang="ar-SA" i="1" dirty="0" smtClean="0"/>
          </a:p>
          <a:p>
            <a:pPr algn="r"/>
            <a:r>
              <a:rPr lang="ar-SA" i="1" dirty="0" smtClean="0"/>
              <a:t>4) خان الخليلي (1946)</a:t>
            </a:r>
          </a:p>
          <a:p>
            <a:pPr algn="r"/>
            <a:endParaRPr lang="ar-SA" i="1" dirty="0" smtClean="0"/>
          </a:p>
          <a:p>
            <a:pPr algn="r"/>
            <a:r>
              <a:rPr lang="ar-SA" i="1" dirty="0" smtClean="0"/>
              <a:t>5) </a:t>
            </a:r>
            <a:r>
              <a:rPr lang="ar-SA" i="1" dirty="0" err="1" smtClean="0"/>
              <a:t>ميرامار</a:t>
            </a:r>
            <a:r>
              <a:rPr lang="ar-SA" i="1" dirty="0" smtClean="0"/>
              <a:t> (1967</a:t>
            </a:r>
            <a:r>
              <a:rPr lang="ar-SA" dirty="0" smtClean="0"/>
              <a:t>)</a:t>
            </a:r>
          </a:p>
        </p:txBody>
      </p:sp>
    </p:spTree>
  </p:cSld>
  <p:clrMapOvr>
    <a:masterClrMapping/>
  </p:clrMapOvr>
  <p:transition spd="med">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571736" y="0"/>
            <a:ext cx="3857652" cy="928670"/>
          </a:xfrm>
        </p:spPr>
        <p:txBody>
          <a:bodyPr/>
          <a:lstStyle/>
          <a:p>
            <a:r>
              <a:rPr lang="ar-SA" i="1" dirty="0" smtClean="0">
                <a:solidFill>
                  <a:schemeClr val="accent6">
                    <a:lumMod val="50000"/>
                  </a:schemeClr>
                </a:solidFill>
              </a:rPr>
              <a:t>مسيرته </a:t>
            </a:r>
            <a:r>
              <a:rPr lang="ar-SA" i="1" dirty="0" err="1" smtClean="0">
                <a:solidFill>
                  <a:schemeClr val="accent6">
                    <a:lumMod val="50000"/>
                  </a:schemeClr>
                </a:solidFill>
              </a:rPr>
              <a:t>الادبية</a:t>
            </a:r>
            <a:endParaRPr lang="ar-SA" i="1" dirty="0">
              <a:solidFill>
                <a:schemeClr val="accent6">
                  <a:lumMod val="50000"/>
                </a:schemeClr>
              </a:solidFill>
            </a:endParaRPr>
          </a:p>
        </p:txBody>
      </p:sp>
      <p:sp>
        <p:nvSpPr>
          <p:cNvPr id="4" name="عنوان فرعي 3"/>
          <p:cNvSpPr>
            <a:spLocks noGrp="1"/>
          </p:cNvSpPr>
          <p:nvPr>
            <p:ph type="subTitle" idx="1"/>
          </p:nvPr>
        </p:nvSpPr>
        <p:spPr>
          <a:xfrm>
            <a:off x="0" y="928670"/>
            <a:ext cx="9144000" cy="5929330"/>
          </a:xfrm>
        </p:spPr>
        <p:txBody>
          <a:bodyPr>
            <a:normAutofit/>
          </a:bodyPr>
          <a:lstStyle/>
          <a:p>
            <a:r>
              <a:rPr lang="ar-SA" i="1" dirty="0" smtClean="0">
                <a:solidFill>
                  <a:schemeClr val="accent6">
                    <a:lumMod val="50000"/>
                  </a:schemeClr>
                </a:solidFill>
              </a:rPr>
              <a:t>في 1939، نشر روايته الأولى عبث الأقدار التي تقدم مفهومه عن الواقعية التاريخية. ثم نشر كفاح طيبة </a:t>
            </a:r>
            <a:r>
              <a:rPr lang="ar-SA" i="1" dirty="0" err="1" smtClean="0">
                <a:solidFill>
                  <a:schemeClr val="accent6">
                    <a:lumMod val="50000"/>
                  </a:schemeClr>
                </a:solidFill>
              </a:rPr>
              <a:t>ورادوبيس</a:t>
            </a:r>
            <a:r>
              <a:rPr lang="ar-SA" i="1" dirty="0" smtClean="0">
                <a:solidFill>
                  <a:schemeClr val="accent6">
                    <a:lumMod val="50000"/>
                  </a:schemeClr>
                </a:solidFill>
              </a:rPr>
              <a:t> منهياً ثلاثية تاريخية في زمن الفراعنة. وبدءاً من 1945 بدأ نجيب محفوظ خطه الروائي الواقعي الذي حافظ عليه في معظم مسيرته الأدبية برواية القاهرة الجديدة, ثم خان الخليلي وزقاق المدق. جرب محفوظ الواقعية النفسية في رواية السراب، ثم عاد إلى الواقعية الاجتماعية مع بداية ونهاي وثلاثية القاهرة. فيما بعد اتجه محفوظ إلى الرمزية في رواياته الشحاذ، وأولاد حارتنا التي سببت ردود فعلٍ قوية وكانت سبباً في التحريض على محاولة اغتياله</a:t>
            </a:r>
            <a:r>
              <a:rPr lang="ar-SA" dirty="0" smtClean="0">
                <a:solidFill>
                  <a:schemeClr val="accent6">
                    <a:lumMod val="50000"/>
                  </a:schemeClr>
                </a:solidFill>
              </a:rPr>
              <a:t>. </a:t>
            </a:r>
            <a:endParaRPr lang="ar-SA" dirty="0">
              <a:solidFill>
                <a:schemeClr val="accent6">
                  <a:lumMod val="50000"/>
                </a:schemeClr>
              </a:solidFill>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Bpn89288[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عنوان 2"/>
          <p:cNvSpPr>
            <a:spLocks noGrp="1"/>
          </p:cNvSpPr>
          <p:nvPr>
            <p:ph type="ctrTitle"/>
          </p:nvPr>
        </p:nvSpPr>
        <p:spPr>
          <a:xfrm>
            <a:off x="2285984" y="0"/>
            <a:ext cx="3643338" cy="928670"/>
          </a:xfrm>
        </p:spPr>
        <p:txBody>
          <a:bodyPr/>
          <a:lstStyle/>
          <a:p>
            <a:r>
              <a:rPr lang="ar-SA" i="1" dirty="0" smtClean="0">
                <a:solidFill>
                  <a:schemeClr val="accent3">
                    <a:lumMod val="50000"/>
                  </a:schemeClr>
                </a:solidFill>
              </a:rPr>
              <a:t>قصصه القصيرة</a:t>
            </a:r>
            <a:endParaRPr lang="ar-SA" i="1" dirty="0">
              <a:solidFill>
                <a:schemeClr val="accent3">
                  <a:lumMod val="50000"/>
                </a:schemeClr>
              </a:solidFill>
            </a:endParaRPr>
          </a:p>
        </p:txBody>
      </p:sp>
      <p:sp>
        <p:nvSpPr>
          <p:cNvPr id="4" name="عنوان فرعي 3"/>
          <p:cNvSpPr>
            <a:spLocks noGrp="1"/>
          </p:cNvSpPr>
          <p:nvPr>
            <p:ph type="subTitle" idx="1"/>
          </p:nvPr>
        </p:nvSpPr>
        <p:spPr>
          <a:xfrm>
            <a:off x="0" y="1500174"/>
            <a:ext cx="9144000" cy="5357826"/>
          </a:xfrm>
        </p:spPr>
        <p:txBody>
          <a:bodyPr/>
          <a:lstStyle/>
          <a:p>
            <a:r>
              <a:rPr lang="ar-SA" i="1" dirty="0" smtClean="0">
                <a:solidFill>
                  <a:schemeClr val="accent3">
                    <a:lumMod val="50000"/>
                  </a:schemeClr>
                </a:solidFill>
              </a:rPr>
              <a:t>1)همس الجنون 1938</a:t>
            </a:r>
          </a:p>
          <a:p>
            <a:r>
              <a:rPr lang="ar-SA" i="1" dirty="0" smtClean="0">
                <a:solidFill>
                  <a:schemeClr val="accent3">
                    <a:lumMod val="50000"/>
                  </a:schemeClr>
                </a:solidFill>
              </a:rPr>
              <a:t>2)دنيا الله 1962 </a:t>
            </a:r>
          </a:p>
          <a:p>
            <a:r>
              <a:rPr lang="ar-SA" i="1" dirty="0" smtClean="0">
                <a:solidFill>
                  <a:schemeClr val="accent3">
                    <a:lumMod val="50000"/>
                  </a:schemeClr>
                </a:solidFill>
              </a:rPr>
              <a:t>3)بيت سيء السمعة 1965</a:t>
            </a:r>
          </a:p>
          <a:p>
            <a:r>
              <a:rPr lang="ar-SA" i="1" dirty="0" smtClean="0">
                <a:solidFill>
                  <a:schemeClr val="accent3">
                    <a:lumMod val="50000"/>
                  </a:schemeClr>
                </a:solidFill>
              </a:rPr>
              <a:t>4)خمارة القط الأسود 1969</a:t>
            </a:r>
          </a:p>
          <a:p>
            <a:r>
              <a:rPr lang="ar-SA" i="1" dirty="0" smtClean="0">
                <a:solidFill>
                  <a:schemeClr val="accent3">
                    <a:lumMod val="50000"/>
                  </a:schemeClr>
                </a:solidFill>
              </a:rPr>
              <a:t>5)تحت المظلة 1969 </a:t>
            </a:r>
          </a:p>
          <a:p>
            <a:r>
              <a:rPr lang="ar-SA" i="1" dirty="0" smtClean="0">
                <a:solidFill>
                  <a:schemeClr val="accent3">
                    <a:lumMod val="50000"/>
                  </a:schemeClr>
                </a:solidFill>
              </a:rPr>
              <a:t>6)حكاية بلا بداية وبلا نهاية 1971</a:t>
            </a:r>
          </a:p>
          <a:p>
            <a:r>
              <a:rPr lang="ar-SA" i="1" dirty="0" smtClean="0">
                <a:solidFill>
                  <a:schemeClr val="accent3">
                    <a:lumMod val="50000"/>
                  </a:schemeClr>
                </a:solidFill>
              </a:rPr>
              <a:t>7)شهر العسل 1971</a:t>
            </a:r>
          </a:p>
          <a:p>
            <a:r>
              <a:rPr lang="ar-SA" i="1" dirty="0" smtClean="0">
                <a:solidFill>
                  <a:schemeClr val="accent3">
                    <a:lumMod val="50000"/>
                  </a:schemeClr>
                </a:solidFill>
              </a:rPr>
              <a:t>8)الجريمة 1973</a:t>
            </a:r>
          </a:p>
          <a:p>
            <a:r>
              <a:rPr lang="ar-SA" i="1" dirty="0" smtClean="0">
                <a:solidFill>
                  <a:schemeClr val="accent3">
                    <a:lumMod val="50000"/>
                  </a:schemeClr>
                </a:solidFill>
              </a:rPr>
              <a:t>9)الحب فوق هضبة الهرم 1979</a:t>
            </a:r>
          </a:p>
          <a:p>
            <a:endParaRPr lang="ar-SA" dirty="0"/>
          </a:p>
        </p:txBody>
      </p:sp>
    </p:spTree>
  </p:cSld>
  <p:clrMapOvr>
    <a:masterClrMapping/>
  </p:clrMapOvr>
  <p:transition spd="med">
    <p:newsflash/>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1159</Words>
  <Application>Microsoft Office PowerPoint</Application>
  <PresentationFormat>On-screen Show (4:3)</PresentationFormat>
  <Paragraphs>82</Paragraphs>
  <Slides>24</Slides>
  <Notes>0</Notes>
  <HiddenSlides>0</HiddenSlides>
  <MMClips>1</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سمة Office</vt:lpstr>
      <vt:lpstr>هويتي</vt:lpstr>
      <vt:lpstr>المقدمة</vt:lpstr>
      <vt:lpstr>PowerPoint Presentation</vt:lpstr>
      <vt:lpstr>نبذة قصيرة عن الكاتب نجيب محفوظ</vt:lpstr>
      <vt:lpstr>حياته</vt:lpstr>
      <vt:lpstr>الاهداء</vt:lpstr>
      <vt:lpstr>اعماله</vt:lpstr>
      <vt:lpstr>مسيرته الادبية</vt:lpstr>
      <vt:lpstr>قصصه القصيرة</vt:lpstr>
      <vt:lpstr>وفاته</vt:lpstr>
      <vt:lpstr>مؤلفاته</vt:lpstr>
      <vt:lpstr>ملحق الصور</vt:lpstr>
      <vt:lpstr>PowerPoint Presentation</vt:lpstr>
      <vt:lpstr>نبذة عن الكاتبة فدوى طوقان</vt:lpstr>
      <vt:lpstr>PowerPoint Presentation</vt:lpstr>
      <vt:lpstr>حياتها</vt:lpstr>
      <vt:lpstr>قصتها الصعبة </vt:lpstr>
      <vt:lpstr>وفاتها</vt:lpstr>
      <vt:lpstr> انظر هنا....</vt:lpstr>
      <vt:lpstr>PowerPoint Presentation</vt:lpstr>
      <vt:lpstr>بعض قصائدها </vt:lpstr>
      <vt:lpstr>ملحق الصور</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هويتي</dc:title>
  <dc:creator>Waseefa</dc:creator>
  <cp:lastModifiedBy>fatin</cp:lastModifiedBy>
  <cp:revision>38</cp:revision>
  <dcterms:created xsi:type="dcterms:W3CDTF">2012-03-08T14:42:11Z</dcterms:created>
  <dcterms:modified xsi:type="dcterms:W3CDTF">2013-01-02T22:04:05Z</dcterms:modified>
</cp:coreProperties>
</file>