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2" d="100"/>
          <a:sy n="42" d="100"/>
        </p:scale>
        <p:origin x="-114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5" name="מלבן מעוגל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מלבן מעוגל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כותרת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he-IL" smtClean="0"/>
              <a:t>לחץ כדי לערוך סגנון כותרת של תבנית בסיס</a:t>
            </a:r>
            <a:endParaRPr kumimoji="0" lang="en-US"/>
          </a:p>
        </p:txBody>
      </p:sp>
      <p:sp>
        <p:nvSpPr>
          <p:cNvPr id="20" name="כותרת משנה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sp>
        <p:nvSpPr>
          <p:cNvPr id="19" name="מציין מיקום של תאריך 18"/>
          <p:cNvSpPr>
            <a:spLocks noGrp="1"/>
          </p:cNvSpPr>
          <p:nvPr>
            <p:ph type="dt" sz="half" idx="10"/>
          </p:nvPr>
        </p:nvSpPr>
        <p:spPr/>
        <p:txBody>
          <a:bodyPr/>
          <a:lstStyle>
            <a:extLst/>
          </a:lstStyle>
          <a:p>
            <a:fld id="{A944E1AE-9676-4683-B39A-BB914E957EB1}" type="datetimeFigureOut">
              <a:rPr lang="he-IL" smtClean="0"/>
              <a:t>כ'/טבת/תשע"ג</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11" name="מציין מיקום של מספר שקופית 10"/>
          <p:cNvSpPr>
            <a:spLocks noGrp="1"/>
          </p:cNvSpPr>
          <p:nvPr>
            <p:ph type="sldNum" sz="quarter" idx="12"/>
          </p:nvPr>
        </p:nvSpPr>
        <p:spPr/>
        <p:txBody>
          <a:bodyPr/>
          <a:lstStyle>
            <a:extLst/>
          </a:lstStyle>
          <a:p>
            <a:fld id="{B452DE62-6C82-4301-B19F-64DC00374E87}"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502920" y="530352"/>
            <a:ext cx="8183880" cy="4187952"/>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A944E1AE-9676-4683-B39A-BB914E957EB1}" type="datetimeFigureOut">
              <a:rPr lang="he-IL" smtClean="0"/>
              <a:t>כ'/טבת/תשע"ג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B452DE62-6C82-4301-B19F-64DC00374E87}"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533404"/>
            <a:ext cx="1981200" cy="5257799"/>
          </a:xfrm>
        </p:spPr>
        <p:txBody>
          <a:bodyPr vert="eaVe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533400" y="533402"/>
            <a:ext cx="5943600" cy="5257801"/>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A944E1AE-9676-4683-B39A-BB914E957EB1}" type="datetimeFigureOut">
              <a:rPr lang="he-IL" smtClean="0"/>
              <a:t>כ'/טבת/תשע"ג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B452DE62-6C82-4301-B19F-64DC00374E87}"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idx="1"/>
          </p:nvPr>
        </p:nvSpPr>
        <p:spPr>
          <a:xfrm>
            <a:off x="502920" y="530352"/>
            <a:ext cx="8183880" cy="4187952"/>
          </a:xfrm>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A944E1AE-9676-4683-B39A-BB914E957EB1}" type="datetimeFigureOut">
              <a:rPr lang="he-IL" smtClean="0"/>
              <a:t>כ'/טבת/תשע"ג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B452DE62-6C82-4301-B19F-64DC00374E87}"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14" name="מלבן מעוגל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מלבן מעוגל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extLst/>
          </a:lstStyle>
          <a:p>
            <a:fld id="{A944E1AE-9676-4683-B39A-BB914E957EB1}" type="datetimeFigureOut">
              <a:rPr lang="he-IL" smtClean="0"/>
              <a:t>כ'/טבת/תשע"ג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B452DE62-6C82-4301-B19F-64DC00374E87}"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תוכן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A944E1AE-9676-4683-B39A-BB914E957EB1}" type="datetimeFigureOut">
              <a:rPr lang="he-IL" smtClean="0"/>
              <a:t>כ'/טבת/תשע"ג</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B452DE62-6C82-4301-B19F-64DC00374E87}"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502920" y="4983480"/>
            <a:ext cx="8183880" cy="1051560"/>
          </a:xfrm>
        </p:spPr>
        <p:txBody>
          <a:bodyPr anchor="b"/>
          <a:lstStyle>
            <a:lvl1pPr>
              <a:defRPr b="1"/>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A944E1AE-9676-4683-B39A-BB914E957EB1}" type="datetimeFigureOut">
              <a:rPr lang="he-IL" smtClean="0"/>
              <a:t>כ'/טבת/תשע"ג</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p:txBody>
          <a:bodyPr/>
          <a:lstStyle>
            <a:extLst/>
          </a:lstStyle>
          <a:p>
            <a:fld id="{B452DE62-6C82-4301-B19F-64DC00374E87}"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extLst/>
          </a:lstStyle>
          <a:p>
            <a:fld id="{A944E1AE-9676-4683-B39A-BB914E957EB1}" type="datetimeFigureOut">
              <a:rPr lang="he-IL" smtClean="0"/>
              <a:t>כ'/טבת/תשע"ג</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B452DE62-6C82-4301-B19F-64DC00374E87}"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7" name="מלבן מעוגל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מציין מיקום של תאריך 1"/>
          <p:cNvSpPr>
            <a:spLocks noGrp="1"/>
          </p:cNvSpPr>
          <p:nvPr>
            <p:ph type="dt" sz="half" idx="10"/>
          </p:nvPr>
        </p:nvSpPr>
        <p:spPr/>
        <p:txBody>
          <a:bodyPr/>
          <a:lstStyle>
            <a:extLst/>
          </a:lstStyle>
          <a:p>
            <a:fld id="{A944E1AE-9676-4683-B39A-BB914E957EB1}" type="datetimeFigureOut">
              <a:rPr lang="he-IL" smtClean="0"/>
              <a:t>כ'/טבת/תשע"ג</a:t>
            </a:fld>
            <a:endParaRPr lang="he-IL"/>
          </a:p>
        </p:txBody>
      </p:sp>
      <p:sp>
        <p:nvSpPr>
          <p:cNvPr id="3" name="מציין מיקום של כותרת תחתונה 2"/>
          <p:cNvSpPr>
            <a:spLocks noGrp="1"/>
          </p:cNvSpPr>
          <p:nvPr>
            <p:ph type="ftr" sz="quarter" idx="11"/>
          </p:nvPr>
        </p:nvSpPr>
        <p:spPr/>
        <p:txBody>
          <a:bodyPr/>
          <a:lstStyle>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B452DE62-6C82-4301-B19F-64DC00374E87}"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A944E1AE-9676-4683-B39A-BB914E957EB1}" type="datetimeFigureOut">
              <a:rPr lang="he-IL" smtClean="0"/>
              <a:t>כ'/טבת/תשע"ג</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B452DE62-6C82-4301-B19F-64DC00374E87}"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15" name="מלבן מעוגל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מלבן עם פינה יחידה מעוגלת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כותרת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A944E1AE-9676-4683-B39A-BB914E957EB1}" type="datetimeFigureOut">
              <a:rPr lang="he-IL" smtClean="0"/>
              <a:t>כ'/טבת/תשע"ג</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B452DE62-6C82-4301-B19F-64DC00374E87}" type="slidenum">
              <a:rPr lang="he-IL" smtClean="0"/>
              <a:t>‹#›</a:t>
            </a:fld>
            <a:endParaRPr lang="he-IL"/>
          </a:p>
        </p:txBody>
      </p:sp>
      <p:sp>
        <p:nvSpPr>
          <p:cNvPr id="3" name="מציין מיקום של תמונה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he-IL" smtClean="0"/>
              <a:t>לחץ על הסמל כדי להוסיף תמונה</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מלבן מעוגל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מלבן מעוגל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מציין מיקום של כותרת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25" name="מציין מיקום של תאריך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944E1AE-9676-4683-B39A-BB914E957EB1}" type="datetimeFigureOut">
              <a:rPr lang="he-IL" smtClean="0"/>
              <a:t>כ'/טבת/תשע"ג</a:t>
            </a:fld>
            <a:endParaRPr lang="he-IL"/>
          </a:p>
        </p:txBody>
      </p:sp>
      <p:sp>
        <p:nvSpPr>
          <p:cNvPr id="18" name="מציין מיקום של כותרת תחתונה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he-IL"/>
          </a:p>
        </p:txBody>
      </p:sp>
      <p:sp>
        <p:nvSpPr>
          <p:cNvPr id="5" name="מציין מיקום של מספר שקופית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452DE62-6C82-4301-B19F-64DC00374E87}"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0.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6.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8.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9.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1.gstatic.com/images?q=tbn:ANd9GcRtNhyruzaXEBgPsflncv8pj1bqNLNAWm_LN9PVlAM2XlTy5XleG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7" name="מלבן 6"/>
          <p:cNvSpPr/>
          <p:nvPr/>
        </p:nvSpPr>
        <p:spPr>
          <a:xfrm>
            <a:off x="4000496" y="2500306"/>
            <a:ext cx="3672939" cy="923330"/>
          </a:xfrm>
          <a:prstGeom prst="rect">
            <a:avLst/>
          </a:prstGeom>
          <a:noFill/>
        </p:spPr>
        <p:txBody>
          <a:bodyPr wrap="square" lIns="91440" tIns="45720" rIns="91440" bIns="45720">
            <a:spAutoFit/>
          </a:bodyPr>
          <a:lstStyle/>
          <a:p>
            <a:pPr algn="ctr"/>
            <a:r>
              <a:rPr lang="ar-SA"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سميح القاسم</a:t>
            </a:r>
            <a:endParaRPr lang="he-IL"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spd="med">
    <p:dissolve/>
    <p:sndAc>
      <p:stSnd>
        <p:snd r:embed="rId2" name="push.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descr="data:image/jpeg;base64,/9j/4AAQSkZJRgABAQAAAQABAAD/2wCEAAkGBhQSERMUExQVFBQVFxUXFxcXGBcWGRccGBcZGBgWFRcYHSYeHBojGRcUHy8gIycpLiwsFx4xNTAqNSYrLCkBCQoKDgwOGg8PGikkHxwpLSw0KSkpLC0sLCwsKSwpKSwsKSwpLCwsKSwpLCwsKSwsLCksKSkpLCksKSwsKSwsLP/AABEIAI8AoAMBIgACEQEDEQH/xAAcAAACAwEBAQEAAAAAAAAAAAAFBgMEBwIBAAj/xAA8EAACAAQEAwcCAgkDBQAAAAABAgADESEEBRIxBkFREyJhcYGRsTKhUtEHFDNCYpLB4fAjcoIVJFOi8f/EABkBAAIDAQAAAAAAAAAAAAAAAAMEAQIFAP/EACURAAICAgICAQQDAAAAAAAAAAABAgMRIRIxBEEiE1FhsTJCgf/aAAwDAQACEQMRAD8Ae8LJXQvdX6V5DpB3JMMhVu4u/wCEQv4V+4v+1fiD2QPdh4CM6h/NDli+IV/VE/Av8oj79UT8C/yiJo+jREyjiMKoIOhf5RA3iLNJOHks7IpNQAAoJJO3LwMXs2zZJSmpv0jIOPOICdEsG5LMw57UX5aKKO2/RbIP4i4lLv2gVC1+6KEJ5CkC8tmB+89PqB53HU9D5QAeTcitTWoa/e6jzgjgGLMq9bH4r50iyOHlMSrqXGldNtTU2Bv9uUBJWbETaUBUFtR00NK8/fcdBEEnOXUlBL1DZgT9J/F0uIvysCGANlY8hflSJc8EqPIknhZZDArpmUcMQCCTam32ivjs7u5BCHYgDkNmFukTTsIRK01DhdlNKcrjoawt4/LjrDXUnlWo9KbxKtz0RKGOz7E5sJjVZtVL1FiB1pS8HMgzCWG1VUk0FG5jma/kISsSkyW5XQteRAqT0oB1tDzk+QFZRE2aBMOmhVVOknl4738YtF7Ks1ThjESZiNaW2w7oBryjniHhRZ2Hoid5akAhQetBaEbIZs3Cq0qYdaK60YChAJuG5xqOW4irla1VlDp5bG8TJEJ4Z+esww2lyCKEEg+cVVk05Qycb4Ls8bOFagsSPXlAFjCDbTwaUdrJ5pHSI3UXtE1IjmDeKlmbFg27q/7V+IN5JO0zPMUgBgm7q+Q+IKYV9oDF4lkDJZWBvEQ4ifpuducdSJlVBgfxJJZsNNCfVpNI0X1oTXZnueZ00yY7VopJp4UjOs3mibNeYTZSFA5+J+feHCVKPYmprQsrdawk5xhxKd0A3ofIkA7xPo72DJ+MUk2NzsDbwtE2HnEaStQym3P3EU5eFNb+njDBluV6gDQgf5zijnxCwg5PBZw00u2rT57EfnDRgwSBVQB4VrFbB4JUAAEEVIG3tCNlrZo1+OkRz8GGGwG996eJgNisnchigRlIqVqCCRtY3vt4QbaX47wKxrsoLLSorfb4gtFmQPkVYWRbfFlXWuGdZhFDcAkdamtLcxDDw/l86ZMM5JILigEstu3gARyvetTCxmGOmTG77U26VpvSv9oY+EMy0PudTH6j+6Dai0rflXlD8WZzDOS5yZWMVZiPLZu66Ma0NqMtd940jDKO0SpOpAdNLggmEvMMvM4Spmk9yoZ1PeA8qG1hv4wWyObXW7lj2a6gbLYbh/GCvooL36WMhKTRiBXTMIBG9wLmM/Kxr/6R5pm4GXMWoGq9Re4/tGRsIzrViRo0vMTwiI32MSRHM2MDCs1zLULBAOYX4gy+AaWLwLyc07M+C/0h41K4vQxMK1JMVlNxZVytzQ18PiLk16Ax8JYG0U8TOvaDt8Igf5MVM4ypQWIFO036VGxPxGdcb5foKHTRnWluZU0+DGyTJIYEHYwt5hlwWcFN1KMUrehqKgfaA126wwjhl5Mvw2S6wva22sAaiD2Hw4SlLDlX+ggpNwxDEMfYARC6rLBduXWIlLPRoVwUezyXhzvf1t9onlya9K+HOAx4hL2lIac2NAPvHuDnzSe9U+FoXdUgytj6DLe1NxA3EybmuxF/eCqtq33FiDuIp4p1BpXUT+6BUx1eYsi1KSFbFZECfpN6kHr6we4QyUSZ3aTB3aELXmz2W3XxiVMrYmo9v83hhyrKSycwQRcA0B5UO9d40q5IyLINAWfMnh3lynZBLoGKCxJJBuNxtDbwrlMxHq9w1jUmj8iaHnFPOcKVkBl0zFl2MsW1MDuxIuCIt8O5l3uzaydn2svohT6lBgkrEtfciNMpptLrZazNBMw+JlSx3ZRPdIse7cDyNfYRi7LGw5RO7d3dafW2qnMMOnMb3jJsyAE6Zp+kM1PeA3rphvGfaK4W0RTRYxMsRTRYwsNM1zJBUKP4RT2g0upee0LeBaiqfBfiDAx5IvFFJJC7iG8PmlqN7xKaEU9jAKW0G8LKLIItGbnplJRUdkRWA+fFio7GjTQdqj79IOZjLKSZjC7BSRTrTlAfKZ7OyFUEuWfxfUaj8Ow9YmNeJJsjlrRn2OafKeuJmIP4UUtSvIsaCLDSJc0BqFgBUBiaHxKj84LcR4B0xEzVShshIBFxUWIp9VICvOmylBdtZoA1eRP9NVoPbxg1x9h6eU0/wQZ7krSOyKXL7qoppJFRT84r8PYx5tdZsrUZdzTbu/xCDeazmmSpTKaTZfLlQ7X84qYPGiswMNOsg2pbr6xM3Br4nQhLOy7jFlVRNMxXADM5b61IqNPQbW5Goi1IkJ+6B818zEEyarrLUbpqH/Frr99XvBLLsNUjavLxhCyTbwh2uGI5Z7LkUIIhtyWSukjetKj0gGcCYOZLh2QCpqKevlB/HynhivlJNZQqcfZcUUMjFe9WpYha9OnTeKnB5JlzDNtpWYV8ihDeh3i/xEdeK0P3pQJJQioJ6xUzHFpIwk56VeZ/28teuq5oPBa+0TyU7EkGSdfjty9r9ljgzNJRM7U1XlpXVegUWN6UMZji6F2I2LGnvDqyS5GWt2SqGmHS1T37fUR4VhLO8G8iW8Cfjx02QiI5ux8osMIimCx8oAmMM0vCfSvkPiL8qB+DPdXyHxF+UppWAMEi7KME8NjCABAmUYuSGuIiLaeiJLKCs/FcorZfhRRl5g28txT49IjY94xLLNLi0EVny2CcdaAnEyMWXVy5+V4AJK1hgaUNaw153J1JqLMaV8rjeExcaoBqbCsVn8to0fFaUSq+IEsMm6rz8P6xWlsGoRS3OPJmfI1llkqbare1Io5fhzJpq2P2iUn7DNp9DHl+Fpfctcn4A8BBrCihofMfMC8HiaAXtBRJgJB3pSAvOdlnjGhhlS7Cu/8An5xfltSkDcvxdTQ+QgqRcQ3X1ky7cp4YlZ0JjYl6IxBpcA/NIKnIdRw4aUSssM99i7il+hAhsAjiZNCgkmgAJ9rmD1UqEnL7lbvLlZWq8YSM74z4aCoHHdAqxqa78vesZzSNR/Shi5n6rrk6JgTvPKcHvD8SsLgjpGRYPjLCzP2kqZKPVG1j+Vr/AHi9tLltA6b0lhlwxFN2MFZWVdshmYdxPQbhKh1/3Szf1EDJyb1hVxcXhjakpLRpmDw3dXyHxDJlmXgpeF3BSphVe62w5eEHGxPZywCaNC2cPYHvSPcbgllLqJMVcqxYmtp26QPxuNEwaWZv884qSMQJZBStesc5LOhuun4NPsdTgKXrHR0haswXzNIX8XxEwlsNYDUNDa1ukZTjs+mOSXdmPnaGa61MRtjKvv2a5j+I8MqsrTVNRsLwlYXBBnnn6gQNHqCaiEWfmBpUn+8GckzszJPZK2mYGCluYVtjT3EGdSividVY+mXMLKCVBot+ZptFx8SgT6kNK17wuIV80yWb2pBn25Wv51i/l+RooqTrO9zWsBlFdmhHrAZwE8fuNVTenSGHCzaUhQ7EKwdN+Y5QYXGd3xgMlkupYWxvyk1bfnDDKmXPsPmFDhqfZiTcCsFUzMKRU7XPnF4aF7I82NJmgC5pQVMZ7m3Exm4bMJ4P+mCMNK5VLEB2Hjf7QL4245Olpcs3Ipb4gTx0/wCqYDLsH++1Z8zxPj/yb7Q5XLnL8ITsr+nHfbOuK+I9OHVQbkC29ozDG4JNWtbBr08YJ5lmBmEV5QPnTreUNWS5MVisIkynMpmHmrMlOyMOYNIejxrh8StMTKBen7RRobbnSx9RGdmOlgefuW/KP1VicxSTJUmldIoOpoIz/NM2YlmJubnlSLGJnu6qWY10gCvIUgU2ABNZh19BSi+o5xnzkpPo06avp7Kn/UZr/skL/wAR7q+53ixgsLiFdXcqVG6A39D1i4JoFNqD0EeJmC13r5An4gTyukNf6TZ/k/6wwaWzSgygMpvfmRfnC5N4AmMp7OYrMNgQV+9TBrF8TBB9Dnx0N+UAp36T0lk0V69KU+YNB2voWnGn+37M/wA3Ly5jS3BVlNCOkQ5ZjmlTVmLuNx1HMGJM5zNsVPec27HbwG0RSpftGglrZlvCejRsJhExEszg1j9jzBibB4QAbwm5Tm7SQ630PSo8RsR8QQy3Pe0ny5SVLOaeAtWp9BCk6pejQpvgl8uxvGCAFvOKM7ENcLAGdxUS7yhZl+/lEK54wPeoBAVW12FlbGXQ04LNml1qfaKuZ8SEc7mF/E5lUWtEWWZfMxMyi8rsx2UdW/KO4nKeBo4H4dbHYxWf9lJId6/vEfSvqae0Bf0rZz22aTaHuylWUv8Ax3+5MMHCGM7HGsshiZciRN1N/wCSY9KE+ANKDlpjNM5xOvFT2rWrn7WhytcUZ90+csnBmRHMNjHIMcu/KLgj1X2jtWijKmxZ1RBxu87FjSmm9UQ/+oirOry+8U+Gp+vBqxu6DSfIbfakTGTqNWNukITjxZr1z5R0cNJUnvHUemw9ucEsFPCWItFIodlAHiY9l4Nagk66bg2HtA3hhFkNHHSgO8RC5nWX4SdqMxVI0nvCxB5EEXg7qkKt1UecZtxtMkhgJRIYk6gpqtPLrWCVQzIFbPjFtikJHeIG16HqIn0xGI97SkaZkHs2Zyi3wziOynmaBVpcqYyjqxoq/doHEwR4dxISbMYitJbUHVqin3v6RV9Eo4bDO+JZm+oaQ1LXpU/eLk+QWNqxPkmGPeL/AFMSW8zcwYMkCE5y2aNUFxA+XZS811lruSPQc4cMfgBIw4kyxvu3M+Ji1wbgwXmMRcKAPU/2g/i8vDgg+kdGSWwVy3gXuHsCsnCzX/ebVXyUUA+Yx6ZMq7nqzH7xsOYHs8JPVjQyq+oa6ke/2jG/GDQbeRafo6Bj4tQxHWPqQQoVq0c+cWi1ogdAWDRLrqLxxxsvBZ/0C3IkfYXghmChTqrZrjw8IHYCYkiUiKdgCd9yPKLWLzFGWleXQ/lAGuQ7CXB5IUev/wBiDH4xpcmZMlgEotaE0rfl1pFWXmIW+/vEObZspkzD1RrX5iBqGHsPy5RbETMc7mziS7sfCth5CKkpyViKabGO5ewh5JIym23sm1R6THFY8LRxx9WDvBWXLOnOGFaD2rUe8ASYP8F52MO7VTUrUqa0Ip0G0Vl1otHsacZlnZAsLge9B/URAs0MLc4J43MEmpqQ91t6g18oWpE4KzJX6SR+UJtGhVL0O3BP1TvJfkwxzJ4hZ4cnqkomt3PQ7Cw5ecT4/OkRC1eVdjv7RKjkDZLMmA+NsaKTacloQObAWHoKmMt02h7xrhsPPmsanSQu+7bmEYiGIdC8ivSkcNMr5fMSzVrHBS0XwUIzHQNvWOSsdKpv6Rxx/9k="/>
          <p:cNvSpPr>
            <a:spLocks noChangeAspect="1" noChangeArrowheads="1"/>
          </p:cNvSpPr>
          <p:nvPr/>
        </p:nvSpPr>
        <p:spPr bwMode="auto">
          <a:xfrm>
            <a:off x="8782050" y="-660400"/>
            <a:ext cx="1524000" cy="1362075"/>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22532" name="AutoShape 4" descr="data:image/jpeg;base64,/9j/4AAQSkZJRgABAQAAAQABAAD/2wCEAAkGBhQSERMUExQVFBQVFxUXFxcXGBcWGRccGBcZGBgWFRcYHSYeHBojGRcUHy8gIycpLiwsFx4xNTAqNSYrLCkBCQoKDgwOGg8PGikkHxwpLSw0KSkpLC0sLCwsKSwpKSwsKSwpLCwsKSwpLCwsKSwsLCksKSkpLCksKSwsKSwsLP/AABEIAI8AoAMBIgACEQEDEQH/xAAcAAACAwEBAQEAAAAAAAAAAAAFBgMEBwIBAAj/xAA8EAACAAQEAwcCAgkDBQAAAAABAgADESEEBRIxBkFREyJhcYGRsTKhUtEHFDNCYpLB4fAjcoIVJFOi8f/EABkBAAIDAQAAAAAAAAAAAAAAAAMEAQIFAP/EACURAAICAgICAQQDAAAAAAAAAAABAgMRIRIxBEEiE1FhsTJCgf/aAAwDAQACEQMRAD8Ae8LJXQvdX6V5DpB3JMMhVu4u/wCEQv4V+4v+1fiD2QPdh4CM6h/NDli+IV/VE/Av8oj79UT8C/yiJo+jREyjiMKoIOhf5RA3iLNJOHks7IpNQAAoJJO3LwMXs2zZJSmpv0jIOPOICdEsG5LMw57UX5aKKO2/RbIP4i4lLv2gVC1+6KEJ5CkC8tmB+89PqB53HU9D5QAeTcitTWoa/e6jzgjgGLMq9bH4r50iyOHlMSrqXGldNtTU2Bv9uUBJWbETaUBUFtR00NK8/fcdBEEnOXUlBL1DZgT9J/F0uIvysCGANlY8hflSJc8EqPIknhZZDArpmUcMQCCTam32ivjs7u5BCHYgDkNmFukTTsIRK01DhdlNKcrjoawt4/LjrDXUnlWo9KbxKtz0RKGOz7E5sJjVZtVL1FiB1pS8HMgzCWG1VUk0FG5jma/kISsSkyW5XQteRAqT0oB1tDzk+QFZRE2aBMOmhVVOknl4738YtF7Ks1ThjESZiNaW2w7oBryjniHhRZ2Hoid5akAhQetBaEbIZs3Cq0qYdaK60YChAJuG5xqOW4irla1VlDp5bG8TJEJ4Z+esww2lyCKEEg+cVVk05Qycb4Ls8bOFagsSPXlAFjCDbTwaUdrJ5pHSI3UXtE1IjmDeKlmbFg27q/7V+IN5JO0zPMUgBgm7q+Q+IKYV9oDF4lkDJZWBvEQ4ifpuducdSJlVBgfxJJZsNNCfVpNI0X1oTXZnueZ00yY7VopJp4UjOs3mibNeYTZSFA5+J+feHCVKPYmprQsrdawk5xhxKd0A3ofIkA7xPo72DJ+MUk2NzsDbwtE2HnEaStQym3P3EU5eFNb+njDBluV6gDQgf5zijnxCwg5PBZw00u2rT57EfnDRgwSBVQB4VrFbB4JUAAEEVIG3tCNlrZo1+OkRz8GGGwG996eJgNisnchigRlIqVqCCRtY3vt4QbaX47wKxrsoLLSorfb4gtFmQPkVYWRbfFlXWuGdZhFDcAkdamtLcxDDw/l86ZMM5JILigEstu3gARyvetTCxmGOmTG77U26VpvSv9oY+EMy0PudTH6j+6Dai0rflXlD8WZzDOS5yZWMVZiPLZu66Ma0NqMtd940jDKO0SpOpAdNLggmEvMMvM4Spmk9yoZ1PeA8qG1hv4wWyObXW7lj2a6gbLYbh/GCvooL36WMhKTRiBXTMIBG9wLmM/Kxr/6R5pm4GXMWoGq9Re4/tGRsIzrViRo0vMTwiI32MSRHM2MDCs1zLULBAOYX4gy+AaWLwLyc07M+C/0h41K4vQxMK1JMVlNxZVytzQ18PiLk16Ax8JYG0U8TOvaDt8Igf5MVM4ypQWIFO036VGxPxGdcb5foKHTRnWluZU0+DGyTJIYEHYwt5hlwWcFN1KMUrehqKgfaA126wwjhl5Mvw2S6wva22sAaiD2Hw4SlLDlX+ggpNwxDEMfYARC6rLBduXWIlLPRoVwUezyXhzvf1t9onlya9K+HOAx4hL2lIac2NAPvHuDnzSe9U+FoXdUgytj6DLe1NxA3EybmuxF/eCqtq33FiDuIp4p1BpXUT+6BUx1eYsi1KSFbFZECfpN6kHr6we4QyUSZ3aTB3aELXmz2W3XxiVMrYmo9v83hhyrKSycwQRcA0B5UO9d40q5IyLINAWfMnh3lynZBLoGKCxJJBuNxtDbwrlMxHq9w1jUmj8iaHnFPOcKVkBl0zFl2MsW1MDuxIuCIt8O5l3uzaydn2svohT6lBgkrEtfciNMpptLrZazNBMw+JlSx3ZRPdIse7cDyNfYRi7LGw5RO7d3dafW2qnMMOnMb3jJsyAE6Zp+kM1PeA3rphvGfaK4W0RTRYxMsRTRYwsNM1zJBUKP4RT2g0upee0LeBaiqfBfiDAx5IvFFJJC7iG8PmlqN7xKaEU9jAKW0G8LKLIItGbnplJRUdkRWA+fFio7GjTQdqj79IOZjLKSZjC7BSRTrTlAfKZ7OyFUEuWfxfUaj8Ow9YmNeJJsjlrRn2OafKeuJmIP4UUtSvIsaCLDSJc0BqFgBUBiaHxKj84LcR4B0xEzVShshIBFxUWIp9VICvOmylBdtZoA1eRP9NVoPbxg1x9h6eU0/wQZ7krSOyKXL7qoppJFRT84r8PYx5tdZsrUZdzTbu/xCDeazmmSpTKaTZfLlQ7X84qYPGiswMNOsg2pbr6xM3Br4nQhLOy7jFlVRNMxXADM5b61IqNPQbW5Goi1IkJ+6B818zEEyarrLUbpqH/Frr99XvBLLsNUjavLxhCyTbwh2uGI5Z7LkUIIhtyWSukjetKj0gGcCYOZLh2QCpqKevlB/HynhivlJNZQqcfZcUUMjFe9WpYha9OnTeKnB5JlzDNtpWYV8ihDeh3i/xEdeK0P3pQJJQioJ6xUzHFpIwk56VeZ/28teuq5oPBa+0TyU7EkGSdfjty9r9ljgzNJRM7U1XlpXVegUWN6UMZji6F2I2LGnvDqyS5GWt2SqGmHS1T37fUR4VhLO8G8iW8Cfjx02QiI5ux8osMIimCx8oAmMM0vCfSvkPiL8qB+DPdXyHxF+UppWAMEi7KME8NjCABAmUYuSGuIiLaeiJLKCs/FcorZfhRRl5g28txT49IjY94xLLNLi0EVny2CcdaAnEyMWXVy5+V4AJK1hgaUNaw153J1JqLMaV8rjeExcaoBqbCsVn8to0fFaUSq+IEsMm6rz8P6xWlsGoRS3OPJmfI1llkqbare1Io5fhzJpq2P2iUn7DNp9DHl+Fpfctcn4A8BBrCihofMfMC8HiaAXtBRJgJB3pSAvOdlnjGhhlS7Cu/8An5xfltSkDcvxdTQ+QgqRcQ3X1ky7cp4YlZ0JjYl6IxBpcA/NIKnIdRw4aUSssM99i7il+hAhsAjiZNCgkmgAJ9rmD1UqEnL7lbvLlZWq8YSM74z4aCoHHdAqxqa78vesZzSNR/Shi5n6rrk6JgTvPKcHvD8SsLgjpGRYPjLCzP2kqZKPVG1j+Vr/AHi9tLltA6b0lhlwxFN2MFZWVdshmYdxPQbhKh1/3Szf1EDJyb1hVxcXhjakpLRpmDw3dXyHxDJlmXgpeF3BSphVe62w5eEHGxPZywCaNC2cPYHvSPcbgllLqJMVcqxYmtp26QPxuNEwaWZv884qSMQJZBStesc5LOhuun4NPsdTgKXrHR0haswXzNIX8XxEwlsNYDUNDa1ukZTjs+mOSXdmPnaGa61MRtjKvv2a5j+I8MqsrTVNRsLwlYXBBnnn6gQNHqCaiEWfmBpUn+8GckzszJPZK2mYGCluYVtjT3EGdSividVY+mXMLKCVBot+ZptFx8SgT6kNK17wuIV80yWb2pBn25Wv51i/l+RooqTrO9zWsBlFdmhHrAZwE8fuNVTenSGHCzaUhQ7EKwdN+Y5QYXGd3xgMlkupYWxvyk1bfnDDKmXPsPmFDhqfZiTcCsFUzMKRU7XPnF4aF7I82NJmgC5pQVMZ7m3Exm4bMJ4P+mCMNK5VLEB2Hjf7QL4245Olpcs3Ipb4gTx0/wCqYDLsH++1Z8zxPj/yb7Q5XLnL8ITsr+nHfbOuK+I9OHVQbkC29ozDG4JNWtbBr08YJ5lmBmEV5QPnTreUNWS5MVisIkynMpmHmrMlOyMOYNIejxrh8StMTKBen7RRobbnSx9RGdmOlgefuW/KP1VicxSTJUmldIoOpoIz/NM2YlmJubnlSLGJnu6qWY10gCvIUgU2ABNZh19BSi+o5xnzkpPo06avp7Kn/UZr/skL/wAR7q+53ixgsLiFdXcqVG6A39D1i4JoFNqD0EeJmC13r5An4gTyukNf6TZ/k/6wwaWzSgygMpvfmRfnC5N4AmMp7OYrMNgQV+9TBrF8TBB9Dnx0N+UAp36T0lk0V69KU+YNB2voWnGn+37M/wA3Ly5jS3BVlNCOkQ5ZjmlTVmLuNx1HMGJM5zNsVPec27HbwG0RSpftGglrZlvCejRsJhExEszg1j9jzBibB4QAbwm5Tm7SQ630PSo8RsR8QQy3Pe0ny5SVLOaeAtWp9BCk6pejQpvgl8uxvGCAFvOKM7ENcLAGdxUS7yhZl+/lEK54wPeoBAVW12FlbGXQ04LNml1qfaKuZ8SEc7mF/E5lUWtEWWZfMxMyi8rsx2UdW/KO4nKeBo4H4dbHYxWf9lJId6/vEfSvqae0Bf0rZz22aTaHuylWUv8Ax3+5MMHCGM7HGsshiZciRN1N/wCSY9KE+ANKDlpjNM5xOvFT2rWrn7WhytcUZ90+csnBmRHMNjHIMcu/KLgj1X2jtWijKmxZ1RBxu87FjSmm9UQ/+oirOry+8U+Gp+vBqxu6DSfIbfakTGTqNWNukITjxZr1z5R0cNJUnvHUemw9ucEsFPCWItFIodlAHiY9l4Nagk66bg2HtA3hhFkNHHSgO8RC5nWX4SdqMxVI0nvCxB5EEXg7qkKt1UecZtxtMkhgJRIYk6gpqtPLrWCVQzIFbPjFtikJHeIG16HqIn0xGI97SkaZkHs2Zyi3wziOynmaBVpcqYyjqxoq/doHEwR4dxISbMYitJbUHVqin3v6RV9Eo4bDO+JZm+oaQ1LXpU/eLk+QWNqxPkmGPeL/AFMSW8zcwYMkCE5y2aNUFxA+XZS811lruSPQc4cMfgBIw4kyxvu3M+Ji1wbgwXmMRcKAPU/2g/i8vDgg+kdGSWwVy3gXuHsCsnCzX/ebVXyUUA+Yx6ZMq7nqzH7xsOYHs8JPVjQyq+oa6ke/2jG/GDQbeRafo6Bj4tQxHWPqQQoVq0c+cWi1ogdAWDRLrqLxxxsvBZ/0C3IkfYXghmChTqrZrjw8IHYCYkiUiKdgCd9yPKLWLzFGWleXQ/lAGuQ7CXB5IUev/wBiDH4xpcmZMlgEotaE0rfl1pFWXmIW+/vEObZspkzD1RrX5iBqGHsPy5RbETMc7mziS7sfCth5CKkpyViKabGO5ewh5JIym23sm1R6THFY8LRxx9WDvBWXLOnOGFaD2rUe8ASYP8F52MO7VTUrUqa0Ip0G0Vl1otHsacZlnZAsLge9B/URAs0MLc4J43MEmpqQ91t6g18oWpE4KzJX6SR+UJtGhVL0O3BP1TvJfkwxzJ4hZ4cnqkomt3PQ7Cw5ecT4/OkRC1eVdjv7RKjkDZLMmA+NsaKTacloQObAWHoKmMt02h7xrhsPPmsanSQu+7bmEYiGIdC8ivSkcNMr5fMSzVrHBS0XwUIzHQNvWOSsdKpv6Rxx/9k="/>
          <p:cNvSpPr>
            <a:spLocks noChangeAspect="1" noChangeArrowheads="1"/>
          </p:cNvSpPr>
          <p:nvPr/>
        </p:nvSpPr>
        <p:spPr bwMode="auto">
          <a:xfrm>
            <a:off x="8782050" y="-660400"/>
            <a:ext cx="1524000" cy="1362075"/>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22534" name="Picture 6" descr="http://www.sh3r.info/admins/poet_pics/poet-488.jpg"/>
          <p:cNvPicPr>
            <a:picLocks noChangeAspect="1" noChangeArrowheads="1"/>
          </p:cNvPicPr>
          <p:nvPr/>
        </p:nvPicPr>
        <p:blipFill>
          <a:blip r:embed="rId3"/>
          <a:srcRect/>
          <a:stretch>
            <a:fillRect/>
          </a:stretch>
        </p:blipFill>
        <p:spPr bwMode="auto">
          <a:xfrm>
            <a:off x="357158" y="357166"/>
            <a:ext cx="8429684" cy="6143668"/>
          </a:xfrm>
          <a:prstGeom prst="rect">
            <a:avLst/>
          </a:prstGeom>
          <a:noFill/>
        </p:spPr>
      </p:pic>
    </p:spTree>
  </p:cSld>
  <p:clrMapOvr>
    <a:masterClrMapping/>
  </p:clrMapOvr>
  <p:transition spd="med">
    <p:checker/>
    <p:sndAc>
      <p:stSnd>
        <p:snd r:embed="rId2" name="click.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t0.gstatic.com/images?q=tbn:ANd9GcRQhqSDMldPVBXWiNfHBVLRSc1OJoq06wPzgyPO4IeuwaVL-Kg7SQ"/>
          <p:cNvPicPr>
            <a:picLocks noChangeAspect="1" noChangeArrowheads="1"/>
          </p:cNvPicPr>
          <p:nvPr/>
        </p:nvPicPr>
        <p:blipFill>
          <a:blip r:embed="rId3"/>
          <a:srcRect/>
          <a:stretch>
            <a:fillRect/>
          </a:stretch>
        </p:blipFill>
        <p:spPr bwMode="auto">
          <a:xfrm>
            <a:off x="357158" y="285728"/>
            <a:ext cx="8501122" cy="6215106"/>
          </a:xfrm>
          <a:prstGeom prst="rect">
            <a:avLst/>
          </a:prstGeom>
          <a:noFill/>
        </p:spPr>
      </p:pic>
      <p:sp>
        <p:nvSpPr>
          <p:cNvPr id="3" name="מלבן 2"/>
          <p:cNvSpPr/>
          <p:nvPr/>
        </p:nvSpPr>
        <p:spPr>
          <a:xfrm>
            <a:off x="500034" y="2428868"/>
            <a:ext cx="7143800" cy="2585323"/>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SA"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مقدمةإلى هواة سميح القاسم</a:t>
            </a:r>
          </a:p>
          <a:p>
            <a:pPr algn="ctr"/>
            <a:r>
              <a:rPr lang="ar-SA"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وشكرا</a:t>
            </a: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endParaRPr lang="he-IL"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spd="med">
    <p:newsflash/>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t0.gstatic.com/images?q=tbn:ANd9GcQG6aWspH3EYbTCosNYWOBtx3XR0QCRo57u-oJluMorXPpMTgtm"/>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אליפסה 4"/>
          <p:cNvSpPr/>
          <p:nvPr/>
        </p:nvSpPr>
        <p:spPr>
          <a:xfrm>
            <a:off x="571472" y="2643182"/>
            <a:ext cx="5500726" cy="3786214"/>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b="1" dirty="0" smtClean="0"/>
              <a:t>سميح القاسم</a:t>
            </a:r>
            <a:r>
              <a:rPr lang="ar-SA" dirty="0" smtClean="0"/>
              <a:t>، أحد أهم وأشهر الشعراء العرب والفلسطينيين المعاصرين الذين ارتبط اسمهم بشعر الثورة والمقاومة من داخل أراضي العام 48، مؤسس صحيفة كل العرب ورئيس تحريرها الفخري، عضو سابق في الحزب الشيوعي. ولد لعائلة عربية فلسطينية في قرية الرامة قضاء عكة فلسطين عام 1939، وتعلّم في مدارس الرامة والناصرة. وعلّم في إحدى المدارس، ثم انصرف بعدها إلى نشاطه السياسي في الحزب الشيوعي قبل أن يترك الحزب ليتفرغ لعمله الأدبي.</a:t>
            </a:r>
            <a:endParaRPr lang="he-IL" dirty="0"/>
          </a:p>
        </p:txBody>
      </p:sp>
    </p:spTree>
  </p:cSld>
  <p:clrMapOvr>
    <a:masterClrMapping/>
  </p:clrMapOvr>
  <p:transition spd="med">
    <p:zoom/>
    <p:sndAc>
      <p:stSnd>
        <p:snd r:embed="rId2" name="voltag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t1.gstatic.com/images?q=tbn:ANd9GcQwWw7RHuzqFHxlecbPLU8e-LhTSJ15GkZa4ANgrKMSI75SJcDP"/>
          <p:cNvPicPr>
            <a:picLocks noChangeAspect="1" noChangeArrowheads="1"/>
          </p:cNvPicPr>
          <p:nvPr/>
        </p:nvPicPr>
        <p:blipFill>
          <a:blip r:embed="rId3"/>
          <a:srcRect/>
          <a:stretch>
            <a:fillRect/>
          </a:stretch>
        </p:blipFill>
        <p:spPr bwMode="auto">
          <a:xfrm>
            <a:off x="0" y="928670"/>
            <a:ext cx="9144000" cy="5929330"/>
          </a:xfrm>
          <a:prstGeom prst="rect">
            <a:avLst/>
          </a:prstGeom>
          <a:noFill/>
        </p:spPr>
      </p:pic>
      <p:sp>
        <p:nvSpPr>
          <p:cNvPr id="3" name="מלבן 2"/>
          <p:cNvSpPr/>
          <p:nvPr/>
        </p:nvSpPr>
        <p:spPr>
          <a:xfrm>
            <a:off x="3000364" y="214290"/>
            <a:ext cx="3214710" cy="92333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SA" sz="5400" b="1" cap="none" spc="0" dirty="0" smtClean="0">
                <a:ln/>
                <a:solidFill>
                  <a:schemeClr val="accent3"/>
                </a:solidFill>
                <a:effectLst/>
              </a:rPr>
              <a:t>حياته</a:t>
            </a:r>
            <a:endParaRPr lang="he-IL" sz="5400" b="1" cap="none" spc="0" dirty="0">
              <a:ln/>
              <a:solidFill>
                <a:schemeClr val="accent3"/>
              </a:solidFill>
              <a:effectLst/>
            </a:endParaRPr>
          </a:p>
        </p:txBody>
      </p:sp>
      <p:sp>
        <p:nvSpPr>
          <p:cNvPr id="4" name="מלבן מעוגל 3"/>
          <p:cNvSpPr/>
          <p:nvPr/>
        </p:nvSpPr>
        <p:spPr>
          <a:xfrm>
            <a:off x="5500694" y="1643050"/>
            <a:ext cx="2428892" cy="142876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endParaRPr lang="ar-SA" b="1" dirty="0" smtClean="0"/>
          </a:p>
          <a:p>
            <a:r>
              <a:rPr lang="ar-SA" dirty="0" smtClean="0"/>
              <a:t>كانَ والدُهُ ضابطاً برتبة رئيس (كابتن) في قوّة حدود شرق الأردن وكانَ الضباط يقيمونَ هناك مع عائلاتهم</a:t>
            </a:r>
            <a:endParaRPr lang="ar-SA" dirty="0"/>
          </a:p>
        </p:txBody>
      </p:sp>
      <p:sp>
        <p:nvSpPr>
          <p:cNvPr id="5" name="פינה מקופלת 4"/>
          <p:cNvSpPr/>
          <p:nvPr/>
        </p:nvSpPr>
        <p:spPr>
          <a:xfrm>
            <a:off x="714348" y="1214422"/>
            <a:ext cx="2928958" cy="2000264"/>
          </a:xfrm>
          <a:prstGeom prst="foldedCorner">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1600" dirty="0" smtClean="0"/>
              <a:t>وروى بعض شيوخ العائلة أنَّ جدَّهم الأول خير محمد الحسين كانَ فارساً مِن فرسان القرامطة قَدِمَ مِن شِبه الجزيرة العربية لمقاتلة الروم واستقرَّ به المطاف على سفح جبل حيدَر في فلسطين على مشارف موقع كانَ مستوطنة للروم</a:t>
            </a:r>
            <a:r>
              <a:rPr lang="ar-SA" dirty="0" smtClean="0"/>
              <a:t>. </a:t>
            </a:r>
            <a:endParaRPr lang="he-IL" dirty="0"/>
          </a:p>
        </p:txBody>
      </p:sp>
      <p:sp>
        <p:nvSpPr>
          <p:cNvPr id="6" name="מגילה אופקית 5"/>
          <p:cNvSpPr/>
          <p:nvPr/>
        </p:nvSpPr>
        <p:spPr>
          <a:xfrm>
            <a:off x="5072066" y="4286256"/>
            <a:ext cx="3429024" cy="2143140"/>
          </a:xfrm>
          <a:prstGeom prst="horizontalScroll">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dirty="0" smtClean="0"/>
              <a:t>سُجِن سميح القاسم أكثر من مرة كما وُضِعَ رهن الإقامة الجبرية والاعتقال المنـزلي وطُرِدَ مِن عمله مرَّات عدّة بسبب نشاطه الشِّعري والسياسي وواجَهَ أكثر مِن تهديد بالقتل، في الوطن وخارجه. اشتغل مُعلماً وعاملاً في خليج حيفا وصحفياً</a:t>
            </a:r>
            <a:endParaRPr lang="he-IL" dirty="0"/>
          </a:p>
        </p:txBody>
      </p:sp>
      <p:sp>
        <p:nvSpPr>
          <p:cNvPr id="7" name="הסבר מלבני 6"/>
          <p:cNvSpPr/>
          <p:nvPr/>
        </p:nvSpPr>
        <p:spPr>
          <a:xfrm>
            <a:off x="714348" y="4572008"/>
            <a:ext cx="2928958" cy="1571636"/>
          </a:xfrm>
          <a:prstGeom prst="wedgeRectCallout">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ar-SA" dirty="0" smtClean="0"/>
              <a:t>شاعر مُكثر يتناول في شعره الكفاح والمعاناة الفلسطينيين، وما أن بلغ الثلاثين حتى كان قد نشر ست مجموعات شعرية حازت على شهرة واسعة في العالم العربي.</a:t>
            </a:r>
            <a:endParaRPr lang="he-IL" dirty="0"/>
          </a:p>
        </p:txBody>
      </p:sp>
    </p:spTree>
  </p:cSld>
  <p:clrMapOvr>
    <a:masterClrMapping/>
  </p:clrMapOvr>
  <p:transition spd="med">
    <p:wheel spokes="8"/>
    <p:sndAc>
      <p:stSnd>
        <p:snd r:embed="rId2" name="bomb.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t0.gstatic.com/images?q=tbn:ANd9GcR-BtkzKMesPe_N_wh9GGVXGDlNzuA5bbrO1FoDXBjMT5GDDOXj"/>
          <p:cNvPicPr>
            <a:picLocks noChangeAspect="1" noChangeArrowheads="1"/>
          </p:cNvPicPr>
          <p:nvPr/>
        </p:nvPicPr>
        <p:blipFill>
          <a:blip r:embed="rId3"/>
          <a:srcRect/>
          <a:stretch>
            <a:fillRect/>
          </a:stretch>
        </p:blipFill>
        <p:spPr bwMode="auto">
          <a:xfrm>
            <a:off x="0" y="714356"/>
            <a:ext cx="9144000" cy="6143644"/>
          </a:xfrm>
          <a:prstGeom prst="rect">
            <a:avLst/>
          </a:prstGeom>
          <a:noFill/>
        </p:spPr>
      </p:pic>
      <p:sp>
        <p:nvSpPr>
          <p:cNvPr id="3" name="מלבן 2"/>
          <p:cNvSpPr/>
          <p:nvPr/>
        </p:nvSpPr>
        <p:spPr>
          <a:xfrm>
            <a:off x="3286116" y="428604"/>
            <a:ext cx="2786082" cy="923330"/>
          </a:xfrm>
          <a:prstGeom prst="rect">
            <a:avLst/>
          </a:prstGeom>
          <a:noFill/>
        </p:spPr>
        <p:txBody>
          <a:bodyPr wrap="square" lIns="91440" tIns="45720" rIns="91440" bIns="45720">
            <a:spAutoFit/>
          </a:bodyPr>
          <a:lstStyle/>
          <a:p>
            <a:pPr algn="ctr"/>
            <a:r>
              <a:rPr lang="ar-SA"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جوائزه</a:t>
            </a:r>
            <a:endParaRPr lang="he-IL"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4" name="מלבן 3"/>
          <p:cNvSpPr/>
          <p:nvPr/>
        </p:nvSpPr>
        <p:spPr>
          <a:xfrm>
            <a:off x="2285984" y="2214554"/>
            <a:ext cx="4500594" cy="4286280"/>
          </a:xfrm>
          <a:prstGeom prst="rect">
            <a:avLst/>
          </a:prstGeom>
        </p:spPr>
        <p:style>
          <a:lnRef idx="1">
            <a:schemeClr val="dk1"/>
          </a:lnRef>
          <a:fillRef idx="2">
            <a:schemeClr val="dk1"/>
          </a:fillRef>
          <a:effectRef idx="1">
            <a:schemeClr val="dk1"/>
          </a:effectRef>
          <a:fontRef idx="minor">
            <a:schemeClr val="dk1"/>
          </a:fontRef>
        </p:style>
        <p:txBody>
          <a:bodyPr rtlCol="1" anchor="ctr"/>
          <a:lstStyle/>
          <a:p>
            <a:r>
              <a:rPr lang="ar-SA" dirty="0" smtClean="0"/>
              <a:t>حصل سميح القاسم على العديد من الجوائز والدروع وشهادات التقدير وعضوية الشرف في عدّة مؤسسات. فنالَ جائزة</a:t>
            </a:r>
          </a:p>
          <a:p>
            <a:r>
              <a:rPr lang="ar-SA" dirty="0" smtClean="0"/>
              <a:t>"غار الشعر" من إسبانيا</a:t>
            </a:r>
          </a:p>
          <a:p>
            <a:r>
              <a:rPr lang="ar-SA" dirty="0" smtClean="0"/>
              <a:t>وعلى جائزتين من فرنسا عن مختاراته التي ترجمها إلى الفرنسية الشاعر والكاتب المغربي عبد اللطيف أللعبي.</a:t>
            </a:r>
          </a:p>
          <a:p>
            <a:r>
              <a:rPr lang="ar-SA" dirty="0" smtClean="0"/>
              <a:t>وحصلَ على جائزة البطنين،</a:t>
            </a:r>
          </a:p>
          <a:p>
            <a:r>
              <a:rPr lang="ar-SA" dirty="0" smtClean="0"/>
              <a:t>وحصل مرّتين على "وسام القدس للثقافة" من الرئيس ياسر عرفات،</a:t>
            </a:r>
          </a:p>
          <a:p>
            <a:r>
              <a:rPr lang="ar-SA" dirty="0" smtClean="0"/>
              <a:t>وحصلَ على جائزة نجيب محفوظ من مصر</a:t>
            </a:r>
          </a:p>
          <a:p>
            <a:r>
              <a:rPr lang="ar-SA" dirty="0" smtClean="0"/>
              <a:t>وجائزة "السلام" من واحة السلام،</a:t>
            </a:r>
          </a:p>
          <a:p>
            <a:r>
              <a:rPr lang="ar-SA" dirty="0" smtClean="0"/>
              <a:t>وجائزة "الشعر»الفلسطينية.</a:t>
            </a:r>
            <a:endParaRPr lang="ar-SA" dirty="0"/>
          </a:p>
        </p:txBody>
      </p:sp>
    </p:spTree>
  </p:cSld>
  <p:clrMapOvr>
    <a:masterClrMapping/>
  </p:clrMapOvr>
  <p:transition spd="med">
    <p:circle/>
    <p:sndAc>
      <p:stSnd>
        <p:snd r:embed="rId2" name="wind.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t1.gstatic.com/images?q=tbn:ANd9GcR3KblpLBnY479BZ02TeBG_PfC3WejBd2DA9iVoTu3hGwmlH5u-xA"/>
          <p:cNvPicPr>
            <a:picLocks noChangeAspect="1" noChangeArrowheads="1"/>
          </p:cNvPicPr>
          <p:nvPr/>
        </p:nvPicPr>
        <p:blipFill>
          <a:blip r:embed="rId3"/>
          <a:srcRect/>
          <a:stretch>
            <a:fillRect/>
          </a:stretch>
        </p:blipFill>
        <p:spPr bwMode="auto">
          <a:xfrm>
            <a:off x="0" y="0"/>
            <a:ext cx="9144000" cy="6858000"/>
          </a:xfrm>
          <a:prstGeom prst="rect">
            <a:avLst/>
          </a:prstGeom>
        </p:spPr>
        <p:style>
          <a:lnRef idx="2">
            <a:schemeClr val="dk1"/>
          </a:lnRef>
          <a:fillRef idx="1">
            <a:schemeClr val="lt1"/>
          </a:fillRef>
          <a:effectRef idx="0">
            <a:schemeClr val="dk1"/>
          </a:effectRef>
          <a:fontRef idx="minor">
            <a:schemeClr val="dk1"/>
          </a:fontRef>
        </p:style>
      </p:pic>
      <p:sp>
        <p:nvSpPr>
          <p:cNvPr id="3" name="מלבן 2"/>
          <p:cNvSpPr/>
          <p:nvPr/>
        </p:nvSpPr>
        <p:spPr>
          <a:xfrm>
            <a:off x="2285984" y="357166"/>
            <a:ext cx="4071966" cy="923330"/>
          </a:xfrm>
          <a:prstGeom prst="rect">
            <a:avLst/>
          </a:prstGeom>
          <a:noFill/>
        </p:spPr>
        <p:txBody>
          <a:bodyPr wrap="square" lIns="91440" tIns="45720" rIns="91440" bIns="45720">
            <a:spAutoFit/>
          </a:bodyPr>
          <a:lstStyle/>
          <a:p>
            <a:pPr algn="ctr"/>
            <a:r>
              <a:rPr lang="ar-SA"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بعض مؤلفاته</a:t>
            </a:r>
            <a:endParaRPr lang="he-IL"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מסגרת משופעת 3"/>
          <p:cNvSpPr/>
          <p:nvPr/>
        </p:nvSpPr>
        <p:spPr>
          <a:xfrm>
            <a:off x="857224" y="1428736"/>
            <a:ext cx="7643866" cy="5072098"/>
          </a:xfrm>
          <a:prstGeom prst="bevel">
            <a:avLst/>
          </a:prstGeom>
        </p:spPr>
        <p:style>
          <a:lnRef idx="1">
            <a:schemeClr val="dk1"/>
          </a:lnRef>
          <a:fillRef idx="2">
            <a:schemeClr val="dk1"/>
          </a:fillRef>
          <a:effectRef idx="1">
            <a:schemeClr val="dk1"/>
          </a:effectRef>
          <a:fontRef idx="minor">
            <a:schemeClr val="dk1"/>
          </a:fontRef>
        </p:style>
        <p:txBody>
          <a:bodyPr rtlCol="1" anchor="ctr"/>
          <a:lstStyle/>
          <a:p>
            <a:r>
              <a:rPr lang="ar-SA" dirty="0" smtClean="0"/>
              <a:t>1. مواكب الشمس -قصائد- (مطبعة الحكيم، الناصرة، 1958م).</a:t>
            </a:r>
          </a:p>
          <a:p>
            <a:r>
              <a:rPr lang="ar-SA" dirty="0" smtClean="0"/>
              <a:t>2. أغاني الدروب -قصائد- (مطبعة الحكيم، الناصرة، 1964م).</a:t>
            </a:r>
          </a:p>
          <a:p>
            <a:r>
              <a:rPr lang="ar-SA" dirty="0" smtClean="0"/>
              <a:t>3. إرَم -سربية- (نادي النهضة في أم الفحم، مطبعة الاتحاد، حيفا، 1965م).</a:t>
            </a:r>
          </a:p>
          <a:p>
            <a:r>
              <a:rPr lang="ar-SA" dirty="0" smtClean="0"/>
              <a:t>4. دمي على كفِّي -قصائد- (مطبعة الحكيم، الناصرة، 1967م).</a:t>
            </a:r>
          </a:p>
          <a:p>
            <a:r>
              <a:rPr lang="ar-SA" dirty="0" smtClean="0"/>
              <a:t>5. دخان البراكين -قصائد- (شركة المكتبة الشعبية، الناصرة، 1968م).</a:t>
            </a:r>
          </a:p>
          <a:p>
            <a:r>
              <a:rPr lang="ar-SA" dirty="0" smtClean="0"/>
              <a:t>6. سقوط الأقنعة -قصائد- (منشورات دار الآداب، بيروت، 1969م).</a:t>
            </a:r>
          </a:p>
          <a:p>
            <a:r>
              <a:rPr lang="ar-SA" dirty="0" smtClean="0"/>
              <a:t>7. ويكون أن يأتي طائر الرعد -قصائد- (دار الجليل للطباعة والنشر، عكا، 1969م).</a:t>
            </a:r>
          </a:p>
          <a:p>
            <a:r>
              <a:rPr lang="ar-SA" dirty="0" smtClean="0"/>
              <a:t>8. إسكندر ون في رحلة الخارج ورحلة الداخل -سربية- (مطبعة الحكيم، الناصرة، 1970م).</a:t>
            </a:r>
          </a:p>
          <a:p>
            <a:r>
              <a:rPr lang="ar-SA" dirty="0" smtClean="0"/>
              <a:t>9. قرقاش -مسرحية- (المكتبة الشعبية في الناصرة، مطبعة الاتحاد، 1970م).</a:t>
            </a:r>
          </a:p>
          <a:p>
            <a:r>
              <a:rPr lang="ar-SA" dirty="0" smtClean="0"/>
              <a:t>10. عن الموقف والفن -نثر- (دار العودة، بيروت، 1970م).</a:t>
            </a:r>
          </a:p>
          <a:p>
            <a:r>
              <a:rPr lang="ar-SA" dirty="0" smtClean="0"/>
              <a:t>11. ديوان سميح القاسم -قصائد- (دار العودة، بيروت، 1970م).</a:t>
            </a:r>
          </a:p>
          <a:p>
            <a:r>
              <a:rPr lang="ar-SA" dirty="0" smtClean="0"/>
              <a:t>12. قرآن الموت والياسمين -قصائد- (مكتبة المحتسب، القدس، 1971م).</a:t>
            </a:r>
          </a:p>
        </p:txBody>
      </p:sp>
    </p:spTree>
  </p:cSld>
  <p:clrMapOvr>
    <a:masterClrMapping/>
  </p:clrMapOvr>
  <p:transition spd="med">
    <p:plus/>
    <p:sndAc>
      <p:stSnd>
        <p:snd r:embed="rId2" name="cashreg.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t0.gstatic.com/images?q=tbn:ANd9GcRQdSp7Bu2gfF9s0GJ4y9Nir7gIlx--X5l9xnW4LmDzrHQGkcXewg"/>
          <p:cNvPicPr>
            <a:picLocks noChangeAspect="1" noChangeArrowheads="1"/>
          </p:cNvPicPr>
          <p:nvPr/>
        </p:nvPicPr>
        <p:blipFill>
          <a:blip r:embed="rId3"/>
          <a:srcRect/>
          <a:stretch>
            <a:fillRect/>
          </a:stretch>
        </p:blipFill>
        <p:spPr bwMode="auto">
          <a:xfrm>
            <a:off x="357158" y="357166"/>
            <a:ext cx="8501122" cy="6215106"/>
          </a:xfrm>
          <a:prstGeom prst="rect">
            <a:avLst/>
          </a:prstGeom>
          <a:noFill/>
        </p:spPr>
      </p:pic>
      <p:sp>
        <p:nvSpPr>
          <p:cNvPr id="3" name="מגילה אנכית 2"/>
          <p:cNvSpPr/>
          <p:nvPr/>
        </p:nvSpPr>
        <p:spPr>
          <a:xfrm>
            <a:off x="1643042" y="1000108"/>
            <a:ext cx="5643602" cy="4643470"/>
          </a:xfrm>
          <a:prstGeom prst="verticalScroll">
            <a:avLst/>
          </a:prstGeom>
        </p:spPr>
        <p:style>
          <a:lnRef idx="1">
            <a:schemeClr val="accent6"/>
          </a:lnRef>
          <a:fillRef idx="2">
            <a:schemeClr val="accent6"/>
          </a:fillRef>
          <a:effectRef idx="1">
            <a:schemeClr val="accent6"/>
          </a:effectRef>
          <a:fontRef idx="minor">
            <a:schemeClr val="dk1"/>
          </a:fontRef>
        </p:style>
        <p:txBody>
          <a:bodyPr rtlCol="1" anchor="ctr"/>
          <a:lstStyle/>
          <a:p>
            <a:r>
              <a:rPr lang="ar-SA" b="1" dirty="0" smtClean="0"/>
              <a:t>في عيون النقد</a:t>
            </a:r>
          </a:p>
          <a:p>
            <a:r>
              <a:rPr lang="ar-SA" dirty="0" smtClean="0"/>
              <a:t>صدَرتْ في العربي وفي العالم عدّة كُتب ودراسات نقدية، تناولَت أعمال الشاعر وسيرته الأدبية وإنجازاته وإضافاته الخاصة والمتميّزة، شكلاً ومضموناً، ليصبح كما ترى الشاعرة والباحثة الدكتورة سلمى الخضراء الجيوسي، الشاعر الوحيد الذي تظهر في أعماله ملامح ما بعد الحداثة في الشِّعر العربي. وهو كما يرى الكاتب سهيل كيوان "هوميروس من الصحراء" وهو كما كتبت الشاعرة والباحثة الدكتورة رقية زيدان "قيثارة فلسطين" و"متنبي فلسطين". وسميح القاسم في رأي الشاعر والناقد الدكتور المتوكل طه هو "شاعر العرب الأكبر" ويرى الكاتب محمد علي طه  أن سميح القاسم هو "شاعر العروبة بلا منازع وبلا نقاش وبلا جدل". </a:t>
            </a:r>
            <a:endParaRPr lang="ar-SA" dirty="0"/>
          </a:p>
        </p:txBody>
      </p:sp>
    </p:spTree>
  </p:cSld>
  <p:clrMapOvr>
    <a:masterClrMapping/>
  </p:clrMapOvr>
  <p:transition spd="med">
    <p:wheel/>
    <p:sndAc>
      <p:stSnd>
        <p:snd r:embed="rId2" name="coin.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t2.gstatic.com/images?q=tbn:ANd9GcR8rh_nwPym9uEeCN1lw05smcF4LmHRSJJhWu7aJpM1op-nfD_-"/>
          <p:cNvPicPr>
            <a:picLocks noChangeAspect="1" noChangeArrowheads="1"/>
          </p:cNvPicPr>
          <p:nvPr/>
        </p:nvPicPr>
        <p:blipFill>
          <a:blip r:embed="rId3"/>
          <a:srcRect/>
          <a:stretch>
            <a:fillRect/>
          </a:stretch>
        </p:blipFill>
        <p:spPr bwMode="auto">
          <a:xfrm>
            <a:off x="357158" y="357166"/>
            <a:ext cx="8429684" cy="6215106"/>
          </a:xfrm>
          <a:prstGeom prst="rect">
            <a:avLst/>
          </a:prstGeom>
          <a:noFill/>
        </p:spPr>
      </p:pic>
      <p:sp>
        <p:nvSpPr>
          <p:cNvPr id="3" name="פיצוץ 2 2"/>
          <p:cNvSpPr/>
          <p:nvPr/>
        </p:nvSpPr>
        <p:spPr>
          <a:xfrm>
            <a:off x="2357422" y="1928802"/>
            <a:ext cx="4429156" cy="2500330"/>
          </a:xfrm>
          <a:prstGeom prst="irregularSeal2">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he-IL" dirty="0"/>
          </a:p>
        </p:txBody>
      </p:sp>
      <p:sp>
        <p:nvSpPr>
          <p:cNvPr id="4" name="מלבן 3"/>
          <p:cNvSpPr/>
          <p:nvPr/>
        </p:nvSpPr>
        <p:spPr>
          <a:xfrm>
            <a:off x="2643174" y="2714620"/>
            <a:ext cx="4002531" cy="923330"/>
          </a:xfrm>
          <a:prstGeom prst="rect">
            <a:avLst/>
          </a:prstGeom>
          <a:noFill/>
        </p:spPr>
        <p:txBody>
          <a:bodyPr wrap="square" lIns="91440" tIns="45720" rIns="91440" bIns="45720">
            <a:spAutoFit/>
          </a:bodyPr>
          <a:lstStyle/>
          <a:p>
            <a:pPr algn="ctr"/>
            <a:r>
              <a:rPr lang="ar-SA"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بعض من صوره</a:t>
            </a:r>
            <a:endParaRPr lang="he-IL"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spd="med">
    <p:strips dir="ld"/>
    <p:sndAc>
      <p:stSnd>
        <p:snd r:embed="rId2" name="whoosh.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t3.gstatic.com/images?q=tbn:ANd9GcT8robFia5ra5fKvDRax5KpxxFApfsUbzTTh6hmBWtP4zHKGDt5iw"/>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spd="med">
    <p:comb dir="vert"/>
    <p:sndAc>
      <p:stSnd>
        <p:snd r:embed="rId2" name="suction.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t3.gstatic.com/images?q=tbn:ANd9GcTCIMz4YWG82-6HCsFDQkG8y2eYpuct761lvUZ16grVA-_KmqCxFA"/>
          <p:cNvPicPr>
            <a:picLocks noChangeAspect="1" noChangeArrowheads="1"/>
          </p:cNvPicPr>
          <p:nvPr/>
        </p:nvPicPr>
        <p:blipFill>
          <a:blip r:embed="rId3"/>
          <a:srcRect/>
          <a:stretch>
            <a:fillRect/>
          </a:stretch>
        </p:blipFill>
        <p:spPr bwMode="auto">
          <a:xfrm>
            <a:off x="357159" y="357166"/>
            <a:ext cx="8429683" cy="6143668"/>
          </a:xfrm>
          <a:prstGeom prst="rect">
            <a:avLst/>
          </a:prstGeom>
          <a:noFill/>
        </p:spPr>
      </p:pic>
    </p:spTree>
  </p:cSld>
  <p:clrMapOvr>
    <a:masterClrMapping/>
  </p:clrMapOvr>
  <p:transition spd="med">
    <p:randomBar/>
    <p:sndAc>
      <p:stSnd>
        <p:snd r:embed="rId2" name="arrow.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היבט">
  <a:themeElements>
    <a:clrScheme name="היבט">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היבט">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היבט">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45</TotalTime>
  <Words>594</Words>
  <Application>Microsoft Office PowerPoint</Application>
  <PresentationFormat>On-screen Show (4:3)</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היבט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fatin</cp:lastModifiedBy>
  <cp:revision>6</cp:revision>
  <dcterms:created xsi:type="dcterms:W3CDTF">2012-03-28T14:05:58Z</dcterms:created>
  <dcterms:modified xsi:type="dcterms:W3CDTF">2013-01-02T21:39:25Z</dcterms:modified>
</cp:coreProperties>
</file>