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70" r:id="rId16"/>
    <p:sldId id="269" r:id="rId17"/>
    <p:sldId id="272" r:id="rId1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34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מציין מיקום של כותרת תחתונה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צורה חופשית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צורה חופשית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ED0834-6830-4275-B187-017ECC8EB044}" type="datetimeFigureOut">
              <a:rPr lang="he-IL" smtClean="0"/>
              <a:pPr/>
              <a:t>ד'/סיון/תשע"ג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C9700CC-4E64-4A43-8875-F77F92D7D89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3.bp.blogspot.com/_cjA4kSVZe1I/TMgFX_NJXMI/AAAAAAAAAUU/4pvkOH9WnsM/s1600/SuperStock_1538R-18017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il/url?sa=i&amp;rct=j&amp;q=&amp;esrc=s&amp;frm=1&amp;source=images&amp;cd=&amp;cad=rja&amp;docid=DgBq-WA6O0o-iM&amp;tbnid=wqoXgNchzSbOLM:&amp;ved=0CAUQjRw&amp;url=http://www.houseintohome.co.za/pests-and-bugs/prevent-flies-biting-dogs-ears/&amp;ei=INRBUarNEYeytAacpIGABA&amp;psig=AFQjCNFrE2duSbYbllKZA7xpVkvxGv38_w&amp;ust=1363354950778751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google.co.il/url?sa=i&amp;rct=j&amp;q=&amp;esrc=s&amp;frm=1&amp;source=images&amp;cd=&amp;cad=rja&amp;docid=qQkOQuuQmn7XpM&amp;tbnid=SMJkZeeqJfXv-M:&amp;ved=0CAUQjRw&amp;url=http://mabrodriguez.blogspot.com/&amp;ei=HtlBUfDWOYSztAa-_YHYAg&amp;psig=AFQjCNHKk4YYrgcc98McstdPv43dSuBWww&amp;ust=1363356296815874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il/url?sa=i&amp;rct=j&amp;q=&amp;esrc=s&amp;frm=1&amp;source=images&amp;cd=&amp;cad=rja&amp;docid=8R4zGuMijCqsDM&amp;tbnid=BPkt6yUJUX9cZM:&amp;ved=0CAUQjRw&amp;url=http://arabic.alibaba.com/product-gs/natural-drawstring-gift-packaging-jute-bag-with-logo-324158943.html&amp;ei=CdVBUb3BJsfMtAa_4IH4CQ&amp;psig=AFQjCNGhEblZyTweP1oJ4M9tJP-u7IF73Q&amp;ust=1363355250165173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il/url?sa=i&amp;rct=j&amp;q=&amp;esrc=s&amp;frm=1&amp;source=images&amp;cd=&amp;cad=rja&amp;docid=A9HVFkZGh8kWSM&amp;tbnid=KF6AwSE_HPCUUM:&amp;ved=0CAUQjRw&amp;url=http://tpdb.ibda3.org/t417-topic&amp;ei=SNVBUc36OYbbsgaag4GADw&amp;psig=AFQjCNGHpHn1kxqP6nzSxXr4te4JauF7vw&amp;ust=1363355316923000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.il/url?sa=i&amp;rct=j&amp;q=&amp;esrc=s&amp;frm=1&amp;source=images&amp;cd=&amp;cad=rja&amp;docid=gffHfX2Ouf-D-M&amp;tbnid=0OeF-4wgOZLhrM:&amp;ved=0CAUQjRw&amp;url=http://www.newsqassim.com/news.php?action=show&amp;id=16424&amp;ei=1tZBUaDXA8jLswaq4YGoBw&amp;psig=AFQjCNHh6qlxgMgszud2FnlFN38P9cMCBg&amp;ust=1363355702659072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co.il/url?sa=i&amp;rct=j&amp;q=&amp;esrc=s&amp;frm=1&amp;source=images&amp;cd=&amp;cad=rja&amp;docid=M6WANTeBdxDyAM&amp;tbnid=Xl4-YVQrllajQM:&amp;ved=0CAUQjRw&amp;url=http://www.traidnt.net/vb/traidnt2052528/&amp;ei=Z9ZBUeDYOoGItAbUtoGwAw&amp;psig=AFQjCNFT7tEvSlmZXQEjJPVUbPUO5EV0YQ&amp;ust=1363355583549605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gif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.il/url?sa=i&amp;rct=j&amp;q=&amp;esrc=s&amp;frm=1&amp;source=images&amp;cd=&amp;cad=rja&amp;docid=RotSuiraPLgDUM&amp;tbnid=DCZMVCbUhE7j6M:&amp;ved=0CAUQjRw&amp;url=http://fatilarache.bloguez.com/fatilarache/tags,bf,p,245.html&amp;ei=npVBUfPNH8vktQaP9YGwCw&amp;psig=AFQjCNFZFpwW12FniV3KruX3ZWenVNRr4Q&amp;ust=1363337319663248" TargetMode="Externa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hyperlink" Target="http://www.google.co.il/url?sa=i&amp;rct=j&amp;q=&amp;esrc=s&amp;frm=1&amp;source=images&amp;cd=&amp;cad=rja&amp;docid=Hs1tCULf5BrUAM&amp;tbnid=MdcKvCKMQj9a2M:&amp;ved=0CAUQjRw&amp;url=http://vb.n4hr.com/118936.html&amp;ei=Yp1AUdTFI8TfPc2SgZgL&amp;psig=AFQjCNGTCHylznBv7JgSHaFwSARBfrbLIA&amp;ust=136327542265355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hyperlink" Target="http://www.google.co.il/url?sa=i&amp;rct=j&amp;q=&amp;esrc=s&amp;frm=1&amp;source=images&amp;cd=&amp;cad=rja&amp;docid=2v4UVx8BWrOKGM&amp;tbnid=zMFCH7Yglwqu9M:&amp;ved=0CAUQjRw&amp;url=http://forums.fatakat.com/thread3262141&amp;ei=MY9BUfD7GoSjtAbBxoDYCw&amp;psig=AFQjCNFZFpwW12FniV3KruX3ZWenVNRr4Q&amp;ust=136333731966324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hyperlink" Target="http://www.google.co.il/url?sa=i&amp;rct=j&amp;q=&amp;esrc=s&amp;frm=1&amp;source=images&amp;cd=&amp;cad=rja&amp;docid=EKUWaaVz8whRtM&amp;tbnid=Bnv8tboBm07agM:&amp;ved=0CAUQjRw&amp;url=http://forums.fatakat.com/thread3262141-5&amp;ei=WpVBUa7sOMjItAatzoH4Aw&amp;psig=AFQjCNFZFpwW12FniV3KruX3ZWenVNRr4Q&amp;ust=1363337319663248" TargetMode="External"/><Relationship Id="rId4" Type="http://schemas.openxmlformats.org/officeDocument/2006/relationships/slide" Target="slide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ictures.msharkat.com/u/image-59781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כותרת משנה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6" name="Picture 4" descr="http://www.hereisfree.com/content1/imguploads/Image/cjbc/zcool/20080523/1211544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7" name="מלבן 6"/>
          <p:cNvSpPr/>
          <p:nvPr/>
        </p:nvSpPr>
        <p:spPr>
          <a:xfrm>
            <a:off x="683568" y="2204864"/>
            <a:ext cx="5904656" cy="19442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ar-S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مرحلة الشرح من فهم </a:t>
            </a:r>
            <a:r>
              <a:rPr lang="ar-S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المقروء</a:t>
            </a:r>
            <a:endParaRPr lang="he-IL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r>
              <a:rPr lang="ar-SA" dirty="0" smtClean="0"/>
              <a:t>كَسبِ </a:t>
            </a:r>
            <a:r>
              <a:rPr lang="ar-SA" dirty="0" err="1" smtClean="0"/>
              <a:t>مَعيشَتِهم </a:t>
            </a:r>
            <a:r>
              <a:rPr lang="ar-SA" dirty="0" smtClean="0"/>
              <a:t>: كسب رزقهم.</a:t>
            </a:r>
            <a:endParaRPr lang="he-IL" dirty="0" smtClean="0"/>
          </a:p>
        </p:txBody>
      </p:sp>
      <p:pic>
        <p:nvPicPr>
          <p:cNvPr id="1026" name="Picture 2" descr="http://3.bp.blogspot.com/_cjA4kSVZe1I/TMgFX_NJXMI/AAAAAAAAAUU/4pvkOH9WnsM/s320/SuperStock_1538R-1801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556792"/>
            <a:ext cx="4824536" cy="3469755"/>
          </a:xfrm>
          <a:prstGeom prst="rect">
            <a:avLst/>
          </a:prstGeom>
          <a:noFill/>
        </p:spPr>
      </p:pic>
      <p:sp>
        <p:nvSpPr>
          <p:cNvPr id="5" name="חץ ימינה 4"/>
          <p:cNvSpPr/>
          <p:nvPr/>
        </p:nvSpPr>
        <p:spPr>
          <a:xfrm>
            <a:off x="755576" y="6021288"/>
            <a:ext cx="1512168" cy="50405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العودة للنص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انتصبت </a:t>
            </a:r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ذناه : اِرْتَفَعَت </a:t>
            </a:r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ذناه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http://www.houseintohome.co.za/wp-content/uploads/2006/07/German-Shepherd-Flies-Biting-Ears-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76872"/>
            <a:ext cx="5544616" cy="3456384"/>
          </a:xfrm>
          <a:prstGeom prst="rect">
            <a:avLst/>
          </a:prstGeom>
          <a:noFill/>
        </p:spPr>
      </p:pic>
      <p:sp>
        <p:nvSpPr>
          <p:cNvPr id="5" name="חץ ימינה 4"/>
          <p:cNvSpPr/>
          <p:nvPr/>
        </p:nvSpPr>
        <p:spPr>
          <a:xfrm>
            <a:off x="6588224" y="5805264"/>
            <a:ext cx="1296144" cy="6480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العودة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ar-SA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موكب: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جَمَاعَة ، حَشْد ، مَجْمُوعَة ، جُمْهُور ، زُمْرَة 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8674" name="Picture 2" descr="http://1.bp.blogspot.com/-wIww5d3WvNM/Ts2DJcJ92mI/AAAAAAAAABM/3EaOGJw-nf4/s1600/stock-vector-happy-people-and-the-rainbow-in-forest-2688672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124200"/>
            <a:ext cx="6192688" cy="3733800"/>
          </a:xfrm>
          <a:prstGeom prst="rect">
            <a:avLst/>
          </a:prstGeom>
          <a:noFill/>
        </p:spPr>
      </p:pic>
      <p:sp>
        <p:nvSpPr>
          <p:cNvPr id="5" name="חץ ימינה 4">
            <a:hlinkClick r:id="rId4" action="ppaction://hlinksldjump"/>
          </p:cNvPr>
          <p:cNvSpPr/>
          <p:nvPr/>
        </p:nvSpPr>
        <p:spPr>
          <a:xfrm>
            <a:off x="7308304" y="5445224"/>
            <a:ext cx="1440160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endParaRPr lang="ar-SA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فُوَّهَة: فَم وأَوّل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أي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مدخل الشيء.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4578" name="Picture 2" descr="http://img.alibaba.com/photo/324158943/Natural_Drawstring_Gift_Packaging_Jute_Bag_with_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068960"/>
            <a:ext cx="3744416" cy="3240360"/>
          </a:xfrm>
          <a:prstGeom prst="rect">
            <a:avLst/>
          </a:prstGeom>
          <a:noFill/>
        </p:spPr>
      </p:pic>
      <p:sp>
        <p:nvSpPr>
          <p:cNvPr id="6" name="חץ ימינה 5"/>
          <p:cNvSpPr/>
          <p:nvPr/>
        </p:nvSpPr>
        <p:spPr>
          <a:xfrm>
            <a:off x="6588224" y="5589240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العودة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حَجَلانِ:</a:t>
            </a:r>
            <a:r>
              <a:rPr lang="ar-S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نوعٌ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مِن أنواعِ الطيور.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5604" name="Picture 4" descr="http://www.oiseaux.net/photos/thierry.becret/images/perdrix.rouge.thbe.1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852936"/>
            <a:ext cx="5688632" cy="3023245"/>
          </a:xfrm>
          <a:prstGeom prst="rect">
            <a:avLst/>
          </a:prstGeom>
          <a:noFill/>
        </p:spPr>
      </p:pic>
      <p:sp>
        <p:nvSpPr>
          <p:cNvPr id="6" name="חץ ימינה 5"/>
          <p:cNvSpPr/>
          <p:nvPr/>
        </p:nvSpPr>
        <p:spPr>
          <a:xfrm>
            <a:off x="6588224" y="5589240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العودة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70912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منتهى </a:t>
            </a:r>
            <a:r>
              <a:rPr lang="ar-S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الحفاوة: قمة التَرْحِيب، التَكْريم، الاِحْتِفَاء.</a:t>
            </a:r>
            <a:endParaRPr lang="he-IL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7650" name="Picture 2" descr="http://www.newsqassim.com/contents/newsm/1642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24944"/>
            <a:ext cx="6696744" cy="3236591"/>
          </a:xfrm>
          <a:prstGeom prst="rect">
            <a:avLst/>
          </a:prstGeom>
          <a:noFill/>
        </p:spPr>
      </p:pic>
      <p:sp>
        <p:nvSpPr>
          <p:cNvPr id="5" name="חץ ימינה 4"/>
          <p:cNvSpPr/>
          <p:nvPr/>
        </p:nvSpPr>
        <p:spPr>
          <a:xfrm>
            <a:off x="7452320" y="5301208"/>
            <a:ext cx="1224136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hlinkClick r:id="rId4" action="ppaction://hlinksldjump"/>
              </a:rPr>
              <a:t>العودة للنص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حياة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مرفهة: حياة </a:t>
            </a:r>
            <a:r>
              <a:rPr lang="ar-S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كريمة.</a:t>
            </a:r>
            <a:endParaRPr lang="he-IL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6626" name="Picture 2" descr="https://encrypted-tbn2.gstatic.com/images?q=tbn:ANd9GcSbol8zgpAtO7iGsA3rWBfuc2XcnVs9HGqTqAhzTrANAuW-Dstb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564904"/>
            <a:ext cx="6120680" cy="3671317"/>
          </a:xfrm>
          <a:prstGeom prst="rect">
            <a:avLst/>
          </a:prstGeom>
          <a:noFill/>
        </p:spPr>
      </p:pic>
      <p:sp>
        <p:nvSpPr>
          <p:cNvPr id="5" name="חץ ימינה 4">
            <a:hlinkClick r:id="rId4" action="ppaction://hlinksldjump"/>
          </p:cNvPr>
          <p:cNvSpPr/>
          <p:nvPr/>
        </p:nvSpPr>
        <p:spPr>
          <a:xfrm>
            <a:off x="7380312" y="5013176"/>
            <a:ext cx="1224136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4" descr="http://www.hereisfree.com/content1/imguploads/Image/cjbc/zcool/20080523/12115447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9540552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251520" y="548680"/>
            <a:ext cx="6048672" cy="49685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المناقشة والحوار حول الدرس</a:t>
            </a:r>
            <a:endParaRPr lang="he-IL" sz="8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pPr algn="r"/>
            <a:r>
              <a:rPr lang="ar-S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اَلقِطُّ </a:t>
            </a:r>
            <a:r>
              <a:rPr lang="ar-S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الظَّريف</a:t>
            </a:r>
            <a:endParaRPr lang="he-I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1043608" y="2348880"/>
            <a:ext cx="7776864" cy="44644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ar-SA" dirty="0" smtClean="0"/>
              <a:t>كانَ </a:t>
            </a:r>
            <a:r>
              <a:rPr lang="ar-SA" dirty="0" smtClean="0"/>
              <a:t>في قَديمِ الزَّمانِ مُزارِعٌ فَقيرٌ ، لَهُ ثَلاثَةُ أَبناءٍ </a:t>
            </a:r>
            <a:r>
              <a:rPr lang="ar-SA" dirty="0" smtClean="0"/>
              <a:t>.</a:t>
            </a:r>
            <a:r>
              <a:rPr lang="en-US" dirty="0" smtClean="0"/>
              <a:t> </a:t>
            </a:r>
            <a:r>
              <a:rPr lang="ar-SA" dirty="0" smtClean="0"/>
              <a:t>عِندَ </a:t>
            </a:r>
            <a:r>
              <a:rPr lang="ar-SA" dirty="0" smtClean="0"/>
              <a:t>وفاتِهِ لِم يَكُن يَملِكُ سِوى طاحونَةٍ قديمَةٍ وَحِمارٍ وَ قِطٍّ، فَتَمَّ تَقسيمُ ميراثِهِ بَينَ أبنائِهِ الثَّلاثَةِ.وَرِثَ الاِبنُ الأَكبَرُ الطاحونَةَ وَالأَوسَطُ الحِمارَ، وَلَم </a:t>
            </a:r>
            <a:r>
              <a:rPr lang="ar-SA" dirty="0" err="1" smtClean="0"/>
              <a:t>يَبقض</a:t>
            </a:r>
            <a:r>
              <a:rPr lang="ar-SA" dirty="0" smtClean="0"/>
              <a:t> لِلابنِ الأَصغَرِ سِوى القِطِّ. 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تَساءَلَ الاِبنُ الأَصغَرُ بِعَدَمِ  رِضًا:“إِنَّ إخوَتي يُمكِنُهُمُ الاِستِفادةُ مما وَرِثوهُ في </a:t>
            </a:r>
            <a:r>
              <a:rPr lang="ar-SA" dirty="0" smtClean="0">
                <a:hlinkClick r:id="rId4" action="ppaction://hlinksldjump"/>
              </a:rPr>
              <a:t>كَسبِ مَعيشَتِهم</a:t>
            </a:r>
            <a:r>
              <a:rPr lang="ar-SA" dirty="0" smtClean="0"/>
              <a:t>،</a:t>
            </a:r>
            <a:r>
              <a:rPr lang="ar-SA" dirty="0"/>
              <a:t> </a:t>
            </a:r>
            <a:r>
              <a:rPr lang="ar-SA" dirty="0" smtClean="0"/>
              <a:t>أَما أَنا فما عَلَيَّ أَن أَفعَلَ بِقِطٍّ غَيرَ الاَستفادَةِ مِن فروَتِهِ في صُنعِ قُبَّعّةٍ تَحميني مِنَ </a:t>
            </a:r>
            <a:r>
              <a:rPr lang="ar-SA" dirty="0" err="1" smtClean="0"/>
              <a:t>البَردِ؟“.</a:t>
            </a:r>
            <a:endParaRPr lang="ar-SA" dirty="0" smtClean="0"/>
          </a:p>
          <a:p>
            <a:pPr algn="just">
              <a:lnSpc>
                <a:spcPct val="150000"/>
              </a:lnSpc>
            </a:pPr>
            <a:r>
              <a:rPr lang="ar-SA" dirty="0" smtClean="0"/>
              <a:t>	عندَما </a:t>
            </a:r>
            <a:r>
              <a:rPr lang="ar-SA" dirty="0" smtClean="0"/>
              <a:t>سَمِعَ القِطُّ هذِهِ الكَلِماتِ </a:t>
            </a:r>
            <a:r>
              <a:rPr lang="ar-SA" dirty="0" smtClean="0">
                <a:solidFill>
                  <a:schemeClr val="bg1"/>
                </a:solidFill>
                <a:hlinkClick r:id="rId5" action="ppaction://hlinksldjump"/>
              </a:rPr>
              <a:t>انتَصَبت أُذُناهُ</a:t>
            </a:r>
            <a:r>
              <a:rPr lang="ar-SA" dirty="0" smtClean="0">
                <a:solidFill>
                  <a:schemeClr val="bg1"/>
                </a:solidFill>
              </a:rPr>
              <a:t>، </a:t>
            </a:r>
            <a:r>
              <a:rPr lang="ar-SA" dirty="0" smtClean="0"/>
              <a:t>وقالَ لِمُعَلِمِهِ الجَديدِ:“لا تَحزَن يا مُعَلِّمي! أَعطِني فَقَط زَوجًا مِنَ الأَحذِيَةِ وَكيسًا، وَسَتَرى ماذا يُمكِنُني أن أُقَدِّمَ لَكَ.</a:t>
            </a:r>
          </a:p>
          <a:p>
            <a:pPr algn="ctr"/>
            <a:endParaRPr lang="ar-SA" dirty="0" smtClean="0"/>
          </a:p>
          <a:p>
            <a:pPr algn="ctr"/>
            <a:endParaRPr lang="he-IL" dirty="0"/>
          </a:p>
        </p:txBody>
      </p:sp>
      <p:pic>
        <p:nvPicPr>
          <p:cNvPr id="9218" name="Picture 2" descr="http://img519.imageshack.us/img519/9408/d0065b1c48in4.gif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04448" y="1340768"/>
            <a:ext cx="539552" cy="805395"/>
          </a:xfrm>
          <a:prstGeom prst="rect">
            <a:avLst/>
          </a:prstGeom>
          <a:noFill/>
        </p:spPr>
      </p:pic>
      <p:pic>
        <p:nvPicPr>
          <p:cNvPr id="8" name="Picture 2" descr="http://img519.imageshack.us/img519/9408/d0065b1c48in4.gif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72400" y="692696"/>
            <a:ext cx="648072" cy="967384"/>
          </a:xfrm>
          <a:prstGeom prst="rect">
            <a:avLst/>
          </a:prstGeom>
          <a:noFill/>
        </p:spPr>
      </p:pic>
      <p:pic>
        <p:nvPicPr>
          <p:cNvPr id="9" name="Picture 2" descr="http://img519.imageshack.us/img519/9408/d0065b1c48in4.gif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9952" y="-243408"/>
            <a:ext cx="648072" cy="967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َّ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115616" y="2420888"/>
            <a:ext cx="7776864" cy="43924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ar-SA" dirty="0" smtClean="0"/>
              <a:t>نَظَرَ </a:t>
            </a:r>
            <a:r>
              <a:rPr lang="ar-SA" dirty="0"/>
              <a:t>الشابُ إِلَيهِ بِحَيرةٍ، فَقَد كانَ يَعلَمُ أَنَّ هذا القِطَّ صاحِبُ حيلةٍ ، فَقَد راقَبَهُ مِرارًا وهو يَصطادُ الفِئرانَ والجِرذانَ في طاحونَةِ أَبيهِ، فَقَرَّرَ  المُحاوَلَةَ، وَأَحضَرَ لِلقِطِّ ما طَلَبَهُ.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	لَبِسَ </a:t>
            </a:r>
            <a:r>
              <a:rPr lang="ar-SA" dirty="0"/>
              <a:t>القِطُّ الحِذاءَ وَأَخَذَ الكيسَ واتَّجَهَ إِلى الغابَةِ، حيثُ يَكثُرُ وُجودُ </a:t>
            </a:r>
            <a:r>
              <a:rPr lang="ar-SA" dirty="0"/>
              <a:t>الأَرانِبِ.كان</a:t>
            </a:r>
            <a:r>
              <a:rPr lang="ar-SA" dirty="0"/>
              <a:t> قَد مَلَأَ الكيسَ بِأَعشابٍ طازِجَةٍ ذاتِ رائِحَةٍ فَوّاحَةٍ، بُغيَةَ جَذبِ بَعضِ الأَرانِبِ </a:t>
            </a:r>
            <a:r>
              <a:rPr lang="ar-SA" dirty="0"/>
              <a:t>السّاذَجَةِ</a:t>
            </a:r>
            <a:r>
              <a:rPr lang="ar-SA" dirty="0"/>
              <a:t> إِلى داخِلِهِ. </a:t>
            </a:r>
            <a:r>
              <a:rPr lang="ar-SA" dirty="0"/>
              <a:t>تَمَدَّدَ على الأَرضِ وتَظاهَرَ بالنَّومِ، فاجتَذَبَت رائِحَةُ الأَعشابِ الذَّكِيَّةُ أَرنَبًا كانَ بالجِوارِ، فَاقتَرَبَ مِنَ الكيسِ، وحاوَلَ أَن يُدخِلَ رَأسَهُ فيهِ، لكِنَّ القِطَّ انقَضَّ عَلَيهِ بِسُرعَةٍ وَاحتَجَزَهُ داخِلَ </a:t>
            </a:r>
            <a:r>
              <a:rPr lang="ar-SA" dirty="0" err="1"/>
              <a:t>الكيسِ.</a:t>
            </a:r>
            <a:r>
              <a:rPr lang="ar-SA" dirty="0"/>
              <a:t> حَمَلَ القِطُّ الكيسَ واتَّجَهَ إِلى المَلِكِ وَطَلَبَ مُقابَلَتَهُ.</a:t>
            </a:r>
          </a:p>
          <a:p>
            <a:pPr algn="ctr"/>
            <a:endParaRPr lang="he-IL" sz="2800" dirty="0"/>
          </a:p>
        </p:txBody>
      </p:sp>
      <p:pic>
        <p:nvPicPr>
          <p:cNvPr id="6" name="Picture 4" descr="http://n4hr.com/up/uploads/32bb17ed1b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312" y="548680"/>
            <a:ext cx="1304521" cy="1075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187624" y="1916832"/>
            <a:ext cx="7704856" cy="489654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ar-SA" dirty="0" smtClean="0"/>
              <a:t>	عندَما </a:t>
            </a:r>
            <a:r>
              <a:rPr lang="ar-SA" dirty="0"/>
              <a:t>مَثَلَ القِطُّ بَينَ يَدَي المَلِكِ انحَنى بِاحتِرامٍ، وَقَدَمَ لَهُ الأَرنَبَ </a:t>
            </a:r>
            <a:r>
              <a:rPr lang="ar-SA" dirty="0"/>
              <a:t>قائِلًا:“مولايَ المَلِكَ،هذا</a:t>
            </a:r>
            <a:r>
              <a:rPr lang="ar-SA" dirty="0"/>
              <a:t> أَرنَبٌ أَرسَلَهٌ إِلَيك مُعَلِّمي  الأَميرُ نَبهان. </a:t>
            </a:r>
            <a:r>
              <a:rPr lang="ar-SA" dirty="0"/>
              <a:t>كانَ هذا هُوَ الاِسمَ الَّذي اختارَهُ لِمُعَلِّمِهِ.قَبِلَ المَلِكُ الهَدِيَّةَ، وَقَالَ:“بَلِّغ مُعَلِّمَكَ أَنَّ تَصَرُّفَهُ الكَريمَ هذا قد تَرَكَ أَثَرًا طَيِّبًا في نَفسي،وَأَنّي أَشكُرُهُ </a:t>
            </a:r>
            <a:r>
              <a:rPr lang="ar-SA" dirty="0" err="1"/>
              <a:t>كَثيرًا .</a:t>
            </a:r>
            <a:endParaRPr lang="ar-SA" dirty="0"/>
          </a:p>
          <a:p>
            <a:pPr algn="just">
              <a:lnSpc>
                <a:spcPct val="150000"/>
              </a:lnSpc>
            </a:pPr>
            <a:r>
              <a:rPr lang="ar-SA" dirty="0" smtClean="0"/>
              <a:t>	بعدَ </a:t>
            </a:r>
            <a:r>
              <a:rPr lang="ar-SA" dirty="0"/>
              <a:t>بِضعَةِ أَيّامٍ عادَ القِطُّ لِلصَّيدِ، لكِنَّهُ هذه المَرَّةَ اتَّجَهَ إِلى حَقلِ قَمحٍ وَتَمَدَّدَ كَالمَرَّةِ السّابِقَةِ بَعدَ أَن تَأَكَّدَ مِن أَنَّ </a:t>
            </a:r>
            <a:r>
              <a:rPr lang="ar-SA" dirty="0">
                <a:hlinkClick r:id="rId4" action="ppaction://hlinksldjump"/>
              </a:rPr>
              <a:t>فُوَّهَةَ </a:t>
            </a:r>
            <a:r>
              <a:rPr lang="ar-SA" dirty="0"/>
              <a:t>الكيسِ مَفتوحَةٌ بِشَكلٍ كافٍ. </a:t>
            </a:r>
            <a:r>
              <a:rPr lang="ar-SA" dirty="0"/>
              <a:t>اِقتَرَبَ </a:t>
            </a:r>
            <a:r>
              <a:rPr lang="ar-SA" dirty="0" err="1">
                <a:hlinkClick r:id="rId5" action="ppaction://hlinksldjump"/>
              </a:rPr>
              <a:t>حَجَلان</a:t>
            </a:r>
            <a:r>
              <a:rPr lang="ar-SA" dirty="0" err="1"/>
              <a:t>ِ</a:t>
            </a:r>
            <a:r>
              <a:rPr lang="ar-SA" dirty="0"/>
              <a:t> مِنَ الكيسِ وَحاوَلا دُخولَهُ، فَأَسرَعَ القِطُّ وَأَقفَلَ الكيسَ عَلَيهِما، وأَسرَعَ لِتَقديمِهِما إِلى المَلِكِ كَما فَعَلَ في المَرَّةِ السَابِقَةِ.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	سُرَّ </a:t>
            </a:r>
            <a:r>
              <a:rPr lang="ar-SA" dirty="0"/>
              <a:t>المَلِكُ </a:t>
            </a:r>
            <a:r>
              <a:rPr lang="ar-SA" dirty="0"/>
              <a:t>كَثيرًا،وَأَمَرَ</a:t>
            </a:r>
            <a:r>
              <a:rPr lang="ar-SA" dirty="0"/>
              <a:t> بِتَقديمِ المَشروباتِ المُنعِشَةِ لِلقِطِّ تَعبيرًا عن </a:t>
            </a:r>
            <a:r>
              <a:rPr lang="ar-SA" dirty="0" smtClean="0"/>
              <a:t>تَقدير </a:t>
            </a:r>
            <a:r>
              <a:rPr lang="ar-SA" dirty="0"/>
              <a:t>المَلِكِ لَهُ</a:t>
            </a:r>
            <a:r>
              <a:rPr lang="ar-SA" dirty="0" smtClean="0"/>
              <a:t>.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ض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115616" y="2060848"/>
            <a:ext cx="7776864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ar-SA" dirty="0"/>
              <a:t>	</a:t>
            </a:r>
            <a:r>
              <a:rPr lang="ar-SA" dirty="0" smtClean="0"/>
              <a:t>وبقِيَ </a:t>
            </a:r>
            <a:r>
              <a:rPr lang="ar-SA" dirty="0"/>
              <a:t>القِطُّ عَلى هذِهِ الحالِ يُقَدِّمُ لِلمَلِكِ كُلَّ فَترَةٍ هَدِيَّةً على أَنَّها مِنَ الأَميرِ نَبهان، فَمَرَّةً يَأخُذُ لَهُ أَرنَبًا وأُخرى حَجَلًا...وَبَدأَ المَلِكُ يَهتَمُّ في مَعرِفَةِ أَمرِ هذا الأَميرِ الذي ظَهَرَ فَجأَةً. </a:t>
            </a:r>
            <a:r>
              <a:rPr lang="ar-SA" dirty="0"/>
              <a:t>عَلِمَ القِطُّ أَنَّ المَلِكَ سَيَصطَحِبُ ابنَتَهُ الأَميرَةَ في نُزهَةٍ عَلى ضَفافِ النَّهرِ، فَطَلَبَ </a:t>
            </a:r>
            <a:r>
              <a:rPr lang="ar-SA" dirty="0" err="1"/>
              <a:t>مشن</a:t>
            </a:r>
            <a:r>
              <a:rPr lang="ar-SA" dirty="0"/>
              <a:t> مُعَلِّمِهِ أَن يَذهَبَ إِلى الَّنهرِ </a:t>
            </a:r>
            <a:r>
              <a:rPr lang="ar-SA" dirty="0" err="1"/>
              <a:t>لِلسِّباحَةِ.</a:t>
            </a:r>
            <a:r>
              <a:rPr lang="ar-SA" dirty="0"/>
              <a:t> كانَ الشّابُّ يَثِقُ بِقِطِّهِ،فَنَفَّذَ ما طَلَبَهُ مِنهُ دونَ تَرَدُّدٍ، خَلَعَ ثِيابَهُ وَنَزَلَ إِلى الماءِ.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	تابَعَ </a:t>
            </a:r>
            <a:r>
              <a:rPr lang="ar-SA" dirty="0"/>
              <a:t>القِّطُ تَنفيذَ الخُطَّةِ، فَسَبَقَهُم إِلى الحُقولِ، وَالتَقى بِالفَلّاحينَ الَّذينَ كانوا يَعمَلونَ هُناكَ، فَقالَ لَهُم:“ أَيُّها النّاسُ الطَّيِّبونَ...إِنَّ المَلِكَ سَيَمُرُّ الآنَ مِن هُنا وَسَيَسأَلُكُم عَن مالِكِ هذِهِ الحُقولِ...فَأَخبِروه أَنَّ كُلَّ هذِهِ الحُقولِ مِلكٌ لِلأَميرِ نَبهان، وَإِلاّ فَالوَيلُ لَكُم!“.</a:t>
            </a:r>
            <a:endParaRPr lang="he-IL" dirty="0"/>
          </a:p>
        </p:txBody>
      </p:sp>
      <p:pic>
        <p:nvPicPr>
          <p:cNvPr id="6146" name="Picture 2" descr="http://files2.fatakat.com/2012/8/13448902191886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0"/>
            <a:ext cx="3238500" cy="2076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1331640" y="2348880"/>
            <a:ext cx="7560840" cy="42484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ar-SA" dirty="0" smtClean="0"/>
              <a:t>	عِندَما </a:t>
            </a:r>
            <a:r>
              <a:rPr lang="ar-SA" dirty="0"/>
              <a:t>وَصَلَ </a:t>
            </a:r>
            <a:r>
              <a:rPr lang="ar-SA" dirty="0">
                <a:hlinkClick r:id="rId4" action="ppaction://hlinksldjump"/>
              </a:rPr>
              <a:t>المَوكِبُ</a:t>
            </a:r>
            <a:r>
              <a:rPr lang="ar-SA" dirty="0"/>
              <a:t> إِلى </a:t>
            </a:r>
            <a:r>
              <a:rPr lang="ar-SA" dirty="0"/>
              <a:t>الحُقولِ،سَأَلَ المَلِكُ الفَلاّحينَ عَن مالِكِ هذِهِ الأَراضي،فَأَجَابَ</a:t>
            </a:r>
            <a:r>
              <a:rPr lang="ar-SA" dirty="0"/>
              <a:t> الفَلّاحونَ بِصَوتٍ واحِدٍ:“ إِنَّها لِلأَميرِ نَبهان“ ،وَأَشاروا إِلى مُعَلِّمِ القِطِّ الَّذي كانَ قَد خَرَجَ مِنَ النَّهرِ وَوَقَفَ قَريبًا مِنَ الحُقولِ. </a:t>
            </a:r>
            <a:r>
              <a:rPr lang="ar-SA" dirty="0"/>
              <a:t>قالَ المَلِكُ لِلأَميرِ الشّابِّ:“إِنَّ لَدَيكَ أَملاكًا كَثيرةً على ما يَبدو“.أجابَ الأَميرُ بِكُلِّ تَواضُعٍ:“ صحيحٌ أَيُّها </a:t>
            </a:r>
            <a:r>
              <a:rPr lang="ar-SA" dirty="0" err="1"/>
              <a:t>المَلِكُ.</a:t>
            </a:r>
            <a:r>
              <a:rPr lang="ar-SA" dirty="0"/>
              <a:t> إِنَّ المَحصولَ جيدٌ </a:t>
            </a:r>
            <a:r>
              <a:rPr lang="ar-SA" dirty="0" err="1"/>
              <a:t>أَيضًا“ .</a:t>
            </a:r>
            <a:r>
              <a:rPr lang="ar-SA" dirty="0"/>
              <a:t> هَنَّأَ المَلِكُ الأَميرَ عَلى ذلِكَ، وتَمَنّى لَهُ كُلَّ </a:t>
            </a:r>
            <a:r>
              <a:rPr lang="ar-SA" dirty="0" err="1"/>
              <a:t>خَيرٍ.</a:t>
            </a:r>
            <a:r>
              <a:rPr lang="ar-SA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ar-SA" dirty="0"/>
              <a:t>وَقَد كانَت </a:t>
            </a:r>
            <a:r>
              <a:rPr lang="ar-SA" dirty="0" smtClean="0"/>
              <a:t>هذِهِ الأَراضي </a:t>
            </a:r>
            <a:r>
              <a:rPr lang="ar-SA" dirty="0"/>
              <a:t>الَّتي مَرَّ بِها المَلِكُ مِلكًا لِغولٍ، يَسكُنُ قَصرًا عَظيمًا</a:t>
            </a:r>
            <a:r>
              <a:rPr lang="ar-SA" dirty="0" smtClean="0"/>
              <a:t>.</a:t>
            </a:r>
            <a:endParaRPr lang="he-IL" sz="2800" dirty="0"/>
          </a:p>
        </p:txBody>
      </p:sp>
      <p:pic>
        <p:nvPicPr>
          <p:cNvPr id="5124" name="Picture 4" descr="http://www13.0zz0.com/2012/08/21/09/352981035.gif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6256" y="1"/>
            <a:ext cx="2821310" cy="18448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מלבן 5"/>
          <p:cNvSpPr/>
          <p:nvPr/>
        </p:nvSpPr>
        <p:spPr>
          <a:xfrm>
            <a:off x="1403648" y="1196752"/>
            <a:ext cx="7488832" cy="5904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ar-SA" dirty="0" smtClean="0"/>
              <a:t>	عرَفَ </a:t>
            </a:r>
            <a:r>
              <a:rPr lang="ar-SA" dirty="0"/>
              <a:t>القِطُّ أَنَّ لِهذا الغولِ قُدُراتٍ سِحرِيَّةً، فَقَصَدَهُ وَطَلَبَ مُقابَلَتَهُ اِستَقبَلَهُ الغولُ </a:t>
            </a:r>
            <a:r>
              <a:rPr lang="ar-SA" dirty="0">
                <a:hlinkClick r:id="rId4" action="ppaction://hlinksldjump"/>
              </a:rPr>
              <a:t>بمُنتَهى الحَفاوَةِ. </a:t>
            </a:r>
            <a:r>
              <a:rPr lang="ar-SA" dirty="0"/>
              <a:t>اِنحَنى القِطُّ بِاحتِرامٍ أَمامَ الغولِ، وَأَلقى عَلَيهِ التَّحِيَّةَ ثُمَّ قالَ لَهُ:“ سَيِّدي، لَقَد مَرَرتُ أمامَ قَصرِكَ، وَكانَ لا بُدَّ أَن أُلقِيَ التَّحِيَّةَ </a:t>
            </a:r>
            <a:r>
              <a:rPr lang="ar-SA" dirty="0" err="1"/>
              <a:t>عَلَيكَ.</a:t>
            </a:r>
            <a:r>
              <a:rPr lang="ar-SA" dirty="0"/>
              <a:t> لَقد قيلَ لي إِنَّ لَدَيكَ </a:t>
            </a:r>
            <a:r>
              <a:rPr lang="ar-SA" dirty="0" err="1"/>
              <a:t>قُدُاراتٍ</a:t>
            </a:r>
            <a:r>
              <a:rPr lang="ar-SA" dirty="0"/>
              <a:t> تُمَكِّنُكَ مِنَ التَّحَوُّلِ إِلى أَيِّ نَوعٍ مِن أنواعِ الحيواناتِ، مهما كانَت ضَخمَةً كالأَسَدِ أَوِ </a:t>
            </a:r>
            <a:r>
              <a:rPr lang="ar-SA" dirty="0" err="1"/>
              <a:t>الفيلِ“.</a:t>
            </a:r>
            <a:endParaRPr lang="ar-SA" dirty="0"/>
          </a:p>
          <a:p>
            <a:pPr algn="just">
              <a:lnSpc>
                <a:spcPct val="150000"/>
              </a:lnSpc>
            </a:pPr>
            <a:r>
              <a:rPr lang="ar-SA" dirty="0" smtClean="0"/>
              <a:t>أجابَهُ </a:t>
            </a:r>
            <a:r>
              <a:rPr lang="ar-SA" dirty="0"/>
              <a:t>الغولُ :“هذا صَحيحً“.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ولإِثباتِ </a:t>
            </a:r>
            <a:r>
              <a:rPr lang="ar-SA" dirty="0"/>
              <a:t>ذلِكَ </a:t>
            </a:r>
            <a:r>
              <a:rPr lang="ar-SA" dirty="0"/>
              <a:t>غَيَّرَ</a:t>
            </a:r>
            <a:r>
              <a:rPr lang="ar-SA" dirty="0"/>
              <a:t> الغولُ عَلى الفَورِ شَكلَهُ، وَتَحَوَّلَ إِلى أَسَدٍ كَبيرٍ .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	خافَ </a:t>
            </a:r>
            <a:r>
              <a:rPr lang="ar-SA" dirty="0"/>
              <a:t>القِطُّ وَتَراجَعَ إِلى الوَراءِ، وَالأَسَدُ يَزأَرُ بِصوتٍ ارتَجَّت لَهُ أَرجاءُ القَصرِ.</a:t>
            </a:r>
          </a:p>
          <a:p>
            <a:pPr algn="just">
              <a:lnSpc>
                <a:spcPct val="150000"/>
              </a:lnSpc>
            </a:pPr>
            <a:r>
              <a:rPr lang="ar-SA" dirty="0"/>
              <a:t>إِنَهُ شَيءٌ عَجيبٌ حَقًا يا سَيِّدي </a:t>
            </a:r>
            <a:r>
              <a:rPr lang="ar-SA" dirty="0" err="1"/>
              <a:t>الغولَ.</a:t>
            </a:r>
            <a:r>
              <a:rPr lang="ar-SA" dirty="0"/>
              <a:t> </a:t>
            </a:r>
            <a:r>
              <a:rPr lang="ar-SA" dirty="0"/>
              <a:t>هَل يُمكِنُكَ أن تَتَحَوَّلَ إِلى حَيَوانٍ صَغيرٍ كالفَأرِ مَثَلًا</a:t>
            </a:r>
            <a:r>
              <a:rPr lang="ar-SA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187624" y="2132856"/>
            <a:ext cx="7704856" cy="432048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ar-SA" dirty="0"/>
              <a:t>قُلتُ لَكَ لا شَيءَ يستَحيلُ </a:t>
            </a:r>
            <a:r>
              <a:rPr lang="ar-SA" dirty="0" err="1"/>
              <a:t>عَلَيَّ .</a:t>
            </a:r>
            <a:endParaRPr lang="ar-SA" dirty="0"/>
          </a:p>
          <a:p>
            <a:pPr algn="just">
              <a:lnSpc>
                <a:spcPct val="150000"/>
              </a:lnSpc>
            </a:pPr>
            <a:r>
              <a:rPr lang="ar-SA" dirty="0" smtClean="0"/>
              <a:t>	وعَلى </a:t>
            </a:r>
            <a:r>
              <a:rPr lang="ar-SA" dirty="0"/>
              <a:t>الفَورِ تَحَوَّلَ الغولُ إِلى فَأرٍ صَغيرٍ يَجري في أَنحاءِ الغُرفَةِ، وَلكِنَّ القِطَّ كانَ أَسرَعَ مِنهُ فانقَضَّ عَلَيهِ </a:t>
            </a:r>
            <a:r>
              <a:rPr lang="ar-SA" dirty="0"/>
              <a:t>وابتَلَعَهُ.في هذِهِ الأَثناءِ، كانَ المَلِكُ وَحاشِيَتُهُ قَدِ اقتَرَبوا مِنَ القَصرِ، دُهِشَ المَلِكُ مِن ضَخامَتِهِ وَجَمالِهِ وَطَلَبَ زِيارَتَهُ.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	وقَفَ </a:t>
            </a:r>
            <a:r>
              <a:rPr lang="ar-SA" dirty="0"/>
              <a:t>القِطُّ أَمامَ المَدخَلِ لاِستقبالِهِم، وَفَورَ وُصولِهِم رَحَّبَ بِهِم قائِلًا :  أَهلًا بِكُم في قَصرِ الأَميرِ نَبهان!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	قالَ </a:t>
            </a:r>
            <a:r>
              <a:rPr lang="ar-SA" dirty="0"/>
              <a:t>المَلِكُ مُخاطِبًا الأَميرَ: ”هَل هذا القَصرُ أَيضًا </a:t>
            </a:r>
            <a:r>
              <a:rPr lang="ar-SA" dirty="0"/>
              <a:t>مِلكُكَ؟يا</a:t>
            </a:r>
            <a:r>
              <a:rPr lang="ar-SA" dirty="0"/>
              <a:t> لَرَوعَةِ بِنائِهِ! </a:t>
            </a:r>
            <a:r>
              <a:rPr lang="ar-SA" dirty="0"/>
              <a:t>وَمِنَ المُؤَكَّدِ أَنَّ جَمالَهُ مِنَ الدّاخِلِ لا يَقِلُّ عَن جَمالِهِ </a:t>
            </a:r>
            <a:r>
              <a:rPr lang="ar-SA" dirty="0" err="1"/>
              <a:t>الخارِجِيِّ.</a:t>
            </a:r>
            <a:r>
              <a:rPr lang="ar-SA" dirty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2" descr="http://pictures.msharkat.com/u/image-5978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971600" y="1988840"/>
            <a:ext cx="7920880" cy="46805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ar-SA" sz="2800" dirty="0" smtClean="0"/>
              <a:t/>
            </a:r>
            <a:br>
              <a:rPr lang="ar-SA" sz="2800" dirty="0" smtClean="0"/>
            </a:br>
            <a:r>
              <a:rPr lang="ar-SA" dirty="0"/>
              <a:t>أَجابَ الشّابُّ:“يُشَرِّفُني أَيُها المَلِكُ أَن </a:t>
            </a:r>
            <a:r>
              <a:rPr lang="ar-SA" dirty="0" err="1"/>
              <a:t>تَدخُلَهُ“.</a:t>
            </a:r>
            <a:endParaRPr lang="ar-SA" dirty="0"/>
          </a:p>
          <a:p>
            <a:pPr algn="just">
              <a:lnSpc>
                <a:spcPct val="150000"/>
              </a:lnSpc>
            </a:pPr>
            <a:r>
              <a:rPr lang="ar-SA" dirty="0"/>
              <a:t>دَخَلَ المَلِكُ وَخَلفَهُ الشّابُّ بِصُحبَةِ </a:t>
            </a:r>
            <a:r>
              <a:rPr lang="ar-SA" dirty="0" err="1"/>
              <a:t>الأَميرَةِ.</a:t>
            </a:r>
            <a:r>
              <a:rPr lang="ar-SA" dirty="0"/>
              <a:t> تَجَوَّلوا في أنحاءِ القَصرِ كُلِّهِ، وَ </a:t>
            </a:r>
            <a:r>
              <a:rPr lang="ar-SA" dirty="0" err="1"/>
              <a:t>هَنَّأوا</a:t>
            </a:r>
            <a:r>
              <a:rPr lang="ar-SA" dirty="0"/>
              <a:t> الأَميرَ على ذَوقِهِ الرَّفيعِ.ثُمَّ دعاهُمُ القِطُّ لِلدُّخولِ إِلى قَاعَةِ الطَّعامِ، حَيثُ كانت تَنتَظِرُهُم مائِدَةٌ كَبيرَةٌ مُمتَلِئَةٌ بِكُلِّ أَنواعِ الأطباقِ الشَهيَّةِ.</a:t>
            </a:r>
          </a:p>
          <a:p>
            <a:pPr algn="just">
              <a:lnSpc>
                <a:spcPct val="150000"/>
              </a:lnSpc>
            </a:pPr>
            <a:r>
              <a:rPr lang="ar-SA" dirty="0"/>
              <a:t>اِزدادَ إِعجابُ المَلِكِ بالأميرِ الشّابِّ وَبِثَروَتِهِ، وَكانَ المَلِكُ قَد لاحَظَ الإِعجابَ المُتبادَلَ بَينَ الأَميرَةِ الشّابَّةِ وَ </a:t>
            </a:r>
            <a:r>
              <a:rPr lang="ar-SA" dirty="0" err="1"/>
              <a:t>الأَميرِ.</a:t>
            </a:r>
            <a:r>
              <a:rPr lang="ar-SA" dirty="0"/>
              <a:t> بَعدَ أَن أَكَلوا وَشَرِبوا، اِقتَرَبَ المَلِكُ مِنَ الشّابِّ وَقالَ لَهُ:“ إِن ابنَتي مُعجَبَةٌ بِكَ، وَأَنا أَتَمَنّى أَن أَراكُما مُتَزَوِّجَينِ وَسَعيدَينِ </a:t>
            </a:r>
            <a:r>
              <a:rPr lang="ar-SA" dirty="0" err="1"/>
              <a:t>مَعًا“.</a:t>
            </a:r>
            <a:r>
              <a:rPr lang="ar-SA" dirty="0"/>
              <a:t> وَكانَ الشّابُّ قَد وَقَعَ في حُبِّ الأَميرَةِ، فوافَقَ دونَ تَرَدُّدٍ، فَتَزَوَّجا في اليَومِ نَفسِهِ وَعاشا مَعًا في القَصرِ حياةً </a:t>
            </a:r>
            <a:r>
              <a:rPr lang="ar-SA" dirty="0" err="1"/>
              <a:t>سعيدةً .</a:t>
            </a:r>
            <a:r>
              <a:rPr lang="ar-SA" dirty="0"/>
              <a:t> أَما القِطُّ، فَقَد عاشَ مَعَهُم في القَصرِ </a:t>
            </a:r>
            <a:r>
              <a:rPr lang="ar-SA" dirty="0">
                <a:hlinkClick r:id="rId4" action="ppaction://hlinksldjump"/>
              </a:rPr>
              <a:t>حياةً مُرَفَّهَةً</a:t>
            </a:r>
            <a:r>
              <a:rPr lang="ar-SA" dirty="0"/>
              <a:t>، وَلَم يَعُد يَركُضُ خَلفَ الفِئرانِ إِلّا لِلتَّسليَةِ وَاللَّهوِ.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כני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טכני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טכני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333</TotalTime>
  <Words>80</Words>
  <Application>Microsoft Office PowerPoint</Application>
  <PresentationFormat>On-screen Show (4:3)</PresentationFormat>
  <Paragraphs>50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טכני</vt:lpstr>
      <vt:lpstr>PowerPoint Presentation</vt:lpstr>
      <vt:lpstr>اَلقِطُّ الظَّريف</vt:lpstr>
      <vt:lpstr>َّ</vt:lpstr>
      <vt:lpstr>PowerPoint Presentation</vt:lpstr>
      <vt:lpstr>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30</cp:revision>
  <dcterms:created xsi:type="dcterms:W3CDTF">2013-03-13T15:10:41Z</dcterms:created>
  <dcterms:modified xsi:type="dcterms:W3CDTF">2013-05-13T07:00:21Z</dcterms:modified>
</cp:coreProperties>
</file>