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6231-6D79-4E84-8DDC-019FC21CB618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01DD-A681-4E1F-870B-D02C73DD60F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.il/url?sa=i&amp;rct=j&amp;q=%D8%B3%D9%85%D8%A7%D9%8A%D9%84%D9%8A+%D9%8A%D9%81%D9%83%D8%B1&amp;source=images&amp;cd=&amp;cad=rja&amp;docid=6ziqRZGr20EKlM&amp;tbnid=sodKqk4L3mtpTM:&amp;ved=0CAUQjRw&amp;url=http://puzzled-whisper.blogspot.com/2007_07_01_archive.html&amp;ei=PysnUc-oFoT4sgb8zICAAQ&amp;psig=AFQjCNFBEybS1rHmqb7qBVcEaRNYPDCCKw&amp;ust=136160786827272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www.google.co.il/url?sa=i&amp;rct=j&amp;q=%D8%B3%D9%85%D8%A7%D9%8A%D9%84%D9%8A+%D9%8A%D9%81%D9%83%D8%B1&amp;source=images&amp;cd=&amp;cad=rja&amp;docid=6ziqRZGr20EKlM&amp;tbnid=sodKqk4L3mtpTM:&amp;ved=0CAUQjRw&amp;url=http://puzzled-whisper.blogspot.com/2007_07_01_archive.html&amp;ei=PysnUc-oFoT4sgb8zICAAQ&amp;psig=AFQjCNFBEybS1rHmqb7qBVcEaRNYPDCCKw&amp;ust=136160786827272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wplU_q9tKq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148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361040" cy="6858000"/>
          </a:xfrm>
          <a:prstGeom prst="rect">
            <a:avLst/>
          </a:prstGeom>
          <a:noFill/>
        </p:spPr>
      </p:pic>
      <p:sp>
        <p:nvSpPr>
          <p:cNvPr id="7" name="ענן 6"/>
          <p:cNvSpPr/>
          <p:nvPr/>
        </p:nvSpPr>
        <p:spPr>
          <a:xfrm>
            <a:off x="0" y="620688"/>
            <a:ext cx="6732240" cy="3888432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الأرنب </a:t>
            </a:r>
            <a:r>
              <a:rPr lang="ar-S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شوشو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ضائع و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يريد 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العودة إلى بيته فساعدوه من خلال الإجابة على الأسئلة.</a:t>
            </a:r>
            <a:endParaRPr lang="he-IL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9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44196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C -0.00729 -0.00092 -0.0151 0.0007 -0.02187 -0.00277 C -0.02465 -0.00416 -0.02465 -0.00972 -0.02587 -0.01342 C -0.02969 -0.02523 -0.03212 -0.03819 -0.03385 -0.05069 C -0.03368 -0.05995 -0.05 -0.15509 -0.02396 -0.1787 C -0.02187 -0.17777 -0.01927 -0.17824 -0.01788 -0.17615 C -0.01285 -0.16828 -0.01163 -0.15092 -0.00799 -0.14143 C -0.00729 -0.10046 -0.00712 -0.05972 -0.0059 -0.01875 C -0.00555 -0.0044 -0.0059 0.00602 0.00399 0.01065 C 0.0132 0.00648 0.01129 0.00371 0.01406 -0.0081 C 0.01337 -0.01065 0.01354 -0.01412 0.01215 -0.01597 C 0.01059 -0.01805 0.00799 -0.01759 0.00608 -0.01875 C -0.00799 -0.02685 0.00434 -0.02199 -0.0099 -0.02662 C -0.01979 -0.03541 -0.02517 -0.03727 -0.03194 -0.05069 C -0.03021 -0.0787 -0.03177 -0.08426 -0.02187 -0.10393 C -0.01753 -0.13402 -0.01996 -0.11273 -0.01996 -0.16805 " pathEditMode="relative" ptsTypes="fffffffffffffff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4"/>
            <a:ext cx="2438400" cy="2438400"/>
          </a:xfrm>
          <a:prstGeom prst="rect">
            <a:avLst/>
          </a:prstGeom>
          <a:noFill/>
        </p:spPr>
      </p:pic>
      <p:pic>
        <p:nvPicPr>
          <p:cNvPr id="5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6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284984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6.41618E-6 C -0.01597 -0.00485 -0.03125 -0.00716 -0.0434 -0.02265 C -0.0427 -0.02936 -0.0434 -0.03652 -0.04149 -0.04277 C -0.0401 -0.04716 -0.03611 -0.04901 -0.03402 -0.05294 C -0.03281 -0.05502 -0.03333 -0.05826 -0.03211 -0.06034 C -0.02552 -0.07236 -0.02239 -0.07306 -0.01892 -0.08809 C -0.01944 -0.12415 -0.01961 -0.15999 -0.02066 -0.19606 C -0.021 -0.20554 -0.02378 -0.20785 -0.02638 -0.21618 C -0.02795 -0.22103 -0.0302 -0.23121 -0.0302 -0.23121 C -0.03645 -0.23028 -0.04288 -0.23098 -0.04895 -0.22866 C -0.05086 -0.22797 -0.04531 -0.22658 -0.0434 -0.22635 C -0.03333 -0.22496 -0.02326 -0.22473 -0.01319 -0.22381 C -0.00017 -0.19768 -0.00659 -0.13479 -0.00191 -0.09803 C -0.0026 -0.06196 -0.00121 -0.02589 -0.00381 0.00995 C -0.00416 0.01342 -0.00798 0.00533 -0.00937 0.00232 C -0.01059 -0.00069 -0.01059 -0.00439 -0.01128 -0.00762 C -0.0118 -0.03768 -0.00902 -0.10658 -0.01892 -0.14589 C -0.01944 -0.17595 -0.00902 -0.2104 -0.02066 -0.23629 C -0.02708 -0.25063 -0.0467 -0.23953 -0.0585 -0.23375 C -0.06215 -0.2319 -0.05729 -0.22381 -0.05659 -0.21872 C -0.05468 -0.21965 -0.05138 -0.21872 -0.05086 -0.22126 C -0.04982 -0.22704 -0.05 -0.23421 -0.05277 -0.23884 C -0.05416 -0.24115 -0.05538 -0.23375 -0.05659 -0.23121 C -0.0559 -0.22797 -0.05694 -0.22265 -0.05468 -0.22126 C -0.0526 -0.21988 -0.04947 -0.22335 -0.04895 -0.22635 C -0.04791 -0.23213 -0.05086 -0.24392 -0.05086 -0.24392 " pathEditMode="relative" ptsTypes="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الخامس: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2484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ar-SA" b="1" dirty="0" smtClean="0"/>
              <a:t>ضع </a:t>
            </a:r>
            <a:r>
              <a:rPr lang="ar-SA" b="1" dirty="0" err="1" smtClean="0"/>
              <a:t>قبل </a:t>
            </a:r>
            <a:r>
              <a:rPr lang="ar-SA" b="1" dirty="0" smtClean="0"/>
              <a:t>/بعد جملة الاطار التالية: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b="1" dirty="0" smtClean="0"/>
              <a:t>"</a:t>
            </a:r>
            <a:r>
              <a:rPr lang="ar-SA" b="1" dirty="0" smtClean="0">
                <a:solidFill>
                  <a:srgbClr val="C00000"/>
                </a:solidFill>
              </a:rPr>
              <a:t>لبس القط الحذاء وأخذ الكيس واتجه إلى الغابةِ"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dirty="0" smtClean="0"/>
              <a:t>لم يبق للابن </a:t>
            </a:r>
            <a:r>
              <a:rPr lang="ar-SA" dirty="0" smtClean="0"/>
              <a:t>الأصغر </a:t>
            </a:r>
            <a:r>
              <a:rPr lang="ar-SA" dirty="0" smtClean="0"/>
              <a:t>سوى القط. </a:t>
            </a:r>
            <a:r>
              <a:rPr lang="ar-SA" dirty="0" err="1" smtClean="0"/>
              <a:t>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راقبه </a:t>
            </a:r>
            <a:r>
              <a:rPr lang="ar-SA" dirty="0" smtClean="0"/>
              <a:t>مرارًا </a:t>
            </a:r>
            <a:r>
              <a:rPr lang="ar-SA" dirty="0" smtClean="0"/>
              <a:t>وهو يصطاد الفئران </a:t>
            </a:r>
            <a:r>
              <a:rPr lang="ar-SA" dirty="0" smtClean="0"/>
              <a:t>والجردان </a:t>
            </a:r>
            <a:r>
              <a:rPr lang="ar-SA" dirty="0" smtClean="0"/>
              <a:t>. </a:t>
            </a:r>
            <a:r>
              <a:rPr lang="ar-SA" dirty="0" err="1" smtClean="0"/>
              <a:t>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عَرَفَ القط أن  بهذا الغول قدرات </a:t>
            </a:r>
            <a:r>
              <a:rPr lang="ar-SA" dirty="0" err="1" smtClean="0"/>
              <a:t>سحريةً .</a:t>
            </a:r>
            <a:r>
              <a:rPr lang="ar-SA" dirty="0" smtClean="0"/>
              <a:t> </a:t>
            </a:r>
            <a:r>
              <a:rPr lang="ar-SA" dirty="0" err="1" smtClean="0"/>
              <a:t>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ازداد إعجاب </a:t>
            </a:r>
            <a:r>
              <a:rPr lang="ar-SA" dirty="0" smtClean="0"/>
              <a:t>الأميرة  </a:t>
            </a:r>
            <a:r>
              <a:rPr lang="ar-SA" dirty="0" smtClean="0"/>
              <a:t>الشابة  بالأمير . </a:t>
            </a:r>
            <a:r>
              <a:rPr lang="ar-SA" dirty="0" err="1" smtClean="0"/>
              <a:t>_____.</a:t>
            </a:r>
            <a:endParaRPr lang="en-US" dirty="0" smtClean="0"/>
          </a:p>
          <a:p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059832" y="3789040"/>
            <a:ext cx="1224136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قبل</a:t>
            </a:r>
            <a:endParaRPr lang="he-IL" sz="2800" dirty="0"/>
          </a:p>
        </p:txBody>
      </p:sp>
      <p:sp>
        <p:nvSpPr>
          <p:cNvPr id="6" name="מלבן 5"/>
          <p:cNvSpPr/>
          <p:nvPr/>
        </p:nvSpPr>
        <p:spPr>
          <a:xfrm>
            <a:off x="1475656" y="4509120"/>
            <a:ext cx="122413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بعد</a:t>
            </a:r>
            <a:endParaRPr lang="he-IL" sz="2800" dirty="0"/>
          </a:p>
        </p:txBody>
      </p:sp>
      <p:sp>
        <p:nvSpPr>
          <p:cNvPr id="7" name="מלבן 6"/>
          <p:cNvSpPr/>
          <p:nvPr/>
        </p:nvSpPr>
        <p:spPr>
          <a:xfrm>
            <a:off x="1835696" y="5157192"/>
            <a:ext cx="1224136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بعد</a:t>
            </a:r>
            <a:endParaRPr lang="he-IL" sz="3200" dirty="0"/>
          </a:p>
        </p:txBody>
      </p:sp>
      <p:sp>
        <p:nvSpPr>
          <p:cNvPr id="8" name="מלבן 7"/>
          <p:cNvSpPr/>
          <p:nvPr/>
        </p:nvSpPr>
        <p:spPr>
          <a:xfrm>
            <a:off x="2339752" y="5877272"/>
            <a:ext cx="1224136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بعد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204864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12139E-6 C -0.0132 -0.00092 -0.02674 0.00116 -0.03959 -0.00254 C -0.04132 -0.003 -0.04462 -0.01734 -0.04514 -0.02011 C -0.04827 -0.03907 -0.04879 -0.05873 -0.05087 -0.07792 C -0.05018 -0.11144 -0.05139 -0.1452 -0.04896 -0.1785 C -0.04879 -0.1815 -0.04549 -0.18497 -0.04341 -0.18358 C -0.04115 -0.18196 -0.04219 -0.17688 -0.0415 -0.17341 C -0.04236 -0.15746 -0.04427 -0.14173 -0.04514 -0.12578 C -0.0467 -0.0978 -0.04601 -0.07376 -0.05278 -0.04786 C -0.05209 -0.03445 -0.05452 -0.02011 -0.05087 -0.00763 C -0.04948 -0.00277 -0.04341 -0.00416 -0.03959 -0.00254 C -0.03368 -3.12139E-6 -0.03316 0.00532 -0.0283 0.00994 C -0.02153 0.01642 -0.0132 0.01665 -0.00556 0.02012 C -0.00174 0.01919 0.00243 0.02012 0.00573 0.01757 C 0.00937 0.0148 0.00677 -0.00139 0.00573 -0.00254 C 0.00277 -0.00578 -0.00191 -0.00393 -0.00556 -0.00509 C -0.02066 -0.00948 -0.03247 -0.01526 -0.0415 -0.0326 C -0.04479 -0.04555 -0.05018 -0.05688 -0.05278 -0.07029 C -0.05348 -0.07376 -0.054 -0.07699 -0.05469 -0.08046 C -0.05573 -0.08555 -0.05834 -0.09549 -0.05834 -0.09549 C -0.05816 -0.10543 -0.0658 -0.16855 -0.04896 -0.18358 C -0.03837 -0.1778 -0.03959 -0.18289 -0.03959 -0.17341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السادس: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/>
          <a:lstStyle/>
          <a:p>
            <a:r>
              <a:rPr lang="ar-SA" b="1" dirty="0" smtClean="0"/>
              <a:t>هيا بنا </a:t>
            </a:r>
            <a:r>
              <a:rPr lang="ar-SA" b="1" dirty="0" smtClean="0"/>
              <a:t>نقارن </a:t>
            </a:r>
            <a:r>
              <a:rPr lang="ar-SA" b="1" dirty="0" smtClean="0"/>
              <a:t>بين موقف الابن </a:t>
            </a:r>
            <a:r>
              <a:rPr lang="ar-SA" b="1" dirty="0" smtClean="0"/>
              <a:t>الأصغر </a:t>
            </a:r>
            <a:r>
              <a:rPr lang="ar-SA" b="1" dirty="0" smtClean="0"/>
              <a:t>من </a:t>
            </a:r>
            <a:r>
              <a:rPr lang="ar-SA" b="1" dirty="0" smtClean="0"/>
              <a:t>ورثته</a:t>
            </a:r>
          </a:p>
          <a:p>
            <a:pPr marL="0" indent="0">
              <a:buNone/>
            </a:pPr>
            <a:r>
              <a:rPr lang="ar-SA" b="1" dirty="0" smtClean="0"/>
              <a:t> </a:t>
            </a:r>
            <a:r>
              <a:rPr lang="ar-SA" b="1" dirty="0" smtClean="0"/>
              <a:t>في البداية وفي النهاية.</a:t>
            </a:r>
            <a:endParaRPr lang="en-US" dirty="0" smtClean="0"/>
          </a:p>
          <a:p>
            <a:pPr>
              <a:buNone/>
            </a:pP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52703"/>
              </p:ext>
            </p:extLst>
          </p:nvPr>
        </p:nvGraphicFramePr>
        <p:xfrm>
          <a:off x="1524000" y="3431899"/>
          <a:ext cx="6096000" cy="3168355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2999448"/>
                <a:gridCol w="3096552"/>
              </a:tblGrid>
              <a:tr h="633671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موقف الابن في البداية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موقف الابن في النهاية.</a:t>
                      </a:r>
                      <a:endParaRPr lang="he-IL" dirty="0"/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052736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08671E-6 C -0.00191 -0.00163 -0.00521 -0.00209 -0.00556 -0.00509 C -0.00729 -0.01666 -0.00208 -0.03377 4.16667E-6 -0.04533 C 0.00069 -0.04949 -0.00104 -0.05642 0.00191 -0.05781 C 0.01389 -0.06313 0.02708 -0.06128 0.03976 -0.0629 C 0.07431 -0.07469 0.07465 -0.07007 0.12656 -0.06798 C 0.13472 -0.06706 0.14288 -0.06683 0.15104 -0.06544 C 0.18003 -0.06082 0.23785 -0.05041 0.23785 -0.05041 C 0.25885 -0.05157 0.28941 -0.03492 0.27743 -0.07053 C 0.27535 -0.07654 0.26094 -0.08024 0.2566 -0.08047 C 0.2151 -0.08209 0.17361 -0.08209 0.13212 -0.08301 C 0.08437 -0.08209 0.03646 -0.08394 -0.01129 -0.08047 C -0.01337 -0.08024 -0.01094 -0.07446 -0.00938 -0.07284 C -0.00521 -0.06868 0.00069 -0.0696 0.00573 -0.06798 C 0.04132 -0.07076 0.07621 -0.07076 0.11146 -0.0629 C 0.12431 -0.05712 0.1375 -0.05689 0.15104 -0.05527 C 0.16858 -0.05619 0.18628 -0.05573 0.20382 -0.05781 C 0.20903 -0.0585 0.21389 -0.06128 0.21892 -0.0629 C 0.22274 -0.06429 0.23021 -0.06798 0.23021 -0.06798 C 0.23142 -0.07053 0.23194 -0.07423 0.23403 -0.07538 C 0.23976 -0.07862 0.25347 -0.08047 0.26042 -0.08047 " pathEditMode="relative" ptsTypes="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00"/>
            <a:ext cx="9144000" cy="6912768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السابع: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txBody>
          <a:bodyPr/>
          <a:lstStyle/>
          <a:p>
            <a:pPr>
              <a:buNone/>
            </a:pPr>
            <a:endParaRPr lang="ar-SA" b="1" dirty="0" smtClean="0"/>
          </a:p>
          <a:p>
            <a:pPr>
              <a:buNone/>
            </a:pPr>
            <a:r>
              <a:rPr lang="ar-SA" b="1" dirty="0" smtClean="0"/>
              <a:t>   تخيل لو حذف القط من القصة </a:t>
            </a:r>
            <a:r>
              <a:rPr lang="ar-SA" b="1" dirty="0" smtClean="0"/>
              <a:t>فكيف </a:t>
            </a:r>
            <a:r>
              <a:rPr lang="ar-SA" b="1" dirty="0" smtClean="0"/>
              <a:t>يؤثر ذلك على </a:t>
            </a:r>
            <a:endParaRPr lang="ar-SA" b="1" dirty="0" smtClean="0"/>
          </a:p>
          <a:p>
            <a:pPr>
              <a:buNone/>
            </a:pPr>
            <a:r>
              <a:rPr lang="ar-SA" b="1" dirty="0"/>
              <a:t>	</a:t>
            </a:r>
            <a:r>
              <a:rPr lang="ar-SA" b="1" dirty="0" smtClean="0"/>
              <a:t>مجريات </a:t>
            </a:r>
            <a:r>
              <a:rPr lang="ar-SA" b="1" dirty="0" smtClean="0"/>
              <a:t>الأحداث؟</a:t>
            </a:r>
            <a:endParaRPr lang="en-US" dirty="0" smtClean="0"/>
          </a:p>
          <a:p>
            <a:r>
              <a:rPr lang="ar-SA" dirty="0" smtClean="0"/>
              <a:t>__________________________________________________________________________________________.</a:t>
            </a:r>
            <a:endParaRPr lang="he-IL" dirty="0"/>
          </a:p>
        </p:txBody>
      </p:sp>
      <p:pic>
        <p:nvPicPr>
          <p:cNvPr id="10244" name="Picture 4" descr="http://3.bp.blogspot.com/_0gYFQCjEC40/RpzZVkUOpJI/AAAAAAAAADk/jliHImKgqs0/s320/Smiley%2520confuse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5733256"/>
            <a:ext cx="1152128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20688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1.84971E-6 C -0.00138 0.043 -0.00225 0.06104 -0.00937 0.09803 C -0.00867 0.11561 -0.00954 0.13341 -0.00746 0.15075 C -0.00711 0.15422 -0.00329 0.15537 -0.0019 0.15838 C 0.00504 0.17248 -0.00659 0.16046 0.00574 0.17087 C 0.00643 0.17433 0.00591 0.1785 0.00765 0.18104 C 0.01355 0.19006 0.0224 0.1926 0.03021 0.19607 C 0.03247 0.19699 0.03386 0.2 0.03594 0.20115 C 0.03994 0.20347 0.0514 0.20532 0.05469 0.20601 C 0.06094 0.20532 0.06754 0.20624 0.07362 0.2037 C 0.07587 0.20277 0.07587 0.19815 0.07744 0.19607 C 0.08247 0.18936 0.09046 0.18636 0.09636 0.18104 C 0.09688 0.1785 0.09949 0.17526 0.0981 0.17341 C 0.09671 0.17156 0.09428 0.17457 0.09254 0.17595 C 0.08421 0.18243 0.07726 0.18936 0.06806 0.19352 C 0.0599 0.1926 0.05157 0.19283 0.04341 0.19098 C 0.03247 0.18867 0.02935 0.17734 0.02084 0.17087 C 0.01858 0.16902 0.01563 0.16971 0.0132 0.16832 C 0.00799 0.16555 0.00313 0.16162 -0.0019 0.15838 C -0.00433 0.15676 -0.00937 0.15329 -0.00937 0.15329 C -0.0144 0.14358 -0.01527 0.1348 -0.01683 0.12324 C -0.01631 0.09803 -0.01683 0.07283 -0.0151 0.04786 C -0.01475 0.04139 0.00869 0.01873 0.0132 0.01272 C 0.0139 0.06381 0.0139 0.11491 0.01511 0.16601 C 0.01528 0.17202 0.01858 0.18751 0.02275 0.19098 C 0.03021 0.19722 0.04341 0.19746 0.05105 0.19861 C 0.05296 0.19954 0.05469 0.20115 0.0566 0.20115 C 0.1165 0.19838 0.10452 0.21433 0.10192 0.14589 C 0.09167 0.15006 0.09341 0.15653 0.09636 0.16832 C 0.09827 0.16578 0.1014 0.16439 0.10192 0.16092 C 0.10278 0.15422 0.10226 0.14682 0.10001 0.14081 C 0.09879 0.1378 0.09879 0.14751 0.0981 0.15075 C 0.09879 0.15653 0.09758 0.16347 0.10001 0.16832 C 0.10105 0.17063 0.10521 0.16855 0.10574 0.16601 C 0.10678 0.16023 0.10626 0.15329 0.10383 0.14821 C 0.10244 0.1452 0.09636 0.14589 0.09636 0.14589 " pathEditMode="relative" ptsTypes="ffffffffffff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الثامن: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104456"/>
          </a:xfrm>
        </p:spPr>
        <p:txBody>
          <a:bodyPr/>
          <a:lstStyle/>
          <a:p>
            <a:r>
              <a:rPr lang="ar-SA" b="1" dirty="0" smtClean="0"/>
              <a:t>اقترح نهاية أخرى للقصة.</a:t>
            </a:r>
            <a:endParaRPr lang="en-US" dirty="0" smtClean="0"/>
          </a:p>
          <a:p>
            <a:r>
              <a:rPr lang="ar-SA" dirty="0" smtClean="0"/>
              <a:t>____________________________________________________________________________________________.</a:t>
            </a:r>
            <a:endParaRPr lang="he-IL" dirty="0"/>
          </a:p>
        </p:txBody>
      </p:sp>
      <p:pic>
        <p:nvPicPr>
          <p:cNvPr id="5" name="Picture 4" descr="http://3.bp.blogspot.com/_0gYFQCjEC40/RpzZVkUOpJI/AAAAAAAAADk/jliHImKgqs0/s320/Smiley%2520confuse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5301208"/>
            <a:ext cx="1152128" cy="864096"/>
          </a:xfrm>
          <a:prstGeom prst="rect">
            <a:avLst/>
          </a:prstGeom>
          <a:noFill/>
        </p:spPr>
      </p:pic>
      <p:pic>
        <p:nvPicPr>
          <p:cNvPr id="6" name="Picture 4" descr="http://3.bp.blogspot.com/_0gYFQCjEC40/RpzZVkUOpJI/AAAAAAAAADk/jliHImKgqs0/s320/Smiley%2520confused.jpg">
            <a:hlinkClick r:id="rId4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2400" y="5013176"/>
            <a:ext cx="648072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276872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7341E-6 C -0.00712 -0.01988 -0.01164 -0.0541 0.00382 -0.06797 C 0.00781 -0.08369 0.01649 -0.10335 0.02639 -0.11306 C 0.02968 -0.1163 0.03211 -0.12161 0.03593 -0.12323 C 0.04253 -0.12601 0.04965 -0.12485 0.05659 -0.12578 C 0.06093 -0.12739 0.06527 -0.12948 0.06979 -0.13086 C 0.07361 -0.13202 0.07882 -0.12924 0.08125 -0.13317 C 0.08593 -0.14127 0.08316 -0.15352 0.08489 -0.16346 C 0.08732 -0.19213 0.08941 -0.21341 0.09062 -0.24393 C 0.08993 -0.26242 0.09027 -0.28092 0.08871 -0.29919 C 0.08836 -0.30265 0.08698 -0.29248 0.0868 -0.28901 C 0.08576 -0.26566 0.08663 -0.24208 0.08489 -0.21872 C 0.08472 -0.21572 0.08211 -0.21387 0.08125 -0.21109 C 0.07847 -0.20277 0.07621 -0.19445 0.07361 -0.18612 C 0.06753 -0.16624 0.06389 -0.15144 0.05468 -0.13317 C 0.05173 -0.12716 0.04548 -0.12531 0.04149 -0.12069 C 0.03333 -0.11144 0.02604 -0.1008 0.01701 -0.09294 C 0.0158 -0.0904 0.01475 -0.08763 0.01319 -0.08554 C 0.01163 -0.08346 0.00885 -0.083 0.00764 -0.08046 C 0.00625 -0.07768 0.00677 -0.07375 0.00573 -0.07052 C 0.00486 -0.06774 0.00295 -0.06566 0.00191 -0.06289 C 0.00104 -0.06057 0.00069 -0.0578 2.5E-6 -0.05526 C -0.00139 -0.0356 -0.00295 -0.0208 -0.00747 -0.00254 C -0.01198 -0.02682 -0.01407 -0.05502 -0.00556 -0.07791 C -0.00122 -0.08971 -0.0033 -0.08231 0.00382 -0.09063 C 0.00781 -0.09526 0.0118 -0.10011 0.0151 -0.10566 C 0.01701 -0.1089 0.01857 -0.1126 0.02083 -0.1156 C 0.02552 -0.12185 0.03177 -0.123 0.03784 -0.12578 C 0.04392 -0.12855 0.04861 -0.13549 0.05468 -0.13826 C 0.06319 -0.14682 0.07239 -0.15306 0.08125 -0.16092 C 0.08541 -0.17502 0.08593 -0.18913 0.08871 -0.20369 C 0.08628 -0.23791 0.08489 -0.2726 0.08125 -0.30658 C 0.07916 -0.29849 0.07934 -0.30173 0.07934 -0.29664 " pathEditMode="relative" ptsTypes="fffffffff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التاسع: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204864"/>
            <a:ext cx="8435280" cy="4320480"/>
          </a:xfrm>
        </p:spPr>
        <p:txBody>
          <a:bodyPr/>
          <a:lstStyle/>
          <a:p>
            <a:pPr>
              <a:buNone/>
            </a:pPr>
            <a:endParaRPr lang="ar-SA" b="1" i="1" dirty="0" smtClean="0"/>
          </a:p>
          <a:p>
            <a:pPr>
              <a:buNone/>
            </a:pPr>
            <a:r>
              <a:rPr lang="ar-SA" b="1" i="1" dirty="0" smtClean="0"/>
              <a:t>هل القصة خيالية أم واقعية ؟ إذا كانت </a:t>
            </a:r>
            <a:r>
              <a:rPr lang="ar-SA" b="1" i="1" dirty="0" smtClean="0"/>
              <a:t>خيالية فأين عنصر </a:t>
            </a:r>
            <a:r>
              <a:rPr lang="ar-SA" b="1" i="1" dirty="0" smtClean="0"/>
              <a:t>الخيال </a:t>
            </a:r>
            <a:r>
              <a:rPr lang="ar-SA" b="1" i="1" dirty="0" smtClean="0"/>
              <a:t>فيها</a:t>
            </a:r>
            <a:r>
              <a:rPr lang="ar-SA" b="1" i="1" dirty="0" smtClean="0"/>
              <a:t>؟ </a:t>
            </a:r>
            <a:endParaRPr lang="en-US" dirty="0" smtClean="0"/>
          </a:p>
          <a:p>
            <a:pPr>
              <a:buNone/>
            </a:pPr>
            <a:r>
              <a:rPr lang="ar-SA" i="1" dirty="0" smtClean="0"/>
              <a:t>___________________________________________</a:t>
            </a:r>
            <a:r>
              <a:rPr lang="ar-SA" dirty="0" smtClean="0"/>
              <a:t>____________________________________________________.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</a:t>
            </a:r>
            <a:r>
              <a:rPr lang="ar-SA" dirty="0" err="1" smtClean="0"/>
              <a:t>رقم </a:t>
            </a:r>
            <a:r>
              <a:rPr lang="ar-SA" dirty="0" smtClean="0"/>
              <a:t>(1</a:t>
            </a:r>
            <a:r>
              <a:rPr lang="ar-SA" dirty="0" err="1" smtClean="0"/>
              <a:t>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أنا أُحدد هوية </a:t>
            </a:r>
            <a:r>
              <a:rPr lang="ar-SA" dirty="0" err="1" smtClean="0"/>
              <a:t>النص:</a:t>
            </a:r>
            <a:endParaRPr lang="ar-SA" dirty="0" smtClean="0"/>
          </a:p>
          <a:p>
            <a:endParaRPr lang="he-IL" dirty="0"/>
          </a:p>
        </p:txBody>
      </p:sp>
      <p:sp>
        <p:nvSpPr>
          <p:cNvPr id="5" name="תרשים זרימה: סרט מנוקב 4"/>
          <p:cNvSpPr/>
          <p:nvPr/>
        </p:nvSpPr>
        <p:spPr>
          <a:xfrm>
            <a:off x="755576" y="2132856"/>
            <a:ext cx="7776864" cy="4725144"/>
          </a:xfrm>
          <a:prstGeom prst="flowChartPunchedTap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1.نوع </a:t>
            </a:r>
            <a:r>
              <a:rPr lang="ar-SA" sz="3200" dirty="0" err="1" smtClean="0"/>
              <a:t>النص:____________.</a:t>
            </a:r>
            <a:endParaRPr lang="ar-SA" sz="3200" dirty="0" smtClean="0"/>
          </a:p>
          <a:p>
            <a:pPr algn="ctr"/>
            <a:endParaRPr lang="ar-SA" sz="3200" dirty="0" smtClean="0"/>
          </a:p>
          <a:p>
            <a:pPr algn="ctr"/>
            <a:r>
              <a:rPr lang="ar-SA" sz="3200" dirty="0" smtClean="0"/>
              <a:t>2.أُسلوب </a:t>
            </a:r>
            <a:r>
              <a:rPr lang="ar-SA" sz="3200" dirty="0" err="1" smtClean="0"/>
              <a:t>النص:___________.</a:t>
            </a:r>
            <a:endParaRPr lang="ar-SA" sz="3200" dirty="0" smtClean="0"/>
          </a:p>
          <a:p>
            <a:pPr algn="ctr"/>
            <a:endParaRPr lang="ar-SA" sz="3200" dirty="0" smtClean="0"/>
          </a:p>
          <a:p>
            <a:pPr algn="ctr"/>
            <a:r>
              <a:rPr lang="ar-SA" sz="3200" dirty="0" err="1" smtClean="0"/>
              <a:t>4عدد</a:t>
            </a:r>
            <a:r>
              <a:rPr lang="ar-SA" sz="3200" dirty="0" smtClean="0"/>
              <a:t> فِقرات </a:t>
            </a:r>
            <a:r>
              <a:rPr lang="ar-SA" sz="3200" dirty="0" err="1" smtClean="0"/>
              <a:t>النص:_________..</a:t>
            </a:r>
            <a:endParaRPr lang="he-IL" sz="3200" dirty="0"/>
          </a:p>
        </p:txBody>
      </p:sp>
      <p:sp>
        <p:nvSpPr>
          <p:cNvPr id="9" name="מלבן 8"/>
          <p:cNvSpPr/>
          <p:nvPr/>
        </p:nvSpPr>
        <p:spPr>
          <a:xfrm>
            <a:off x="2339752" y="2996952"/>
            <a:ext cx="2592288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قصة شعبية</a:t>
            </a:r>
            <a:endParaRPr lang="he-IL" sz="3200" dirty="0"/>
          </a:p>
        </p:txBody>
      </p:sp>
      <p:sp>
        <p:nvSpPr>
          <p:cNvPr id="10" name="מלבן 9"/>
          <p:cNvSpPr/>
          <p:nvPr/>
        </p:nvSpPr>
        <p:spPr>
          <a:xfrm>
            <a:off x="2267744" y="3933056"/>
            <a:ext cx="2592288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سرد وحوار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10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-387424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4.50867E-6 C -0.05468 0.00624 -0.10954 0.00208 -0.16405 0.01017 C -0.17916 0.0178 -0.18107 0.02081 -0.19617 0.0178 C -0.19739 0.01526 -0.19895 0.01295 -0.19999 0.01017 C -0.20086 0.00786 -0.20069 0.00486 -0.20173 0.00254 C -0.20589 -0.00578 -0.21249 -0.01202 -0.21874 -0.01757 C -0.22048 -0.01896 -0.22256 -0.01896 -0.22447 -0.01988 C -0.23228 -0.02428 -0.23749 -0.02983 -0.24339 -0.03769 C -0.24218 -0.05087 -0.23124 -0.09595 -0.24895 -0.08786 C -0.25451 -0.0659 -0.2552 -0.04046 -0.23767 -0.0326 C -0.23333 -0.01549 -0.23159 -0.00439 -0.21683 -4.50867E-6 C -0.21492 0.00162 -0.21336 0.00393 -0.21128 0.00509 C -0.20763 0.00717 -0.19999 0.01017 -0.19999 0.01017 C -0.19739 0.00925 -0.19478 0.00902 -0.19235 0.00763 C -0.19027 0.00647 -0.18888 0.00278 -0.18662 0.00254 C -0.14704 0.00023 -0.10746 0.00093 -0.06787 -4.50867E-6 C -0.04999 -0.00717 -0.02985 -0.00462 -0.01128 -0.0074 C -0.0085 -0.00855 0.00365 -0.01248 -0.01319 -0.01248 C -0.03263 -0.01248 -0.05225 -0.01087 -0.07169 -0.00994 C -0.12569 -0.00069 -0.18142 -0.00971 -0.23576 -0.01248 C -0.23836 -0.01757 -0.24079 -0.02243 -0.24339 -0.02751 C -0.24652 -0.03353 -0.24721 -0.04277 -0.25086 -0.05017 C -0.24999 -0.06104 -0.25069 -0.08809 -0.24339 -0.0978 " pathEditMode="relative" ptsTypes="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العاشر: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ar-SA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إعط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عنوانًا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آ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خر </a:t>
            </a:r>
            <a:r>
              <a:rPr lang="ar-S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للنص.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_______________________________________________________________.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-675456"/>
            <a:ext cx="2438400" cy="2438400"/>
          </a:xfrm>
          <a:prstGeom prst="rect">
            <a:avLst/>
          </a:prstGeom>
          <a:noFill/>
        </p:spPr>
      </p:pic>
      <p:sp>
        <p:nvSpPr>
          <p:cNvPr id="7" name="ענן 6"/>
          <p:cNvSpPr/>
          <p:nvPr/>
        </p:nvSpPr>
        <p:spPr>
          <a:xfrm>
            <a:off x="-2556792" y="1772816"/>
            <a:ext cx="1728192" cy="2448272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إضغط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4"/>
              </a:rPr>
              <a:t>هنا لسماع </a:t>
            </a:r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4"/>
              </a:rPr>
              <a:t>الأنشودة .</a:t>
            </a:r>
            <a:endParaRPr lang="he-IL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51 0.10867 C -0.05607 0.10774 -0.07882 0.10867 -0.10139 0.10612 C -0.11666 0.10451 -0.13142 0.09803 -0.1467 0.09618 C -0.16771 0.0904 -0.17205 0.08832 -0.2033 0.09618 C -0.2059 0.09687 -0.20399 0.10312 -0.20521 0.10612 C -0.20781 0.11329 -0.21076 0.12023 -0.21458 0.12624 C -0.21666 0.12948 -0.21979 0.13086 -0.22205 0.13387 C -0.22934 0.14358 -0.23594 0.15375 -0.24479 0.16161 C -0.25451 0.18705 -0.27413 0.22196 -0.29566 0.22936 C -0.30069 0.22844 -0.30607 0.22959 -0.31076 0.22682 C -0.31354 0.2252 -0.31423 0.21988 -0.31649 0.21687 C -0.31805 0.21479 -0.32014 0.21341 -0.32205 0.21179 C -0.32465 0.19792 -0.32969 0.1956 -0.33524 0.18404 C -0.33802 0.16578 -0.33785 0.14682 -0.34097 0.12878 C -0.34184 0.1237 -0.34444 0.11907 -0.34479 0.11375 C -0.34583 0.09711 -0.34479 0.08023 -0.34479 0.06358 " pathEditMode="relative" rAng="0" ptsTypes="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C 0.01649 -0.03681 0.03524 -0.04098 0.06892 -0.0713 C 0.13385 -0.12963 0.21493 -0.14653 0.28785 -0.18403 C 0.37222 -0.22755 0.46007 -0.25116 0.55 -0.25533 C 0.67552 -0.25348 0.70226 -0.24792 0.81545 -0.25301 C 0.83837 -0.25926 0.85746 -0.26621 0.87934 -0.27362 C 0.93455 -0.27107 0.92587 -0.2919 0.92587 -0.23681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תרשים זרימה: סרט מנוקב 4"/>
          <p:cNvSpPr/>
          <p:nvPr/>
        </p:nvSpPr>
        <p:spPr>
          <a:xfrm>
            <a:off x="1619672" y="1988840"/>
            <a:ext cx="6768752" cy="4248472"/>
          </a:xfrm>
          <a:prstGeom prst="flowChartPunchedTap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smtClean="0"/>
              <a:t>شخصيات </a:t>
            </a:r>
            <a:r>
              <a:rPr lang="ar-SA" sz="2800" dirty="0" err="1" smtClean="0"/>
              <a:t>النص:</a:t>
            </a:r>
            <a:endParaRPr lang="ar-SA" sz="2800" dirty="0" smtClean="0"/>
          </a:p>
          <a:p>
            <a:endParaRPr lang="ar-SA" sz="2800" dirty="0" smtClean="0"/>
          </a:p>
        </p:txBody>
      </p:sp>
      <p:sp>
        <p:nvSpPr>
          <p:cNvPr id="8" name="אליפסה 7"/>
          <p:cNvSpPr/>
          <p:nvPr/>
        </p:nvSpPr>
        <p:spPr>
          <a:xfrm>
            <a:off x="1403648" y="2276872"/>
            <a:ext cx="4752528" cy="41044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800100" lvl="1" indent="-342900"/>
            <a:r>
              <a:rPr lang="ar-SA" sz="2400" b="1" dirty="0" smtClean="0"/>
              <a:t>1.</a:t>
            </a:r>
            <a:r>
              <a:rPr lang="ar-SA" sz="2400" b="1" dirty="0" err="1" smtClean="0"/>
              <a:t>نبهان.</a:t>
            </a:r>
            <a:r>
              <a:rPr lang="ar-SA" sz="2400" b="1" dirty="0" smtClean="0"/>
              <a:t>        2.القط.</a:t>
            </a:r>
          </a:p>
          <a:p>
            <a:pPr marL="342900" indent="-342900"/>
            <a:r>
              <a:rPr lang="ar-SA" sz="2400" b="1" dirty="0" smtClean="0"/>
              <a:t>3.الإخوة               4.الملك.</a:t>
            </a:r>
          </a:p>
          <a:p>
            <a:pPr marL="342900" indent="-342900"/>
            <a:r>
              <a:rPr lang="ar-SA" sz="2400" b="1" dirty="0" smtClean="0"/>
              <a:t>5.بنت </a:t>
            </a:r>
            <a:r>
              <a:rPr lang="ar-SA" sz="2400" b="1" dirty="0" err="1" smtClean="0"/>
              <a:t>الملك.</a:t>
            </a:r>
            <a:r>
              <a:rPr lang="ar-SA" sz="2400" b="1" dirty="0" smtClean="0"/>
              <a:t>         6.الوحش.</a:t>
            </a:r>
          </a:p>
          <a:p>
            <a:pPr marL="342900" indent="-342900"/>
            <a:r>
              <a:rPr lang="ar-SA" sz="2400" b="1" dirty="0" smtClean="0"/>
              <a:t>7.المزارعون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307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3076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4419600"/>
            <a:ext cx="2438400" cy="2438400"/>
          </a:xfrm>
          <a:prstGeom prst="rect">
            <a:avLst/>
          </a:prstGeom>
          <a:noFill/>
        </p:spPr>
      </p:pic>
      <p:pic>
        <p:nvPicPr>
          <p:cNvPr id="21506" name="Picture 2" descr="http://images.gifmania.ae/Animated-Gifs-Animated-Cartoons/Animations-Tom-Jerry/jerry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-459432"/>
            <a:ext cx="17811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C -0.00729 -0.00092 -0.0151 0.0007 -0.02187 -0.00277 C -0.02465 -0.00416 -0.02465 -0.00972 -0.02587 -0.01342 C -0.02969 -0.02523 -0.03212 -0.03819 -0.03385 -0.05069 C -0.03368 -0.05995 -0.05 -0.15509 -0.02396 -0.1787 C -0.02187 -0.17777 -0.01927 -0.17824 -0.01788 -0.17615 C -0.01285 -0.16828 -0.01163 -0.15092 -0.00799 -0.14143 C -0.00729 -0.10046 -0.00712 -0.05972 -0.0059 -0.01875 C -0.00555 -0.0044 -0.0059 0.00602 0.00399 0.01065 C 0.0132 0.00648 0.01129 0.00371 0.01406 -0.0081 C 0.01337 -0.01065 0.01354 -0.01412 0.01215 -0.01597 C 0.01059 -0.01805 0.00799 -0.01759 0.00608 -0.01875 C -0.00799 -0.02685 0.00434 -0.02199 -0.0099 -0.02662 C -0.01979 -0.03541 -0.02517 -0.03727 -0.03194 -0.05069 C -0.03021 -0.0787 -0.03177 -0.08426 -0.02187 -0.10393 C -0.01753 -0.13402 -0.01996 -0.11273 -0.01996 -0.16805 " pathEditMode="relative" ptsTypes="fffffffffffffffA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الثاني: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b="1" dirty="0" smtClean="0"/>
          </a:p>
          <a:p>
            <a:r>
              <a:rPr lang="ar-SA" b="1" dirty="0" smtClean="0"/>
              <a:t>لماذا قال القط للغول أن يتحول إلى فأر؟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----------------------------------------------------------------------------------------------------------------------------------.</a:t>
            </a:r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2123728" y="2924944"/>
            <a:ext cx="5760640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قال القطُ للغول أن يتحول إلى فأر حتى يستطيع أكله و بالتالي هزيمته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212976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2.31214E-7 C -0.02466 -0.01064 -0.04723 -0.02358 -0.07344 -0.02752 C -0.08664 -0.02659 -0.10018 -0.02821 -0.1132 -0.02497 C -0.11719 -0.02405 -0.11928 -0.01804 -0.12258 -0.01503 C -0.12935 -0.00902 -0.1316 -0.00948 -0.13959 -0.0074 C -0.1408 -0.00486 -0.14428 -0.00278 -0.14341 -2.31214E-7 C -0.14237 0.00347 -0.13837 0.00347 -0.13577 0.00509 C -0.12917 0.00902 -0.12188 0.00971 -0.11511 0.01272 C -0.10435 0.0111 -0.09358 0.0104 -0.08299 0.00763 C -0.07605 0.00578 -0.06962 -0.00093 -0.06216 -0.00254 C -0.04167 -0.0074 -0.01719 -0.00647 0.0019 -0.0074 C -0.00122 -0.01965 -0.00574 -0.01757 -0.01511 -0.02243 C -0.05591 -0.02173 -0.09688 -0.02173 -0.13768 -0.02012 C -0.1514 -0.01965 -0.13924 -2.31214E-7 -0.14705 0.00509 C -0.1606 0.0141 -0.17726 0.00855 -0.19237 0.01017 C -0.17744 0.02381 -0.15869 0.01433 -0.1415 0.02011 C -0.13091 0.02959 -0.12657 0.02751 -0.1132 0.0252 C -0.11476 0.00601 -0.11442 -0.00416 -0.12449 -0.01757 C -0.16337 -0.01434 -0.15782 -0.02497 -0.14896 -0.00254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الثالث: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جد الترتيب لمراحل العمليات التي قام </a:t>
            </a:r>
            <a:r>
              <a:rPr lang="ar-SA" b="1" dirty="0" err="1" smtClean="0">
                <a:solidFill>
                  <a:schemeClr val="accent6">
                    <a:lumMod val="75000"/>
                  </a:schemeClr>
                </a:solidFill>
              </a:rPr>
              <a:t>بها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القط  وفق التسلسل </a:t>
            </a:r>
            <a:r>
              <a:rPr lang="ar-SA" b="1" dirty="0" err="1" smtClean="0">
                <a:solidFill>
                  <a:schemeClr val="accent6">
                    <a:lumMod val="75000"/>
                  </a:schemeClr>
                </a:solidFill>
              </a:rPr>
              <a:t>الزمني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، من خلال وضع الأرقام(1-5</a:t>
            </a:r>
            <a:r>
              <a:rPr lang="ar-SA" b="1" dirty="0" err="1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   </a:t>
            </a:r>
            <a:r>
              <a:rPr lang="ar-SA" dirty="0" smtClean="0">
                <a:solidFill>
                  <a:srgbClr val="C00000"/>
                </a:solidFill>
              </a:rPr>
              <a:t>اتجه إلى حَقلِ قمحٍ </a:t>
            </a:r>
            <a:r>
              <a:rPr lang="ar-SA" dirty="0" smtClean="0">
                <a:solidFill>
                  <a:srgbClr val="C00000"/>
                </a:solidFill>
              </a:rPr>
              <a:t>واصطادَ </a:t>
            </a:r>
            <a:r>
              <a:rPr lang="ar-SA" dirty="0" smtClean="0">
                <a:solidFill>
                  <a:srgbClr val="C00000"/>
                </a:solidFill>
              </a:rPr>
              <a:t>حجلانِ و أسرع لتقديمها للملك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    </a:t>
            </a:r>
            <a:r>
              <a:rPr lang="ar-SA" dirty="0" smtClean="0">
                <a:solidFill>
                  <a:srgbClr val="002060"/>
                </a:solidFill>
              </a:rPr>
              <a:t>حَمَلَ القط </a:t>
            </a:r>
            <a:r>
              <a:rPr lang="ar-SA" dirty="0" err="1" smtClean="0">
                <a:solidFill>
                  <a:srgbClr val="002060"/>
                </a:solidFill>
              </a:rPr>
              <a:t>الكيس </a:t>
            </a:r>
            <a:r>
              <a:rPr lang="ar-SA" dirty="0" smtClean="0">
                <a:solidFill>
                  <a:srgbClr val="002060"/>
                </a:solidFill>
              </a:rPr>
              <a:t>(</a:t>
            </a:r>
            <a:r>
              <a:rPr lang="ar-SA" dirty="0" err="1" smtClean="0">
                <a:solidFill>
                  <a:srgbClr val="002060"/>
                </a:solidFill>
              </a:rPr>
              <a:t>به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r>
              <a:rPr lang="ar-SA" dirty="0" err="1" smtClean="0">
                <a:solidFill>
                  <a:srgbClr val="002060"/>
                </a:solidFill>
              </a:rPr>
              <a:t>أرنب </a:t>
            </a:r>
            <a:r>
              <a:rPr lang="ar-SA" dirty="0" smtClean="0">
                <a:solidFill>
                  <a:srgbClr val="002060"/>
                </a:solidFill>
              </a:rPr>
              <a:t>)واتجه إلى الملك و سُرَ الملك بذلك.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    </a:t>
            </a: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لبس </a:t>
            </a: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القط الحذاء وأخَذَ الكيس واتجه إلى الغابةِ.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   </a:t>
            </a:r>
            <a:r>
              <a:rPr lang="ar-SA" dirty="0" smtClean="0"/>
              <a:t>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ذَهَبَ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القط إلى الغول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وتحايل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عليه حتى تحول إلى فأر وأكله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  </a:t>
            </a:r>
            <a:r>
              <a:rPr lang="ar-SA" dirty="0" smtClean="0"/>
              <a:t> </a:t>
            </a:r>
            <a:r>
              <a:rPr lang="ar-SA" dirty="0" smtClean="0">
                <a:solidFill>
                  <a:schemeClr val="accent5">
                    <a:lumMod val="75000"/>
                  </a:schemeClr>
                </a:solidFill>
              </a:rPr>
              <a:t>عَلِمَ </a:t>
            </a:r>
            <a:r>
              <a:rPr lang="ar-SA" dirty="0" smtClean="0">
                <a:solidFill>
                  <a:schemeClr val="accent5">
                    <a:lumMod val="75000"/>
                  </a:schemeClr>
                </a:solidFill>
              </a:rPr>
              <a:t>القط أن الملك سيصطحب ابنته الأميرة </a:t>
            </a:r>
            <a:r>
              <a:rPr lang="ar-SA" dirty="0" smtClean="0">
                <a:solidFill>
                  <a:schemeClr val="accent5">
                    <a:lumMod val="75000"/>
                  </a:schemeClr>
                </a:solidFill>
              </a:rPr>
              <a:t>في نزهة</a:t>
            </a:r>
            <a:r>
              <a:rPr lang="ar-SA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8316416" y="4077072"/>
            <a:ext cx="50405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8316416" y="3356992"/>
            <a:ext cx="50405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8316416" y="2492896"/>
            <a:ext cx="50405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8316416" y="4725144"/>
            <a:ext cx="50405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5</a:t>
            </a:r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8316416" y="5589240"/>
            <a:ext cx="504056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p" animBg="1"/>
      <p:bldP spid="8" grpId="0" build="allAtOnce" animBg="1"/>
      <p:bldP spid="9" grpId="0" build="p" animBg="1"/>
      <p:bldP spid="10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3.bp.blogspot.com/_pXDgaqbi28k/S6_VS1jSW3I/AAAAAAAAAX8/CHg_hcPqk00/s1600/ma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pic>
        <p:nvPicPr>
          <p:cNvPr id="5" name="Picture 4" descr="http://www.9or.cc/data/media/115/rabb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852936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4.16185E-6 C -0.00539 0.01064 -0.01233 0.01457 -0.02084 0.02012 C -0.02692 0.0326 -0.03004 0.02936 -0.03403 0.04532 C -0.03716 0.0578 -0.03403 0.07214 -0.04341 0.08046 C -0.0507 0.08717 -0.0691 0.08694 -0.07553 0.08786 C -0.08369 0.08694 -0.09237 0.08902 -0.10001 0.08532 C -0.10712 0.08185 -0.1106 0.07075 -0.11702 0.06543 C -0.11771 0.06289 -0.11702 0.05665 -0.11893 0.0578 C -0.12119 0.05919 -0.12084 0.06428 -0.12084 0.06775 C -0.12084 0.09156 -0.12275 0.08694 -0.1132 0.09549 C -0.10435 0.09387 -0.09532 0.09387 -0.08681 0.0904 C -0.08212 0.08855 -0.08178 0.07861 -0.07744 0.07538 C -0.06789 0.06821 -0.05417 0.0652 -0.04341 0.06289 C -0.0349 0.05133 -0.02553 0.04162 -0.01702 0.03006 C -0.01181 0.00948 -0.01372 0.02035 -0.01129 -0.00254 C -0.01077 4.16185E-6 -0.00955 0.00254 -0.00955 0.00509 C -0.00955 0.01433 -0.0099 0.02358 -0.01129 0.0326 C -0.01407 0.05064 -0.03907 0.04902 -0.04723 0.05017 C -0.07587 0.0585 -0.06615 0.0511 -0.07935 0.06289 C -0.0823 0.07422 -0.08594 0.07514 -0.09445 0.07792 C -0.10955 0.07491 -0.13421 0.08139 -0.13959 0.0578 C -0.13907 0.05272 -0.14011 0.04694 -0.13785 0.04277 C -0.13525 0.03769 -0.12883 0.03954 -0.12449 0.03769 C -0.12258 0.03607 -0.12101 0.03376 -0.11893 0.0326 C -0.11528 0.03052 -0.10764 0.02775 -0.10764 0.02775 C -0.10695 0.03029 -0.10487 0.03283 -0.10574 0.03514 C -0.1066 0.03746 -0.11025 0.03977 -0.11129 0.03769 C -0.11268 0.03491 -0.1106 0.03075 -0.10955 0.02775 C -0.10903 0.02636 -0.10955 0.03098 -0.10955 0.0326 " pathEditMode="relative" ptsTypes="ffffffffffff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-7278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السؤال الرابع: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ar-SA" b="1" dirty="0" smtClean="0"/>
              <a:t>حدد من القائل فيكل من الجمل التالية: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"مولاي الملك هذا أرنب أرسله إليك معلمي الأمير </a:t>
            </a:r>
            <a:r>
              <a:rPr lang="ar-SA" dirty="0" err="1" smtClean="0"/>
              <a:t>نبهان"     ________.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"إن لديك أملاكا كثيرة على ما </a:t>
            </a:r>
            <a:r>
              <a:rPr lang="ar-SA" dirty="0" err="1" smtClean="0"/>
              <a:t>يبدو " _____________.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"يُشرفني أيها الملك أن </a:t>
            </a:r>
            <a:r>
              <a:rPr lang="ar-SA" dirty="0" err="1" smtClean="0"/>
              <a:t>تدخله " ______________.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"لبس القط الحذاء و أخذ </a:t>
            </a:r>
            <a:r>
              <a:rPr lang="ar-SA" dirty="0" err="1" smtClean="0"/>
              <a:t>الكيس ....."</a:t>
            </a:r>
            <a:r>
              <a:rPr lang="ar-SA" dirty="0" smtClean="0"/>
              <a:t> </a:t>
            </a:r>
            <a:r>
              <a:rPr lang="ar-SA" dirty="0" err="1" smtClean="0"/>
              <a:t>____________.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444208" y="3573016"/>
            <a:ext cx="187220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القطُ</a:t>
            </a:r>
            <a:endParaRPr lang="he-IL" sz="3200" b="1" dirty="0"/>
          </a:p>
        </p:txBody>
      </p:sp>
      <p:sp>
        <p:nvSpPr>
          <p:cNvPr id="6" name="מלבן 5"/>
          <p:cNvSpPr/>
          <p:nvPr/>
        </p:nvSpPr>
        <p:spPr>
          <a:xfrm>
            <a:off x="1475656" y="4293096"/>
            <a:ext cx="2088232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الملك</a:t>
            </a:r>
            <a:endParaRPr lang="he-IL" sz="3600" b="1" dirty="0"/>
          </a:p>
        </p:txBody>
      </p:sp>
      <p:sp>
        <p:nvSpPr>
          <p:cNvPr id="7" name="מלבן 6"/>
          <p:cNvSpPr/>
          <p:nvPr/>
        </p:nvSpPr>
        <p:spPr>
          <a:xfrm>
            <a:off x="1619672" y="5085184"/>
            <a:ext cx="1872208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/>
              <a:t>نبهان</a:t>
            </a:r>
            <a:endParaRPr lang="he-IL" sz="3200" b="1" dirty="0"/>
          </a:p>
        </p:txBody>
      </p:sp>
      <p:sp>
        <p:nvSpPr>
          <p:cNvPr id="8" name="מלבן 7"/>
          <p:cNvSpPr/>
          <p:nvPr/>
        </p:nvSpPr>
        <p:spPr>
          <a:xfrm>
            <a:off x="1619672" y="5877272"/>
            <a:ext cx="180020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الراوي.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362</Words>
  <Application>Microsoft Office PowerPoint</Application>
  <PresentationFormat>On-screen Show (4:3)</PresentationFormat>
  <Paragraphs>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ערכת נושא Office</vt:lpstr>
      <vt:lpstr>PowerPoint Presentation</vt:lpstr>
      <vt:lpstr>السؤال رقم (1)</vt:lpstr>
      <vt:lpstr>PowerPoint Presentation</vt:lpstr>
      <vt:lpstr>PowerPoint Presentation</vt:lpstr>
      <vt:lpstr>السؤال الثاني:</vt:lpstr>
      <vt:lpstr>PowerPoint Presentation</vt:lpstr>
      <vt:lpstr>السؤال الثالث:</vt:lpstr>
      <vt:lpstr>PowerPoint Presentation</vt:lpstr>
      <vt:lpstr>السؤال الرابع:</vt:lpstr>
      <vt:lpstr>PowerPoint Presentation</vt:lpstr>
      <vt:lpstr>السؤال الخامس:</vt:lpstr>
      <vt:lpstr>PowerPoint Presentation</vt:lpstr>
      <vt:lpstr>السؤال السادس:</vt:lpstr>
      <vt:lpstr>PowerPoint Presentation</vt:lpstr>
      <vt:lpstr>السؤال السابع:</vt:lpstr>
      <vt:lpstr>PowerPoint Presentation</vt:lpstr>
      <vt:lpstr>السؤال الثامن:</vt:lpstr>
      <vt:lpstr>PowerPoint Presentation</vt:lpstr>
      <vt:lpstr>السؤال التاسع:</vt:lpstr>
      <vt:lpstr>PowerPoint Presentation</vt:lpstr>
      <vt:lpstr>السؤال العاشر: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17</cp:revision>
  <dcterms:created xsi:type="dcterms:W3CDTF">2012-12-15T06:54:57Z</dcterms:created>
  <dcterms:modified xsi:type="dcterms:W3CDTF">2013-05-13T05:34:16Z</dcterms:modified>
</cp:coreProperties>
</file>