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84" r:id="rId4"/>
    <p:sldId id="275" r:id="rId5"/>
    <p:sldId id="276" r:id="rId6"/>
    <p:sldId id="263" r:id="rId7"/>
    <p:sldId id="278" r:id="rId8"/>
    <p:sldId id="265" r:id="rId9"/>
    <p:sldId id="280" r:id="rId10"/>
    <p:sldId id="272" r:id="rId11"/>
    <p:sldId id="281" r:id="rId12"/>
    <p:sldId id="271" r:id="rId13"/>
    <p:sldId id="282" r:id="rId14"/>
    <p:sldId id="285" r:id="rId15"/>
    <p:sldId id="286" r:id="rId16"/>
    <p:sldId id="273" r:id="rId17"/>
    <p:sldId id="283" r:id="rId18"/>
    <p:sldId id="267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BBB844-FA8F-47D3-BAE3-B620266B61C5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7DA86D-F262-41DB-BB6D-07EE053CA42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76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2CD4-3C4F-48B3-92C8-07447F9F233A}" type="datetimeFigureOut">
              <a:rPr lang="he-IL" smtClean="0"/>
              <a:pPr/>
              <a:t>ד'/סיון/תשע"ג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F179-8A7E-4CD0-A010-0FCC119CB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l9YhbckQBAF6qM&amp;tbnid=L9TShgMqxQg6cM:&amp;ved=0CAUQjRw&amp;url=http://www.khbr.me/2013/02/06/%D8%B1%D9%88%D9%81%D9%8A%D9%88-%D8%AA%D8%B9%D8%AA%D8%B2%D9%85-%D8%A5%D8%B7%D9%84%D8%A7%D9%82-%D8%B3%D9%84%D8%B3%D9%84%D8%A9-%D8%B1%D8%B3%D9%88%D9%85-%D9%85%D8%AA%D8%AD%D8%B1%D9%83%D8%A9-%D9%84%D9%84/&amp;ei=Y69uUaPbBszgtQbvqoDYCQ&amp;bvm=bv.45368065,d.Yms&amp;psig=AFQjCNEdtM1oxUEZdUR258OofR1xeQP8NA&amp;ust=13662947296432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O5I8K2HccFZWM&amp;tbnid=zvJv419CzQMyUM:&amp;ved=0CAUQjRw&amp;url=http://www.dmuae.com/vb/showthread.php?t=166854&amp;ei=NbJuUYuROcnBswazwYCwDA&amp;psig=AFQjCNFmhiNK5SG39moHd2_6NhU4VPL8lQ&amp;ust=136629544687539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il/url?sa=i&amp;rct=j&amp;q=&amp;esrc=s&amp;frm=1&amp;source=images&amp;cd=&amp;cad=rja&amp;docid=zO5I8K2HccFZWM&amp;tbnid=zvJv419CzQMyUM:&amp;ved=0CAUQjRw&amp;url=http://www.dmuae.com/vb/showthread.php?t=166854&amp;ei=NbJuUYuROcnBswazwYCwDA&amp;psig=AFQjCNFmhiNK5SG39moHd2_6NhU4VPL8lQ&amp;ust=1366295446875391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h5.ggpht.com/-DyeCAohZ8ZI/TqrefhZIgCI/AAAAAAAACCw/47nF3nKwe0Y/Angry%2520Bird_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136526"/>
            <a:ext cx="9205913" cy="6994525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475657" y="2420888"/>
            <a:ext cx="33843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فَهمُ المَسموع</a:t>
            </a:r>
            <a:r>
              <a:rPr lang="ar-S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أُقارن بين القط </a:t>
            </a:r>
            <a:r>
              <a:rPr lang="ar-S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وصاحبه</a:t>
            </a:r>
            <a:endParaRPr lang="he-IL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101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4114800"/>
                <a:gridCol w="4114800"/>
              </a:tblGrid>
              <a:tr h="740202"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/>
                        <a:t>القط</a:t>
                      </a:r>
                      <a:endParaRPr lang="he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/>
                        <a:t>صاحب القط</a:t>
                      </a:r>
                      <a:endParaRPr lang="he-IL" sz="3600" dirty="0"/>
                    </a:p>
                  </a:txBody>
                  <a:tcPr/>
                </a:tc>
              </a:tr>
              <a:tr h="74020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74020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74020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74020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2411760" y="1196752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عملٌ رائعٌ.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5681864" y="1166053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أوفر.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1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تخيل لو أن القط حذف من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القصة فماذا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تتوقع أن يحدث</a:t>
            </a:r>
            <a:r>
              <a:rPr lang="ar-S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_________________________________________________________________________________________________________________________________________. 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3491880" y="1166053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اجابة رائعة.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5681864" y="1166053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1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</a:t>
            </a: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قترح </a:t>
            </a: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عنوانًا </a:t>
            </a: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آخر للنص. </a:t>
            </a:r>
            <a:endParaRPr lang="ar-S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ar-S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___________________________.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5148064" y="1196752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قمتم بعمل رائع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1907704" y="1196752"/>
            <a:ext cx="1692188" cy="491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12961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أُقيم تصرف القط من خلال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الأمور الإ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يجابية والأخرى السلبية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he-IL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___________________________________________________________________________________________________________________________________________________________________________________________.</a:t>
            </a:r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5087798" y="1192106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إجابة موفقة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3131840" y="1163242"/>
            <a:ext cx="1692188" cy="491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أوفر.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حسنت</a:t>
            </a:r>
            <a:endParaRPr lang="ar-S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جابة 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موفقة</a:t>
            </a: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إلى الأمام</a:t>
            </a:r>
            <a:endParaRPr lang="he-I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5" name="Picture 2" descr="http://www.heathersanimations.com/weather/new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47" y="1526937"/>
            <a:ext cx="5848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heathersanimations.com/cosmetic/l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815752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heathersanimations.com/cosmetic/l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חץ ימינה 7">
            <a:hlinkClick r:id="" action="ppaction://hlinkshowjump?jump=lastslideviewed"/>
          </p:cNvPr>
          <p:cNvSpPr/>
          <p:nvPr/>
        </p:nvSpPr>
        <p:spPr>
          <a:xfrm>
            <a:off x="7020272" y="5373216"/>
            <a:ext cx="1512168" cy="10801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عودة إلى الأسئلة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5" name="הסבר ענן 4"/>
          <p:cNvSpPr/>
          <p:nvPr/>
        </p:nvSpPr>
        <p:spPr>
          <a:xfrm>
            <a:off x="1187624" y="332656"/>
            <a:ext cx="7704856" cy="396044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أنتم مستعدون لل</a:t>
            </a:r>
            <a:r>
              <a:rPr lang="ar-S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</a:t>
            </a:r>
            <a:r>
              <a:rPr lang="ar-S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نتقالِ إلى مَرحَلَةِ الأسئلة واللعب من خلال لعبة «انجري بيرد»؟</a:t>
            </a:r>
            <a:endParaRPr lang="he-IL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ttp://www.aitnews.com/wp-content/uploads/akhuder26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846043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987824" y="260648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هو نوع النص؟</a:t>
            </a:r>
            <a:endParaRPr lang="he-IL" dirty="0"/>
          </a:p>
        </p:txBody>
      </p:sp>
      <p:sp>
        <p:nvSpPr>
          <p:cNvPr id="48" name="מלבן מעוגל 47"/>
          <p:cNvSpPr/>
          <p:nvPr/>
        </p:nvSpPr>
        <p:spPr>
          <a:xfrm>
            <a:off x="1655676" y="1355048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نص قصصي.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120172" y="1383912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نص معلوماتي.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36676" y="1355048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قصة ذاتية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987824" y="260648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هي الشخصية المركزية في النص؟</a:t>
            </a:r>
            <a:endParaRPr lang="he-IL" dirty="0"/>
          </a:p>
        </p:txBody>
      </p:sp>
      <p:sp>
        <p:nvSpPr>
          <p:cNvPr id="48" name="מלבן מעוגל 47"/>
          <p:cNvSpPr/>
          <p:nvPr/>
        </p:nvSpPr>
        <p:spPr>
          <a:xfrm>
            <a:off x="1475656" y="1355048"/>
            <a:ext cx="187220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القط صاحب </a:t>
            </a:r>
            <a:r>
              <a:rPr lang="ar-SA" dirty="0" err="1" smtClean="0"/>
              <a:t>الجزمة.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120172" y="1383912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الملك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36676" y="1355048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الوجيه </a:t>
            </a:r>
            <a:r>
              <a:rPr lang="ar-SA" dirty="0" err="1" smtClean="0"/>
              <a:t>قرنبيطة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7"/>
          <a:stretch/>
        </p:blipFill>
        <p:spPr bwMode="auto">
          <a:xfrm>
            <a:off x="-3796" y="6298305"/>
            <a:ext cx="9147795" cy="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0" t="8206" r="6759" b="50000"/>
          <a:stretch/>
        </p:blipFill>
        <p:spPr bwMode="auto">
          <a:xfrm>
            <a:off x="6966266" y="3107084"/>
            <a:ext cx="2358261" cy="39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6"/>
          <p:cNvGrpSpPr/>
          <p:nvPr/>
        </p:nvGrpSpPr>
        <p:grpSpPr>
          <a:xfrm>
            <a:off x="-12998" y="0"/>
            <a:ext cx="9221094" cy="1909292"/>
            <a:chOff x="-90092" y="734813"/>
            <a:chExt cx="9221094" cy="190929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5473402" y="764704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1815802" y="744910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92" y="734813"/>
              <a:ext cx="190589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קבוצה 10"/>
          <p:cNvGrpSpPr/>
          <p:nvPr/>
        </p:nvGrpSpPr>
        <p:grpSpPr>
          <a:xfrm>
            <a:off x="4986" y="1678230"/>
            <a:ext cx="9203111" cy="961530"/>
            <a:chOff x="4986" y="0"/>
            <a:chExt cx="9203111" cy="96153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483969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קבוצה 41"/>
          <p:cNvGrpSpPr/>
          <p:nvPr/>
        </p:nvGrpSpPr>
        <p:grpSpPr>
          <a:xfrm>
            <a:off x="68263" y="2348880"/>
            <a:ext cx="9075736" cy="961530"/>
            <a:chOff x="4986" y="0"/>
            <a:chExt cx="9075736" cy="96153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356594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3203848" y="260648"/>
            <a:ext cx="4536504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اعتَمَدتْ القصةُ بالأساسِ على </a:t>
            </a:r>
            <a:r>
              <a:rPr lang="ar-S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أُسلوب:</a:t>
            </a:r>
            <a:endParaRPr lang="ar-S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049006" y="1355048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الحوار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120172" y="1383912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السرد</a:t>
            </a:r>
            <a:endParaRPr lang="he-IL" dirty="0"/>
          </a:p>
        </p:txBody>
      </p:sp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1776436" y="1355048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السرد والحوار معًا</a:t>
            </a:r>
            <a:endParaRPr lang="he-IL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53705" y="3107084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2606" y="3812710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0521" y="48921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9059" y="3898503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70985" y="3287887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42709 -0.30226 0.47934 -0.30226 C 0.5441 -0.30573 0.61702 -0.32169 0.6507 -0.29 L 0.65209 -0.28839 L 0.82865 -0.20004 " pathEditMode="relative" rAng="0" ptsTypes="FffFA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58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78 -0.33741 0.28525 -0.38182 0.35087 -0.39569 C 0.41719 -0.4098 0.52118 -0.43894 0.60018 -0.4216 C 0.67917 -0.40425 0.75573 -0.33418 0.82483 -0.29186 C 0.89375 -0.24953 0.97639 -0.17553 1.0132 -0.1672 C 1.05 -0.15888 1.03872 -0.22618 1.04566 -0.24167 " pathEditMode="relative" rAng="0" ptsTypes="FffaaaF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09618 -0.05296 C 0.12275 -0.06498 0.14046 -0.09412 0.1625 -0.10152 C 0.21233 -0.11424 0.29862 -0.14246 0.39497 -0.12927 C 0.41997 -0.12927 0.72657 -0.01295 0.74046 -0.02197 C 0.74046 -0.02173 0.58976 0.10431 0.58976 0.10454 " pathEditMode="relative" rAng="0" ptsTypes="FfaffF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نرتب الأحداث كما وردت في 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القصة:</a:t>
            </a: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قسم الأبُ الورثة على أبنائه الثلاثة.</a:t>
            </a:r>
          </a:p>
          <a:p>
            <a:pPr>
              <a:buNone/>
            </a:pP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بدأ القط يتقرب إلى الملك بالعطايا باسم الوجيه 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قرنبيطة</a:t>
            </a: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أخذ الولد الأصغر 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القط .</a:t>
            </a: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ذَهَبَ القطُ إلى الشرير وقام بِأكلِهِ.</a:t>
            </a:r>
          </a:p>
          <a:p>
            <a:pPr>
              <a:buNone/>
            </a:pP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أصبَحَ الولدُ الوجيهُ «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قرنبيطة</a:t>
            </a:r>
            <a:r>
              <a:rPr lang="ar-S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وتَزَوَجَ الأميرة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6" name="מלבן 5"/>
          <p:cNvSpPr/>
          <p:nvPr/>
        </p:nvSpPr>
        <p:spPr>
          <a:xfrm>
            <a:off x="8028384" y="292494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8028384" y="2348880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8028384" y="3429000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8028384" y="4077072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8028384" y="472514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5</a:t>
            </a:r>
            <a:endParaRPr lang="he-IL" dirty="0"/>
          </a:p>
        </p:txBody>
      </p:sp>
      <p:pic>
        <p:nvPicPr>
          <p:cNvPr id="8194" name="Picture 2" descr="http://th02.deviantart.net/fs71/PRE/i/2011/132/a/0/angry_bird___girl_by_life_as_a_coder-d3g5mb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5229200"/>
            <a:ext cx="295232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build="p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5148064" y="1196752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قمتم بعمل رائع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1907704" y="1196752"/>
            <a:ext cx="1692188" cy="491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Gn6ikEBA8PYHyGGx1usFkhJ546Av7-F1RNeas1ytbMCjB9LDJwO5gcyjs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ar-SA" dirty="0" smtClean="0"/>
              <a:t>أكمل ب      أو        </a:t>
            </a:r>
          </a:p>
          <a:p>
            <a:pPr>
              <a:lnSpc>
                <a:spcPct val="200000"/>
              </a:lnSpc>
              <a:buNone/>
            </a:pPr>
            <a:r>
              <a:rPr lang="ar-SA" dirty="0" smtClean="0"/>
              <a:t>1.حَصَلَ </a:t>
            </a:r>
            <a:r>
              <a:rPr lang="ar-SA" dirty="0" smtClean="0"/>
              <a:t>ال</a:t>
            </a:r>
            <a:r>
              <a:rPr lang="ar-SA" dirty="0"/>
              <a:t>ا</a:t>
            </a:r>
            <a:r>
              <a:rPr lang="ar-SA" dirty="0" smtClean="0"/>
              <a:t>بنُ </a:t>
            </a:r>
            <a:r>
              <a:rPr lang="ar-SA" dirty="0" smtClean="0"/>
              <a:t>الأوسط على المطحنةِ والأصغر على الحمارِ___.</a:t>
            </a:r>
          </a:p>
          <a:p>
            <a:pPr>
              <a:lnSpc>
                <a:spcPct val="200000"/>
              </a:lnSpc>
              <a:buNone/>
            </a:pPr>
            <a:r>
              <a:rPr lang="ar-SA" dirty="0" smtClean="0"/>
              <a:t>2.تَقَرَبَ القطُ مِنَ المَلِكِ بواسطة </a:t>
            </a:r>
            <a:r>
              <a:rPr lang="ar-SA" dirty="0" smtClean="0"/>
              <a:t>العطايا. ___</a:t>
            </a:r>
            <a:endParaRPr lang="ar-SA" dirty="0" smtClean="0"/>
          </a:p>
          <a:p>
            <a:pPr>
              <a:lnSpc>
                <a:spcPct val="200000"/>
              </a:lnSpc>
              <a:buNone/>
            </a:pPr>
            <a:r>
              <a:rPr lang="ar-SA" dirty="0" smtClean="0"/>
              <a:t>3.</a:t>
            </a:r>
            <a:r>
              <a:rPr lang="ar-SA" dirty="0"/>
              <a:t>ا</a:t>
            </a:r>
            <a:r>
              <a:rPr lang="ar-SA" dirty="0" smtClean="0"/>
              <a:t>ستطاع </a:t>
            </a:r>
            <a:r>
              <a:rPr lang="ar-SA" dirty="0" smtClean="0"/>
              <a:t>القط التغلب على الشرير بواسطة تحوله إلى </a:t>
            </a:r>
            <a:r>
              <a:rPr lang="ar-SA" dirty="0" smtClean="0"/>
              <a:t>فأرٍ ____</a:t>
            </a:r>
            <a:endParaRPr lang="ar-SA" dirty="0" smtClean="0"/>
          </a:p>
          <a:p>
            <a:pPr>
              <a:lnSpc>
                <a:spcPct val="200000"/>
              </a:lnSpc>
              <a:buNone/>
            </a:pPr>
            <a:r>
              <a:rPr lang="ar-SA" dirty="0" smtClean="0"/>
              <a:t>4.فشلت خطط القط ولم </a:t>
            </a:r>
            <a:r>
              <a:rPr lang="ar-SA" dirty="0" err="1" smtClean="0"/>
              <a:t>تنجح____</a:t>
            </a:r>
            <a:endParaRPr lang="he-IL" dirty="0"/>
          </a:p>
        </p:txBody>
      </p:sp>
      <p:pic>
        <p:nvPicPr>
          <p:cNvPr id="5" name="Picture 4" descr="http://4.bp.blogspot.com/-MCNeMObH8gw/TkzY1IvhcsI/AAAAAAAACkk/-SvOvI63Ov0/s320/600px-Red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92088" cy="504056"/>
          </a:xfrm>
          <a:prstGeom prst="rect">
            <a:avLst/>
          </a:prstGeom>
          <a:noFill/>
        </p:spPr>
      </p:pic>
      <p:pic>
        <p:nvPicPr>
          <p:cNvPr id="6" name="Picture 4" descr="http://4.bp.blogspot.com/-MCNeMObH8gw/TkzY1IvhcsI/AAAAAAAACkk/-SvOvI63Ov0/s320/600px-Red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97152"/>
            <a:ext cx="792088" cy="504056"/>
          </a:xfrm>
          <a:prstGeom prst="rect">
            <a:avLst/>
          </a:prstGeom>
          <a:noFill/>
        </p:spPr>
      </p:pic>
      <p:pic>
        <p:nvPicPr>
          <p:cNvPr id="7" name="Picture 4" descr="http://4.bp.blogspot.com/-MCNeMObH8gw/TkzY1IvhcsI/AAAAAAAACkk/-SvOvI63Ov0/s320/600px-Red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792088" cy="504056"/>
          </a:xfrm>
          <a:prstGeom prst="rect">
            <a:avLst/>
          </a:prstGeom>
          <a:noFill/>
        </p:spPr>
      </p:pic>
      <p:pic>
        <p:nvPicPr>
          <p:cNvPr id="8" name="Picture 2" descr="http://www.almotmizat.com/contents/myuppic/04f623d0aa25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36712"/>
            <a:ext cx="648072" cy="576064"/>
          </a:xfrm>
          <a:prstGeom prst="rect">
            <a:avLst/>
          </a:prstGeom>
          <a:noFill/>
        </p:spPr>
      </p:pic>
      <p:pic>
        <p:nvPicPr>
          <p:cNvPr id="9" name="Picture 2" descr="http://www.almotmizat.com/contents/myuppic/04f623d0aa25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792088" cy="648072"/>
          </a:xfrm>
          <a:prstGeom prst="rect">
            <a:avLst/>
          </a:prstGeom>
          <a:noFill/>
        </p:spPr>
      </p:pic>
      <p:pic>
        <p:nvPicPr>
          <p:cNvPr id="10" name="Picture 2" descr="http://www.almotmizat.com/contents/myuppic/04f623d0aa25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792088" cy="504056"/>
          </a:xfrm>
          <a:prstGeom prst="rect">
            <a:avLst/>
          </a:prstGeom>
          <a:noFill/>
        </p:spPr>
      </p:pic>
      <p:pic>
        <p:nvPicPr>
          <p:cNvPr id="11" name="Picture 2" descr="http://th02.deviantart.net/fs71/PRE/i/2011/132/a/0/angry_bird___girl_by_life_as_a_coder-d3g5mb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5" y="4653136"/>
            <a:ext cx="2592289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1403648" y="1340768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عملٌ رائعٌ.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4283968" y="1268760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حظًا أوفر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4005064"/>
            <a:ext cx="1705722" cy="13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2137E-6 L -0.03264 -0.25508 C -0.03594 -0.31012 -0.08073 -0.33418 -0.08073 -0.3573 C -0.10243 -0.37742 -0.13993 -0.3758 -0.16233 -0.37627 C -0.1375 -0.37627 -0.31059 -0.37465 -0.21545 -0.36077 C -0.12969 -0.32793 -0.19462 -0.33834 -0.19462 -0.33811 " pathEditMode="relative" rAng="0" ptsTypes="Ffaf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793 0.18906 -0.08071 0.19583 -0.08209 C 0.20295 -0.08279 0.19427 -0.08071 0.20764 -0.08209 C 0.22101 -0.08348 0.25313 -0.09065 0.27639 -0.09088 C 0.29965 -0.09111 0.32396 -0.08441 0.34774 -0.08395 L 0.41927 -0.08741 C 0.44879 -0.08788 0.48559 -0.09158 0.52448 -0.08741 C 0.56337 -0.08325 0.62622 -0.06822 0.65295 -0.06313 " pathEditMode="relative" rAng="0" ptsTypes="Ffafa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-4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64 0.16337 -0.20675 C 0.17413 -0.22086 0.19028 -0.23959 0.19722 -0.25 C 0.18872 -0.24028 0.19722 -0.25925 0.20504 -0.26896 C 0.21285 -0.27867 0.20017 -0.28399 0.24392 -0.30874 C 0.28767 -0.33348 0.40469 -0.41258 0.46719 -0.41766 C 0.53004 -0.42275 0.65504 -0.44195 0.62049 -0.33996 L 0.25955 0.19473 " pathEditMode="relative" rAng="0" ptsTypes="FAfa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226</Words>
  <Application>Microsoft Office PowerPoint</Application>
  <PresentationFormat>On-screen Show (4:3)</PresentationFormat>
  <Paragraphs>55</Paragraphs>
  <Slides>18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أُقارن بين القط وصاحبه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أُقيم تصرف القط من خلال الأمور الإيجابية والأخرى السلبية.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feda</dc:creator>
  <cp:lastModifiedBy>ahmad1</cp:lastModifiedBy>
  <cp:revision>29</cp:revision>
  <dcterms:created xsi:type="dcterms:W3CDTF">2012-11-05T04:07:56Z</dcterms:created>
  <dcterms:modified xsi:type="dcterms:W3CDTF">2013-05-13T09:16:27Z</dcterms:modified>
</cp:coreProperties>
</file>