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77" r:id="rId2"/>
    <p:sldId id="278" r:id="rId3"/>
    <p:sldId id="258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  <p:sldId id="289" r:id="rId25"/>
    <p:sldId id="291" r:id="rId26"/>
    <p:sldId id="259" r:id="rId27"/>
    <p:sldId id="292" r:id="rId28"/>
    <p:sldId id="293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A6E508-D116-4056-9607-043B3CEF39BC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9AC662-1929-48D2-87E0-FDB49F0471C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2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3311-5378-44F9-B6BC-E5A406F01516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6CDE-919F-4D27-9F41-0035C2F0D85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control" Target="../activeX/activeX6.xml"/><Relationship Id="rId7" Type="http://schemas.openxmlformats.org/officeDocument/2006/relationships/image" Target="../media/image5.jpe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8.xml"/><Relationship Id="rId10" Type="http://schemas.openxmlformats.org/officeDocument/2006/relationships/image" Target="../media/image14.wmf"/><Relationship Id="rId4" Type="http://schemas.openxmlformats.org/officeDocument/2006/relationships/control" Target="../activeX/activeX7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8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control" Target="../activeX/activeX15.xml"/><Relationship Id="rId7" Type="http://schemas.openxmlformats.org/officeDocument/2006/relationships/image" Target="../media/image20.wmf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8.vml"/><Relationship Id="rId6" Type="http://schemas.openxmlformats.org/officeDocument/2006/relationships/slide" Target="slide3.xml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control" Target="../activeX/activeX18.xml"/><Relationship Id="rId7" Type="http://schemas.openxmlformats.org/officeDocument/2006/relationships/image" Target="../media/image20.wmf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image" Target="../media/image30.gif"/><Relationship Id="rId12" Type="http://schemas.openxmlformats.org/officeDocument/2006/relationships/slide" Target="slide10.xml"/><Relationship Id="rId17" Type="http://schemas.openxmlformats.org/officeDocument/2006/relationships/slide" Target="slide23.xml"/><Relationship Id="rId2" Type="http://schemas.openxmlformats.org/officeDocument/2006/relationships/audio" Target="../media/audio1.wav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11" Type="http://schemas.openxmlformats.org/officeDocument/2006/relationships/slide" Target="slide8.xml"/><Relationship Id="rId5" Type="http://schemas.openxmlformats.org/officeDocument/2006/relationships/image" Target="../media/image28.gif"/><Relationship Id="rId15" Type="http://schemas.openxmlformats.org/officeDocument/2006/relationships/slide" Target="slide17.xml"/><Relationship Id="rId10" Type="http://schemas.openxmlformats.org/officeDocument/2006/relationships/slide" Target="slide6.xml"/><Relationship Id="rId4" Type="http://schemas.openxmlformats.org/officeDocument/2006/relationships/image" Target="../media/image27.gif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image" Target="../media/image34.gif"/><Relationship Id="rId12" Type="http://schemas.openxmlformats.org/officeDocument/2006/relationships/slide" Target="slide10.xml"/><Relationship Id="rId17" Type="http://schemas.openxmlformats.org/officeDocument/2006/relationships/slide" Target="slide23.xml"/><Relationship Id="rId2" Type="http://schemas.openxmlformats.org/officeDocument/2006/relationships/audio" Target="../media/audio2.wav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slide" Target="slide8.xml"/><Relationship Id="rId5" Type="http://schemas.openxmlformats.org/officeDocument/2006/relationships/image" Target="../media/image32.gif"/><Relationship Id="rId15" Type="http://schemas.openxmlformats.org/officeDocument/2006/relationships/slide" Target="slide17.xml"/><Relationship Id="rId10" Type="http://schemas.openxmlformats.org/officeDocument/2006/relationships/slide" Target="slide6.xml"/><Relationship Id="rId4" Type="http://schemas.openxmlformats.org/officeDocument/2006/relationships/image" Target="../media/image31.gif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7.xml"/><Relationship Id="rId18" Type="http://schemas.openxmlformats.org/officeDocument/2006/relationships/slide" Target="slide24.xml"/><Relationship Id="rId3" Type="http://schemas.openxmlformats.org/officeDocument/2006/relationships/image" Target="../media/image6.jpeg"/><Relationship Id="rId21" Type="http://schemas.openxmlformats.org/officeDocument/2006/relationships/slide" Target="slide11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22.xml"/><Relationship Id="rId25" Type="http://schemas.openxmlformats.org/officeDocument/2006/relationships/image" Target="../media/image7.gif"/><Relationship Id="rId2" Type="http://schemas.openxmlformats.org/officeDocument/2006/relationships/image" Target="../media/image5.jpeg"/><Relationship Id="rId16" Type="http://schemas.openxmlformats.org/officeDocument/2006/relationships/slide" Target="slide19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24" Type="http://schemas.openxmlformats.org/officeDocument/2006/relationships/image" Target="../media/image4.gif"/><Relationship Id="rId5" Type="http://schemas.openxmlformats.org/officeDocument/2006/relationships/slide" Target="slide5.xml"/><Relationship Id="rId15" Type="http://schemas.openxmlformats.org/officeDocument/2006/relationships/slide" Target="slide20.xml"/><Relationship Id="rId23" Type="http://schemas.openxmlformats.org/officeDocument/2006/relationships/slide" Target="slide16.xml"/><Relationship Id="rId10" Type="http://schemas.openxmlformats.org/officeDocument/2006/relationships/slide" Target="slide12.xml"/><Relationship Id="rId19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21.xml"/><Relationship Id="rId22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control" Target="../activeX/activeX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2.gstatic.com/images?q=tbn:ANd9GcSIgHiLzETX5GFH-5eY-jrlWCBp_Og8wa6cH8KS5Ux83-D_rq0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1468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8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نحلُّ ورقةَ العملِ </a:t>
            </a:r>
            <a:endParaRPr lang="ar-SA" sz="80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قصدَ </a:t>
            </a:r>
            <a:r>
              <a:rPr lang="ar-SA" dirty="0" smtClean="0"/>
              <a:t>الكاتبُ </a:t>
            </a:r>
            <a:r>
              <a:rPr lang="ar-SA" dirty="0" err="1" smtClean="0"/>
              <a:t>بقولِه:«أنّ</a:t>
            </a:r>
            <a:r>
              <a:rPr lang="ar-SA" dirty="0" smtClean="0"/>
              <a:t> </a:t>
            </a:r>
            <a:r>
              <a:rPr lang="ar-SA" dirty="0" smtClean="0"/>
              <a:t>طعمَ العلكةِ لمْ يُفارقني لأنّهُ طعمُ </a:t>
            </a:r>
            <a:r>
              <a:rPr lang="ar-SA" dirty="0" smtClean="0"/>
              <a:t>الكرامةِ»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1331640" y="2852936"/>
            <a:ext cx="6552728" cy="57606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200" b="1" dirty="0" smtClean="0">
                <a:solidFill>
                  <a:schemeClr val="tx1"/>
                </a:solidFill>
              </a:rPr>
              <a:t>أنّه أشفقَ على البائعِ واشترى من البائع </a:t>
            </a:r>
            <a:r>
              <a:rPr lang="ar-SA" sz="3200" b="1" dirty="0" err="1" smtClean="0">
                <a:solidFill>
                  <a:schemeClr val="tx1"/>
                </a:solidFill>
              </a:rPr>
              <a:t>العلكةَ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>
            <a:hlinkClick r:id="rId5" action="ppaction://hlinksldjump"/>
          </p:cNvPr>
          <p:cNvSpPr/>
          <p:nvPr/>
        </p:nvSpPr>
        <p:spPr>
          <a:xfrm>
            <a:off x="1331640" y="3933056"/>
            <a:ext cx="6552728" cy="57606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200" b="1" dirty="0" smtClean="0">
                <a:solidFill>
                  <a:schemeClr val="tx1"/>
                </a:solidFill>
              </a:rPr>
              <a:t>أنّ العلكةَ من البائعِ صاحبِ </a:t>
            </a:r>
            <a:r>
              <a:rPr lang="ar-SA" sz="2200" b="1" dirty="0" smtClean="0">
                <a:solidFill>
                  <a:schemeClr val="tx1"/>
                </a:solidFill>
              </a:rPr>
              <a:t>الكرامةِ، الذي </a:t>
            </a:r>
            <a:r>
              <a:rPr lang="ar-SA" sz="2200" b="1" dirty="0" smtClean="0">
                <a:solidFill>
                  <a:schemeClr val="tx1"/>
                </a:solidFill>
              </a:rPr>
              <a:t>أصرّ أنْ يُعطيها للكاتب. </a:t>
            </a:r>
            <a:endParaRPr lang="en-US" sz="22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1331640" y="4941168"/>
            <a:ext cx="6552728" cy="57606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200" b="1" dirty="0" smtClean="0">
                <a:solidFill>
                  <a:schemeClr val="tx1"/>
                </a:solidFill>
              </a:rPr>
              <a:t>أنّ البائعَ  طلَبَ ثمنَ العلكةِ خمسة </a:t>
            </a:r>
            <a:r>
              <a:rPr lang="ar-SA" sz="3200" b="1" dirty="0" err="1" smtClean="0">
                <a:solidFill>
                  <a:schemeClr val="tx1"/>
                </a:solidFill>
              </a:rPr>
              <a:t>قروش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القولُ  </a:t>
            </a:r>
            <a:r>
              <a:rPr lang="ar-SA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الذي يعكسُ مغزى القصة هو : </a:t>
            </a:r>
            <a: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1547664" y="2636912"/>
            <a:ext cx="6552728" cy="57606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العملُ ببيع العلكةِ للناسِ </a:t>
            </a:r>
            <a:r>
              <a:rPr lang="ar-S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بالشوارع.</a:t>
            </a:r>
            <a:endParaRPr lang="en-US" sz="36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5" action="ppaction://hlinksldjump"/>
          </p:cNvPr>
          <p:cNvSpPr/>
          <p:nvPr/>
        </p:nvSpPr>
        <p:spPr>
          <a:xfrm>
            <a:off x="1547664" y="3501008"/>
            <a:ext cx="6552728" cy="57606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رفضُ  شفقة الناس والتمسك بالعيش </a:t>
            </a:r>
            <a:r>
              <a:rPr lang="ar-SA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بكرامة. </a:t>
            </a:r>
            <a:endParaRPr lang="en-US" sz="32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1547664" y="4437112"/>
            <a:ext cx="6552728" cy="57606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كانت العلكةُ لذيذةً لأنها بطعم </a:t>
            </a:r>
            <a:r>
              <a:rPr lang="ar-SA" sz="36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الكرامة .</a:t>
            </a:r>
            <a:endParaRPr lang="en-US" sz="36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ar-SA" dirty="0" smtClean="0"/>
              <a:t>اكتبْ جملةَ السبب  وجملة النتيجة للجمل </a:t>
            </a:r>
            <a:r>
              <a:rPr lang="ar-SA" dirty="0" err="1" smtClean="0"/>
              <a:t>التالية :</a:t>
            </a:r>
            <a:r>
              <a:rPr lang="ar-SA" dirty="0" smtClean="0"/>
              <a:t>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95536" y="2276872"/>
          <a:ext cx="8424936" cy="2628165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53502"/>
                <a:gridCol w="2638073"/>
                <a:gridCol w="2933361"/>
              </a:tblGrid>
              <a:tr h="6480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/>
                        <a:t>الحدث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/>
                        <a:t>جملة السبب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/>
                        <a:t>جملة النتيجة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094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/>
                        <a:t>استوقفَ بائعُ العلكةِ الكاتبَ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b="1" dirty="0">
                        <a:latin typeface="Calibri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b="1">
                        <a:latin typeface="Calibri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99863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/>
                        <a:t>دسَّ  البائعُ العلكة في يدِ الكاتب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b="1">
                        <a:latin typeface="Calibri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b="1" dirty="0">
                        <a:latin typeface="Calibri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635896" y="2996952"/>
            <a:ext cx="2088232" cy="720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عَرَضَ عَليَّ عِلْكَتَهُ</a:t>
            </a:r>
            <a:endParaRPr lang="ar-SA" b="1" dirty="0">
              <a:ea typeface="Calibri"/>
              <a:cs typeface="Traditional Arabic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7584" y="3068960"/>
            <a:ext cx="2088232" cy="720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فَرَفضْتُ</a:t>
            </a:r>
            <a:endParaRPr lang="ar-SA" b="1" dirty="0">
              <a:ea typeface="Calibri"/>
              <a:cs typeface="Traditional Arabic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91880" y="4005064"/>
            <a:ext cx="2376264" cy="720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ناوَلْتُهُ خَمْسَةَ قُروشٍ, وَقُلْتُ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لَهُ: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خُذْها  وأبْقِ العِلْكَةَ مَعَكَ</a:t>
            </a:r>
            <a:endParaRPr lang="ar-SA" b="1" dirty="0">
              <a:ea typeface="Calibri"/>
              <a:cs typeface="Traditional Arabic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568" y="3933056"/>
            <a:ext cx="2376264" cy="720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فَلَحِقَ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بي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وأنا أُحاوِلُ التَّخَلُصَ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مِنْهُ .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ar-SA" sz="3200" dirty="0" smtClean="0"/>
              <a:t>رتب </a:t>
            </a:r>
            <a:r>
              <a:rPr lang="ar-SA" sz="3200" dirty="0" smtClean="0"/>
              <a:t>أحداث النص بكتابة الأرقام 1-6 إلى جانب كل جملة.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ar-SA" dirty="0" smtClean="0"/>
              <a:t>   اِستوقَفَني وَعَرَضَ عَليَّ </a:t>
            </a:r>
            <a:r>
              <a:rPr lang="ar-SA" dirty="0" smtClean="0"/>
              <a:t>عِلْكَتَهُ</a:t>
            </a:r>
            <a:r>
              <a:rPr lang="ar-SA" dirty="0"/>
              <a:t>،</a:t>
            </a:r>
            <a:r>
              <a:rPr lang="he-IL" dirty="0" smtClean="0"/>
              <a:t> </a:t>
            </a:r>
            <a:r>
              <a:rPr lang="ar-SA" dirty="0" smtClean="0"/>
              <a:t>فَرَفضْتُ.</a:t>
            </a:r>
            <a:endParaRPr lang="ar-SA" dirty="0" smtClean="0"/>
          </a:p>
          <a:p>
            <a:pPr>
              <a:lnSpc>
                <a:spcPct val="150000"/>
              </a:lnSpc>
              <a:buNone/>
            </a:pPr>
            <a:r>
              <a:rPr lang="ar-SA" dirty="0" smtClean="0"/>
              <a:t>   جَعَلْتُ أَمْضَغُها بِلَذَّةٍ </a:t>
            </a:r>
            <a:r>
              <a:rPr lang="ar-SA" dirty="0" smtClean="0"/>
              <a:t>عجيبةٍ.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ar-SA" dirty="0" smtClean="0"/>
              <a:t>   كان بائعُ العلكةِ يحملُ </a:t>
            </a:r>
            <a:r>
              <a:rPr lang="ar-SA" dirty="0" smtClean="0"/>
              <a:t>علبةً، </a:t>
            </a:r>
            <a:r>
              <a:rPr lang="ar-SA" dirty="0" smtClean="0"/>
              <a:t>ويقفز من رصيفٍ إلى </a:t>
            </a:r>
            <a:r>
              <a:rPr lang="ar-SA" dirty="0" smtClean="0"/>
              <a:t>آخرَ.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ar-SA" dirty="0" smtClean="0"/>
              <a:t>   ناوَلْتُهُ خَمْسَةَ </a:t>
            </a:r>
            <a:r>
              <a:rPr lang="ar-SA" dirty="0" smtClean="0"/>
              <a:t>قُروشٍ، </a:t>
            </a:r>
            <a:r>
              <a:rPr lang="ar-SA" dirty="0" smtClean="0"/>
              <a:t>وَقُلْتُ لَهُ: خُذْها  وأبْقِ العِلْكَةَ مَعَكَ.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ar-SA" dirty="0" smtClean="0"/>
              <a:t>  لحِقَ بي ودسَّ العِلكَةَ في </a:t>
            </a:r>
            <a:r>
              <a:rPr lang="ar-SA" dirty="0" smtClean="0"/>
              <a:t>يَدي.</a:t>
            </a:r>
            <a:endParaRPr lang="ar-SA" dirty="0" smtClean="0"/>
          </a:p>
          <a:p>
            <a:pPr>
              <a:lnSpc>
                <a:spcPct val="150000"/>
              </a:lnSpc>
              <a:buNone/>
            </a:pPr>
            <a:r>
              <a:rPr lang="ar-SA" dirty="0" smtClean="0"/>
              <a:t>   </a:t>
            </a:r>
            <a:r>
              <a:rPr lang="ar-SA" dirty="0" err="1" smtClean="0"/>
              <a:t>قال:أَنا</a:t>
            </a:r>
            <a:r>
              <a:rPr lang="ar-SA" dirty="0" smtClean="0"/>
              <a:t> </a:t>
            </a:r>
            <a:r>
              <a:rPr lang="ar-SA" dirty="0" smtClean="0"/>
              <a:t>بائعُ عِلْكَةٍ لا </a:t>
            </a:r>
            <a:r>
              <a:rPr lang="ar-SA" u="sng" dirty="0" smtClean="0"/>
              <a:t>شَحّاذٌ</a:t>
            </a:r>
            <a:r>
              <a:rPr lang="he-IL" dirty="0" smtClean="0"/>
              <a:t>! </a:t>
            </a:r>
            <a:r>
              <a:rPr lang="ar-SA" dirty="0" smtClean="0"/>
              <a:t>خُذْ عِلْكَتَكَ</a:t>
            </a:r>
            <a:r>
              <a:rPr lang="he-IL" dirty="0" smtClean="0"/>
              <a:t>. </a:t>
            </a:r>
            <a:r>
              <a:rPr lang="ar-SA" dirty="0" smtClean="0"/>
              <a:t>وَقَفَزَ إلى الرّصيفِ </a:t>
            </a:r>
            <a:r>
              <a:rPr lang="ar-SA" dirty="0" smtClean="0"/>
              <a:t>الآخَرِ.</a:t>
            </a:r>
            <a:endParaRPr lang="en-US" dirty="0" smtClean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460432" y="1484784"/>
            <a:ext cx="288032" cy="360040"/>
          </a:xfrm>
          <a:prstGeom prst="rect">
            <a:avLst/>
          </a:prstGeom>
          <a:ln w="190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60432" y="2276872"/>
            <a:ext cx="288032" cy="360040"/>
          </a:xfrm>
          <a:prstGeom prst="rect">
            <a:avLst/>
          </a:prstGeom>
          <a:ln w="190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460432" y="3861048"/>
            <a:ext cx="288032" cy="360040"/>
          </a:xfrm>
          <a:prstGeom prst="rect">
            <a:avLst/>
          </a:prstGeom>
          <a:ln w="190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460432" y="3068960"/>
            <a:ext cx="288032" cy="360040"/>
          </a:xfrm>
          <a:prstGeom prst="rect">
            <a:avLst/>
          </a:prstGeom>
          <a:ln w="190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460432" y="4653136"/>
            <a:ext cx="288032" cy="360040"/>
          </a:xfrm>
          <a:prstGeom prst="rect">
            <a:avLst/>
          </a:prstGeom>
          <a:ln w="190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460432" y="5373216"/>
            <a:ext cx="288032" cy="360040"/>
          </a:xfrm>
          <a:prstGeom prst="rect">
            <a:avLst/>
          </a:prstGeom>
          <a:ln w="190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5</a:t>
            </a:r>
            <a:endParaRPr lang="ar-SA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ما </a:t>
            </a:r>
            <a:r>
              <a:rPr lang="ar-SA" dirty="0" smtClean="0"/>
              <a:t>هي الحقوق التي لا يتمتع بها هذا الطفل ؟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8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2" name="Picture 2" descr="http://www.supermamy.net/up/uploads/images/supermamy-9babb35d46.jpg"/>
          <p:cNvPicPr>
            <a:picLocks noChangeAspect="1" noChangeArrowheads="1"/>
          </p:cNvPicPr>
          <p:nvPr/>
        </p:nvPicPr>
        <p:blipFill>
          <a:blip r:embed="rId9" cstate="print"/>
          <a:srcRect r="1721" b="16841"/>
          <a:stretch>
            <a:fillRect/>
          </a:stretch>
        </p:blipFill>
        <p:spPr bwMode="auto">
          <a:xfrm>
            <a:off x="2411760" y="306896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وسيلة شرح بيضاوية 6"/>
          <p:cNvSpPr/>
          <p:nvPr/>
        </p:nvSpPr>
        <p:spPr>
          <a:xfrm>
            <a:off x="6156176" y="1844824"/>
            <a:ext cx="2520280" cy="1656184"/>
          </a:xfrm>
          <a:prstGeom prst="wedgeEllipseCallout">
            <a:avLst>
              <a:gd name="adj1" fmla="val -43372"/>
              <a:gd name="adj2" fmla="val 842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وسيلة شرح بيضاوية 7"/>
          <p:cNvSpPr/>
          <p:nvPr/>
        </p:nvSpPr>
        <p:spPr>
          <a:xfrm>
            <a:off x="683568" y="1916832"/>
            <a:ext cx="2520280" cy="1656184"/>
          </a:xfrm>
          <a:prstGeom prst="wedgeEllipseCallout">
            <a:avLst>
              <a:gd name="adj1" fmla="val 32490"/>
              <a:gd name="adj2" fmla="val 80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وسيلة شرح بيضاوية 8"/>
          <p:cNvSpPr/>
          <p:nvPr/>
        </p:nvSpPr>
        <p:spPr>
          <a:xfrm>
            <a:off x="6623720" y="3068960"/>
            <a:ext cx="2520280" cy="1656184"/>
          </a:xfrm>
          <a:prstGeom prst="wedgeEllipseCallout">
            <a:avLst>
              <a:gd name="adj1" fmla="val -43372"/>
              <a:gd name="adj2" fmla="val 842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وسيلة شرح بيضاوية 9"/>
          <p:cNvSpPr/>
          <p:nvPr/>
        </p:nvSpPr>
        <p:spPr>
          <a:xfrm>
            <a:off x="0" y="3140968"/>
            <a:ext cx="2520280" cy="1656184"/>
          </a:xfrm>
          <a:prstGeom prst="wedgeEllipseCallout">
            <a:avLst>
              <a:gd name="adj1" fmla="val 32490"/>
              <a:gd name="adj2" fmla="val 80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79" name="TextBox4" r:id="rId2" imgW="1724040" imgH="380880"/>
        </mc:Choice>
        <mc:Fallback>
          <p:control name="TextBox4" r:id="rId2" imgW="1724040" imgH="38088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2492375"/>
                  <a:ext cx="1728788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0" name="TextBox1" r:id="rId3" imgW="1724040" imgH="380880"/>
        </mc:Choice>
        <mc:Fallback>
          <p:control name="TextBox1" r:id="rId3" imgW="1724040" imgH="3808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2492375"/>
                  <a:ext cx="17287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1" name="TextBox2" r:id="rId4" imgW="1724040" imgH="380880"/>
        </mc:Choice>
        <mc:Fallback>
          <p:control name="TextBox2" r:id="rId4" imgW="1724040" imgH="3808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9925" y="3644900"/>
                  <a:ext cx="1728788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2" name="TextBox3" r:id="rId5" imgW="1724040" imgH="380880"/>
        </mc:Choice>
        <mc:Fallback>
          <p:control name="TextBox3" r:id="rId5" imgW="1724040" imgH="38088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3860800"/>
                  <a:ext cx="1728787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هل </a:t>
            </a:r>
            <a:r>
              <a:rPr lang="ar-SA" dirty="0" smtClean="0"/>
              <a:t>تعتقد </a:t>
            </a:r>
            <a:r>
              <a:rPr lang="ar-SA" dirty="0" smtClean="0"/>
              <a:t>أنّ </a:t>
            </a:r>
            <a:r>
              <a:rPr lang="ar-SA" dirty="0" smtClean="0"/>
              <a:t>هذا الطفل يزاول المدرسة؟</a:t>
            </a:r>
            <a:r>
              <a:rPr lang="ar-SA" u="sng" dirty="0" smtClean="0"/>
              <a:t>علل</a:t>
            </a:r>
            <a:r>
              <a:rPr lang="ar-SA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9872" y="2276872"/>
            <a:ext cx="295232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نعم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91880" y="3501008"/>
            <a:ext cx="295232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لا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حسب </a:t>
            </a:r>
            <a:r>
              <a:rPr lang="ar-SA" dirty="0" smtClean="0"/>
              <a:t>رأيك ما هي الدوافع التي جعلت بائع العلكة الصغير يعمل في الشوارع في سنٍ مبكر؟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سهم مخطط إلى اليمين 3">
            <a:hlinkClick r:id="rId5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5576" y="3429000"/>
            <a:ext cx="8064896" cy="1512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17" name="TextBox2" r:id="rId2" imgW="7705800" imgH="933480"/>
        </mc:Choice>
        <mc:Fallback>
          <p:control name="TextBox2" r:id="rId2" imgW="7705800" imgH="9334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3716338"/>
                  <a:ext cx="7704137" cy="936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ماذا </a:t>
            </a:r>
            <a:r>
              <a:rPr lang="ar-SA" dirty="0" smtClean="0"/>
              <a:t>عرض البائع الصغير للبيع؟ وعلى من؟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>
            <a:hlinkClick r:id="rId4" action="ppaction://hlinksldjump"/>
          </p:cNvPr>
          <p:cNvSpPr/>
          <p:nvPr/>
        </p:nvSpPr>
        <p:spPr>
          <a:xfrm>
            <a:off x="3131840" y="2852936"/>
            <a:ext cx="4320480" cy="648072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عرض البائع العلكة على الراوي/الكاتب.</a:t>
            </a:r>
            <a:endParaRPr lang="ar-SA" sz="2400" dirty="0"/>
          </a:p>
        </p:txBody>
      </p:sp>
      <p:sp>
        <p:nvSpPr>
          <p:cNvPr id="6" name="مستطيل 5">
            <a:hlinkClick r:id="rId5" action="ppaction://hlinksldjump"/>
          </p:cNvPr>
          <p:cNvSpPr/>
          <p:nvPr/>
        </p:nvSpPr>
        <p:spPr>
          <a:xfrm>
            <a:off x="3203848" y="4077072"/>
            <a:ext cx="4320480" cy="648072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عرض البائع الكبريت على الراوي/الكاتب.</a:t>
            </a:r>
            <a:endParaRPr lang="ar-SA" sz="2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ما </a:t>
            </a:r>
            <a:r>
              <a:rPr lang="ar-SA" dirty="0" smtClean="0"/>
              <a:t>هو ردُّ الكاتب على البائع الصغير؟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2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5">
            <a:hlinkClick r:id="rId3" action="ppaction://hlinksldjump"/>
          </p:cNvPr>
          <p:cNvSpPr/>
          <p:nvPr/>
        </p:nvSpPr>
        <p:spPr>
          <a:xfrm>
            <a:off x="1835696" y="3429000"/>
            <a:ext cx="6048672" cy="648072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ناوَلهُ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خَمْسَةَ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قُروشٍ،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وَقُال لَهُ:خُذْها  وأبْقِ العِلْكَةَ مَعَكَ.</a:t>
            </a: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1763688" y="2276872"/>
            <a:ext cx="6048672" cy="648072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ناوَلهُ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أربعة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قُروشٍ،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وأخذ العِلْكَةَ وجعل يمضغها بلذة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عجيبة.</a:t>
            </a:r>
            <a:endParaRPr lang="ar-S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433048" cy="1498178"/>
          </a:xfrm>
        </p:spPr>
        <p:txBody>
          <a:bodyPr>
            <a:normAutofit/>
          </a:bodyPr>
          <a:lstStyle/>
          <a:p>
            <a:r>
              <a:rPr lang="ar-SA" sz="3600" dirty="0" smtClean="0"/>
              <a:t>ما </a:t>
            </a:r>
            <a:r>
              <a:rPr lang="ar-SA" sz="3600" dirty="0" smtClean="0"/>
              <a:t>هو السبب في قول بائع العلكة: " أنا بائع علكة لا شحاذ" </a:t>
            </a:r>
            <a:r>
              <a:rPr lang="ar-SA" sz="3600" dirty="0" smtClean="0"/>
              <a:t>؟</a:t>
            </a:r>
            <a:endParaRPr lang="ar-SA" sz="3600" dirty="0"/>
          </a:p>
        </p:txBody>
      </p:sp>
      <p:sp>
        <p:nvSpPr>
          <p:cNvPr id="4" name="سهم مخطط إلى اليمين 3">
            <a:hlinkClick r:id="rId5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7544" y="2924944"/>
            <a:ext cx="8352928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5" name="TextBox2" r:id="rId2" imgW="7705800" imgH="933480"/>
        </mc:Choice>
        <mc:Fallback>
          <p:control name="TextBox2" r:id="rId2" imgW="7705800" imgH="9334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3141663"/>
                  <a:ext cx="7704138" cy="936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up-king.com/almaciat/fd9wwo43ak7k9w7lv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تعلمنا يا </a:t>
            </a:r>
            <a:r>
              <a:rPr lang="en-US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صدقائي </a:t>
            </a:r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الدروس السابقة </a:t>
            </a:r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حقوق</a:t>
            </a:r>
            <a:r>
              <a:rPr lang="ar-SA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ً</a:t>
            </a:r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 كثيرةً للطفلِ </a:t>
            </a:r>
            <a:endParaRPr lang="ar-SA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rot="20490773">
            <a:off x="358973" y="3337008"/>
            <a:ext cx="8229600" cy="1108720"/>
          </a:xfrm>
        </p:spPr>
        <p:txBody>
          <a:bodyPr/>
          <a:lstStyle/>
          <a:p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تعالوا نساعد الطفل في الحصول على لعبة لنمنحه الحق في اللعب</a:t>
            </a:r>
            <a:endParaRPr lang="ar-SA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ttp://i880.photobucket.com/albums/ac10/Myth_Darkness/Anime/o0256035810319461586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95536" y="1124744"/>
            <a:ext cx="2305065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kepek.gifmania.hu/Animalt-Gif-Animalt-Betuk/Animalt-gifek-Allati-Betu./Animacio-Abece-Medvek/Kis-Medve-Abece/F-Betu-emberkolyo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17032"/>
            <a:ext cx="2016224" cy="2736304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lumMod val="40000"/>
                <a:lumOff val="60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ما </a:t>
            </a:r>
            <a:r>
              <a:rPr lang="ar-SA" dirty="0" smtClean="0"/>
              <a:t>هو رأيك بشخصية بائع العلكة؟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5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7544" y="2924944"/>
            <a:ext cx="8352928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1" name="TextBox2" r:id="rId2" imgW="7705800" imgH="933480"/>
        </mc:Choice>
        <mc:Fallback>
          <p:control name="TextBox2" r:id="rId2" imgW="7705800" imgH="9334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3141663"/>
                  <a:ext cx="7704138" cy="936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276" y="476672"/>
            <a:ext cx="9433048" cy="1143000"/>
          </a:xfrm>
        </p:spPr>
        <p:txBody>
          <a:bodyPr>
            <a:normAutofit fontScale="90000"/>
          </a:bodyPr>
          <a:lstStyle/>
          <a:p>
            <a:r>
              <a:rPr lang="ar-SA" sz="3600" dirty="0" smtClean="0"/>
              <a:t>هل </a:t>
            </a:r>
            <a:r>
              <a:rPr lang="ar-SA" sz="3600" dirty="0" smtClean="0"/>
              <a:t>تعتقد أن تصرف بائع العلكة مع الكاتب تصرفٌ صحيح؟ علل إجابتك.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سهم مخطط إلى اليمين 3">
            <a:hlinkClick r:id="rId5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7544" y="2924944"/>
            <a:ext cx="8352928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7" name="TextBox2" r:id="rId2" imgW="7705800" imgH="933480"/>
        </mc:Choice>
        <mc:Fallback>
          <p:control name="TextBox2" r:id="rId2" imgW="7705800" imgH="9334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3141663"/>
                  <a:ext cx="7704138" cy="936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لو </a:t>
            </a:r>
            <a:r>
              <a:rPr lang="ar-SA" dirty="0" smtClean="0"/>
              <a:t>كنت مكان بائع العلكة وحدث معك مثلما حدث معه كيف كنت تتصرف؟</a:t>
            </a:r>
            <a:endParaRPr lang="en-US" dirty="0" smtClean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سهم مخطط إلى اليمين 3">
            <a:hlinkClick r:id="rId5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7544" y="2924944"/>
            <a:ext cx="8352928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3" name="TextBox2" r:id="rId2" imgW="7705800" imgH="933480"/>
        </mc:Choice>
        <mc:Fallback>
          <p:control name="TextBox2" r:id="rId2" imgW="7705800" imgH="9334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3141663"/>
                  <a:ext cx="7704138" cy="936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هل </a:t>
            </a:r>
            <a:r>
              <a:rPr lang="ar-SA" dirty="0" smtClean="0"/>
              <a:t>توافق على عملِ </a:t>
            </a:r>
            <a:r>
              <a:rPr lang="ar-SA" dirty="0" smtClean="0"/>
              <a:t>الأطفالِ </a:t>
            </a:r>
            <a:r>
              <a:rPr lang="ar-SA" dirty="0" smtClean="0"/>
              <a:t>في سِنّ مُبكِرَةٍ ؟ عَلّل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40962" name="Picture 2" descr="http://ashiaei.files.wordpress.com/2010/08/clipart-cartoon-design-12.png"/>
          <p:cNvPicPr>
            <a:picLocks noChangeAspect="1" noChangeArrowheads="1"/>
          </p:cNvPicPr>
          <p:nvPr/>
        </p:nvPicPr>
        <p:blipFill>
          <a:blip r:embed="rId3" cstate="print"/>
          <a:srcRect r="30071"/>
          <a:stretch>
            <a:fillRect/>
          </a:stretch>
        </p:blipFill>
        <p:spPr bwMode="auto">
          <a:xfrm>
            <a:off x="6479704" y="3048000"/>
            <a:ext cx="2664296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مخطط إلى اليمين 4">
            <a:hlinkClick r:id="rId4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ذو زوايا قطرية مخدوشة 5">
            <a:hlinkClick r:id="rId5" action="ppaction://hlinksldjump"/>
          </p:cNvPr>
          <p:cNvSpPr/>
          <p:nvPr/>
        </p:nvSpPr>
        <p:spPr>
          <a:xfrm rot="887862">
            <a:off x="3041217" y="2703577"/>
            <a:ext cx="3528392" cy="144016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أ</a:t>
            </a:r>
            <a:r>
              <a:rPr lang="ar-SA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ؤيدعمل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الأطفالِ في سِنّ مُبكِرَةٍ 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مستطيل ذو زوايا قطرية مخدوشة 6">
            <a:hlinkClick r:id="rId6" action="ppaction://hlinksldjump"/>
          </p:cNvPr>
          <p:cNvSpPr/>
          <p:nvPr/>
        </p:nvSpPr>
        <p:spPr>
          <a:xfrm rot="833584">
            <a:off x="1380920" y="4407600"/>
            <a:ext cx="3528392" cy="144016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أعارض عمل الأطفالِ في سِنّ مُبكِرَةٍ 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استخرج </a:t>
            </a:r>
            <a:r>
              <a:rPr lang="ar-SA" dirty="0" smtClean="0"/>
              <a:t>من النص </a:t>
            </a:r>
            <a:r>
              <a:rPr lang="ar-SA" dirty="0" smtClean="0"/>
              <a:t>ثلاثَ جملٍ فعليةٍ</a:t>
            </a:r>
            <a:endParaRPr lang="ar-SA" dirty="0"/>
          </a:p>
        </p:txBody>
      </p:sp>
      <p:sp>
        <p:nvSpPr>
          <p:cNvPr id="5" name="سهم مخطط إلى اليمين 4">
            <a:hlinkClick r:id="rId6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552" y="4581128"/>
            <a:ext cx="8352928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39552" y="3140968"/>
            <a:ext cx="8352928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39552" y="1772816"/>
            <a:ext cx="8352928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3" name="TextBox2" r:id="rId2" imgW="7705800" imgH="723960"/>
        </mc:Choice>
        <mc:Fallback>
          <p:control name="TextBox2" r:id="rId2" imgW="7705800" imgH="72396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3284538"/>
                  <a:ext cx="7704137" cy="720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4" name="TextBox1" r:id="rId3" imgW="7705800" imgH="790560"/>
        </mc:Choice>
        <mc:Fallback>
          <p:control name="TextBox1" r:id="rId3" imgW="7705800" imgH="7905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4724400"/>
                  <a:ext cx="7704138" cy="792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5" name="TextBox3" r:id="rId4" imgW="7705800" imgH="790560"/>
        </mc:Choice>
        <mc:Fallback>
          <p:control name="TextBox3" r:id="rId4" imgW="7705800" imgH="79056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989138"/>
                  <a:ext cx="7704137" cy="792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استخرج </a:t>
            </a:r>
            <a:r>
              <a:rPr lang="ar-SA" dirty="0" smtClean="0"/>
              <a:t>من النص </a:t>
            </a:r>
            <a:r>
              <a:rPr lang="ar-SA" dirty="0" smtClean="0"/>
              <a:t>ثلاثَ جملٍ اسميةٍ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23528" y="1772816"/>
            <a:ext cx="8352928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95536" y="3068960"/>
            <a:ext cx="8352928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95536" y="4581128"/>
            <a:ext cx="8352928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9" name="TextBox2" r:id="rId2" imgW="7705800" imgH="723960"/>
        </mc:Choice>
        <mc:Fallback>
          <p:control name="TextBox2" r:id="rId2" imgW="7705800" imgH="72396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3213100"/>
                  <a:ext cx="7704137" cy="720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0" name="TextBox1" r:id="rId3" imgW="7705800" imgH="647640"/>
        </mc:Choice>
        <mc:Fallback>
          <p:control name="TextBox1" r:id="rId3" imgW="7705800" imgH="647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4868863"/>
                  <a:ext cx="7704137" cy="647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1" name="TextBox3" r:id="rId4" imgW="7705800" imgH="723960"/>
        </mc:Choice>
        <mc:Fallback>
          <p:control name="TextBox3" r:id="rId4" imgW="7705800" imgH="72396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916113"/>
                  <a:ext cx="7704137" cy="720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4932040" y="620688"/>
            <a:ext cx="3888432" cy="2160240"/>
          </a:xfrm>
          <a:prstGeom prst="cloudCallout">
            <a:avLst>
              <a:gd name="adj1" fmla="val -43636"/>
              <a:gd name="adj2" fmla="val 83664"/>
            </a:avLst>
          </a:prstGeom>
          <a:blipFill>
            <a:blip r:embed="rId3" cstate="print"/>
            <a:tile tx="0" ty="0" sx="100000" sy="100000" flip="none" algn="tl"/>
          </a:blipFill>
          <a:ln w="76200" cmpd="thickThin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حقي أن ألعب لا أن أعمل </a:t>
            </a:r>
            <a:endParaRPr lang="ar-SA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اكسسوارات وصور متحركه للطفل ويني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28800"/>
            <a:ext cx="3456384" cy="4386411"/>
          </a:xfrm>
          <a:prstGeom prst="rect">
            <a:avLst/>
          </a:prstGeom>
          <a:noFill/>
        </p:spPr>
      </p:pic>
      <p:pic>
        <p:nvPicPr>
          <p:cNvPr id="3073" name="Picture 1" descr="C:\Users\FUjiTSU\Downloads\111176_13000433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648072" cy="980306"/>
          </a:xfrm>
          <a:prstGeom prst="rect">
            <a:avLst/>
          </a:prstGeom>
          <a:noFill/>
        </p:spPr>
      </p:pic>
      <p:pic>
        <p:nvPicPr>
          <p:cNvPr id="7" name="Picture 1" descr="C:\Users\FUjiTSU\Downloads\111176_13000433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708920"/>
            <a:ext cx="648072" cy="980306"/>
          </a:xfrm>
          <a:prstGeom prst="rect">
            <a:avLst/>
          </a:prstGeom>
          <a:noFill/>
        </p:spPr>
      </p:pic>
      <p:pic>
        <p:nvPicPr>
          <p:cNvPr id="8" name="Picture 1" descr="C:\Users\FUjiTSU\Downloads\111176_13000433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484784"/>
            <a:ext cx="648072" cy="980306"/>
          </a:xfrm>
          <a:prstGeom prst="rect">
            <a:avLst/>
          </a:prstGeom>
          <a:noFill/>
        </p:spPr>
      </p:pic>
      <p:pic>
        <p:nvPicPr>
          <p:cNvPr id="9" name="Picture 1" descr="C:\Users\FUjiTSU\Downloads\111176_13000433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268760"/>
            <a:ext cx="648072" cy="980306"/>
          </a:xfrm>
          <a:prstGeom prst="rect">
            <a:avLst/>
          </a:prstGeom>
          <a:noFill/>
        </p:spPr>
      </p:pic>
      <p:sp>
        <p:nvSpPr>
          <p:cNvPr id="11" name="وسيلة شرح على شكل سحابة 10"/>
          <p:cNvSpPr/>
          <p:nvPr/>
        </p:nvSpPr>
        <p:spPr>
          <a:xfrm>
            <a:off x="4932040" y="620688"/>
            <a:ext cx="3888432" cy="2160240"/>
          </a:xfrm>
          <a:prstGeom prst="cloudCallout">
            <a:avLst>
              <a:gd name="adj1" fmla="val -43636"/>
              <a:gd name="adj2" fmla="val 83664"/>
            </a:avLst>
          </a:prstGeom>
          <a:blipFill>
            <a:blip r:embed="rId3" cstate="print"/>
            <a:tile tx="0" ty="0" sx="100000" sy="100000" flip="none" algn="tl"/>
          </a:blipFill>
          <a:ln w="76200" cmpd="thickThin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حقي العيش بكرامة</a:t>
            </a:r>
            <a:endParaRPr lang="ar-SA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9154" name="Picture 2" descr="http://r22.imgfast.net/users/2211/18/10/04/smiles/9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1872208" cy="1924795"/>
          </a:xfrm>
          <a:prstGeom prst="rect">
            <a:avLst/>
          </a:prstGeom>
          <a:noFill/>
        </p:spPr>
      </p:pic>
      <p:pic>
        <p:nvPicPr>
          <p:cNvPr id="49158" name="Picture 6" descr="اكسسوارات وصور متحركه للطفل ويني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96136" y="3212976"/>
            <a:ext cx="3168352" cy="3432398"/>
          </a:xfrm>
          <a:prstGeom prst="rect">
            <a:avLst/>
          </a:prstGeom>
          <a:noFill/>
        </p:spPr>
      </p:pic>
      <p:pic>
        <p:nvPicPr>
          <p:cNvPr id="2054" name="Picture 6" descr="http://forum.hwaml.com/imgcache2/hwaml.com_1352668579_84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340768"/>
            <a:ext cx="5184576" cy="305712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6" name="Picture 8" descr="http://pic.jeddahbikers.com/data/media/18/miscellaneous_15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764704"/>
            <a:ext cx="2625080" cy="2019301"/>
          </a:xfrm>
          <a:prstGeom prst="rect">
            <a:avLst/>
          </a:prstGeom>
          <a:noFill/>
        </p:spPr>
      </p:pic>
      <p:pic>
        <p:nvPicPr>
          <p:cNvPr id="2058" name="Picture 10" descr="http://pic.jeddahbikers.com/data/media/18/miscellaneous_15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692696"/>
            <a:ext cx="2847528" cy="2019301"/>
          </a:xfrm>
          <a:prstGeom prst="rect">
            <a:avLst/>
          </a:prstGeom>
          <a:noFill/>
        </p:spPr>
      </p:pic>
      <p:graphicFrame>
        <p:nvGraphicFramePr>
          <p:cNvPr id="10" name="عنصر نائب للمحتوى 8"/>
          <p:cNvGraphicFramePr>
            <a:graphicFrameLocks/>
          </p:cNvGraphicFramePr>
          <p:nvPr/>
        </p:nvGraphicFramePr>
        <p:xfrm>
          <a:off x="251520" y="260648"/>
          <a:ext cx="8892480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8" action="ppaction://hlinksldjump"/>
                        </a:rPr>
                        <a:t>1/2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9" action="ppaction://hlinksldjump"/>
                        </a:rPr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0" action="ppaction://hlinksldjump"/>
                        </a:rPr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1" action="ppaction://hlinksldjump"/>
                        </a:rPr>
                        <a:t>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2" action="ppaction://hlinksldjump"/>
                        </a:rPr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3" action="ppaction://hlinksldjump"/>
                        </a:rPr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4" action="ppaction://hlinksldjump"/>
                        </a:rPr>
                        <a:t>13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5" action="ppaction://hlinksldjump"/>
                        </a:rPr>
                        <a:t>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6" action="ppaction://hlinksldjump"/>
                        </a:rPr>
                        <a:t>16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7" action="ppaction://hlinksldjump"/>
                        </a:rPr>
                        <a:t>21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2228" name="Picture 4" descr="اكسسوارات وصور متحركه للطفل ويني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86185"/>
            <a:ext cx="2664296" cy="5071815"/>
          </a:xfrm>
          <a:prstGeom prst="rect">
            <a:avLst/>
          </a:prstGeom>
          <a:noFill/>
        </p:spPr>
      </p:pic>
      <p:pic>
        <p:nvPicPr>
          <p:cNvPr id="52230" name="Picture 6" descr="اكسسوارات وصور متحركه للطفل ويني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99495"/>
            <a:ext cx="2088232" cy="3558505"/>
          </a:xfrm>
          <a:prstGeom prst="rect">
            <a:avLst/>
          </a:prstGeom>
          <a:noFill/>
        </p:spPr>
      </p:pic>
      <p:pic>
        <p:nvPicPr>
          <p:cNvPr id="52232" name="Picture 8" descr="http://www.bestgraph.com/gifs/maison/horloges/horloges-1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6576" y="1628800"/>
            <a:ext cx="952500" cy="952500"/>
          </a:xfrm>
          <a:prstGeom prst="rect">
            <a:avLst/>
          </a:prstGeom>
          <a:noFill/>
        </p:spPr>
      </p:pic>
      <p:pic>
        <p:nvPicPr>
          <p:cNvPr id="1026" name="Picture 2" descr="http://up.arab-x.com/Feb10/kFM1917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772816"/>
            <a:ext cx="2114550" cy="3194670"/>
          </a:xfrm>
          <a:prstGeom prst="rect">
            <a:avLst/>
          </a:prstGeom>
          <a:noFill/>
        </p:spPr>
      </p:pic>
      <p:graphicFrame>
        <p:nvGraphicFramePr>
          <p:cNvPr id="11" name="عنصر نائب للمحتوى 8"/>
          <p:cNvGraphicFramePr>
            <a:graphicFrameLocks/>
          </p:cNvGraphicFramePr>
          <p:nvPr/>
        </p:nvGraphicFramePr>
        <p:xfrm>
          <a:off x="251520" y="0"/>
          <a:ext cx="8892480" cy="370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8" action="ppaction://hlinksldjump"/>
                        </a:rPr>
                        <a:t>1/2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9" action="ppaction://hlinksldjump"/>
                        </a:rPr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0" action="ppaction://hlinksldjump"/>
                        </a:rPr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1" action="ppaction://hlinksldjump"/>
                        </a:rPr>
                        <a:t>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2" action="ppaction://hlinksldjump"/>
                        </a:rPr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3" action="ppaction://hlinksldjump"/>
                        </a:rPr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4" action="ppaction://hlinksldjump"/>
                        </a:rPr>
                        <a:t>13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5" action="ppaction://hlinksldjump"/>
                        </a:rPr>
                        <a:t>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6" action="ppaction://hlinksldjump"/>
                        </a:rPr>
                        <a:t>16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7" action="ppaction://hlinksldjump"/>
                        </a:rPr>
                        <a:t>21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 rot="5400000">
            <a:off x="-2822004" y="3226668"/>
            <a:ext cx="6048672" cy="4046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 rot="5400000">
            <a:off x="5917332" y="3226668"/>
            <a:ext cx="6048672" cy="4046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835696" y="1268760"/>
            <a:ext cx="1296144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15616" y="2132856"/>
            <a:ext cx="360040" cy="7920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475656" y="2132856"/>
            <a:ext cx="1296144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3131840" y="1268760"/>
            <a:ext cx="1656184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 rot="5400000">
            <a:off x="4319972" y="1736812"/>
            <a:ext cx="1296144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5148064" y="2204864"/>
            <a:ext cx="792088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940152" y="1484784"/>
            <a:ext cx="360040" cy="10801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524328" y="836712"/>
            <a:ext cx="360040" cy="6480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372200" y="404664"/>
            <a:ext cx="432048" cy="5040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3563888" y="3284984"/>
            <a:ext cx="1872208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6156176" y="3356992"/>
            <a:ext cx="1296144" cy="2880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 rot="5400000">
            <a:off x="7380312" y="3429000"/>
            <a:ext cx="504056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25" name="مستطيل 24"/>
          <p:cNvSpPr/>
          <p:nvPr/>
        </p:nvSpPr>
        <p:spPr>
          <a:xfrm>
            <a:off x="7452320" y="4581128"/>
            <a:ext cx="1296144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 rot="5400000">
            <a:off x="4608004" y="4113076"/>
            <a:ext cx="1296144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 rot="5400000">
            <a:off x="5724128" y="4077072"/>
            <a:ext cx="1296144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 rot="5400000">
            <a:off x="6012160" y="5013176"/>
            <a:ext cx="72008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6156176" y="5589240"/>
            <a:ext cx="72008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860032" y="5589240"/>
            <a:ext cx="1296144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 rot="5400000">
            <a:off x="1331640" y="5013176"/>
            <a:ext cx="1224136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23528" y="4581128"/>
            <a:ext cx="72008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2915816" y="4869160"/>
            <a:ext cx="1224136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15616" y="3573016"/>
            <a:ext cx="2088232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2699792" y="2132856"/>
            <a:ext cx="1584176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/>
          <p:cNvSpPr/>
          <p:nvPr/>
        </p:nvSpPr>
        <p:spPr>
          <a:xfrm>
            <a:off x="3203848" y="2420888"/>
            <a:ext cx="432048" cy="16561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 rot="5400000">
            <a:off x="3527884" y="5409220"/>
            <a:ext cx="792088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6732240" y="1484784"/>
            <a:ext cx="1152128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323528" y="2564904"/>
            <a:ext cx="792088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5436096" y="4509120"/>
            <a:ext cx="72008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1043608" y="4581128"/>
            <a:ext cx="72008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سهم مخطط إلى اليمين 49">
            <a:hlinkClick r:id="rId4" action="ppaction://hlinksldjump"/>
          </p:cNvPr>
          <p:cNvSpPr/>
          <p:nvPr/>
        </p:nvSpPr>
        <p:spPr>
          <a:xfrm>
            <a:off x="1547664" y="1700808"/>
            <a:ext cx="1008112" cy="43204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سهم مخطط إلى اليمين 50">
            <a:hlinkClick r:id="rId5" action="ppaction://hlinksldjump"/>
          </p:cNvPr>
          <p:cNvSpPr/>
          <p:nvPr/>
        </p:nvSpPr>
        <p:spPr>
          <a:xfrm>
            <a:off x="2771800" y="1700808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سهم مخطط إلى اليمين 51">
            <a:hlinkClick r:id="rId6" action="ppaction://hlinksldjump"/>
          </p:cNvPr>
          <p:cNvSpPr/>
          <p:nvPr/>
        </p:nvSpPr>
        <p:spPr>
          <a:xfrm>
            <a:off x="3779912" y="1700808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سهم منحني إلى الأعلى 52">
            <a:hlinkClick r:id="rId7" action="ppaction://hlinksldjump"/>
          </p:cNvPr>
          <p:cNvSpPr/>
          <p:nvPr/>
        </p:nvSpPr>
        <p:spPr>
          <a:xfrm rot="5400000">
            <a:off x="4447037" y="2329827"/>
            <a:ext cx="936104" cy="686178"/>
          </a:xfrm>
          <a:prstGeom prst="bent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مخطط إلى اليمين 53">
            <a:hlinkClick r:id="rId8" action="ppaction://hlinksldjump"/>
          </p:cNvPr>
          <p:cNvSpPr/>
          <p:nvPr/>
        </p:nvSpPr>
        <p:spPr>
          <a:xfrm>
            <a:off x="5292080" y="2708920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مخطط إلى اليمين 54"/>
          <p:cNvSpPr/>
          <p:nvPr/>
        </p:nvSpPr>
        <p:spPr>
          <a:xfrm>
            <a:off x="6372200" y="2708920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سهم مخطط إلى اليمين 55">
            <a:hlinkClick r:id="rId9" action="ppaction://hlinksldjump"/>
          </p:cNvPr>
          <p:cNvSpPr/>
          <p:nvPr/>
        </p:nvSpPr>
        <p:spPr>
          <a:xfrm>
            <a:off x="6588224" y="1052736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سهم مخطط إلى اليمين 56">
            <a:hlinkClick r:id="rId10" action="ppaction://hlinksldjump"/>
          </p:cNvPr>
          <p:cNvSpPr/>
          <p:nvPr/>
        </p:nvSpPr>
        <p:spPr>
          <a:xfrm rot="5400000">
            <a:off x="8064388" y="872716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سهم مخطط إلى اليمين 57">
            <a:hlinkClick r:id="rId11" action="ppaction://hlinksldjump"/>
          </p:cNvPr>
          <p:cNvSpPr/>
          <p:nvPr/>
        </p:nvSpPr>
        <p:spPr>
          <a:xfrm flipH="1">
            <a:off x="7020272" y="4005064"/>
            <a:ext cx="1080120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مخطط إلى اليمين 58">
            <a:hlinkClick r:id="rId12" action="ppaction://hlinksldjump"/>
          </p:cNvPr>
          <p:cNvSpPr/>
          <p:nvPr/>
        </p:nvSpPr>
        <p:spPr>
          <a:xfrm rot="5400000">
            <a:off x="8064388" y="2168860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سهم مخطط إلى اليمين 60">
            <a:hlinkClick r:id="rId13" action="ppaction://hlinksldjump"/>
          </p:cNvPr>
          <p:cNvSpPr/>
          <p:nvPr/>
        </p:nvSpPr>
        <p:spPr>
          <a:xfrm>
            <a:off x="7740352" y="5013176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876256" y="5589240"/>
            <a:ext cx="72008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/>
          <p:cNvSpPr/>
          <p:nvPr/>
        </p:nvSpPr>
        <p:spPr>
          <a:xfrm>
            <a:off x="7596336" y="5589240"/>
            <a:ext cx="504056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سهم مخطط إلى اليمين 64">
            <a:hlinkClick r:id="rId14" action="ppaction://hlinksldjump"/>
          </p:cNvPr>
          <p:cNvSpPr/>
          <p:nvPr/>
        </p:nvSpPr>
        <p:spPr>
          <a:xfrm rot="5400000" flipH="1">
            <a:off x="3996348" y="5494733"/>
            <a:ext cx="1080120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سهم مخطط إلى اليمين 65">
            <a:hlinkClick r:id="rId15" action="ppaction://hlinksldjump"/>
          </p:cNvPr>
          <p:cNvSpPr/>
          <p:nvPr/>
        </p:nvSpPr>
        <p:spPr>
          <a:xfrm flipH="1">
            <a:off x="4860032" y="6021288"/>
            <a:ext cx="1080120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سهم مخطط إلى اليمين 66">
            <a:hlinkClick r:id="rId16" action="ppaction://hlinksldjump"/>
          </p:cNvPr>
          <p:cNvSpPr/>
          <p:nvPr/>
        </p:nvSpPr>
        <p:spPr>
          <a:xfrm flipH="1">
            <a:off x="6588224" y="5949280"/>
            <a:ext cx="1080120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سهم منحني إلى الأعلى 67">
            <a:hlinkClick r:id="rId17" action="ppaction://hlinksldjump"/>
          </p:cNvPr>
          <p:cNvSpPr/>
          <p:nvPr/>
        </p:nvSpPr>
        <p:spPr>
          <a:xfrm rot="5400000" flipH="1" flipV="1">
            <a:off x="3671900" y="4185084"/>
            <a:ext cx="936104" cy="864096"/>
          </a:xfrm>
          <a:prstGeom prst="bent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سهم منحني إلى الأعلى 69">
            <a:hlinkClick r:id="rId18" action="ppaction://hlinksldjump"/>
          </p:cNvPr>
          <p:cNvSpPr/>
          <p:nvPr/>
        </p:nvSpPr>
        <p:spPr>
          <a:xfrm flipH="1" flipV="1">
            <a:off x="2267744" y="4509120"/>
            <a:ext cx="989920" cy="751777"/>
          </a:xfrm>
          <a:prstGeom prst="bent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مخطط إلى اليمين 70"/>
          <p:cNvSpPr/>
          <p:nvPr/>
        </p:nvSpPr>
        <p:spPr>
          <a:xfrm flipH="1">
            <a:off x="1763688" y="5949280"/>
            <a:ext cx="864096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ستطيل 71"/>
          <p:cNvSpPr/>
          <p:nvPr/>
        </p:nvSpPr>
        <p:spPr>
          <a:xfrm rot="5400000">
            <a:off x="2735796" y="440668"/>
            <a:ext cx="576064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/>
          <p:cNvSpPr/>
          <p:nvPr/>
        </p:nvSpPr>
        <p:spPr>
          <a:xfrm>
            <a:off x="5796136" y="836712"/>
            <a:ext cx="1008112" cy="2880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73"/>
          <p:cNvSpPr/>
          <p:nvPr/>
        </p:nvSpPr>
        <p:spPr>
          <a:xfrm>
            <a:off x="2843808" y="5661248"/>
            <a:ext cx="1224136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74"/>
          <p:cNvSpPr/>
          <p:nvPr/>
        </p:nvSpPr>
        <p:spPr>
          <a:xfrm rot="5400000">
            <a:off x="2519772" y="5841268"/>
            <a:ext cx="792088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سهم منحني إلى الأعلى 76"/>
          <p:cNvSpPr/>
          <p:nvPr/>
        </p:nvSpPr>
        <p:spPr>
          <a:xfrm rot="5400000" flipV="1">
            <a:off x="3707904" y="2348880"/>
            <a:ext cx="936104" cy="648072"/>
          </a:xfrm>
          <a:prstGeom prst="bent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سهم منحني إلى الأعلى 77">
            <a:hlinkClick r:id="rId19" action="ppaction://hlinksldjump"/>
          </p:cNvPr>
          <p:cNvSpPr/>
          <p:nvPr/>
        </p:nvSpPr>
        <p:spPr>
          <a:xfrm rot="5400000" flipV="1">
            <a:off x="7740352" y="5661248"/>
            <a:ext cx="936104" cy="648072"/>
          </a:xfrm>
          <a:prstGeom prst="bent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سهم مخطط إلى اليمين 78"/>
          <p:cNvSpPr/>
          <p:nvPr/>
        </p:nvSpPr>
        <p:spPr>
          <a:xfrm>
            <a:off x="1619672" y="692696"/>
            <a:ext cx="1008112" cy="43204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سهم مخطط إلى اليمين 79"/>
          <p:cNvSpPr/>
          <p:nvPr/>
        </p:nvSpPr>
        <p:spPr>
          <a:xfrm rot="5400000">
            <a:off x="5328084" y="3537012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ستطيل 80"/>
          <p:cNvSpPr/>
          <p:nvPr/>
        </p:nvSpPr>
        <p:spPr>
          <a:xfrm>
            <a:off x="6732240" y="1844824"/>
            <a:ext cx="360040" cy="5760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سهم مخطط إلى اليمين 82">
            <a:hlinkClick r:id="rId20" action="ppaction://hlinksldjump"/>
          </p:cNvPr>
          <p:cNvSpPr/>
          <p:nvPr/>
        </p:nvSpPr>
        <p:spPr>
          <a:xfrm rot="5400000" flipH="1">
            <a:off x="5976156" y="1736812"/>
            <a:ext cx="1080120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سهم مخطط إلى اليمين 83"/>
          <p:cNvSpPr/>
          <p:nvPr/>
        </p:nvSpPr>
        <p:spPr>
          <a:xfrm>
            <a:off x="5004048" y="5013176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سهم مخطط إلى اليمين 84"/>
          <p:cNvSpPr/>
          <p:nvPr/>
        </p:nvSpPr>
        <p:spPr>
          <a:xfrm flipH="1">
            <a:off x="3203848" y="5949280"/>
            <a:ext cx="1080120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ستطيل 75"/>
          <p:cNvSpPr/>
          <p:nvPr/>
        </p:nvSpPr>
        <p:spPr>
          <a:xfrm rot="5400000">
            <a:off x="7056276" y="2600908"/>
            <a:ext cx="108012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ستطيل 81"/>
          <p:cNvSpPr/>
          <p:nvPr/>
        </p:nvSpPr>
        <p:spPr>
          <a:xfrm>
            <a:off x="7884368" y="1484784"/>
            <a:ext cx="432048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ستطيل 85"/>
          <p:cNvSpPr/>
          <p:nvPr/>
        </p:nvSpPr>
        <p:spPr>
          <a:xfrm>
            <a:off x="7812360" y="2276872"/>
            <a:ext cx="504056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ستطيل 86"/>
          <p:cNvSpPr/>
          <p:nvPr/>
        </p:nvSpPr>
        <p:spPr>
          <a:xfrm>
            <a:off x="7812360" y="1772816"/>
            <a:ext cx="504056" cy="5040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سهم مخطط إلى اليمين 87"/>
          <p:cNvSpPr/>
          <p:nvPr/>
        </p:nvSpPr>
        <p:spPr>
          <a:xfrm flipH="1">
            <a:off x="5292080" y="1052736"/>
            <a:ext cx="1008112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سهم منحني إلى الأعلى 89">
            <a:hlinkClick r:id="rId21" action="ppaction://hlinksldjump"/>
          </p:cNvPr>
          <p:cNvSpPr/>
          <p:nvPr/>
        </p:nvSpPr>
        <p:spPr>
          <a:xfrm rot="5400000" flipH="1">
            <a:off x="7249007" y="273360"/>
            <a:ext cx="630054" cy="928698"/>
          </a:xfrm>
          <a:prstGeom prst="bentUpArrow">
            <a:avLst>
              <a:gd name="adj1" fmla="val 25000"/>
              <a:gd name="adj2" fmla="val 28299"/>
              <a:gd name="adj3" fmla="val 25526"/>
            </a:avLst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سهم مخطط إلى اليمين 90">
            <a:hlinkClick r:id="rId22" action="ppaction://hlinksldjump"/>
          </p:cNvPr>
          <p:cNvSpPr/>
          <p:nvPr/>
        </p:nvSpPr>
        <p:spPr>
          <a:xfrm rot="5400000">
            <a:off x="8064388" y="3537012"/>
            <a:ext cx="936104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سهم منحني إلى الأعلى 91">
            <a:hlinkClick r:id="rId23" action="ppaction://hlinksldjump"/>
          </p:cNvPr>
          <p:cNvSpPr/>
          <p:nvPr/>
        </p:nvSpPr>
        <p:spPr>
          <a:xfrm rot="5400000">
            <a:off x="6679285" y="4706091"/>
            <a:ext cx="936104" cy="686178"/>
          </a:xfrm>
          <a:prstGeom prst="bent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سهم مخطط إلى اليمين 92"/>
          <p:cNvSpPr/>
          <p:nvPr/>
        </p:nvSpPr>
        <p:spPr>
          <a:xfrm rot="5400000" flipH="1">
            <a:off x="4247964" y="4329100"/>
            <a:ext cx="1080120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سهم مخطط إلى اليمين 93"/>
          <p:cNvSpPr/>
          <p:nvPr/>
        </p:nvSpPr>
        <p:spPr>
          <a:xfrm flipH="1">
            <a:off x="2051720" y="4077072"/>
            <a:ext cx="864096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362" name="Picture 2" descr="http://kepek.gifmania.hu/Animalt-Gif-Animalt-Betuk/Animalt-gifek-Allati-Betu./Animacio-Abece-Medvek/Kis-Medve-Abece/F-Betu-emberkolyok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5536" y="5013176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اكسسوارات وصور متحركه للطفل ويني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3528" y="476672"/>
            <a:ext cx="1390650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5.18519E-6 C -0.00834 0.01805 -0.01667 0.0361 0.03784 0.04444 C 0.09236 0.05277 0.28385 0.02661 0.32725 0.05045 C 0.37065 0.0743 0.26874 0.16064 0.29861 0.18795 C 0.32847 0.21527 0.46527 0.24976 0.50607 0.21411 C 0.54687 0.17846 0.521 0.01967 0.54392 -0.02617 C 0.56683 -0.072 0.63263 -0.04144 0.64392 -0.06066 C 0.6552 -0.07987 0.5927 -0.13195 0.61215 -0.14144 C 0.63159 -0.15094 0.73402 -0.17362 0.76058 -0.11714 C 0.78715 -0.06066 0.77117 0.1111 0.77117 0.19791 C 0.77117 0.28471 0.78854 0.36781 0.76058 0.40416 C 0.73263 0.4405 0.63211 0.39444 0.60312 0.41619 C 0.57413 0.43795 0.55972 0.51596 0.58645 0.53541 C 0.61319 0.55485 0.73715 0.50879 0.76371 0.53332 C 0.79027 0.55786 0.8177 0.65763 0.74548 0.68286 C 0.67326 0.70809 0.39722 0.68865 0.33038 0.68494 C 0.26354 0.68124 0.34461 0.70346 0.34392 0.66064 C 0.34322 0.61781 0.36302 0.46897 0.32586 0.42823 C 0.28871 0.38749 0.16111 0.38124 0.12117 0.41619 C 0.08124 0.45115 0.10642 0.59906 0.08645 0.63842 C 0.06649 0.67777 0.01579 0.65022 0.00156 0.65254 " pathEditMode="relative" ptsTypes="aaaaaaaaaaaaaaaaaaaaA">
                                      <p:cBhvr>
                                        <p:cTn id="202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1" animBg="1"/>
      <p:bldP spid="59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1" grpId="1" animBg="1"/>
      <p:bldP spid="77" grpId="0" animBg="1"/>
      <p:bldP spid="78" grpId="0" animBg="1"/>
      <p:bldP spid="80" grpId="0" animBg="1"/>
      <p:bldP spid="83" grpId="1" animBg="1"/>
      <p:bldP spid="84" grpId="0" animBg="1"/>
      <p:bldP spid="85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248472"/>
          </a:xfrm>
        </p:spPr>
        <p:txBody>
          <a:bodyPr>
            <a:normAutofit/>
          </a:bodyPr>
          <a:lstStyle/>
          <a:p>
            <a:r>
              <a:rPr lang="ar-SA" dirty="0" smtClean="0"/>
              <a:t>عدد أسطر النّص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عدد فقرات النّص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ar-SA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5652120" y="2420888"/>
            <a:ext cx="1152128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12</a:t>
            </a:r>
            <a:endParaRPr lang="ar-SA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3779912" y="2420888"/>
            <a:ext cx="1152128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13</a:t>
            </a:r>
            <a:endParaRPr lang="ar-SA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1907704" y="2420888"/>
            <a:ext cx="1152128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10</a:t>
            </a:r>
            <a:endParaRPr lang="ar-SA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5652120" y="4365104"/>
            <a:ext cx="1152128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7</a:t>
            </a:r>
            <a:endParaRPr lang="ar-SA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3995936" y="4365104"/>
            <a:ext cx="1152128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5</a:t>
            </a:r>
            <a:endParaRPr lang="ar-SA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13" name="مستطيل مستدير الزوايا 12">
            <a:hlinkClick r:id="rId4" action="ppaction://hlinksldjump"/>
          </p:cNvPr>
          <p:cNvSpPr/>
          <p:nvPr/>
        </p:nvSpPr>
        <p:spPr>
          <a:xfrm>
            <a:off x="1979712" y="4365104"/>
            <a:ext cx="1152128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6</a:t>
            </a:r>
            <a:endParaRPr lang="ar-SA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pic>
        <p:nvPicPr>
          <p:cNvPr id="14341" name="Picture 5" descr="اكسسوارات وصور متحركه للطفل ويني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0161" y="3173759"/>
            <a:ext cx="1823839" cy="3684241"/>
          </a:xfrm>
          <a:prstGeom prst="rect">
            <a:avLst/>
          </a:prstGeom>
          <a:noFill/>
        </p:spPr>
      </p:pic>
      <p:sp>
        <p:nvSpPr>
          <p:cNvPr id="16" name="عنصر نائب للمحتوى 1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علامات </a:t>
            </a:r>
            <a:r>
              <a:rPr lang="ar-SA" dirty="0" smtClean="0"/>
              <a:t>الترقيم في </a:t>
            </a:r>
            <a:r>
              <a:rPr lang="ar-SA" dirty="0" smtClean="0"/>
              <a:t>النّص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39938" name="Picture 2" descr="https://encrypted-tbn0.gstatic.com/images?q=tbn:ANd9GcRcklELKT-37ItrV4fgtYIoEtdtS0hg3kPUwABmqPeSfhiA406N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2016224" cy="2390775"/>
          </a:xfrm>
          <a:prstGeom prst="rect">
            <a:avLst/>
          </a:prstGeom>
          <a:noFill/>
        </p:spPr>
      </p:pic>
      <p:sp>
        <p:nvSpPr>
          <p:cNvPr id="6" name="سهم مخطط إلى اليمين 5">
            <a:hlinkClick r:id="rId4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شكل بيضاوي 7">
            <a:hlinkClick r:id="rId5" action="ppaction://hlinksldjump"/>
          </p:cNvPr>
          <p:cNvSpPr/>
          <p:nvPr/>
        </p:nvSpPr>
        <p:spPr>
          <a:xfrm>
            <a:off x="6372200" y="1484784"/>
            <a:ext cx="158417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فاصلة </a:t>
            </a:r>
            <a:r>
              <a:rPr lang="ar-S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منقوطة ؛</a:t>
            </a:r>
            <a:endParaRPr lang="ar-SA" sz="2400" dirty="0"/>
          </a:p>
        </p:txBody>
      </p:sp>
      <p:sp>
        <p:nvSpPr>
          <p:cNvPr id="10" name="شكل بيضاوي 9">
            <a:hlinkClick r:id="rId5" action="ppaction://hlinksldjump"/>
          </p:cNvPr>
          <p:cNvSpPr/>
          <p:nvPr/>
        </p:nvSpPr>
        <p:spPr>
          <a:xfrm>
            <a:off x="4283968" y="2132856"/>
            <a:ext cx="158417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علامة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تعجب !</a:t>
            </a:r>
            <a:endParaRPr lang="ar-SA" sz="2800" dirty="0"/>
          </a:p>
        </p:txBody>
      </p:sp>
      <p:sp>
        <p:nvSpPr>
          <p:cNvPr id="11" name="شكل بيضاوي 10">
            <a:hlinkClick r:id="rId5" action="ppaction://hlinksldjump"/>
          </p:cNvPr>
          <p:cNvSpPr/>
          <p:nvPr/>
        </p:nvSpPr>
        <p:spPr>
          <a:xfrm>
            <a:off x="5148064" y="3717032"/>
            <a:ext cx="158417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نقطة.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hlinkClick r:id="rId5" action="ppaction://hlinksldjump"/>
          </p:cNvPr>
          <p:cNvSpPr/>
          <p:nvPr/>
        </p:nvSpPr>
        <p:spPr>
          <a:xfrm>
            <a:off x="7092280" y="2780928"/>
            <a:ext cx="158417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chemeClr val="tx1"/>
                </a:solidFill>
              </a:rPr>
              <a:t>نقطتان :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3" name="شكل بيضاوي 12">
            <a:hlinkClick r:id="rId5" action="ppaction://hlinksldjump"/>
          </p:cNvPr>
          <p:cNvSpPr/>
          <p:nvPr/>
        </p:nvSpPr>
        <p:spPr>
          <a:xfrm>
            <a:off x="2555776" y="2780928"/>
            <a:ext cx="158417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شرطة -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شكل بيضاوي 13">
            <a:hlinkClick r:id="rId5" action="ppaction://hlinksldjump"/>
          </p:cNvPr>
          <p:cNvSpPr/>
          <p:nvPr/>
        </p:nvSpPr>
        <p:spPr>
          <a:xfrm>
            <a:off x="3203848" y="4365104"/>
            <a:ext cx="158417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تنصيص</a:t>
            </a:r>
            <a:r>
              <a:rPr lang="en-US" sz="2400" b="1" dirty="0" smtClean="0">
                <a:solidFill>
                  <a:schemeClr val="tx1"/>
                </a:solidFill>
              </a:rPr>
              <a:t>”  “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خطط انسيابي: قرار 14">
            <a:hlinkClick r:id="rId5" action="ppaction://hlinksldjump"/>
          </p:cNvPr>
          <p:cNvSpPr/>
          <p:nvPr/>
        </p:nvSpPr>
        <p:spPr>
          <a:xfrm>
            <a:off x="6516216" y="5517232"/>
            <a:ext cx="2160240" cy="1008112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rgbClr val="00B05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أ</a:t>
            </a:r>
            <a:r>
              <a:rPr lang="ar-SA" sz="2400" b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حسنت</a:t>
            </a:r>
            <a:endParaRPr lang="ar-SA" sz="2400" b="1" dirty="0">
              <a:ln>
                <a:solidFill>
                  <a:srgbClr val="00B05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ما </a:t>
            </a:r>
            <a:r>
              <a:rPr lang="ar-SA" dirty="0" smtClean="0"/>
              <a:t>هي الشخصيات الموجودة في النّص؟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6" name="سهم مخطط إلى اليمين 5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5" descr="اكسسوارات وصور متحركه للطفل ويني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61" y="3173759"/>
            <a:ext cx="1823839" cy="3684241"/>
          </a:xfrm>
          <a:prstGeom prst="rect">
            <a:avLst/>
          </a:prstGeom>
          <a:noFill/>
        </p:spPr>
      </p:pic>
      <p:sp>
        <p:nvSpPr>
          <p:cNvPr id="8" name="مستطيل مستدير الزوايا 7"/>
          <p:cNvSpPr/>
          <p:nvPr/>
        </p:nvSpPr>
        <p:spPr>
          <a:xfrm>
            <a:off x="3059832" y="2492896"/>
            <a:ext cx="3528392" cy="11521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3"/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بائع العلكة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059832" y="4149080"/>
            <a:ext cx="3528392" cy="11521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3"/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الكاتب/الراوي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11" name="مخطط انسيابي: قرار 10">
            <a:hlinkClick r:id="rId5" action="ppaction://hlinksldjump"/>
          </p:cNvPr>
          <p:cNvSpPr/>
          <p:nvPr/>
        </p:nvSpPr>
        <p:spPr>
          <a:xfrm>
            <a:off x="395536" y="3284984"/>
            <a:ext cx="2160240" cy="1008112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  <a:effectLst>
            <a:glow rad="228600">
              <a:srgbClr val="00B05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أ</a:t>
            </a:r>
            <a:r>
              <a:rPr lang="ar-SA" sz="2400" b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حسنت</a:t>
            </a:r>
            <a:endParaRPr lang="ar-SA" sz="2400" b="1" dirty="0">
              <a:ln>
                <a:solidFill>
                  <a:srgbClr val="00B05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ar-SA" dirty="0" smtClean="0"/>
              <a:t>استخرج من النص صفات بائع العلكة.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سهم مخطط إلى اليمين 3">
            <a:hlinkClick r:id="rId8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نجمة مكونة من 7 نقاط 5"/>
          <p:cNvSpPr/>
          <p:nvPr/>
        </p:nvSpPr>
        <p:spPr>
          <a:xfrm>
            <a:off x="6516216" y="2060848"/>
            <a:ext cx="2627784" cy="1800200"/>
          </a:xfrm>
          <a:prstGeom prst="star7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نجمة مكونة من 7 نقاط 6"/>
          <p:cNvSpPr/>
          <p:nvPr/>
        </p:nvSpPr>
        <p:spPr>
          <a:xfrm>
            <a:off x="3779912" y="4365104"/>
            <a:ext cx="2736304" cy="1800200"/>
          </a:xfrm>
          <a:prstGeom prst="star7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 مكونة من 7 نقاط 7"/>
          <p:cNvSpPr/>
          <p:nvPr/>
        </p:nvSpPr>
        <p:spPr>
          <a:xfrm>
            <a:off x="3635896" y="2132856"/>
            <a:ext cx="2448272" cy="1800200"/>
          </a:xfrm>
          <a:prstGeom prst="star7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 مكونة من 7 نقاط 8"/>
          <p:cNvSpPr/>
          <p:nvPr/>
        </p:nvSpPr>
        <p:spPr>
          <a:xfrm>
            <a:off x="683568" y="2204864"/>
            <a:ext cx="2520280" cy="1800200"/>
          </a:xfrm>
          <a:prstGeom prst="star7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45" name="TextBox2" r:id="rId2" imgW="1581120" imgH="504720"/>
        </mc:Choice>
        <mc:Fallback>
          <p:control name="TextBox2" r:id="rId2" imgW="1581120" imgH="50472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9925" y="2708275"/>
                  <a:ext cx="1584325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46" name="TextBox1" r:id="rId3" imgW="1581120" imgH="504720"/>
        </mc:Choice>
        <mc:Fallback>
          <p:control name="TextBox1" r:id="rId3" imgW="1581120" imgH="5047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2924175"/>
                  <a:ext cx="1584325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47" name="TextBox3" r:id="rId4" imgW="1581120" imgH="504720"/>
        </mc:Choice>
        <mc:Fallback>
          <p:control name="TextBox3" r:id="rId4" imgW="1581120" imgH="50472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175" y="2852738"/>
                  <a:ext cx="1584325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48" name="TextBox4" r:id="rId5" imgW="1581120" imgH="504720"/>
        </mc:Choice>
        <mc:Fallback>
          <p:control name="TextBox4" r:id="rId5" imgW="1581120" imgH="50472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4663" y="5013325"/>
                  <a:ext cx="1584325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ar-SA" dirty="0" smtClean="0"/>
              <a:t>أكتب كلمة "صح " أو " </a:t>
            </a:r>
            <a:r>
              <a:rPr lang="ar-SA" dirty="0" smtClean="0"/>
              <a:t>خطأ </a:t>
            </a:r>
            <a:r>
              <a:rPr lang="ar-SA" dirty="0" smtClean="0"/>
              <a:t>" بجانب كل جملة وفقا لما ذكر في </a:t>
            </a:r>
            <a:r>
              <a:rPr lang="ar-SA" dirty="0" smtClean="0"/>
              <a:t>النص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بائعُ العلكةِ كان طفلا  غنيًا   </a:t>
            </a:r>
          </a:p>
          <a:p>
            <a:pPr>
              <a:buNone/>
            </a:pPr>
            <a:r>
              <a:rPr lang="ar-SA" dirty="0" smtClean="0"/>
              <a:t>  </a:t>
            </a:r>
            <a:endParaRPr lang="en-US" dirty="0" smtClean="0"/>
          </a:p>
          <a:p>
            <a:r>
              <a:rPr lang="ar-SA" dirty="0" smtClean="0"/>
              <a:t>اشترى الكاتبُ العلكةَ من  البائعِ</a:t>
            </a:r>
          </a:p>
          <a:p>
            <a:endParaRPr lang="ar-SA" dirty="0" smtClean="0"/>
          </a:p>
          <a:p>
            <a:r>
              <a:rPr lang="ar-SA" dirty="0" smtClean="0"/>
              <a:t>ناول  الكاتبُ البائعَ ثمنَ العلكةِ  </a:t>
            </a:r>
          </a:p>
          <a:p>
            <a:pPr>
              <a:buNone/>
            </a:pPr>
            <a:r>
              <a:rPr lang="ar-SA" dirty="0" smtClean="0"/>
              <a:t>    </a:t>
            </a:r>
          </a:p>
          <a:p>
            <a:r>
              <a:rPr lang="ar-SA" dirty="0" smtClean="0"/>
              <a:t>دسّ البائعُ العلكةَ في يدِ الكاتب 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>
            <a:hlinkClick r:id="rId4" action="ppaction://hlinksldjump"/>
          </p:cNvPr>
          <p:cNvSpPr/>
          <p:nvPr/>
        </p:nvSpPr>
        <p:spPr>
          <a:xfrm>
            <a:off x="251520" y="1844824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خطأ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5" action="ppaction://hlinksldjump"/>
          </p:cNvPr>
          <p:cNvSpPr/>
          <p:nvPr/>
        </p:nvSpPr>
        <p:spPr>
          <a:xfrm>
            <a:off x="2267744" y="1844824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صح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2411760" y="2852936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صح</a:t>
            </a:r>
            <a:endParaRPr lang="ar-SA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مستطيل 7">
            <a:hlinkClick r:id="rId5" action="ppaction://hlinksldjump"/>
          </p:cNvPr>
          <p:cNvSpPr/>
          <p:nvPr/>
        </p:nvSpPr>
        <p:spPr>
          <a:xfrm>
            <a:off x="251520" y="2852936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خطأ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>
            <a:hlinkClick r:id="rId5" action="ppaction://hlinksldjump"/>
          </p:cNvPr>
          <p:cNvSpPr/>
          <p:nvPr/>
        </p:nvSpPr>
        <p:spPr>
          <a:xfrm>
            <a:off x="251520" y="4005064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خطأ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0" name="مستطيل 9">
            <a:hlinkClick r:id="rId4" action="ppaction://hlinksldjump"/>
          </p:cNvPr>
          <p:cNvSpPr/>
          <p:nvPr/>
        </p:nvSpPr>
        <p:spPr>
          <a:xfrm>
            <a:off x="2411760" y="4005064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صح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1" name="مستطيل 10">
            <a:hlinkClick r:id="rId5" action="ppaction://hlinksldjump"/>
          </p:cNvPr>
          <p:cNvSpPr/>
          <p:nvPr/>
        </p:nvSpPr>
        <p:spPr>
          <a:xfrm>
            <a:off x="251520" y="5229200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خطأ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2" name="مستطيل 11">
            <a:hlinkClick r:id="rId4" action="ppaction://hlinksldjump"/>
          </p:cNvPr>
          <p:cNvSpPr/>
          <p:nvPr/>
        </p:nvSpPr>
        <p:spPr>
          <a:xfrm>
            <a:off x="2411760" y="5229200"/>
            <a:ext cx="165618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صح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c.jeddahbikers.com/data/media/14/ZU-ABSTRACT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استخرج </a:t>
            </a:r>
            <a:r>
              <a:rPr lang="ar-SA" dirty="0" smtClean="0"/>
              <a:t>من النص معاني الكلمات التالية:</a:t>
            </a:r>
            <a:endParaRPr lang="en-US" dirty="0" smtClean="0"/>
          </a:p>
          <a:p>
            <a:r>
              <a:rPr lang="ar-SA" dirty="0" err="1" smtClean="0"/>
              <a:t>مُتَسول: ____________</a:t>
            </a:r>
            <a:endParaRPr lang="en-US" dirty="0" smtClean="0"/>
          </a:p>
          <a:p>
            <a:r>
              <a:rPr lang="ar-SA" dirty="0" err="1" smtClean="0"/>
              <a:t>تبعني: ____________</a:t>
            </a:r>
            <a:endParaRPr lang="en-US" dirty="0" smtClean="0"/>
          </a:p>
          <a:p>
            <a:r>
              <a:rPr lang="ar-SA" dirty="0" err="1" smtClean="0"/>
              <a:t>أمْضُغُ: ____________</a:t>
            </a:r>
            <a:endParaRPr lang="en-US" dirty="0" smtClean="0"/>
          </a:p>
          <a:p>
            <a:r>
              <a:rPr lang="ar-SA" dirty="0" err="1" smtClean="0"/>
              <a:t>أعْطيته: ___________</a:t>
            </a:r>
            <a:endParaRPr lang="en-US" dirty="0" smtClean="0"/>
          </a:p>
          <a:p>
            <a:r>
              <a:rPr lang="ar-SA" dirty="0" err="1" smtClean="0"/>
              <a:t>صمّم: ____________</a:t>
            </a:r>
            <a:endParaRPr lang="ar-SA" dirty="0"/>
          </a:p>
        </p:txBody>
      </p:sp>
      <p:sp>
        <p:nvSpPr>
          <p:cNvPr id="4" name="سهم مخطط إلى اليمين 3">
            <a:hlinkClick r:id="rId3" action="ppaction://hlinksldjump"/>
          </p:cNvPr>
          <p:cNvSpPr/>
          <p:nvPr/>
        </p:nvSpPr>
        <p:spPr>
          <a:xfrm flipH="1">
            <a:off x="251520" y="6237312"/>
            <a:ext cx="1296144" cy="6206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عودة للعبة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584</Words>
  <Application>Microsoft Office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سمة Office</vt:lpstr>
      <vt:lpstr>PowerPoint Presentation</vt:lpstr>
      <vt:lpstr>تعلمنا يا Hصدقائي في الدروس السابقة حقوقًا كثيرةً للطفلِ </vt:lpstr>
      <vt:lpstr>PowerPoint Presentation</vt:lpstr>
      <vt:lpstr>عدد أسطر النّص   عدد فقرات النّص:   </vt:lpstr>
      <vt:lpstr>علامات الترقيم في النّص </vt:lpstr>
      <vt:lpstr>ما هي الشخصيات الموجودة في النّص؟ </vt:lpstr>
      <vt:lpstr>   استخرج من النص صفات بائع العلكة. </vt:lpstr>
      <vt:lpstr> أكتب كلمة "صح " أو " خطأ " بجانب كل جملة وفقا لما ذكر في النص </vt:lpstr>
      <vt:lpstr>PowerPoint Presentation</vt:lpstr>
      <vt:lpstr>قصدَ الكاتبُ بقولِه:«أنّ طعمَ العلكةِ لمْ يُفارقني لأنّهُ طعمُ الكرامةِ» </vt:lpstr>
      <vt:lpstr>القولُ  الذي يعكسُ مغزى القصة هو :  </vt:lpstr>
      <vt:lpstr>10اكتبْ جملةَ السبب  وجملة النتيجة للجمل التالية :         </vt:lpstr>
      <vt:lpstr>رتب أحداث النص بكتابة الأرقام 1-6 إلى جانب كل جملة. </vt:lpstr>
      <vt:lpstr>ما هي الحقوق التي لا يتمتع بها هذا الطفل ؟ </vt:lpstr>
      <vt:lpstr>هل تعتقد أنّ هذا الطفل يزاول المدرسة؟علل. </vt:lpstr>
      <vt:lpstr>PowerPoint Presentation</vt:lpstr>
      <vt:lpstr>PowerPoint Presentation</vt:lpstr>
      <vt:lpstr>ما هو ردُّ الكاتب على البائع الصغير؟ </vt:lpstr>
      <vt:lpstr>ما هو السبب في قول بائع العلكة: " أنا بائع علكة لا شحاذ" ؟</vt:lpstr>
      <vt:lpstr>ما هو رأيك بشخصية بائع العلكة؟ </vt:lpstr>
      <vt:lpstr>هل تعتقد أن تصرف بائع العلكة مع الكاتب تصرفٌ صحيح؟ علل إجابتك. </vt:lpstr>
      <vt:lpstr>PowerPoint Presentation</vt:lpstr>
      <vt:lpstr>هل توافق على عملِ الأطفالِ في سِنّ مُبكِرَةٍ ؟ عَلّل  </vt:lpstr>
      <vt:lpstr>استخرج من النص ثلاثَ جملٍ فعليةٍ</vt:lpstr>
      <vt:lpstr>استخرج من النص ثلاثَ جملٍ اسميةٍ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بائِعُ العِلْكَةِ</dc:title>
  <dc:creator>FUjiTSU</dc:creator>
  <cp:lastModifiedBy>ahmad1</cp:lastModifiedBy>
  <cp:revision>27</cp:revision>
  <dcterms:created xsi:type="dcterms:W3CDTF">2013-03-24T16:32:57Z</dcterms:created>
  <dcterms:modified xsi:type="dcterms:W3CDTF">2013-05-13T17:37:10Z</dcterms:modified>
</cp:coreProperties>
</file>