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72" r:id="rId2"/>
    <p:sldId id="256" r:id="rId3"/>
    <p:sldId id="271" r:id="rId4"/>
    <p:sldId id="273" r:id="rId5"/>
    <p:sldId id="274" r:id="rId6"/>
    <p:sldId id="275" r:id="rId7"/>
    <p:sldId id="276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نمط ذو سمات 1 - تميي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624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3A6E508-D116-4056-9607-043B3CEF39BC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D9AC662-1929-48D2-87E0-FDB49F0471CF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42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3311-5378-44F9-B6BC-E5A406F01516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6CDE-919F-4D27-9F41-0035C2F0D85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3311-5378-44F9-B6BC-E5A406F01516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6CDE-919F-4D27-9F41-0035C2F0D85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3311-5378-44F9-B6BC-E5A406F01516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6CDE-919F-4D27-9F41-0035C2F0D85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3311-5378-44F9-B6BC-E5A406F01516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6CDE-919F-4D27-9F41-0035C2F0D85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3311-5378-44F9-B6BC-E5A406F01516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6CDE-919F-4D27-9F41-0035C2F0D85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3311-5378-44F9-B6BC-E5A406F01516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6CDE-919F-4D27-9F41-0035C2F0D85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3311-5378-44F9-B6BC-E5A406F01516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6CDE-919F-4D27-9F41-0035C2F0D85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3311-5378-44F9-B6BC-E5A406F01516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6CDE-919F-4D27-9F41-0035C2F0D85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3311-5378-44F9-B6BC-E5A406F01516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6CDE-919F-4D27-9F41-0035C2F0D85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3311-5378-44F9-B6BC-E5A406F01516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6CDE-919F-4D27-9F41-0035C2F0D85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3311-5378-44F9-B6BC-E5A406F01516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6CDE-919F-4D27-9F41-0035C2F0D85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03311-5378-44F9-B6BC-E5A406F01516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66CDE-919F-4D27-9F41-0035C2F0D852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plit orient="vert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g401.imageshack.us/img401/2677/2744773rl5cctk9po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81250" cy="6858000"/>
          </a:xfrm>
          <a:prstGeom prst="rect">
            <a:avLst/>
          </a:prstGeom>
          <a:noFill/>
        </p:spPr>
      </p:pic>
      <p:pic>
        <p:nvPicPr>
          <p:cNvPr id="8" name="Picture 8" descr="http://img401.imageshack.us/img401/2677/2744773rl5cctk9po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0"/>
            <a:ext cx="2381250" cy="6858000"/>
          </a:xfrm>
          <a:prstGeom prst="rect">
            <a:avLst/>
          </a:prstGeom>
          <a:noFill/>
        </p:spPr>
      </p:pic>
      <p:pic>
        <p:nvPicPr>
          <p:cNvPr id="10" name="Picture 8" descr="http://img401.imageshack.us/img401/2677/2744773rl5cctk9po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0"/>
            <a:ext cx="2381250" cy="6858000"/>
          </a:xfrm>
          <a:prstGeom prst="rect">
            <a:avLst/>
          </a:prstGeom>
          <a:noFill/>
        </p:spPr>
      </p:pic>
      <p:pic>
        <p:nvPicPr>
          <p:cNvPr id="9" name="Picture 8" descr="http://img401.imageshack.us/img401/2677/2744773rl5cctk9po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0"/>
            <a:ext cx="238125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http://ae-id.com/vb/uploaded/2_125115425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331641">
            <a:off x="1528136" y="415081"/>
            <a:ext cx="6013405" cy="5274267"/>
          </a:xfrm>
          <a:prstGeom prst="ellipse">
            <a:avLst/>
          </a:prstGeom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  <a:softEdge rad="635000"/>
          </a:effectLst>
        </p:spPr>
      </p:pic>
      <p:pic>
        <p:nvPicPr>
          <p:cNvPr id="1034" name="Picture 10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5467349"/>
            <a:ext cx="1524000" cy="1390651"/>
          </a:xfrm>
          <a:prstGeom prst="rect">
            <a:avLst/>
          </a:prstGeom>
          <a:noFill/>
        </p:spPr>
      </p:pic>
      <p:pic>
        <p:nvPicPr>
          <p:cNvPr id="12" name="Picture 10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51520" y="5467349"/>
            <a:ext cx="1535832" cy="139065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"/>
            <a:ext cx="7772400" cy="1124744"/>
          </a:xfrm>
        </p:spPr>
        <p:txBody>
          <a:bodyPr/>
          <a:lstStyle/>
          <a:p>
            <a:r>
              <a:rPr lang="ar-SA" dirty="0" smtClean="0"/>
              <a:t>بائِعُ العِلْكَةِ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pPr algn="r"/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كانَ </a:t>
            </a:r>
            <a:r>
              <a:rPr lang="ar-S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بائعُ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العِلْكَةِ حافِيَ القَدَمَيْنِ </a:t>
            </a:r>
            <a:r>
              <a:rPr lang="ar-S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مُبَعْثَرَ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الشَّعرِ، في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السّابعِةِ أو الثّامنةِ مِنَ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العُمرِ، </a:t>
            </a:r>
            <a:r>
              <a:rPr lang="ar-S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يحمِلُ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عُلبةً وَيقفِزُ منْ رصيفٍ إلى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رصيفٍ،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مُستوقِفًا </a:t>
            </a:r>
            <a:r>
              <a:rPr lang="ar-S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المارَّةَ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،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منادِيًا“ على </a:t>
            </a:r>
            <a:r>
              <a:rPr lang="ar-S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بضاعَتِهِ.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وقدْ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لا </a:t>
            </a:r>
            <a:r>
              <a:rPr lang="ar-S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يتردّدُ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عنْ </a:t>
            </a:r>
            <a:r>
              <a:rPr lang="ar-S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دَفْعِ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العِلْكَةِ في أَنفِكَ!</a:t>
            </a:r>
          </a:p>
          <a:p>
            <a:pPr algn="r"/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</a:t>
            </a:r>
            <a:r>
              <a:rPr lang="ar-S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ِستوقَفَني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وَعَرَضَ عَليَّ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عِلْكَتَهُ، </a:t>
            </a:r>
            <a:r>
              <a:rPr lang="ar-S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فَرَفضْتُ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لكِنَّهُ </a:t>
            </a:r>
            <a:r>
              <a:rPr lang="ar-S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أَصَرَّ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على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ذلك،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ثمّ 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ل</a:t>
            </a:r>
            <a:r>
              <a:rPr lang="ar-S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َحِقَني</a:t>
            </a:r>
            <a:r>
              <a:rPr lang="ar-SA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،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وَنَظَرَ إليَّ قائلاً:</a:t>
            </a:r>
          </a:p>
          <a:p>
            <a:pPr algn="r">
              <a:buFontTx/>
              <a:buChar char="-"/>
            </a:pP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اِشْتَرِ منّي.</a:t>
            </a:r>
          </a:p>
          <a:p>
            <a:pPr algn="r">
              <a:buFontTx/>
              <a:buChar char="-"/>
            </a:pPr>
            <a:r>
              <a:rPr lang="ar-S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فَناوَلْتُهُ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خَمْسَةَ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قُروشٍ،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وَقُلْتُ لَهُ:</a:t>
            </a:r>
          </a:p>
          <a:p>
            <a:pPr algn="r">
              <a:buFontTx/>
              <a:buChar char="-"/>
            </a:pP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خُذْها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وأبْقِ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العِلْكَةَ مَعَكَ.</a:t>
            </a:r>
          </a:p>
          <a:p>
            <a:pPr algn="r"/>
            <a:r>
              <a:rPr lang="ar-S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فَلَحِقَ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بي</a:t>
            </a:r>
            <a:r>
              <a:rPr lang="ar-SA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،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وأنا أُحاوِلُ التَّخَلُصَ مِنْهُ .</a:t>
            </a:r>
          </a:p>
          <a:p>
            <a:pPr algn="r"/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وَلَمْ يَترُكْني إلاّ بَعدَ أنْ دسَّ العِلكَةَ في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يَدي،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وَهُوَ يقولُ:</a:t>
            </a:r>
          </a:p>
          <a:p>
            <a:pPr algn="r">
              <a:buFontTx/>
              <a:buChar char="-"/>
            </a:pP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مِنْ فَضْلِكَ يا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أَفَنْدي،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أَنا بائعُ عِلْكَةٍ لا </a:t>
            </a:r>
            <a:r>
              <a:rPr lang="ar-S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شَحّاذٌ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! خُذْ </a:t>
            </a:r>
            <a:r>
              <a:rPr lang="ar-SA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عِلْكَتَكَ.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وَقَفَزَ إلى الرّصيفِ الآخَرِ.</a:t>
            </a:r>
          </a:p>
          <a:p>
            <a:pPr algn="r"/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وَيشْهَدُ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اللهُ،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لم أ</a:t>
            </a:r>
            <a:r>
              <a:rPr lang="ar-S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عْلِكْ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في حياتي أبداً. ولكنّي تَناوَلْتُ هذه المرَّة عِلْكةَ بائعي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الصَّغيرِ،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وجَعَلْتُ أَمْضَغُها بِلَذَّةٍ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عجيبةٍ،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وكُلُّ الظَّنِّ أَنَّ طَعمها لَنْ يُفارِقَني؛ لأنَّهُ طَعْمُ الكرامَةِ!</a:t>
            </a:r>
          </a:p>
        </p:txBody>
      </p:sp>
      <p:pic>
        <p:nvPicPr>
          <p:cNvPr id="15362" name="Picture 2" descr="http://hournews.net/upload/pr-2-139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0"/>
            <a:ext cx="1152128" cy="1133937"/>
          </a:xfrm>
          <a:prstGeom prst="rect">
            <a:avLst/>
          </a:prstGeom>
          <a:noFill/>
        </p:spPr>
      </p:pic>
      <p:pic>
        <p:nvPicPr>
          <p:cNvPr id="17410" name="Picture 2" descr="http://www.louay-kayali.com/files/gallery/paints/louay-kayali-Chewing-gum-seller-The-chewing-gum-seller-12310108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996952"/>
            <a:ext cx="2520280" cy="1800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img233.imageshack.us/img233/3736/17896969ym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 rot="413704">
            <a:off x="1820686" y="2524867"/>
            <a:ext cx="5782520" cy="1540768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ar-SA" sz="6600" b="1" cap="all" dirty="0" smtClean="0">
                <a:ln w="57150">
                  <a:solidFill>
                    <a:schemeClr val="accent3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rgbClr val="FF3399">
                        <a:shade val="30000"/>
                        <a:satMod val="115000"/>
                      </a:srgbClr>
                    </a:gs>
                    <a:gs pos="50000">
                      <a:srgbClr val="FF3399">
                        <a:shade val="67500"/>
                        <a:satMod val="115000"/>
                      </a:srgbClr>
                    </a:gs>
                    <a:gs pos="100000">
                      <a:srgbClr val="FF3399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effectLst>
                  <a:glow rad="101600">
                    <a:srgbClr val="FF3399">
                      <a:alpha val="60000"/>
                    </a:srgbClr>
                  </a:glow>
                  <a:reflection blurRad="12700" stA="50000" endPos="50000" dist="5000" dir="5400000" sy="-100000" rotWithShape="0"/>
                </a:effectLst>
              </a:rPr>
              <a:t>نتناقش حول النّص</a:t>
            </a:r>
            <a:endParaRPr lang="ar-SA" sz="6600" b="1" cap="all" dirty="0">
              <a:ln w="57150">
                <a:solidFill>
                  <a:schemeClr val="accent3">
                    <a:lumMod val="50000"/>
                  </a:schemeClr>
                </a:solidFill>
              </a:ln>
              <a:gradFill flip="none" rotWithShape="1">
                <a:gsLst>
                  <a:gs pos="0">
                    <a:srgbClr val="FF3399">
                      <a:shade val="30000"/>
                      <a:satMod val="115000"/>
                    </a:srgbClr>
                  </a:gs>
                  <a:gs pos="50000">
                    <a:srgbClr val="FF3399">
                      <a:shade val="67500"/>
                      <a:satMod val="115000"/>
                    </a:srgbClr>
                  </a:gs>
                  <a:gs pos="100000">
                    <a:srgbClr val="FF3399">
                      <a:shade val="100000"/>
                      <a:satMod val="115000"/>
                    </a:srgbClr>
                  </a:gs>
                </a:gsLst>
                <a:lin ang="10800000" scaled="1"/>
                <a:tileRect/>
              </a:gradFill>
              <a:effectLst>
                <a:glow rad="101600">
                  <a:srgbClr val="FF3399">
                    <a:alpha val="60000"/>
                  </a:srgbClr>
                </a:glow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050" name="Picture 2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3933056"/>
            <a:ext cx="1524000" cy="138112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s://encrypted-tbn3.gstatic.com/images?q=tbn:ANd9GcTQEfhwAzC6I3KIWE-GbdJwKDK0Vs_Hyzt0J2o-K_yArViBUW2-eg"/>
          <p:cNvPicPr>
            <a:picLocks noChangeAspect="1" noChangeArrowheads="1"/>
          </p:cNvPicPr>
          <p:nvPr/>
        </p:nvPicPr>
        <p:blipFill>
          <a:blip r:embed="rId2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مستطيل مستدير الزوايا 4"/>
          <p:cNvSpPr/>
          <p:nvPr/>
        </p:nvSpPr>
        <p:spPr>
          <a:xfrm rot="21389079">
            <a:off x="1129946" y="1689876"/>
            <a:ext cx="6782507" cy="3024336"/>
          </a:xfrm>
          <a:prstGeom prst="roundRect">
            <a:avLst/>
          </a:prstGeom>
          <a:noFill/>
          <a:ln>
            <a:noFill/>
          </a:ln>
          <a:effectLst>
            <a:glow rad="101600">
              <a:schemeClr val="accent5">
                <a:lumMod val="50000"/>
                <a:alpha val="6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flat" dir="t">
              <a:rot lat="0" lon="0" rev="18900000"/>
            </a:lightRig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buNone/>
            </a:pPr>
            <a:r>
              <a:rPr lang="ar-SA" sz="6000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هو اللون الأدبي </a:t>
            </a:r>
            <a:r>
              <a:rPr lang="ar-SA" sz="6000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للنص؟</a:t>
            </a:r>
            <a:endParaRPr lang="ar-SA" sz="6000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 rot="21237246">
            <a:off x="1689536" y="4064368"/>
            <a:ext cx="600409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ar-SA" sz="6600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هو رأيكم </a:t>
            </a:r>
            <a:r>
              <a:rPr lang="ar-SA" sz="6600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بالقصة؟</a:t>
            </a:r>
            <a:endParaRPr lang="ar-SA" sz="6600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s://encrypted-tbn3.gstatic.com/images?q=tbn:ANd9GcTQEfhwAzC6I3KIWE-GbdJwKDK0Vs_Hyzt0J2o-K_yArViBUW2-eg"/>
          <p:cNvPicPr>
            <a:picLocks noChangeAspect="1" noChangeArrowheads="1"/>
          </p:cNvPicPr>
          <p:nvPr/>
        </p:nvPicPr>
        <p:blipFill>
          <a:blip r:embed="rId2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مستطيل مستدير الزوايا 4"/>
          <p:cNvSpPr/>
          <p:nvPr/>
        </p:nvSpPr>
        <p:spPr>
          <a:xfrm rot="21389079">
            <a:off x="681464" y="1695622"/>
            <a:ext cx="7492403" cy="3024336"/>
          </a:xfrm>
          <a:prstGeom prst="roundRect">
            <a:avLst/>
          </a:prstGeom>
          <a:noFill/>
          <a:ln>
            <a:noFill/>
          </a:ln>
          <a:effectLst>
            <a:glow rad="101600">
              <a:schemeClr val="accent5">
                <a:lumMod val="50000"/>
                <a:alpha val="6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flat" dir="t">
              <a:rot lat="0" lon="0" rev="18900000"/>
            </a:lightRig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6000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هل التقيت </a:t>
            </a:r>
            <a:r>
              <a:rPr lang="ar-SA" sz="6000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يومًا ببائعٍ صغيرٍ؟</a:t>
            </a:r>
            <a:endParaRPr lang="ar-SA" sz="6000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 rot="21237246">
            <a:off x="1106700" y="3651202"/>
            <a:ext cx="7036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ar-SA" sz="4800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حسب رأيكم ما هو الشيء الذي دفع هذا الطفل لبيع </a:t>
            </a:r>
            <a:r>
              <a:rPr lang="ar-SA" sz="4800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العلكة؟</a:t>
            </a:r>
            <a:endParaRPr lang="ar-SA" sz="4800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s://encrypted-tbn3.gstatic.com/images?q=tbn:ANd9GcTQEfhwAzC6I3KIWE-GbdJwKDK0Vs_Hyzt0J2o-K_yArViBUW2-eg"/>
          <p:cNvPicPr>
            <a:picLocks noChangeAspect="1" noChangeArrowheads="1"/>
          </p:cNvPicPr>
          <p:nvPr/>
        </p:nvPicPr>
        <p:blipFill>
          <a:blip r:embed="rId2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مستطيل مستدير الزوايا 4"/>
          <p:cNvSpPr/>
          <p:nvPr/>
        </p:nvSpPr>
        <p:spPr>
          <a:xfrm rot="21389079">
            <a:off x="389487" y="1693283"/>
            <a:ext cx="8152500" cy="3024336"/>
          </a:xfrm>
          <a:prstGeom prst="roundRect">
            <a:avLst/>
          </a:prstGeom>
          <a:noFill/>
          <a:ln>
            <a:noFill/>
          </a:ln>
          <a:effectLst>
            <a:glow rad="101600">
              <a:schemeClr val="accent5">
                <a:lumMod val="50000"/>
                <a:alpha val="6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flat" dir="t">
              <a:rot lat="0" lon="0" rev="18900000"/>
            </a:lightRig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ar-SA" sz="5400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رأيُكَ في شخصيّةِ بائعِ العلكةِ؟</a:t>
            </a:r>
            <a:endParaRPr lang="en-US" sz="5400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 rot="21237246">
            <a:off x="1106700" y="4020533"/>
            <a:ext cx="7036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4800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هل القصّة واقعية أم خياليّة؟ </a:t>
            </a:r>
            <a:r>
              <a:rPr lang="ar-SA" sz="4800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علل.</a:t>
            </a:r>
            <a:endParaRPr lang="ar-SA" sz="7200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s://encrypted-tbn3.gstatic.com/images?q=tbn:ANd9GcTQEfhwAzC6I3KIWE-GbdJwKDK0Vs_Hyzt0J2o-K_yArViBUW2-eg"/>
          <p:cNvPicPr>
            <a:picLocks noChangeAspect="1" noChangeArrowheads="1"/>
          </p:cNvPicPr>
          <p:nvPr/>
        </p:nvPicPr>
        <p:blipFill>
          <a:blip r:embed="rId2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مستطيل مستدير الزوايا 4"/>
          <p:cNvSpPr/>
          <p:nvPr/>
        </p:nvSpPr>
        <p:spPr>
          <a:xfrm rot="21389079">
            <a:off x="495750" y="867782"/>
            <a:ext cx="8152500" cy="3024336"/>
          </a:xfrm>
          <a:prstGeom prst="roundRect">
            <a:avLst/>
          </a:prstGeom>
          <a:noFill/>
          <a:ln>
            <a:noFill/>
          </a:ln>
          <a:effectLst>
            <a:glow rad="101600">
              <a:schemeClr val="accent5">
                <a:lumMod val="50000"/>
                <a:alpha val="6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flat" dir="t">
              <a:rot lat="0" lon="0" rev="18900000"/>
            </a:lightRig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endParaRPr lang="en-US" sz="5400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 rot="21237246">
            <a:off x="981917" y="2861378"/>
            <a:ext cx="70745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JO" sz="4800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بماذا شعرْتَ وأنتَ تقرأُ النّصَّ</a:t>
            </a:r>
            <a:r>
              <a:rPr lang="ar-JO" sz="4800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؟</a:t>
            </a:r>
            <a:endParaRPr lang="ar-SA" sz="4800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lvl="0" algn="just"/>
            <a:r>
              <a:rPr lang="ar-SA" sz="4800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</a:t>
            </a:r>
            <a:r>
              <a:rPr lang="ar-SA" sz="4800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هي علاقة قصة بائع العلكة بوثيقة حقوق الطفل العالمية وحقوق الطفل في الإسلام؟</a:t>
            </a:r>
            <a:endParaRPr lang="ar-SA" sz="7200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218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سمة Office</vt:lpstr>
      <vt:lpstr>PowerPoint Presentation</vt:lpstr>
      <vt:lpstr>بائِعُ العِلْكَةِ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بائِعُ العِلْكَةِ</dc:title>
  <dc:creator>FUjiTSU</dc:creator>
  <cp:lastModifiedBy>ahmad1</cp:lastModifiedBy>
  <cp:revision>14</cp:revision>
  <dcterms:created xsi:type="dcterms:W3CDTF">2013-03-24T16:32:57Z</dcterms:created>
  <dcterms:modified xsi:type="dcterms:W3CDTF">2013-05-13T17:27:10Z</dcterms:modified>
</cp:coreProperties>
</file>