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421F8C-BDFA-4185-A419-6AE3CB62B3D3}"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D42A0AF-5E2A-4FF9-BA08-3940671E6066}"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421F8C-BDFA-4185-A419-6AE3CB62B3D3}" type="datetimeFigureOut">
              <a:rPr lang="ar-SA" smtClean="0"/>
              <a:pPr/>
              <a:t>21/12/1420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42A0AF-5E2A-4FF9-BA08-3940671E606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estdrag.pptx" TargetMode="External"/><Relationship Id="rId2" Type="http://schemas.openxmlformats.org/officeDocument/2006/relationships/hyperlink" Target="tmhed.pptx" TargetMode="External"/><Relationship Id="rId1" Type="http://schemas.openxmlformats.org/officeDocument/2006/relationships/slideLayout" Target="../slideLayouts/slideLayout1.xml"/><Relationship Id="rId6" Type="http://schemas.openxmlformats.org/officeDocument/2006/relationships/hyperlink" Target="wdefa.pptx" TargetMode="External"/><Relationship Id="rId5" Type="http://schemas.openxmlformats.org/officeDocument/2006/relationships/hyperlink" Target="egmal.pptx" TargetMode="External"/><Relationship Id="rId4" Type="http://schemas.openxmlformats.org/officeDocument/2006/relationships/hyperlink" Target="3r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7999"/>
          </a:xfrm>
        </p:spPr>
        <p:txBody>
          <a:bodyPr>
            <a:noAutofit/>
          </a:bodyPr>
          <a:lstStyle/>
          <a:p>
            <a:pPr algn="r">
              <a:lnSpc>
                <a:spcPct val="150000"/>
              </a:lnSpc>
            </a:pPr>
            <a:r>
              <a:rPr lang="ar-SA" sz="2400" b="1" dirty="0" smtClean="0">
                <a:latin typeface="Traditional Arabic" pitchFamily="18" charset="-78"/>
                <a:cs typeface="Traditional Arabic" pitchFamily="18" charset="-78"/>
              </a:rPr>
              <a:t>التمهيد: يفتتح الدرس بمشاهدة </a:t>
            </a:r>
            <a:r>
              <a:rPr lang="ar-SA" sz="2400" b="1" dirty="0" smtClean="0">
                <a:latin typeface="Traditional Arabic" pitchFamily="18" charset="-78"/>
                <a:cs typeface="Traditional Arabic" pitchFamily="18" charset="-78"/>
                <a:hlinkClick r:id="rId2" action="ppaction://hlinkpres?slideindex=1&amp;slidetitle="/>
              </a:rPr>
              <a:t>فيديو كليب </a:t>
            </a:r>
            <a:r>
              <a:rPr lang="ar-SA" sz="2400" b="1" dirty="0" smtClean="0">
                <a:latin typeface="Traditional Arabic" pitchFamily="18" charset="-78"/>
                <a:cs typeface="Traditional Arabic" pitchFamily="18" charset="-78"/>
              </a:rPr>
              <a:t>لأطفال </a:t>
            </a:r>
            <a:r>
              <a:rPr lang="ar-SA" sz="2400" b="1" dirty="0" smtClean="0">
                <a:latin typeface="Traditional Arabic" pitchFamily="18" charset="-78"/>
                <a:cs typeface="Traditional Arabic" pitchFamily="18" charset="-78"/>
              </a:rPr>
              <a:t>طيور الجنة بعنوان“ياي ما أحلى العطلة“، ثم مناقشة موضوع الأغنية من خلال ربطه بواقع التلاميذ من حيث كيفية قضائهم لعطلة الشتاء.</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الاستدراج: طرح الأسئلة المرفقة في </a:t>
            </a:r>
            <a:r>
              <a:rPr lang="ar-SA" sz="2400" b="1" dirty="0" smtClean="0">
                <a:latin typeface="Traditional Arabic" pitchFamily="18" charset="-78"/>
                <a:cs typeface="Traditional Arabic" pitchFamily="18" charset="-78"/>
                <a:hlinkClick r:id="rId3" action="ppaction://hlinkpres?slideindex=1&amp;slidetitle="/>
              </a:rPr>
              <a:t>العارضة </a:t>
            </a:r>
            <a:r>
              <a:rPr lang="ar-SA" sz="2400" b="1" dirty="0" smtClean="0">
                <a:latin typeface="Traditional Arabic" pitchFamily="18" charset="-78"/>
                <a:cs typeface="Traditional Arabic" pitchFamily="18" charset="-78"/>
              </a:rPr>
              <a:t>والمرتبطة بقضاء عطلة الشتاء ومن ثمّ ربطها بموضوع الدرس « الوقت من ذهب». . </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العرض: يطلب من الطالب فتح الكتاب على درس </a:t>
            </a:r>
            <a:r>
              <a:rPr lang="ar-SA" sz="2400" b="1" dirty="0" smtClean="0">
                <a:latin typeface="Traditional Arabic" pitchFamily="18" charset="-78"/>
                <a:cs typeface="Traditional Arabic" pitchFamily="18" charset="-78"/>
              </a:rPr>
              <a:t>«الوقت </a:t>
            </a:r>
            <a:r>
              <a:rPr lang="ar-SA" sz="2400" b="1" dirty="0" smtClean="0">
                <a:latin typeface="Traditional Arabic" pitchFamily="18" charset="-78"/>
                <a:cs typeface="Traditional Arabic" pitchFamily="18" charset="-78"/>
              </a:rPr>
              <a:t>من </a:t>
            </a:r>
            <a:r>
              <a:rPr lang="ar-SA" sz="2400" b="1" dirty="0" smtClean="0">
                <a:latin typeface="Traditional Arabic" pitchFamily="18" charset="-78"/>
                <a:cs typeface="Traditional Arabic" pitchFamily="18" charset="-78"/>
              </a:rPr>
              <a:t>ذهب» </a:t>
            </a:r>
            <a:r>
              <a:rPr lang="ar-SA" sz="2400" b="1" dirty="0" smtClean="0">
                <a:latin typeface="Traditional Arabic" pitchFamily="18" charset="-78"/>
                <a:cs typeface="Traditional Arabic" pitchFamily="18" charset="-78"/>
              </a:rPr>
              <a:t>صفحة 243 </a:t>
            </a:r>
            <a:r>
              <a:rPr lang="ar-SA" sz="2400" b="1" dirty="0" smtClean="0">
                <a:latin typeface="Traditional Arabic" pitchFamily="18" charset="-78"/>
                <a:cs typeface="Traditional Arabic" pitchFamily="18" charset="-78"/>
              </a:rPr>
              <a:t>:</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يتم </a:t>
            </a:r>
            <a:r>
              <a:rPr lang="ar-SA" sz="2400" b="1" dirty="0" smtClean="0">
                <a:latin typeface="Traditional Arabic" pitchFamily="18" charset="-78"/>
                <a:cs typeface="Traditional Arabic" pitchFamily="18" charset="-78"/>
              </a:rPr>
              <a:t>قراءة الدرس قراءة نموذجية ويقوم الطلاب بتصحيح بعضهم البعض .</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ثم يتم </a:t>
            </a:r>
            <a:r>
              <a:rPr lang="ar-SA" sz="2400" b="1" dirty="0" smtClean="0">
                <a:latin typeface="Traditional Arabic" pitchFamily="18" charset="-78"/>
                <a:cs typeface="Traditional Arabic" pitchFamily="18" charset="-78"/>
                <a:hlinkClick r:id="rId4" action="ppaction://hlinkpres?slideindex=1&amp;slidetitle="/>
              </a:rPr>
              <a:t>طرح أسئلة </a:t>
            </a:r>
            <a:r>
              <a:rPr lang="ar-SA" sz="2400" b="1" dirty="0" smtClean="0">
                <a:latin typeface="Traditional Arabic" pitchFamily="18" charset="-78"/>
                <a:cs typeface="Traditional Arabic" pitchFamily="18" charset="-78"/>
              </a:rPr>
              <a:t>للنقاش حول مضمون النص.</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الإجمال: </a:t>
            </a:r>
            <a:r>
              <a:rPr lang="ar-SA" sz="2400" b="1" dirty="0" smtClean="0">
                <a:latin typeface="Traditional Arabic" pitchFamily="18" charset="-78"/>
                <a:cs typeface="Traditional Arabic" pitchFamily="18" charset="-78"/>
                <a:hlinkClick r:id="rId5" action="ppaction://hlinkpres?slideindex=1&amp;slidetitle="/>
              </a:rPr>
              <a:t>عرض شريحة </a:t>
            </a:r>
            <a:r>
              <a:rPr lang="ar-SA" sz="2400" b="1" dirty="0" smtClean="0">
                <a:latin typeface="Traditional Arabic" pitchFamily="18" charset="-78"/>
                <a:cs typeface="Traditional Arabic" pitchFamily="18" charset="-78"/>
              </a:rPr>
              <a:t>تلخص الفكرة المركزيّة من نص: “ </a:t>
            </a:r>
            <a:r>
              <a:rPr lang="ar-SA" sz="2400" b="1" dirty="0" smtClean="0">
                <a:latin typeface="Traditional Arabic" pitchFamily="18" charset="-78"/>
                <a:cs typeface="Traditional Arabic" pitchFamily="18" charset="-78"/>
              </a:rPr>
              <a:t>الوقت من ذهب</a:t>
            </a:r>
            <a:r>
              <a:rPr lang="ar-SA" sz="2400" b="1" dirty="0" smtClean="0">
                <a:latin typeface="Traditional Arabic" pitchFamily="18" charset="-78"/>
                <a:cs typeface="Traditional Arabic" pitchFamily="18" charset="-78"/>
              </a:rPr>
              <a:t>“. </a:t>
            </a:r>
            <a:r>
              <a:rPr lang="ar-SA" sz="2400" b="1" dirty="0" smtClean="0">
                <a:latin typeface="Traditional Arabic" pitchFamily="18" charset="-78"/>
                <a:cs typeface="Traditional Arabic" pitchFamily="18" charset="-78"/>
              </a:rPr>
              <a:t/>
            </a:r>
            <a:br>
              <a:rPr lang="ar-SA"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الوظيفة </a:t>
            </a:r>
            <a:r>
              <a:rPr lang="ar-SA" sz="2400" b="1" dirty="0" smtClean="0">
                <a:latin typeface="Traditional Arabic" pitchFamily="18" charset="-78"/>
                <a:cs typeface="Traditional Arabic" pitchFamily="18" charset="-78"/>
              </a:rPr>
              <a:t>البيتية:</a:t>
            </a:r>
            <a:r>
              <a:rPr lang="ar-SA" sz="2400" dirty="0" smtClean="0">
                <a:ln w="18000">
                  <a:solidFill>
                    <a:schemeClr val="bg2">
                      <a:lumMod val="10000"/>
                    </a:schemeClr>
                  </a:solidFill>
                  <a:prstDash val="solid"/>
                  <a:miter lim="800000"/>
                </a:ln>
                <a:latin typeface="Traditional Arabic" pitchFamily="18" charset="-78"/>
                <a:cs typeface="Traditional Arabic" pitchFamily="18" charset="-78"/>
              </a:rPr>
              <a:t> </a:t>
            </a:r>
            <a:r>
              <a:rPr lang="ar-SA" sz="2400" dirty="0" smtClean="0">
                <a:ln w="18000">
                  <a:solidFill>
                    <a:schemeClr val="bg2">
                      <a:lumMod val="10000"/>
                    </a:schemeClr>
                  </a:solidFill>
                  <a:prstDash val="solid"/>
                  <a:miter lim="800000"/>
                </a:ln>
                <a:latin typeface="Traditional Arabic" pitchFamily="18" charset="-78"/>
                <a:cs typeface="Traditional Arabic" pitchFamily="18" charset="-78"/>
                <a:hlinkClick r:id="rId6" action="ppaction://hlinkpres?slideindex=1&amp;slidetitle="/>
              </a:rPr>
              <a:t>تصميم </a:t>
            </a:r>
            <a:r>
              <a:rPr lang="ar-SA" sz="2400" dirty="0" smtClean="0">
                <a:ln w="18000">
                  <a:solidFill>
                    <a:schemeClr val="bg2">
                      <a:lumMod val="10000"/>
                    </a:schemeClr>
                  </a:solidFill>
                  <a:prstDash val="solid"/>
                  <a:miter lim="800000"/>
                </a:ln>
                <a:latin typeface="Traditional Arabic" pitchFamily="18" charset="-78"/>
                <a:cs typeface="Traditional Arabic" pitchFamily="18" charset="-78"/>
              </a:rPr>
              <a:t>تخطيط لتنظيم وقت العطلة.  </a:t>
            </a:r>
            <a:endParaRPr lang="ar-SA" sz="2400" dirty="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31</Words>
  <Application>Microsoft Office PowerPoint</Application>
  <PresentationFormat>‫הצגה על המסך (4:3)</PresentationFormat>
  <Paragraphs>1</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التمهيد: يفتتح الدرس بمشاهدة فيديو كليب لأطفال طيور الجنة بعنوان“ياي ما أحلى العطلة“، ثم مناقشة موضوع الأغنية من خلال ربطه بواقع التلاميذ من حيث كيفية قضائهم لعطلة الشتاء. الاستدراج: طرح الأسئلة المرفقة في العارضة والمرتبطة بقضاء عطلة الشتاء ومن ثمّ ربطها بموضوع الدرس « الوقت من ذهب». .  العرض: يطلب من الطالب فتح الكتاب على درس «الوقت من ذهب» صفحة 243 : يتم قراءة الدرس قراءة نموذجية ويقوم الطلاب بتصحيح بعضهم البعض . ثم يتم طرح أسئلة للنقاش حول مضمون النص. الإجمال: عرض شريحة تلخص الفكرة المركزيّة من نص: “ الوقت من ذهب“.  الوظيفة البيتية: تصميم تخطيط لتنظيم وقت العطلة.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 نفتتح الدرس بالاستماع إلى نشيد لطيور الجنة بعنوان“ياي ما احلى العطلة“ ومشاهدة الفيديو الخاص بها, ثم ننقاش الفيديو مع ربطه بواقع الطلاب وشعورهم عندما سمعوا بحلول العطلة والحوار حول طريقة قضاء عطلة الشتاء. الاستدراج: طرح أسئلة لاستدراج الطالب لموضوع الدرس  والأسئلة كالتالي: 1. كيف تقيّم قضاؤك للعطلة؟ 2.هل انت راض عن تقسيم وقتك في العطلة؟ ولماذا؟ 3. هل سمعتم بالحكمة التي تقول ”الوقت من ذهب“؟ 4. ما علاقة هذه الحكمة بعطلة الشتاء؟ العرض: يطلب من الطالب فتح الكتاب على درس الوقت من ذهب صفحة 243 ويتم طرح أسئلة حول فضاء النص كالصورة والعنوان ويتم طرح أسئلة بمهارات تفكير عليا مثل حسب رأيك ما هي صلة القرابة بين العجوز والاطفال؟ تخيل حوار يدور بين الجد والاطفال؟ ما هي العلاقة بين عنوان الدرس وبين الصورة؟ حسب رأيك عن ماذا يتحدث النص؟ ما هي علاقة الوقت بالذهب؟ يتم قراءة الدرس قراءة نموذجية ويقوم الطلاب بتصحيح بعضهم البعض . ثم يتم طرح أسئلة للنقاش حول مضمون النص. الإجمال:اقول:تعلمنا اليوم عن الحكمة“ الوقت من ذهب“ والتي تعني عدم إهدار الوقت فيما لا قيمة له وانه علينا أن نستغل الوقت في امور نستفيد منها الوظيفة البيتية:اكتب في دفترك تخطيطا تنظم به وقتك بعد العطلة</dc:title>
  <dc:creator>FUjiTSU</dc:creator>
  <cp:lastModifiedBy>User</cp:lastModifiedBy>
  <cp:revision>10</cp:revision>
  <dcterms:created xsi:type="dcterms:W3CDTF">2013-01-22T15:49:13Z</dcterms:created>
  <dcterms:modified xsi:type="dcterms:W3CDTF">2000-03-26T12:50:12Z</dcterms:modified>
</cp:coreProperties>
</file>