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4" r:id="rId7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71" d="100"/>
          <a:sy n="71" d="100"/>
        </p:scale>
        <p:origin x="-11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5CA66B-07AD-44E4-8983-0E8639BB0218}" type="datetimeFigureOut">
              <a:rPr lang="ar-SA" smtClean="0"/>
              <a:pPr/>
              <a:t>21/12/1420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3414A-734A-4509-80CC-410487678837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5CA66B-07AD-44E4-8983-0E8639BB0218}" type="datetimeFigureOut">
              <a:rPr lang="ar-SA" smtClean="0"/>
              <a:pPr/>
              <a:t>21/12/1420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3414A-734A-4509-80CC-410487678837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5CA66B-07AD-44E4-8983-0E8639BB0218}" type="datetimeFigureOut">
              <a:rPr lang="ar-SA" smtClean="0"/>
              <a:pPr/>
              <a:t>21/12/1420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3414A-734A-4509-80CC-410487678837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5CA66B-07AD-44E4-8983-0E8639BB0218}" type="datetimeFigureOut">
              <a:rPr lang="ar-SA" smtClean="0"/>
              <a:pPr/>
              <a:t>21/12/1420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3414A-734A-4509-80CC-410487678837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5CA66B-07AD-44E4-8983-0E8639BB0218}" type="datetimeFigureOut">
              <a:rPr lang="ar-SA" smtClean="0"/>
              <a:pPr/>
              <a:t>21/12/1420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3414A-734A-4509-80CC-410487678837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5CA66B-07AD-44E4-8983-0E8639BB0218}" type="datetimeFigureOut">
              <a:rPr lang="ar-SA" smtClean="0"/>
              <a:pPr/>
              <a:t>21/12/1420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3414A-734A-4509-80CC-410487678837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5CA66B-07AD-44E4-8983-0E8639BB0218}" type="datetimeFigureOut">
              <a:rPr lang="ar-SA" smtClean="0"/>
              <a:pPr/>
              <a:t>21/12/1420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3414A-734A-4509-80CC-410487678837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5CA66B-07AD-44E4-8983-0E8639BB0218}" type="datetimeFigureOut">
              <a:rPr lang="ar-SA" smtClean="0"/>
              <a:pPr/>
              <a:t>21/12/1420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3414A-734A-4509-80CC-410487678837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5CA66B-07AD-44E4-8983-0E8639BB0218}" type="datetimeFigureOut">
              <a:rPr lang="ar-SA" smtClean="0"/>
              <a:pPr/>
              <a:t>21/12/1420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3414A-734A-4509-80CC-410487678837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5CA66B-07AD-44E4-8983-0E8639BB0218}" type="datetimeFigureOut">
              <a:rPr lang="ar-SA" smtClean="0"/>
              <a:pPr/>
              <a:t>21/12/1420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3414A-734A-4509-80CC-410487678837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5CA66B-07AD-44E4-8983-0E8639BB0218}" type="datetimeFigureOut">
              <a:rPr lang="ar-SA" smtClean="0"/>
              <a:pPr/>
              <a:t>21/12/1420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3414A-734A-4509-80CC-410487678837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5CA66B-07AD-44E4-8983-0E8639BB0218}" type="datetimeFigureOut">
              <a:rPr lang="ar-SA" smtClean="0"/>
              <a:pPr/>
              <a:t>21/12/1420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B3414A-734A-4509-80CC-410487678837}" type="slidenum">
              <a:rPr lang="ar-SA" smtClean="0"/>
              <a:pPr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C:\Users\FUjiTSU\Downloads\25d30a916bb5ebc7de64709487f1060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252536" y="0"/>
            <a:ext cx="9396536" cy="6858000"/>
          </a:xfrm>
          <a:prstGeom prst="rect">
            <a:avLst/>
          </a:prstGeom>
          <a:noFill/>
        </p:spPr>
      </p:pic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755576" y="836713"/>
            <a:ext cx="7416824" cy="1224136"/>
          </a:xfrm>
        </p:spPr>
        <p:txBody>
          <a:bodyPr/>
          <a:lstStyle/>
          <a:p>
            <a:endParaRPr lang="ar-SA" dirty="0"/>
          </a:p>
        </p:txBody>
      </p:sp>
      <p:sp>
        <p:nvSpPr>
          <p:cNvPr id="5" name="نجمة مكونة من 12 نقطة 4"/>
          <p:cNvSpPr/>
          <p:nvPr/>
        </p:nvSpPr>
        <p:spPr>
          <a:xfrm>
            <a:off x="1763688" y="908720"/>
            <a:ext cx="5328592" cy="1584176"/>
          </a:xfrm>
          <a:prstGeom prst="star12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1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ar-SA" sz="3600" b="1" dirty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أ</a:t>
            </a:r>
            <a:r>
              <a:rPr lang="ar-SA" sz="3600" b="1" dirty="0" smtClean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نواع </a:t>
            </a:r>
            <a:r>
              <a:rPr lang="ar-SA" sz="3600" b="1" dirty="0" smtClean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الرسائل</a:t>
            </a:r>
            <a:endParaRPr lang="ar-SA" sz="3600" b="1" dirty="0">
              <a:ln w="11430"/>
              <a:solidFill>
                <a:schemeClr val="tx1">
                  <a:lumMod val="95000"/>
                  <a:lumOff val="5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6" name="تمرير عمودي 5"/>
          <p:cNvSpPr/>
          <p:nvPr/>
        </p:nvSpPr>
        <p:spPr>
          <a:xfrm>
            <a:off x="5796136" y="3356992"/>
            <a:ext cx="2483768" cy="2016224"/>
          </a:xfrm>
          <a:prstGeom prst="verticalScroll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marL="514350" indent="-514350"/>
            <a:r>
              <a:rPr lang="ar-SA" sz="3200" b="1" dirty="0" smtClean="0">
                <a:ln w="17780" cmpd="sng">
                  <a:solidFill>
                    <a:schemeClr val="tx1"/>
                  </a:solidFill>
                  <a:prstDash val="solid"/>
                  <a:miter lim="800000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الرسالة الشخصية</a:t>
            </a:r>
          </a:p>
        </p:txBody>
      </p:sp>
      <p:sp>
        <p:nvSpPr>
          <p:cNvPr id="7" name="تمرير عمودي 6"/>
          <p:cNvSpPr/>
          <p:nvPr/>
        </p:nvSpPr>
        <p:spPr>
          <a:xfrm>
            <a:off x="1403648" y="3356992"/>
            <a:ext cx="2483768" cy="2016224"/>
          </a:xfrm>
          <a:prstGeom prst="verticalScroll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marL="514350" indent="-514350"/>
            <a:r>
              <a:rPr lang="ar-SA" sz="3200" b="1" dirty="0" smtClean="0">
                <a:ln w="17780" cmpd="sng">
                  <a:solidFill>
                    <a:schemeClr val="tx1"/>
                  </a:solidFill>
                  <a:prstDash val="solid"/>
                  <a:miter lim="800000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الرسالة الرسمية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FUjiTSU\Downloads\25d30a916bb5ebc7de64709487f1060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252536" y="0"/>
            <a:ext cx="9396536" cy="6858000"/>
          </a:xfrm>
          <a:prstGeom prst="rect">
            <a:avLst/>
          </a:prstGeom>
          <a:noFill/>
        </p:spPr>
      </p:pic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ar-SA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الرسالة الرسمية</a:t>
            </a:r>
            <a:endParaRPr lang="ar-SA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899592" y="1600200"/>
            <a:ext cx="7787208" cy="4525963"/>
          </a:xfrm>
        </p:spPr>
        <p:txBody>
          <a:bodyPr/>
          <a:lstStyle/>
          <a:p>
            <a:r>
              <a:rPr lang="ar-SA" b="1" dirty="0" smtClean="0">
                <a:ln w="17780" cmpd="sng">
                  <a:solidFill>
                    <a:schemeClr val="tx1"/>
                  </a:solidFill>
                  <a:prstDash val="solid"/>
                  <a:miter lim="800000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هي رسائل مرسلة إلى جهات رسمية كالمؤسسات </a:t>
            </a:r>
          </a:p>
          <a:p>
            <a:endParaRPr lang="ar-SA" b="1" dirty="0">
              <a:ln w="17780" cmpd="sng">
                <a:solidFill>
                  <a:schemeClr val="tx1"/>
                </a:solidFill>
                <a:prstDash val="solid"/>
                <a:miter lim="800000"/>
              </a:ln>
              <a:solidFill>
                <a:schemeClr val="tx1">
                  <a:lumMod val="95000"/>
                  <a:lumOff val="5000"/>
                </a:schemeClr>
              </a:solidFill>
              <a:effectLst>
                <a:outerShdw blurRad="50800" algn="tl" rotWithShape="0">
                  <a:srgbClr val="000000"/>
                </a:outerShdw>
              </a:effectLst>
            </a:endParaRPr>
          </a:p>
          <a:p>
            <a:r>
              <a:rPr lang="ar-SA" b="1" dirty="0" smtClean="0">
                <a:ln w="17780" cmpd="sng">
                  <a:solidFill>
                    <a:schemeClr val="tx1"/>
                  </a:solidFill>
                  <a:prstDash val="solid"/>
                  <a:miter lim="800000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تمتاز لغة الرسالة الرسمية </a:t>
            </a:r>
            <a:r>
              <a:rPr lang="ar-SA" b="1" dirty="0" smtClean="0">
                <a:ln w="17780" cmpd="sng">
                  <a:solidFill>
                    <a:schemeClr val="tx1"/>
                  </a:solidFill>
                  <a:prstDash val="solid"/>
                  <a:miter lim="800000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بالإيجاز والوضوح،</a:t>
            </a:r>
            <a:endParaRPr lang="ar-SA" b="1" dirty="0" smtClean="0">
              <a:ln w="17780" cmpd="sng">
                <a:solidFill>
                  <a:schemeClr val="tx1"/>
                </a:solidFill>
                <a:prstDash val="solid"/>
                <a:miter lim="800000"/>
              </a:ln>
              <a:solidFill>
                <a:schemeClr val="tx1">
                  <a:lumMod val="95000"/>
                  <a:lumOff val="5000"/>
                </a:schemeClr>
              </a:solidFill>
              <a:effectLst>
                <a:outerShdw blurRad="50800" algn="tl" rotWithShape="0">
                  <a:srgbClr val="000000"/>
                </a:outerShdw>
              </a:effectLst>
            </a:endParaRPr>
          </a:p>
          <a:p>
            <a:pPr>
              <a:buNone/>
            </a:pPr>
            <a:r>
              <a:rPr lang="ar-SA" b="1" dirty="0" smtClean="0">
                <a:ln w="17780" cmpd="sng">
                  <a:solidFill>
                    <a:schemeClr val="tx1"/>
                  </a:solidFill>
                  <a:prstDash val="solid"/>
                  <a:miter lim="800000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 واستعمال صيغة </a:t>
            </a:r>
            <a:r>
              <a:rPr lang="ar-SA" b="1" dirty="0" smtClean="0">
                <a:ln w="17780" cmpd="sng">
                  <a:solidFill>
                    <a:schemeClr val="tx1"/>
                  </a:solidFill>
                  <a:prstDash val="solid"/>
                  <a:miter lim="800000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المخاطبة، </a:t>
            </a:r>
            <a:r>
              <a:rPr lang="ar-SA" b="1" dirty="0" smtClean="0">
                <a:ln w="17780" cmpd="sng">
                  <a:solidFill>
                    <a:schemeClr val="tx1"/>
                  </a:solidFill>
                  <a:prstDash val="solid"/>
                  <a:miter lim="800000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وتعتمد على منطق مقنع  وحقائق </a:t>
            </a:r>
            <a:r>
              <a:rPr lang="ar-SA" b="1" dirty="0" smtClean="0">
                <a:ln w="17780" cmpd="sng">
                  <a:solidFill>
                    <a:schemeClr val="tx1"/>
                  </a:solidFill>
                  <a:prstDash val="solid"/>
                  <a:miter lim="800000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ثابتة. </a:t>
            </a:r>
            <a:endParaRPr lang="ar-SA" b="1" dirty="0">
              <a:ln w="17780" cmpd="sng">
                <a:solidFill>
                  <a:schemeClr val="tx1"/>
                </a:solidFill>
                <a:prstDash val="solid"/>
                <a:miter lim="800000"/>
              </a:ln>
              <a:solidFill>
                <a:schemeClr val="tx1">
                  <a:lumMod val="95000"/>
                  <a:lumOff val="5000"/>
                </a:schemeClr>
              </a:soli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FUjiTSU\Downloads\25d30a916bb5ebc7de64709487f1060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252536" y="0"/>
            <a:ext cx="9396536" cy="6858000"/>
          </a:xfrm>
          <a:prstGeom prst="rect">
            <a:avLst/>
          </a:prstGeom>
          <a:noFill/>
        </p:spPr>
      </p:pic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ar-SA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الرسالة الشخصية</a:t>
            </a:r>
            <a:endParaRPr lang="ar-SA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b="1" dirty="0" smtClean="0">
                <a:ln w="17780" cmpd="sng">
                  <a:solidFill>
                    <a:schemeClr val="tx1"/>
                  </a:solidFill>
                  <a:prstDash val="solid"/>
                  <a:miter lim="800000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نص اتصالي بين طرفين تجمعهما صداقة أو صلة قرابة.</a:t>
            </a:r>
          </a:p>
          <a:p>
            <a:r>
              <a:rPr lang="ar-SA" b="1" dirty="0" smtClean="0">
                <a:ln w="17780" cmpd="sng">
                  <a:solidFill>
                    <a:schemeClr val="tx1"/>
                  </a:solidFill>
                  <a:prstDash val="solid"/>
                  <a:miter lim="800000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تمتاز  لغة الرسالة الشخصية  بالبساطة واستعمال </a:t>
            </a:r>
            <a:r>
              <a:rPr lang="ar-SA" b="1" dirty="0" err="1" smtClean="0">
                <a:ln w="17780" cmpd="sng">
                  <a:solidFill>
                    <a:schemeClr val="tx1"/>
                  </a:solidFill>
                  <a:prstDash val="solid"/>
                  <a:miter lim="800000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التعابير</a:t>
            </a:r>
            <a:r>
              <a:rPr lang="ar-SA" b="1" dirty="0" smtClean="0">
                <a:ln w="17780" cmpd="sng">
                  <a:solidFill>
                    <a:schemeClr val="tx1"/>
                  </a:solidFill>
                  <a:prstDash val="solid"/>
                  <a:miter lim="800000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 العاطفية  كوصف </a:t>
            </a:r>
            <a:r>
              <a:rPr lang="ar-SA" b="1" dirty="0" err="1" smtClean="0">
                <a:ln w="17780" cmpd="sng">
                  <a:solidFill>
                    <a:schemeClr val="tx1"/>
                  </a:solidFill>
                  <a:prstDash val="solid"/>
                  <a:miter lim="800000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المشاعر .</a:t>
            </a:r>
            <a:endParaRPr lang="ar-SA" b="1" dirty="0">
              <a:ln w="17780" cmpd="sng">
                <a:solidFill>
                  <a:schemeClr val="tx1"/>
                </a:solidFill>
                <a:prstDash val="solid"/>
                <a:miter lim="800000"/>
              </a:ln>
              <a:solidFill>
                <a:schemeClr val="tx1">
                  <a:lumMod val="95000"/>
                  <a:lumOff val="5000"/>
                </a:schemeClr>
              </a:soli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FUjiTSU\Downloads\25d30a916bb5ebc7de64709487f1060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252536" y="0"/>
            <a:ext cx="9396536" cy="6858000"/>
          </a:xfrm>
          <a:prstGeom prst="rect">
            <a:avLst/>
          </a:prstGeom>
          <a:noFill/>
        </p:spPr>
      </p:pic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5" name="تمرير عمودي 4"/>
          <p:cNvSpPr/>
          <p:nvPr/>
        </p:nvSpPr>
        <p:spPr>
          <a:xfrm rot="1445788">
            <a:off x="2710621" y="920332"/>
            <a:ext cx="4107616" cy="4104456"/>
          </a:xfrm>
          <a:prstGeom prst="verticalScroll">
            <a:avLst/>
          </a:prstGeom>
          <a:ln>
            <a:solidFill>
              <a:srgbClr val="FF0000"/>
            </a:solidFill>
          </a:ln>
          <a:effectLst>
            <a:glow rad="228600">
              <a:schemeClr val="accent6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  <a:reflection blurRad="6350" stA="50000" endA="300" endPos="55500" dist="101600" dir="5400000" sy="-100000" algn="bl" rotWithShape="0"/>
          </a:effectLst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 dirty="0"/>
          </a:p>
        </p:txBody>
      </p:sp>
      <p:sp>
        <p:nvSpPr>
          <p:cNvPr id="6" name="مستطيل 5"/>
          <p:cNvSpPr/>
          <p:nvPr/>
        </p:nvSpPr>
        <p:spPr>
          <a:xfrm rot="1639356">
            <a:off x="2987824" y="2852936"/>
            <a:ext cx="311816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ar-SA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مبنى الرسائل</a:t>
            </a:r>
            <a:endParaRPr lang="ar-SA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تمرير عمودي 4"/>
          <p:cNvSpPr/>
          <p:nvPr/>
        </p:nvSpPr>
        <p:spPr>
          <a:xfrm>
            <a:off x="-324544" y="0"/>
            <a:ext cx="9468544" cy="6858000"/>
          </a:xfrm>
          <a:prstGeom prst="verticalScroll">
            <a:avLst>
              <a:gd name="adj" fmla="val 10595"/>
            </a:avLst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75000"/>
              </a:schemeClr>
            </a:solidFill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endParaRPr lang="ar-SA" dirty="0" smtClean="0">
              <a:ln>
                <a:solidFill>
                  <a:schemeClr val="tx1"/>
                </a:solidFill>
              </a:ln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endParaRPr lang="ar-SA" dirty="0">
              <a:ln>
                <a:solidFill>
                  <a:schemeClr val="tx1"/>
                </a:solidFill>
              </a:ln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r>
              <a:rPr lang="ar-SA" dirty="0" smtClean="0">
                <a:ln>
                  <a:solidFill>
                    <a:schemeClr val="tx1"/>
                  </a:solidFill>
                </a:ln>
                <a:solidFill>
                  <a:schemeClr val="tx1">
                    <a:lumMod val="95000"/>
                    <a:lumOff val="5000"/>
                  </a:schemeClr>
                </a:solidFill>
              </a:rPr>
              <a:t>                                                                          التاريخ: ........................</a:t>
            </a:r>
            <a:br>
              <a:rPr lang="ar-SA" dirty="0" smtClean="0">
                <a:ln>
                  <a:solidFill>
                    <a:schemeClr val="tx1"/>
                  </a:solidFill>
                </a:ln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ar-SA" dirty="0" smtClean="0">
                <a:ln>
                  <a:solidFill>
                    <a:schemeClr val="tx1"/>
                  </a:solidFill>
                </a:ln>
                <a:solidFill>
                  <a:schemeClr val="tx1">
                    <a:lumMod val="95000"/>
                    <a:lumOff val="5000"/>
                  </a:schemeClr>
                </a:solidFill>
              </a:rPr>
              <a:t/>
            </a:r>
            <a:br>
              <a:rPr lang="ar-SA" dirty="0" smtClean="0">
                <a:ln>
                  <a:solidFill>
                    <a:schemeClr val="tx1"/>
                  </a:solidFill>
                </a:ln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ar-SA" dirty="0" smtClean="0">
                <a:ln>
                  <a:solidFill>
                    <a:schemeClr val="tx1"/>
                  </a:solidFill>
                </a:ln>
                <a:solidFill>
                  <a:schemeClr val="tx1">
                    <a:lumMod val="95000"/>
                    <a:lumOff val="5000"/>
                  </a:schemeClr>
                </a:solidFill>
              </a:rPr>
              <a:t>اسم المرسل </a:t>
            </a:r>
            <a:r>
              <a:rPr lang="ar-SA" dirty="0" err="1" smtClean="0">
                <a:ln>
                  <a:solidFill>
                    <a:schemeClr val="tx1"/>
                  </a:solidFill>
                </a:ln>
                <a:solidFill>
                  <a:schemeClr val="tx1">
                    <a:lumMod val="95000"/>
                    <a:lumOff val="5000"/>
                  </a:schemeClr>
                </a:solidFill>
              </a:rPr>
              <a:t>وعنوانه .......................................</a:t>
            </a:r>
            <a:r>
              <a:rPr lang="ar-SA" dirty="0" smtClean="0">
                <a:ln>
                  <a:solidFill>
                    <a:schemeClr val="tx1"/>
                  </a:solidFill>
                </a:ln>
                <a:solidFill>
                  <a:schemeClr val="tx1">
                    <a:lumMod val="95000"/>
                    <a:lumOff val="5000"/>
                  </a:schemeClr>
                </a:solidFill>
              </a:rPr>
              <a:t/>
            </a:r>
            <a:br>
              <a:rPr lang="ar-SA" dirty="0" smtClean="0">
                <a:ln>
                  <a:solidFill>
                    <a:schemeClr val="tx1"/>
                  </a:solidFill>
                </a:ln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ar-SA" dirty="0" smtClean="0">
                <a:ln>
                  <a:solidFill>
                    <a:schemeClr val="tx1"/>
                  </a:solidFill>
                </a:ln>
                <a:solidFill>
                  <a:schemeClr val="tx1">
                    <a:lumMod val="95000"/>
                    <a:lumOff val="5000"/>
                  </a:schemeClr>
                </a:solidFill>
              </a:rPr>
              <a:t/>
            </a:r>
            <a:br>
              <a:rPr lang="ar-SA" dirty="0" smtClean="0">
                <a:ln>
                  <a:solidFill>
                    <a:schemeClr val="tx1"/>
                  </a:solidFill>
                </a:ln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ar-SA" dirty="0" err="1" smtClean="0">
                <a:ln>
                  <a:solidFill>
                    <a:schemeClr val="tx1"/>
                  </a:solidFill>
                </a:ln>
                <a:solidFill>
                  <a:schemeClr val="tx1">
                    <a:lumMod val="95000"/>
                    <a:lumOff val="5000"/>
                  </a:schemeClr>
                </a:solidFill>
              </a:rPr>
              <a:t>المقدّمة </a:t>
            </a:r>
            <a:r>
              <a:rPr lang="ar-SA" dirty="0" smtClean="0">
                <a:ln>
                  <a:solidFill>
                    <a:schemeClr val="tx1"/>
                  </a:solidFill>
                </a:ln>
                <a:solidFill>
                  <a:schemeClr val="tx1">
                    <a:lumMod val="95000"/>
                    <a:lumOff val="5000"/>
                  </a:schemeClr>
                </a:solidFill>
              </a:rPr>
              <a:t>(جملة </a:t>
            </a:r>
            <a:r>
              <a:rPr lang="ar-SA" dirty="0" err="1" smtClean="0">
                <a:ln>
                  <a:solidFill>
                    <a:schemeClr val="tx1"/>
                  </a:solidFill>
                </a:ln>
                <a:solidFill>
                  <a:schemeClr val="tx1">
                    <a:lumMod val="95000"/>
                    <a:lumOff val="5000"/>
                  </a:schemeClr>
                </a:solidFill>
              </a:rPr>
              <a:t>التوجه </a:t>
            </a:r>
            <a:r>
              <a:rPr lang="ar-SA" dirty="0" smtClean="0">
                <a:ln>
                  <a:solidFill>
                    <a:schemeClr val="tx1"/>
                  </a:solidFill>
                </a:ln>
                <a:solidFill>
                  <a:schemeClr val="tx1">
                    <a:lumMod val="95000"/>
                    <a:lumOff val="5000"/>
                  </a:schemeClr>
                </a:solidFill>
              </a:rPr>
              <a:t>/ الخطاب</a:t>
            </a:r>
            <a:r>
              <a:rPr lang="ar-SA" dirty="0" err="1" smtClean="0">
                <a:ln>
                  <a:solidFill>
                    <a:schemeClr val="tx1"/>
                  </a:solidFill>
                </a:ln>
                <a:solidFill>
                  <a:schemeClr val="tx1">
                    <a:lumMod val="95000"/>
                    <a:lumOff val="5000"/>
                  </a:schemeClr>
                </a:solidFill>
              </a:rPr>
              <a:t>) ........................................</a:t>
            </a:r>
            <a:r>
              <a:rPr lang="ar-SA" dirty="0" smtClean="0">
                <a:ln>
                  <a:solidFill>
                    <a:schemeClr val="tx1"/>
                  </a:solidFill>
                </a:ln>
                <a:solidFill>
                  <a:schemeClr val="tx1">
                    <a:lumMod val="95000"/>
                    <a:lumOff val="5000"/>
                  </a:schemeClr>
                </a:solidFill>
              </a:rPr>
              <a:t/>
            </a:r>
            <a:br>
              <a:rPr lang="ar-SA" dirty="0" smtClean="0">
                <a:ln>
                  <a:solidFill>
                    <a:schemeClr val="tx1"/>
                  </a:solidFill>
                </a:ln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ar-SA" dirty="0" smtClean="0">
                <a:ln>
                  <a:solidFill>
                    <a:schemeClr val="tx1"/>
                  </a:solidFill>
                </a:ln>
                <a:solidFill>
                  <a:schemeClr val="tx1">
                    <a:lumMod val="95000"/>
                    <a:lumOff val="5000"/>
                  </a:schemeClr>
                </a:solidFill>
              </a:rPr>
              <a:t/>
            </a:r>
            <a:br>
              <a:rPr lang="ar-SA" dirty="0" smtClean="0">
                <a:ln>
                  <a:solidFill>
                    <a:schemeClr val="tx1"/>
                  </a:solidFill>
                </a:ln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ar-SA" dirty="0" err="1" smtClean="0">
                <a:ln>
                  <a:solidFill>
                    <a:schemeClr val="tx1"/>
                  </a:solidFill>
                </a:ln>
                <a:solidFill>
                  <a:schemeClr val="tx1">
                    <a:lumMod val="95000"/>
                    <a:lumOff val="5000"/>
                  </a:schemeClr>
                </a:solidFill>
              </a:rPr>
              <a:t>التحية </a:t>
            </a:r>
            <a:r>
              <a:rPr lang="ar-SA" dirty="0" smtClean="0">
                <a:ln>
                  <a:solidFill>
                    <a:schemeClr val="tx1"/>
                  </a:solidFill>
                </a:ln>
                <a:solidFill>
                  <a:schemeClr val="tx1">
                    <a:lumMod val="95000"/>
                    <a:lumOff val="5000"/>
                  </a:schemeClr>
                </a:solidFill>
              </a:rPr>
              <a:t>(جملة التحية</a:t>
            </a:r>
            <a:r>
              <a:rPr lang="ar-SA" dirty="0" err="1" smtClean="0">
                <a:ln>
                  <a:solidFill>
                    <a:schemeClr val="tx1"/>
                  </a:solidFill>
                </a:ln>
                <a:solidFill>
                  <a:schemeClr val="tx1">
                    <a:lumMod val="95000"/>
                    <a:lumOff val="5000"/>
                  </a:schemeClr>
                </a:solidFill>
              </a:rPr>
              <a:t>) ........................................</a:t>
            </a:r>
            <a:r>
              <a:rPr lang="ar-SA" dirty="0" smtClean="0">
                <a:ln>
                  <a:solidFill>
                    <a:schemeClr val="tx1"/>
                  </a:solidFill>
                </a:ln>
                <a:solidFill>
                  <a:schemeClr val="tx1">
                    <a:lumMod val="95000"/>
                    <a:lumOff val="5000"/>
                  </a:schemeClr>
                </a:solidFill>
              </a:rPr>
              <a:t/>
            </a:r>
            <a:br>
              <a:rPr lang="ar-SA" dirty="0" smtClean="0">
                <a:ln>
                  <a:solidFill>
                    <a:schemeClr val="tx1"/>
                  </a:solidFill>
                </a:ln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ar-SA" dirty="0" smtClean="0">
                <a:ln>
                  <a:solidFill>
                    <a:schemeClr val="tx1"/>
                  </a:solidFill>
                </a:ln>
                <a:solidFill>
                  <a:schemeClr val="tx1">
                    <a:lumMod val="95000"/>
                    <a:lumOff val="5000"/>
                  </a:schemeClr>
                </a:solidFill>
              </a:rPr>
              <a:t/>
            </a:r>
            <a:br>
              <a:rPr lang="ar-SA" dirty="0" smtClean="0">
                <a:ln>
                  <a:solidFill>
                    <a:schemeClr val="tx1"/>
                  </a:solidFill>
                </a:ln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ar-SA" dirty="0" err="1" smtClean="0">
                <a:ln>
                  <a:solidFill>
                    <a:schemeClr val="tx1"/>
                  </a:solidFill>
                </a:ln>
                <a:solidFill>
                  <a:schemeClr val="tx1">
                    <a:lumMod val="95000"/>
                    <a:lumOff val="5000"/>
                  </a:schemeClr>
                </a:solidFill>
              </a:rPr>
              <a:t>الغرض </a:t>
            </a:r>
            <a:r>
              <a:rPr lang="ar-SA" dirty="0" smtClean="0">
                <a:ln>
                  <a:solidFill>
                    <a:schemeClr val="tx1"/>
                  </a:solidFill>
                </a:ln>
                <a:solidFill>
                  <a:schemeClr val="tx1">
                    <a:lumMod val="95000"/>
                    <a:lumOff val="5000"/>
                  </a:schemeClr>
                </a:solidFill>
              </a:rPr>
              <a:t>(متن الرسالة</a:t>
            </a:r>
            <a:r>
              <a:rPr lang="ar-SA" dirty="0" err="1" smtClean="0">
                <a:ln>
                  <a:solidFill>
                    <a:schemeClr val="tx1"/>
                  </a:solidFill>
                </a:ln>
                <a:solidFill>
                  <a:schemeClr val="tx1">
                    <a:lumMod val="95000"/>
                    <a:lumOff val="5000"/>
                  </a:schemeClr>
                </a:solidFill>
              </a:rPr>
              <a:t>) </a:t>
            </a:r>
            <a:r>
              <a:rPr lang="ar-SA" dirty="0" smtClean="0">
                <a:ln>
                  <a:solidFill>
                    <a:schemeClr val="tx1"/>
                  </a:solidFill>
                </a:ln>
                <a:solidFill>
                  <a:schemeClr val="tx1">
                    <a:lumMod val="95000"/>
                    <a:lumOff val="5000"/>
                  </a:schemeClr>
                </a:solidFill>
              </a:rPr>
              <a:t>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</a:t>
            </a:r>
          </a:p>
          <a:p>
            <a:r>
              <a:rPr lang="ar-SA" dirty="0" smtClean="0">
                <a:ln>
                  <a:solidFill>
                    <a:schemeClr val="tx1"/>
                  </a:solidFill>
                </a:ln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br>
              <a:rPr lang="ar-SA" dirty="0" smtClean="0">
                <a:ln>
                  <a:solidFill>
                    <a:schemeClr val="tx1"/>
                  </a:solidFill>
                </a:ln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ar-SA" dirty="0" smtClean="0">
                <a:ln>
                  <a:solidFill>
                    <a:schemeClr val="tx1"/>
                  </a:solidFill>
                </a:ln>
                <a:solidFill>
                  <a:schemeClr val="tx1">
                    <a:lumMod val="95000"/>
                    <a:lumOff val="5000"/>
                  </a:schemeClr>
                </a:solidFill>
              </a:rPr>
              <a:t>الخاتمة .....................................................................................................................................................................................................................................</a:t>
            </a:r>
            <a:br>
              <a:rPr lang="ar-SA" dirty="0" smtClean="0">
                <a:ln>
                  <a:solidFill>
                    <a:schemeClr val="tx1"/>
                  </a:solidFill>
                </a:ln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ar-SA" dirty="0" smtClean="0">
                <a:ln>
                  <a:solidFill>
                    <a:schemeClr val="tx1"/>
                  </a:solidFill>
                </a:ln>
                <a:solidFill>
                  <a:schemeClr val="tx1">
                    <a:lumMod val="95000"/>
                    <a:lumOff val="5000"/>
                  </a:schemeClr>
                </a:solidFill>
              </a:rPr>
              <a:t/>
            </a:r>
            <a:br>
              <a:rPr lang="ar-SA" dirty="0" smtClean="0">
                <a:ln>
                  <a:solidFill>
                    <a:schemeClr val="tx1"/>
                  </a:solidFill>
                </a:ln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ar-SA" dirty="0" smtClean="0">
                <a:ln>
                  <a:solidFill>
                    <a:schemeClr val="tx1"/>
                  </a:solidFill>
                </a:ln>
                <a:solidFill>
                  <a:schemeClr val="tx1">
                    <a:lumMod val="95000"/>
                    <a:lumOff val="5000"/>
                  </a:schemeClr>
                </a:solidFill>
              </a:rPr>
              <a:t>                                                                                                  التوقيع</a:t>
            </a:r>
            <a:br>
              <a:rPr lang="ar-SA" dirty="0" smtClean="0">
                <a:ln>
                  <a:solidFill>
                    <a:schemeClr val="tx1"/>
                  </a:solidFill>
                </a:ln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ar-SA" smtClean="0">
                <a:ln>
                  <a:solidFill>
                    <a:schemeClr val="tx1"/>
                  </a:solidFill>
                </a:ln>
                <a:solidFill>
                  <a:schemeClr val="tx1">
                    <a:lumMod val="95000"/>
                    <a:lumOff val="5000"/>
                  </a:schemeClr>
                </a:solidFill>
              </a:rPr>
              <a:t>                                                                                            ...............................</a:t>
            </a:r>
            <a:r>
              <a:rPr lang="ar-SA" dirty="0" smtClean="0">
                <a:ln>
                  <a:solidFill>
                    <a:schemeClr val="tx1"/>
                  </a:solidFill>
                </a:ln>
                <a:solidFill>
                  <a:schemeClr val="tx1">
                    <a:lumMod val="95000"/>
                    <a:lumOff val="5000"/>
                  </a:schemeClr>
                </a:solidFill>
              </a:rPr>
              <a:t/>
            </a:r>
            <a:br>
              <a:rPr lang="ar-SA" dirty="0" smtClean="0">
                <a:ln>
                  <a:solidFill>
                    <a:schemeClr val="tx1"/>
                  </a:solidFill>
                </a:ln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endParaRPr lang="ar-SA" dirty="0">
              <a:ln>
                <a:solidFill>
                  <a:schemeClr val="tx1"/>
                </a:solidFill>
              </a:ln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SA"/>
          </a:p>
        </p:txBody>
      </p:sp>
      <p:pic>
        <p:nvPicPr>
          <p:cNvPr id="4" name="Picture 2" descr="C:\Users\FUjiTSU\Downloads\40171_180x180.jpg"/>
          <p:cNvPicPr>
            <a:picLocks noChangeAspect="1" noChangeArrowheads="1"/>
          </p:cNvPicPr>
          <p:nvPr/>
        </p:nvPicPr>
        <p:blipFill>
          <a:blip r:embed="rId2" cstate="print">
            <a:lum bright="-10000" contrast="10000"/>
          </a:blip>
          <a:srcRect/>
          <a:stretch>
            <a:fillRect/>
          </a:stretch>
        </p:blipFill>
        <p:spPr bwMode="auto">
          <a:xfrm>
            <a:off x="0" y="-171400"/>
            <a:ext cx="9144000" cy="777686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121</TotalTime>
  <Words>63</Words>
  <Application>Microsoft Office PowerPoint</Application>
  <PresentationFormat>‫הצגה על המסך (4:3)</PresentationFormat>
  <Paragraphs>16</Paragraphs>
  <Slides>6</Slides>
  <Notes>0</Notes>
  <HiddenSlides>0</HiddenSlides>
  <MMClips>0</MMClips>
  <ScaleCrop>false</ScaleCrop>
  <HeadingPairs>
    <vt:vector size="4" baseType="variant"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6</vt:i4>
      </vt:variant>
    </vt:vector>
  </HeadingPairs>
  <TitlesOfParts>
    <vt:vector size="7" baseType="lpstr">
      <vt:lpstr>سمة Office</vt:lpstr>
      <vt:lpstr>מצגת של PowerPoint</vt:lpstr>
      <vt:lpstr>الرسالة الرسمية</vt:lpstr>
      <vt:lpstr>الرسالة الشخصية</vt:lpstr>
      <vt:lpstr>מצגת של PowerPoint</vt:lpstr>
      <vt:lpstr>מצגת של PowerPoint</vt:lpstr>
      <vt:lpstr>מצגת של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الشريحة 1</dc:title>
  <dc:creator>FUjiTSU</dc:creator>
  <cp:lastModifiedBy>User</cp:lastModifiedBy>
  <cp:revision>3</cp:revision>
  <dcterms:created xsi:type="dcterms:W3CDTF">2012-12-07T13:35:01Z</dcterms:created>
  <dcterms:modified xsi:type="dcterms:W3CDTF">2000-03-26T12:59:48Z</dcterms:modified>
</cp:coreProperties>
</file>