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2" r:id="rId3"/>
    <p:sldId id="274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3" r:id="rId13"/>
    <p:sldId id="268" r:id="rId14"/>
    <p:sldId id="276" r:id="rId15"/>
    <p:sldId id="277" r:id="rId16"/>
    <p:sldId id="278" r:id="rId17"/>
    <p:sldId id="279" r:id="rId18"/>
    <p:sldId id="26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98" autoAdjust="0"/>
    <p:restoredTop sz="7616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9BEF-7C0A-4064-B8BE-E52EB025F0DB}" type="datetimeFigureOut">
              <a:rPr lang="ar-SA" smtClean="0"/>
              <a:pPr/>
              <a:t>21/12/1420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1B84-4402-4CB8-88E6-598D2E299A0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dle.com/publicMemberShare/zondleConnect.aspx?id=d0cbf3cd-7ece-4782-bffc-90fd4630baf2&amp;width=6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FUjiTSU\Downloads\images (6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137960">
            <a:off x="835208" y="2809084"/>
            <a:ext cx="3909120" cy="1143000"/>
          </a:xfrm>
        </p:spPr>
        <p:txBody>
          <a:bodyPr>
            <a:normAutofit/>
          </a:bodyPr>
          <a:lstStyle/>
          <a:p>
            <a:r>
              <a:rPr lang="ar-SA" sz="6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ecoType Naskh Extensions" pitchFamily="2" charset="-78"/>
                <a:hlinkClick r:id="rId3"/>
              </a:rPr>
              <a:t>نلعب ونتعلم</a:t>
            </a:r>
            <a:endParaRPr lang="ar-SA" sz="6600" b="1" dirty="0">
              <a:ln w="18000">
                <a:solidFill>
                  <a:srgbClr val="FF0066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DecoType Naskh Extensions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57706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http://www.elcinema.com/photolist/5/b0b5fda986f7049bfc99151f31b59a5f_123477767_147.jpg"/>
          <p:cNvPicPr>
            <a:picLocks noChangeAspect="1" noChangeArrowheads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 bwMode="auto">
          <a:xfrm>
            <a:off x="-324544" y="3284984"/>
            <a:ext cx="96490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وسيلة شرح على شكل سحابة 5"/>
          <p:cNvSpPr/>
          <p:nvPr/>
        </p:nvSpPr>
        <p:spPr>
          <a:xfrm>
            <a:off x="0" y="0"/>
            <a:ext cx="8892480" cy="3212976"/>
          </a:xfrm>
          <a:prstGeom prst="cloudCallout">
            <a:avLst>
              <a:gd name="adj1" fmla="val -23445"/>
              <a:gd name="adj2" fmla="val 85990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نحن نقابل في حياتنا اطفالا كثيرون يتجولون في الشوارع للعمل والتسول كيف تتصرف معهم في حياتك </a:t>
            </a:r>
            <a:r>
              <a:rPr lang="ar-SA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اليومية؟</a:t>
            </a:r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هل ستغير طريقة تصرفك معهم بعدما شاهدت حكاية بائعة </a:t>
            </a:r>
            <a:r>
              <a:rPr lang="ar-SA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الكبريت؟لماذا؟</a:t>
            </a:r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UjiTSU\Downloads\51405srbohyj3h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28584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21507" name="Picture 3" descr="C:\Users\FUjiTSU\Desktop\piu_piu_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2696"/>
            <a:ext cx="1872208" cy="6165304"/>
          </a:xfrm>
          <a:prstGeom prst="rect">
            <a:avLst/>
          </a:prstGeom>
          <a:noFill/>
        </p:spPr>
      </p:pic>
      <p:sp>
        <p:nvSpPr>
          <p:cNvPr id="8" name="دمعة 7"/>
          <p:cNvSpPr/>
          <p:nvPr/>
        </p:nvSpPr>
        <p:spPr>
          <a:xfrm rot="776975">
            <a:off x="797127" y="2736563"/>
            <a:ext cx="4069492" cy="3890075"/>
          </a:xfrm>
          <a:prstGeom prst="teardrop">
            <a:avLst>
              <a:gd name="adj" fmla="val 168224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7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اضطرت الطفلة لبيع الكبريت في البرد الشديد وأمرها سيدها بعدم العودة إلى المنزل حتى تبيع جميع عيدان </a:t>
            </a:r>
            <a:r>
              <a:rPr lang="ar-SA" sz="27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الثقاب </a:t>
            </a:r>
            <a:r>
              <a:rPr lang="ar-SA" sz="27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اقترح على بائعة الكبريت حلولا  يمكنك من خلالها مساعدتها.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7344" r="20586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ar-SA" dirty="0" smtClean="0">
                <a:ln>
                  <a:solidFill>
                    <a:srgbClr val="0070C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هل تعتقد أن الحل في إشعال عيدان الكبريت كان جديرًا </a:t>
            </a:r>
            <a:r>
              <a:rPr lang="ar-SA" dirty="0" err="1" smtClean="0">
                <a:ln>
                  <a:solidFill>
                    <a:srgbClr val="0070C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بالنفع؟</a:t>
            </a:r>
            <a:endParaRPr lang="ar-SA" dirty="0" smtClean="0">
              <a:ln>
                <a:solidFill>
                  <a:srgbClr val="0070C0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  <a:p>
            <a:endParaRPr lang="ar-SA" dirty="0">
              <a:ln>
                <a:solidFill>
                  <a:srgbClr val="0070C0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rofof.com/img2/6peafu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FUjiTSU\Downloads\sw-m (13)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2780928"/>
            <a:ext cx="3816424" cy="4077072"/>
          </a:xfrm>
          <a:prstGeom prst="rect">
            <a:avLst/>
          </a:prstGeom>
          <a:noFill/>
        </p:spPr>
      </p:pic>
      <p:sp>
        <p:nvSpPr>
          <p:cNvPr id="9" name="وسيلة شرح بيضاوية 8"/>
          <p:cNvSpPr/>
          <p:nvPr/>
        </p:nvSpPr>
        <p:spPr>
          <a:xfrm>
            <a:off x="3203848" y="836712"/>
            <a:ext cx="4968552" cy="2664296"/>
          </a:xfrm>
          <a:prstGeom prst="wedgeEllipseCallout">
            <a:avLst>
              <a:gd name="adj1" fmla="val -58304"/>
              <a:gd name="adj2" fmla="val 68755"/>
            </a:avLst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تخيل أنك أنت مؤلف القصة ماذا كنت تغير </a:t>
            </a:r>
            <a:r>
              <a:rPr lang="ar-SA" sz="36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فيها؟</a:t>
            </a:r>
            <a:endParaRPr lang="ar-SA" sz="36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UjiTSU\Downloads\51405srbohyj3h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28584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028278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اكتب اسبابًا للنتائج التالية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                                   كانت البنت تجوب الشَّوارع حافية القدمين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                                     شعرت بِالدِّفءِ والحرارةِ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                                   لم تَجرُؤِ الطفلة العودة إلى البيتِ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5148064" y="2708920"/>
            <a:ext cx="3995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148064" y="4293096"/>
            <a:ext cx="3995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148064" y="3501008"/>
            <a:ext cx="3995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ofof.com/img2/6peafu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/>
          <a:lstStyle/>
          <a:p>
            <a:pPr marL="514350" lvl="0" indent="-514350">
              <a:buNone/>
            </a:pPr>
            <a:r>
              <a:rPr lang="ar-SA" dirty="0" smtClean="0"/>
              <a:t>أ.</a:t>
            </a:r>
          </a:p>
          <a:p>
            <a:pPr marL="514350" indent="-514350">
              <a:buFont typeface="+mj-cs"/>
              <a:buAutoNum type="arabic1Minus"/>
            </a:pPr>
            <a:endParaRPr lang="he-IL" dirty="0" smtClean="0"/>
          </a:p>
          <a:p>
            <a:pPr marL="514350" indent="-514350">
              <a:buNone/>
            </a:pPr>
            <a:r>
              <a:rPr lang="ar-SA" dirty="0" smtClean="0"/>
              <a:t>ب.</a:t>
            </a:r>
          </a:p>
          <a:p>
            <a:pPr marL="514350" indent="-514350">
              <a:buNone/>
            </a:pPr>
            <a:endParaRPr lang="ar-SA" dirty="0" smtClean="0"/>
          </a:p>
          <a:p>
            <a:pPr marL="514350" indent="-514350">
              <a:buNone/>
            </a:pPr>
            <a:r>
              <a:rPr lang="ar-SA" dirty="0" err="1" smtClean="0"/>
              <a:t>ت.</a:t>
            </a:r>
            <a:r>
              <a:rPr lang="ar-SA" dirty="0" smtClean="0"/>
              <a:t> </a:t>
            </a:r>
            <a:endParaRPr lang="he-IL" dirty="0" smtClean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1187624" y="2564904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1115616" y="3717032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187624" y="4869160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ستطيل ذو زوايا قطرية مخدوشة 12"/>
          <p:cNvSpPr/>
          <p:nvPr/>
        </p:nvSpPr>
        <p:spPr>
          <a:xfrm>
            <a:off x="755576" y="332656"/>
            <a:ext cx="7992888" cy="1008112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34.</a:t>
            </a:r>
            <a:r>
              <a:rPr lang="ar-SA" sz="2400" dirty="0" smtClean="0"/>
              <a:t>اكتب ثلاث جمل فعلية تتعلق بمضمون القصة.</a:t>
            </a:r>
            <a:endParaRPr lang="ar-SA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ofof.com/img2/6peafu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/>
          <a:lstStyle/>
          <a:p>
            <a:pPr marL="514350" lvl="0" indent="-514350">
              <a:buNone/>
            </a:pPr>
            <a:r>
              <a:rPr lang="ar-SA" dirty="0" smtClean="0"/>
              <a:t>أ.</a:t>
            </a:r>
          </a:p>
          <a:p>
            <a:pPr marL="514350" indent="-514350">
              <a:buFont typeface="+mj-cs"/>
              <a:buAutoNum type="arabic1Minus"/>
            </a:pPr>
            <a:endParaRPr lang="he-IL" dirty="0" smtClean="0"/>
          </a:p>
          <a:p>
            <a:pPr marL="514350" indent="-514350">
              <a:buNone/>
            </a:pPr>
            <a:r>
              <a:rPr lang="ar-SA" dirty="0" smtClean="0"/>
              <a:t>ب.</a:t>
            </a:r>
          </a:p>
          <a:p>
            <a:pPr marL="514350" indent="-514350">
              <a:buNone/>
            </a:pPr>
            <a:endParaRPr lang="ar-SA" dirty="0" smtClean="0"/>
          </a:p>
          <a:p>
            <a:pPr marL="514350" indent="-514350">
              <a:buNone/>
            </a:pPr>
            <a:r>
              <a:rPr lang="ar-SA" dirty="0" err="1" smtClean="0"/>
              <a:t>ت.</a:t>
            </a:r>
            <a:r>
              <a:rPr lang="ar-SA" dirty="0" smtClean="0"/>
              <a:t> </a:t>
            </a:r>
            <a:endParaRPr lang="he-IL" dirty="0" smtClean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1187624" y="2564904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1115616" y="3717032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187624" y="4869160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ستطيل ذو زوايا قطرية مخدوشة 12"/>
          <p:cNvSpPr/>
          <p:nvPr/>
        </p:nvSpPr>
        <p:spPr>
          <a:xfrm>
            <a:off x="755576" y="332656"/>
            <a:ext cx="7992888" cy="1008112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34.</a:t>
            </a:r>
            <a:r>
              <a:rPr lang="ar-SA" sz="2400" dirty="0" smtClean="0"/>
              <a:t>اكتب ثلاث جمل </a:t>
            </a:r>
            <a:r>
              <a:rPr lang="ar-SA" sz="2400" dirty="0" err="1" smtClean="0"/>
              <a:t>إسمية</a:t>
            </a:r>
            <a:r>
              <a:rPr lang="ar-SA" sz="2400" dirty="0" smtClean="0"/>
              <a:t>  تتعلق بمضمون القصة.</a:t>
            </a:r>
            <a:endParaRPr lang="ar-SA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20298" r="20586" b="16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</a:t>
            </a:r>
            <a:r>
              <a:rPr lang="ar-S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رتب الأحداث من 1-6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طفلةٌ تحمل علبَ الكبريت لِبَيْعِها في الشوارِعِ والحارات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شعرت بالجوعِ والتعبِ والبردِ الشَّديد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لَيْلَةِ شتاء شديدةُ البرودةِ 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أشعلت عيدانًا من الكبريت لتشعرَ بالدفِءِ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لم تنجح الطفلة في بيعِ أي علبةٍـ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وُجِدَت الطفلة ميِّتَةً في إحدى زوايا الشوارع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532440" y="1556792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532440" y="2132856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32440" y="2708920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532440" y="3284984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532440" y="3861048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532440" y="4437112"/>
            <a:ext cx="4675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2691" t="16734" r="23353" b="7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20035159">
            <a:off x="213980" y="3022786"/>
            <a:ext cx="8229600" cy="1080120"/>
          </a:xfrm>
        </p:spPr>
        <p:txBody>
          <a:bodyPr/>
          <a:lstStyle/>
          <a:p>
            <a:r>
              <a:rPr lang="ar-SA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يمكننا أن نتعلم من هذه </a:t>
            </a:r>
            <a:r>
              <a:rPr lang="ar-SA" sz="44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القصة؟</a:t>
            </a:r>
            <a:endParaRPr lang="ar-SA" sz="4400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20298" r="20586" b="16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620688"/>
            <a:ext cx="6059016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تشعرون بعد مشاهدة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الفيديو؟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حسب رأيكم كم هو عمر بائعة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الكبريت؟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هل الإنسان في هذا العمر يمكنه أن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يعمل؟</a:t>
            </a: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علل إجابتك.</a:t>
            </a: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الحقوق المطروحة في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القصة؟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4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20298" r="20586" b="16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القصة واقعية أم </a:t>
            </a:r>
            <a:r>
              <a:rPr lang="ar-S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خيالية؟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علل </a:t>
            </a:r>
            <a:r>
              <a:rPr lang="ar-S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إجابتك.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11760" y="2564904"/>
            <a:ext cx="63786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الفكرة المركزية في </a:t>
            </a:r>
            <a:r>
              <a:rPr lang="ar-SA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القصة؟</a:t>
            </a:r>
            <a:endParaRPr lang="ar-SA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79712" y="4437112"/>
            <a:ext cx="6869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الموضوع الذي تعالجه </a:t>
            </a:r>
            <a:r>
              <a:rPr lang="ar-SA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القصة؟</a:t>
            </a:r>
            <a:endParaRPr lang="ar-SA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20298" r="20586" b="16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620688"/>
            <a:ext cx="6059016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حسب رأيكم كم هو عمر بائعة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الكبريت؟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هل الإنسان في هذا العمر يمكنه أن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يعمل؟</a:t>
            </a: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علل إجابتك.</a:t>
            </a:r>
          </a:p>
          <a:p>
            <a:pPr>
              <a:buNone/>
            </a:pPr>
            <a:r>
              <a:rPr lang="ar-SA" sz="4400" dirty="0" smtClean="0">
                <a:solidFill>
                  <a:srgbClr val="FFC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هل يُستدلُ من النص أن الطفلة تُداوِمُ في </a:t>
            </a:r>
            <a:r>
              <a:rPr lang="ar-SA" sz="4400" dirty="0" err="1" smtClean="0">
                <a:solidFill>
                  <a:srgbClr val="FFC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المدرسةِ ؟</a:t>
            </a:r>
            <a:r>
              <a:rPr lang="ar-SA" sz="4400" dirty="0" smtClean="0">
                <a:solidFill>
                  <a:srgbClr val="FFC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</a:t>
            </a:r>
            <a:r>
              <a:rPr lang="ar-SA" sz="4400" dirty="0" err="1" smtClean="0">
                <a:solidFill>
                  <a:srgbClr val="FFC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إدعم</a:t>
            </a:r>
            <a:r>
              <a:rPr lang="ar-SA" sz="4400" dirty="0" smtClean="0">
                <a:solidFill>
                  <a:srgbClr val="FFC000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رأيكَ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الحقوق المطروحة في </a:t>
            </a:r>
            <a:r>
              <a:rPr lang="ar-SA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القصة؟</a:t>
            </a: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4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21857" t="16360" r="20586" b="10798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4824536" cy="1872208"/>
          </a:xfrm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 كنت مكان بائعة الكبريت كيف سيكون شعورك عندما يطردك سيدك من المنزل </a:t>
            </a:r>
            <a:r>
              <a:rPr lang="ar-SA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ويأمرك</a:t>
            </a:r>
            <a:r>
              <a:rPr lang="ar-SA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بالخروج للعمل في البرد </a:t>
            </a:r>
            <a:r>
              <a:rPr lang="ar-SA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الشديد؟</a:t>
            </a:r>
            <a:endParaRPr lang="ar-SA" sz="2800" b="1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560" y="620688"/>
            <a:ext cx="3888432" cy="58477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ar-SA" sz="3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اقترح عنوانا آخر للقصة.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23798" t="12797" r="19752" b="6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-252536" y="4149080"/>
            <a:ext cx="876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 smtClean="0"/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1187624" y="5301208"/>
            <a:ext cx="6768752" cy="1224136"/>
          </a:xfrm>
          <a:prstGeom prst="flowChartPunchedTap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لو كنت مكان بائعة الكبريت كيف كنت </a:t>
            </a:r>
            <a:r>
              <a:rPr lang="ar-SA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ستتصرف؟</a:t>
            </a:r>
            <a:endParaRPr lang="ar-SA" sz="32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10454" r="21140" b="10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788024" y="0"/>
            <a:ext cx="4355976" cy="216024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لو كنت مكان السيد كيف كنت ستتصرف مع </a:t>
            </a:r>
            <a:r>
              <a:rPr lang="ar-SA" sz="32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الطفلة؟</a:t>
            </a:r>
            <a:endParaRPr lang="ar-SA" sz="32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sz="32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sz="32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23517" t="10454" r="21140" b="10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788024" y="0"/>
            <a:ext cx="4355976" cy="216024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7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تخيل لو انك كنت  أنت السيد ولجأت اليك الطفلة وتصرفت كما تصرف هو, وفي اليوم التالي سمعت خبر وفاتها كيف  سيكون </a:t>
            </a:r>
            <a:r>
              <a:rPr lang="ar-SA" sz="27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شعورك؟</a:t>
            </a:r>
            <a:endParaRPr lang="ar-SA" sz="27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sz="27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517" t="16360" r="20586" b="10797"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05064"/>
            <a:ext cx="6059016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لو كنت مكان المارة كيف كنت ستتصرف عندما  عرضت عليك بائعة الكبريت </a:t>
            </a:r>
            <a:r>
              <a:rPr lang="ar-SA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بضاعتها؟</a:t>
            </a:r>
            <a:endParaRPr lang="ar-SA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371</Words>
  <Application>Microsoft Office PowerPoint</Application>
  <PresentationFormat>‫הצגה על המסך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سمة Office</vt:lpstr>
      <vt:lpstr>نلعب ونتعلم</vt:lpstr>
      <vt:lpstr>מצגת של PowerPoint</vt:lpstr>
      <vt:lpstr>هل القصة واقعية أم خيالية؟ علل إجابتك. 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35. رتب الأحداث من 1-6 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User</cp:lastModifiedBy>
  <cp:revision>12</cp:revision>
  <dcterms:created xsi:type="dcterms:W3CDTF">2013-03-27T10:01:32Z</dcterms:created>
  <dcterms:modified xsi:type="dcterms:W3CDTF">2000-03-26T06:11:11Z</dcterms:modified>
</cp:coreProperties>
</file>