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80" d="100"/>
          <a:sy n="80" d="100"/>
        </p:scale>
        <p:origin x="-86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9C1CEA8-85BF-44EF-8C42-F4A22C877D7B}" type="datetimeFigureOut">
              <a:rPr lang="ar-SA" smtClean="0"/>
              <a:pPr/>
              <a:t>21/12/1420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ED928CE-488E-44AD-A59F-25DB1A553569}"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9C1CEA8-85BF-44EF-8C42-F4A22C877D7B}" type="datetimeFigureOut">
              <a:rPr lang="ar-SA" smtClean="0"/>
              <a:pPr/>
              <a:t>21/12/1420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ED928CE-488E-44AD-A59F-25DB1A553569}"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9C1CEA8-85BF-44EF-8C42-F4A22C877D7B}" type="datetimeFigureOut">
              <a:rPr lang="ar-SA" smtClean="0"/>
              <a:pPr/>
              <a:t>21/12/1420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ED928CE-488E-44AD-A59F-25DB1A553569}"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9C1CEA8-85BF-44EF-8C42-F4A22C877D7B}" type="datetimeFigureOut">
              <a:rPr lang="ar-SA" smtClean="0"/>
              <a:pPr/>
              <a:t>21/12/1420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ED928CE-488E-44AD-A59F-25DB1A553569}"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9C1CEA8-85BF-44EF-8C42-F4A22C877D7B}" type="datetimeFigureOut">
              <a:rPr lang="ar-SA" smtClean="0"/>
              <a:pPr/>
              <a:t>21/12/1420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ED928CE-488E-44AD-A59F-25DB1A553569}"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9C1CEA8-85BF-44EF-8C42-F4A22C877D7B}" type="datetimeFigureOut">
              <a:rPr lang="ar-SA" smtClean="0"/>
              <a:pPr/>
              <a:t>21/12/1420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ED928CE-488E-44AD-A59F-25DB1A553569}"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9C1CEA8-85BF-44EF-8C42-F4A22C877D7B}" type="datetimeFigureOut">
              <a:rPr lang="ar-SA" smtClean="0"/>
              <a:pPr/>
              <a:t>21/12/1420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ED928CE-488E-44AD-A59F-25DB1A553569}"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9C1CEA8-85BF-44EF-8C42-F4A22C877D7B}" type="datetimeFigureOut">
              <a:rPr lang="ar-SA" smtClean="0"/>
              <a:pPr/>
              <a:t>21/12/1420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ED928CE-488E-44AD-A59F-25DB1A553569}"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9C1CEA8-85BF-44EF-8C42-F4A22C877D7B}" type="datetimeFigureOut">
              <a:rPr lang="ar-SA" smtClean="0"/>
              <a:pPr/>
              <a:t>21/12/1420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ED928CE-488E-44AD-A59F-25DB1A553569}"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9C1CEA8-85BF-44EF-8C42-F4A22C877D7B}" type="datetimeFigureOut">
              <a:rPr lang="ar-SA" smtClean="0"/>
              <a:pPr/>
              <a:t>21/12/1420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ED928CE-488E-44AD-A59F-25DB1A553569}"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9C1CEA8-85BF-44EF-8C42-F4A22C877D7B}" type="datetimeFigureOut">
              <a:rPr lang="ar-SA" smtClean="0"/>
              <a:pPr/>
              <a:t>21/12/1420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ED928CE-488E-44AD-A59F-25DB1A553569}"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9C1CEA8-85BF-44EF-8C42-F4A22C877D7B}" type="datetimeFigureOut">
              <a:rPr lang="ar-SA" smtClean="0"/>
              <a:pPr/>
              <a:t>21/12/1420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ED928CE-488E-44AD-A59F-25DB1A553569}"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ard-alders.pptx" TargetMode="External"/><Relationship Id="rId3" Type="http://schemas.openxmlformats.org/officeDocument/2006/relationships/hyperlink" Target="tmhed.pptx" TargetMode="External"/><Relationship Id="rId7" Type="http://schemas.openxmlformats.org/officeDocument/2006/relationships/hyperlink" Target="&#1608;&#1585;&#1602;&#1577;%20&#1575;&#1604;&#1593;&#1605;&#1604;.docx"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film.pptx" TargetMode="External"/><Relationship Id="rId5" Type="http://schemas.openxmlformats.org/officeDocument/2006/relationships/hyperlink" Target="111.pptx" TargetMode="External"/><Relationship Id="rId10" Type="http://schemas.openxmlformats.org/officeDocument/2006/relationships/hyperlink" Target="wdefa.pptx" TargetMode="External"/><Relationship Id="rId4" Type="http://schemas.openxmlformats.org/officeDocument/2006/relationships/hyperlink" Target="estdrag.pptx" TargetMode="External"/><Relationship Id="rId9" Type="http://schemas.openxmlformats.org/officeDocument/2006/relationships/hyperlink" Target="egmal.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FUjiTSU\Downloads\images (55).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عنوان 1"/>
          <p:cNvSpPr>
            <a:spLocks noGrp="1"/>
          </p:cNvSpPr>
          <p:nvPr>
            <p:ph type="ctrTitle"/>
          </p:nvPr>
        </p:nvSpPr>
        <p:spPr>
          <a:xfrm>
            <a:off x="179512" y="404664"/>
            <a:ext cx="8964488" cy="6453336"/>
          </a:xfrm>
        </p:spPr>
        <p:txBody>
          <a:bodyPr>
            <a:noAutofit/>
          </a:bodyPr>
          <a:lstStyle/>
          <a:p>
            <a:pPr algn="r"/>
            <a:r>
              <a:rPr lang="ar-SA" sz="2400" dirty="0" smtClean="0">
                <a:ln>
                  <a:solidFill>
                    <a:sysClr val="windowText" lastClr="000000"/>
                  </a:solidFill>
                </a:ln>
                <a:solidFill>
                  <a:sysClr val="windowText" lastClr="000000"/>
                </a:solidFill>
                <a:latin typeface="Traditional Arabic" pitchFamily="18" charset="-78"/>
                <a:cs typeface="Traditional Arabic" pitchFamily="18" charset="-78"/>
                <a:hlinkClick r:id="rId3" action="ppaction://hlinkpres?slideindex=1&amp;slidetitle="/>
              </a:rPr>
              <a:t>التمهيد:</a:t>
            </a:r>
            <a:r>
              <a:rPr lang="ar-JO" sz="2400" dirty="0">
                <a:ln>
                  <a:solidFill>
                    <a:sysClr val="windowText" lastClr="000000"/>
                  </a:solidFill>
                </a:ln>
                <a:solidFill>
                  <a:sysClr val="windowText" lastClr="000000"/>
                </a:solidFill>
                <a:latin typeface="Traditional Arabic" pitchFamily="18" charset="-78"/>
                <a:cs typeface="Traditional Arabic" pitchFamily="18" charset="-78"/>
                <a:hlinkClick r:id="rId3" action="ppaction://hlinkpres?slideindex=1&amp;slidetitle="/>
              </a:rPr>
              <a:t> </a:t>
            </a:r>
            <a:r>
              <a:rPr lang="ar-JO" sz="2400" dirty="0" smtClean="0">
                <a:ln>
                  <a:solidFill>
                    <a:sysClr val="windowText" lastClr="000000"/>
                  </a:solidFill>
                </a:ln>
                <a:solidFill>
                  <a:sysClr val="windowText" lastClr="000000"/>
                </a:solidFill>
                <a:latin typeface="Traditional Arabic" pitchFamily="18" charset="-78"/>
                <a:cs typeface="Traditional Arabic" pitchFamily="18" charset="-78"/>
              </a:rPr>
              <a:t>طرح </a:t>
            </a:r>
            <a:r>
              <a:rPr lang="ar-SA" sz="2400" dirty="0">
                <a:ln>
                  <a:solidFill>
                    <a:sysClr val="windowText" lastClr="000000"/>
                  </a:solidFill>
                </a:ln>
                <a:solidFill>
                  <a:sysClr val="windowText" lastClr="000000"/>
                </a:solidFill>
                <a:latin typeface="Traditional Arabic" pitchFamily="18" charset="-78"/>
                <a:cs typeface="Traditional Arabic" pitchFamily="18" charset="-78"/>
              </a:rPr>
              <a:t>أ</a:t>
            </a:r>
            <a:r>
              <a:rPr lang="ar-JO" sz="2400" dirty="0" err="1" smtClean="0">
                <a:ln>
                  <a:solidFill>
                    <a:sysClr val="windowText" lastClr="000000"/>
                  </a:solidFill>
                </a:ln>
                <a:solidFill>
                  <a:sysClr val="windowText" lastClr="000000"/>
                </a:solidFill>
                <a:latin typeface="Traditional Arabic" pitchFamily="18" charset="-78"/>
                <a:cs typeface="Traditional Arabic" pitchFamily="18" charset="-78"/>
              </a:rPr>
              <a:t>سئلة</a:t>
            </a:r>
            <a:r>
              <a:rPr lang="ar-JO" sz="2400" dirty="0" smtClean="0">
                <a:ln>
                  <a:solidFill>
                    <a:sysClr val="windowText" lastClr="000000"/>
                  </a:solidFill>
                </a:ln>
                <a:solidFill>
                  <a:sysClr val="windowText" lastClr="000000"/>
                </a:solidFill>
                <a:latin typeface="Traditional Arabic" pitchFamily="18" charset="-78"/>
                <a:cs typeface="Traditional Arabic" pitchFamily="18" charset="-78"/>
              </a:rPr>
              <a:t> </a:t>
            </a:r>
            <a:r>
              <a:rPr lang="ar-JO" sz="2400" dirty="0">
                <a:ln>
                  <a:solidFill>
                    <a:sysClr val="windowText" lastClr="000000"/>
                  </a:solidFill>
                </a:ln>
                <a:solidFill>
                  <a:sysClr val="windowText" lastClr="000000"/>
                </a:solidFill>
                <a:latin typeface="Traditional Arabic" pitchFamily="18" charset="-78"/>
                <a:cs typeface="Traditional Arabic" pitchFamily="18" charset="-78"/>
              </a:rPr>
              <a:t>تمهيدية للطلاب  تربط بين الدرس السابق "بائع العلكة" وبين درس"بائعة العلكة"  عن طريق </a:t>
            </a:r>
            <a:r>
              <a:rPr lang="ar-JO" sz="2400" dirty="0">
                <a:ln>
                  <a:solidFill>
                    <a:sysClr val="windowText" lastClr="000000"/>
                  </a:solidFill>
                </a:ln>
                <a:solidFill>
                  <a:sysClr val="windowText" lastClr="000000"/>
                </a:solidFill>
                <a:latin typeface="Traditional Arabic" pitchFamily="18" charset="-78"/>
                <a:cs typeface="Traditional Arabic" pitchFamily="18" charset="-78"/>
                <a:hlinkClick r:id="rId3" action="ppaction://hlinkpres?slideindex=1&amp;slidetitle="/>
              </a:rPr>
              <a:t>عرض صورتين </a:t>
            </a:r>
            <a:r>
              <a:rPr lang="ar-SA" sz="2400" dirty="0" smtClean="0">
                <a:ln>
                  <a:solidFill>
                    <a:sysClr val="windowText" lastClr="000000"/>
                  </a:solidFill>
                </a:ln>
                <a:solidFill>
                  <a:sysClr val="windowText" lastClr="000000"/>
                </a:solidFill>
                <a:latin typeface="Traditional Arabic" pitchFamily="18" charset="-78"/>
                <a:cs typeface="Traditional Arabic" pitchFamily="18" charset="-78"/>
              </a:rPr>
              <a:t>إحداهما لبائع العلكة والأخرى لبائعة </a:t>
            </a:r>
            <a:r>
              <a:rPr lang="ar-SA" sz="2400" dirty="0" err="1" smtClean="0">
                <a:ln>
                  <a:solidFill>
                    <a:sysClr val="windowText" lastClr="000000"/>
                  </a:solidFill>
                </a:ln>
                <a:solidFill>
                  <a:sysClr val="windowText" lastClr="000000"/>
                </a:solidFill>
                <a:latin typeface="Traditional Arabic" pitchFamily="18" charset="-78"/>
                <a:cs typeface="Traditional Arabic" pitchFamily="18" charset="-78"/>
              </a:rPr>
              <a:t>الكبريت.</a:t>
            </a:r>
            <a:r>
              <a:rPr lang="ar-SA" sz="2400" dirty="0" smtClean="0">
                <a:ln>
                  <a:solidFill>
                    <a:sysClr val="windowText" lastClr="000000"/>
                  </a:solidFill>
                </a:ln>
                <a:solidFill>
                  <a:sysClr val="windowText" lastClr="000000"/>
                </a:solidFill>
                <a:latin typeface="Traditional Arabic" pitchFamily="18" charset="-78"/>
                <a:cs typeface="Traditional Arabic" pitchFamily="18" charset="-78"/>
              </a:rPr>
              <a:t/>
            </a:r>
            <a:br>
              <a:rPr lang="ar-SA" sz="2400" dirty="0" smtClean="0">
                <a:ln>
                  <a:solidFill>
                    <a:sysClr val="windowText" lastClr="000000"/>
                  </a:solidFill>
                </a:ln>
                <a:solidFill>
                  <a:sysClr val="windowText" lastClr="000000"/>
                </a:solidFill>
                <a:latin typeface="Traditional Arabic" pitchFamily="18" charset="-78"/>
                <a:cs typeface="Traditional Arabic" pitchFamily="18" charset="-78"/>
              </a:rPr>
            </a:br>
            <a:r>
              <a:rPr lang="ar-SA" sz="2400" dirty="0">
                <a:ln>
                  <a:solidFill>
                    <a:sysClr val="windowText" lastClr="000000"/>
                  </a:solidFill>
                </a:ln>
                <a:solidFill>
                  <a:sysClr val="windowText" lastClr="000000"/>
                </a:solidFill>
                <a:latin typeface="Traditional Arabic" pitchFamily="18" charset="-78"/>
                <a:cs typeface="Traditional Arabic" pitchFamily="18" charset="-78"/>
              </a:rPr>
              <a:t/>
            </a:r>
            <a:br>
              <a:rPr lang="ar-SA" sz="2400" dirty="0">
                <a:ln>
                  <a:solidFill>
                    <a:sysClr val="windowText" lastClr="000000"/>
                  </a:solidFill>
                </a:ln>
                <a:solidFill>
                  <a:sysClr val="windowText" lastClr="000000"/>
                </a:solidFill>
                <a:latin typeface="Traditional Arabic" pitchFamily="18" charset="-78"/>
                <a:cs typeface="Traditional Arabic" pitchFamily="18" charset="-78"/>
              </a:rPr>
            </a:br>
            <a:r>
              <a:rPr lang="ar-SA" sz="2400" dirty="0" smtClean="0">
                <a:ln>
                  <a:solidFill>
                    <a:sysClr val="windowText" lastClr="000000"/>
                  </a:solidFill>
                </a:ln>
                <a:solidFill>
                  <a:sysClr val="windowText" lastClr="000000"/>
                </a:solidFill>
                <a:latin typeface="Traditional Arabic" pitchFamily="18" charset="-78"/>
                <a:cs typeface="Traditional Arabic" pitchFamily="18" charset="-78"/>
                <a:hlinkClick r:id="rId4" action="ppaction://hlinkpres?slideindex=1&amp;slidetitle="/>
              </a:rPr>
              <a:t>الاستدراج:</a:t>
            </a:r>
            <a:r>
              <a:rPr lang="ar-JO" sz="2400" dirty="0">
                <a:ln>
                  <a:solidFill>
                    <a:sysClr val="windowText" lastClr="000000"/>
                  </a:solidFill>
                </a:ln>
                <a:solidFill>
                  <a:sysClr val="windowText" lastClr="000000"/>
                </a:solidFill>
                <a:latin typeface="Traditional Arabic" pitchFamily="18" charset="-78"/>
                <a:cs typeface="Traditional Arabic" pitchFamily="18" charset="-78"/>
                <a:hlinkClick r:id="rId4" action="ppaction://hlinkpres?slideindex=1&amp;slidetitle="/>
              </a:rPr>
              <a:t> </a:t>
            </a:r>
            <a:r>
              <a:rPr lang="ar-JO" sz="2400" dirty="0">
                <a:ln>
                  <a:solidFill>
                    <a:sysClr val="windowText" lastClr="000000"/>
                  </a:solidFill>
                </a:ln>
                <a:solidFill>
                  <a:sysClr val="windowText" lastClr="000000"/>
                </a:solidFill>
                <a:latin typeface="Traditional Arabic" pitchFamily="18" charset="-78"/>
                <a:cs typeface="Traditional Arabic" pitchFamily="18" charset="-78"/>
              </a:rPr>
              <a:t>يتم الربط بين التمهيد وبين صلب الدرس عن طريق شخصية كرتونية على </a:t>
            </a:r>
            <a:r>
              <a:rPr lang="ar-JO" sz="2400" dirty="0">
                <a:ln>
                  <a:solidFill>
                    <a:sysClr val="windowText" lastClr="000000"/>
                  </a:solidFill>
                </a:ln>
                <a:solidFill>
                  <a:sysClr val="windowText" lastClr="000000"/>
                </a:solidFill>
                <a:latin typeface="Traditional Arabic" pitchFamily="18" charset="-78"/>
                <a:cs typeface="Traditional Arabic" pitchFamily="18" charset="-78"/>
                <a:hlinkClick r:id="rId4" action="ppaction://hlinkpres?slideindex=1&amp;slidetitle="/>
              </a:rPr>
              <a:t>موقع </a:t>
            </a:r>
            <a:r>
              <a:rPr lang="en-US" sz="2400" dirty="0" err="1" smtClean="0">
                <a:ln>
                  <a:solidFill>
                    <a:sysClr val="windowText" lastClr="000000"/>
                  </a:solidFill>
                </a:ln>
                <a:solidFill>
                  <a:sysClr val="windowText" lastClr="000000"/>
                </a:solidFill>
                <a:latin typeface="Traditional Arabic" pitchFamily="18" charset="-78"/>
                <a:cs typeface="Traditional Arabic" pitchFamily="18" charset="-78"/>
                <a:hlinkClick r:id="rId4" action="ppaction://hlinkpres?slideindex=1&amp;slidetitle="/>
              </a:rPr>
              <a:t>voki</a:t>
            </a:r>
            <a:r>
              <a:rPr lang="ar-SA" sz="2400" dirty="0" smtClean="0">
                <a:ln>
                  <a:solidFill>
                    <a:sysClr val="windowText" lastClr="000000"/>
                  </a:solidFill>
                </a:ln>
                <a:solidFill>
                  <a:sysClr val="windowText" lastClr="000000"/>
                </a:solidFill>
                <a:latin typeface="Traditional Arabic" pitchFamily="18" charset="-78"/>
                <a:cs typeface="Traditional Arabic" pitchFamily="18" charset="-78"/>
              </a:rPr>
              <a:t>.</a:t>
            </a:r>
            <a:r>
              <a:rPr lang="ar-SA" sz="2400" dirty="0" smtClean="0">
                <a:ln>
                  <a:solidFill>
                    <a:sysClr val="windowText" lastClr="000000"/>
                  </a:solidFill>
                </a:ln>
                <a:solidFill>
                  <a:sysClr val="windowText" lastClr="000000"/>
                </a:solidFill>
                <a:latin typeface="Traditional Arabic" pitchFamily="18" charset="-78"/>
                <a:cs typeface="Traditional Arabic" pitchFamily="18" charset="-78"/>
              </a:rPr>
              <a:t/>
            </a:r>
            <a:br>
              <a:rPr lang="ar-SA" sz="2400" dirty="0" smtClean="0">
                <a:ln>
                  <a:solidFill>
                    <a:sysClr val="windowText" lastClr="000000"/>
                  </a:solidFill>
                </a:ln>
                <a:solidFill>
                  <a:sysClr val="windowText" lastClr="000000"/>
                </a:solidFill>
                <a:latin typeface="Traditional Arabic" pitchFamily="18" charset="-78"/>
                <a:cs typeface="Traditional Arabic" pitchFamily="18" charset="-78"/>
              </a:rPr>
            </a:br>
            <a:r>
              <a:rPr lang="ar-SA" sz="2400" dirty="0" err="1" smtClean="0">
                <a:ln>
                  <a:solidFill>
                    <a:sysClr val="windowText" lastClr="000000"/>
                  </a:solidFill>
                </a:ln>
                <a:solidFill>
                  <a:sysClr val="windowText" lastClr="000000"/>
                </a:solidFill>
                <a:latin typeface="Traditional Arabic" pitchFamily="18" charset="-78"/>
                <a:cs typeface="Traditional Arabic" pitchFamily="18" charset="-78"/>
                <a:hlinkClick r:id="rId5" action="ppaction://hlinkpres?slideindex=1&amp;slidetitle="/>
              </a:rPr>
              <a:t>العرض:</a:t>
            </a:r>
            <a:r>
              <a:rPr lang="ar-SA" sz="2400" dirty="0" err="1" smtClean="0">
                <a:ln>
                  <a:solidFill>
                    <a:sysClr val="windowText" lastClr="000000"/>
                  </a:solidFill>
                </a:ln>
                <a:solidFill>
                  <a:sysClr val="windowText" lastClr="000000"/>
                </a:solidFill>
                <a:latin typeface="Traditional Arabic" pitchFamily="18" charset="-78"/>
                <a:cs typeface="Traditional Arabic" pitchFamily="18" charset="-78"/>
              </a:rPr>
              <a:t>يتم</a:t>
            </a:r>
            <a:r>
              <a:rPr lang="ar-SA" sz="2400" dirty="0" smtClean="0">
                <a:ln>
                  <a:solidFill>
                    <a:sysClr val="windowText" lastClr="000000"/>
                  </a:solidFill>
                </a:ln>
                <a:solidFill>
                  <a:sysClr val="windowText" lastClr="000000"/>
                </a:solidFill>
                <a:latin typeface="Traditional Arabic" pitchFamily="18" charset="-78"/>
                <a:cs typeface="Traditional Arabic" pitchFamily="18" charset="-78"/>
              </a:rPr>
              <a:t> </a:t>
            </a:r>
            <a:r>
              <a:rPr lang="ar-SA" sz="2400" dirty="0" smtClean="0">
                <a:ln>
                  <a:solidFill>
                    <a:sysClr val="windowText" lastClr="000000"/>
                  </a:solidFill>
                </a:ln>
                <a:solidFill>
                  <a:sysClr val="windowText" lastClr="000000"/>
                </a:solidFill>
                <a:latin typeface="Traditional Arabic" pitchFamily="18" charset="-78"/>
                <a:cs typeface="Traditional Arabic" pitchFamily="18" charset="-78"/>
              </a:rPr>
              <a:t>عرض </a:t>
            </a:r>
            <a:r>
              <a:rPr lang="ar-SA" sz="2400" dirty="0" smtClean="0">
                <a:ln>
                  <a:solidFill>
                    <a:sysClr val="windowText" lastClr="000000"/>
                  </a:solidFill>
                </a:ln>
                <a:solidFill>
                  <a:sysClr val="windowText" lastClr="000000"/>
                </a:solidFill>
                <a:latin typeface="Traditional Arabic" pitchFamily="18" charset="-78"/>
                <a:cs typeface="Traditional Arabic" pitchFamily="18" charset="-78"/>
                <a:hlinkClick r:id="rId6" action="ppaction://hlinkpres?slideindex=1&amp;slidetitle="/>
              </a:rPr>
              <a:t>فيديو </a:t>
            </a:r>
            <a:r>
              <a:rPr lang="ar-SA" sz="2400" dirty="0" smtClean="0">
                <a:ln>
                  <a:solidFill>
                    <a:sysClr val="windowText" lastClr="000000"/>
                  </a:solidFill>
                </a:ln>
                <a:solidFill>
                  <a:sysClr val="windowText" lastClr="000000"/>
                </a:solidFill>
                <a:latin typeface="Traditional Arabic" pitchFamily="18" charset="-78"/>
                <a:cs typeface="Traditional Arabic" pitchFamily="18" charset="-78"/>
              </a:rPr>
              <a:t>لحكاية بائعة </a:t>
            </a:r>
            <a:r>
              <a:rPr lang="ar-SA" sz="2400" dirty="0" smtClean="0">
                <a:ln>
                  <a:solidFill>
                    <a:sysClr val="windowText" lastClr="000000"/>
                  </a:solidFill>
                </a:ln>
                <a:solidFill>
                  <a:sysClr val="windowText" lastClr="000000"/>
                </a:solidFill>
                <a:latin typeface="Traditional Arabic" pitchFamily="18" charset="-78"/>
                <a:cs typeface="Traditional Arabic" pitchFamily="18" charset="-78"/>
              </a:rPr>
              <a:t>الكريت، </a:t>
            </a:r>
            <a:r>
              <a:rPr lang="ar-SA" sz="2400" dirty="0" smtClean="0">
                <a:ln>
                  <a:solidFill>
                    <a:sysClr val="windowText" lastClr="000000"/>
                  </a:solidFill>
                </a:ln>
                <a:solidFill>
                  <a:sysClr val="windowText" lastClr="000000"/>
                </a:solidFill>
                <a:latin typeface="Traditional Arabic" pitchFamily="18" charset="-78"/>
                <a:cs typeface="Traditional Arabic" pitchFamily="18" charset="-78"/>
              </a:rPr>
              <a:t>ثم طرح أسئلة حول مضمون النص عن طريق </a:t>
            </a:r>
            <a:r>
              <a:rPr lang="ar-SA" sz="2400" dirty="0" smtClean="0">
                <a:ln>
                  <a:solidFill>
                    <a:sysClr val="windowText" lastClr="000000"/>
                  </a:solidFill>
                </a:ln>
                <a:solidFill>
                  <a:sysClr val="windowText" lastClr="000000"/>
                </a:solidFill>
                <a:latin typeface="Traditional Arabic" pitchFamily="18" charset="-78"/>
                <a:cs typeface="Traditional Arabic" pitchFamily="18" charset="-78"/>
                <a:hlinkClick r:id="rId7" action="ppaction://hlinkfile"/>
              </a:rPr>
              <a:t>ورقة عمل </a:t>
            </a:r>
            <a:r>
              <a:rPr lang="ar-SA" sz="2400" dirty="0" smtClean="0">
                <a:ln>
                  <a:solidFill>
                    <a:sysClr val="windowText" lastClr="000000"/>
                  </a:solidFill>
                </a:ln>
                <a:solidFill>
                  <a:sysClr val="windowText" lastClr="000000"/>
                </a:solidFill>
                <a:latin typeface="Traditional Arabic" pitchFamily="18" charset="-78"/>
                <a:cs typeface="Traditional Arabic" pitchFamily="18" charset="-78"/>
              </a:rPr>
              <a:t>يقوم الطالب بحلها بشكل فردي ثم بشكل جماعي عن طريق  </a:t>
            </a:r>
            <a:r>
              <a:rPr lang="ar-SA" sz="2400" dirty="0" smtClean="0">
                <a:ln>
                  <a:solidFill>
                    <a:sysClr val="windowText" lastClr="000000"/>
                  </a:solidFill>
                </a:ln>
                <a:solidFill>
                  <a:sysClr val="windowText" lastClr="000000"/>
                </a:solidFill>
                <a:latin typeface="Traditional Arabic" pitchFamily="18" charset="-78"/>
                <a:cs typeface="Traditional Arabic" pitchFamily="18" charset="-78"/>
                <a:hlinkClick r:id="rId8" action="ppaction://hlinkpres?slideindex=1&amp;slidetitle="/>
              </a:rPr>
              <a:t>لعبة تعليمية محوسبة </a:t>
            </a:r>
            <a:r>
              <a:rPr lang="ar-SA" sz="2400" dirty="0" smtClean="0">
                <a:ln>
                  <a:solidFill>
                    <a:sysClr val="windowText" lastClr="000000"/>
                  </a:solidFill>
                </a:ln>
                <a:solidFill>
                  <a:sysClr val="windowText" lastClr="000000"/>
                </a:solidFill>
                <a:latin typeface="Traditional Arabic" pitchFamily="18" charset="-78"/>
                <a:cs typeface="Traditional Arabic" pitchFamily="18" charset="-78"/>
              </a:rPr>
              <a:t>ثم النقاش حول حقوق الطفل الموجودة في القصة وطرح أسئلة للنقاش بمستويات تفكير مختلفة</a:t>
            </a:r>
            <a:r>
              <a:rPr lang="ar-SA" sz="2400" dirty="0" smtClean="0">
                <a:ln>
                  <a:solidFill>
                    <a:sysClr val="windowText" lastClr="000000"/>
                  </a:solidFill>
                </a:ln>
                <a:solidFill>
                  <a:sysClr val="windowText" lastClr="000000"/>
                </a:solidFill>
                <a:latin typeface="Traditional Arabic" pitchFamily="18" charset="-78"/>
                <a:cs typeface="Traditional Arabic" pitchFamily="18" charset="-78"/>
              </a:rPr>
              <a:t>.</a:t>
            </a:r>
            <a:r>
              <a:rPr lang="ar-SA" sz="2400" dirty="0" smtClean="0">
                <a:ln>
                  <a:solidFill>
                    <a:sysClr val="windowText" lastClr="000000"/>
                  </a:solidFill>
                </a:ln>
                <a:solidFill>
                  <a:sysClr val="windowText" lastClr="000000"/>
                </a:solidFill>
                <a:latin typeface="Traditional Arabic" pitchFamily="18" charset="-78"/>
                <a:cs typeface="Traditional Arabic" pitchFamily="18" charset="-78"/>
              </a:rPr>
              <a:t/>
            </a:r>
            <a:br>
              <a:rPr lang="ar-SA" sz="2400" dirty="0" smtClean="0">
                <a:ln>
                  <a:solidFill>
                    <a:sysClr val="windowText" lastClr="000000"/>
                  </a:solidFill>
                </a:ln>
                <a:solidFill>
                  <a:sysClr val="windowText" lastClr="000000"/>
                </a:solidFill>
                <a:latin typeface="Traditional Arabic" pitchFamily="18" charset="-78"/>
                <a:cs typeface="Traditional Arabic" pitchFamily="18" charset="-78"/>
              </a:rPr>
            </a:br>
            <a:r>
              <a:rPr lang="ar-SA" sz="2400" dirty="0" err="1" smtClean="0">
                <a:ln>
                  <a:solidFill>
                    <a:sysClr val="windowText" lastClr="000000"/>
                  </a:solidFill>
                </a:ln>
                <a:solidFill>
                  <a:sysClr val="windowText" lastClr="000000"/>
                </a:solidFill>
                <a:latin typeface="Traditional Arabic" pitchFamily="18" charset="-78"/>
                <a:cs typeface="Traditional Arabic" pitchFamily="18" charset="-78"/>
              </a:rPr>
              <a:t>ا</a:t>
            </a:r>
            <a:r>
              <a:rPr lang="ar-SA" sz="2400" dirty="0" err="1" smtClean="0">
                <a:ln>
                  <a:solidFill>
                    <a:sysClr val="windowText" lastClr="000000"/>
                  </a:solidFill>
                </a:ln>
                <a:solidFill>
                  <a:sysClr val="windowText" lastClr="000000"/>
                </a:solidFill>
                <a:latin typeface="Traditional Arabic" pitchFamily="18" charset="-78"/>
                <a:cs typeface="Traditional Arabic" pitchFamily="18" charset="-78"/>
                <a:hlinkClick r:id="rId9" action="ppaction://hlinkpres?slideindex=1&amp;slidetitle="/>
              </a:rPr>
              <a:t>لإجمال</a:t>
            </a:r>
            <a:r>
              <a:rPr lang="ar-SA" sz="2400" dirty="0" err="1" smtClean="0">
                <a:ln>
                  <a:solidFill>
                    <a:sysClr val="windowText" lastClr="000000"/>
                  </a:solidFill>
                </a:ln>
                <a:solidFill>
                  <a:sysClr val="windowText" lastClr="000000"/>
                </a:solidFill>
                <a:latin typeface="Traditional Arabic" pitchFamily="18" charset="-78"/>
                <a:cs typeface="Traditional Arabic" pitchFamily="18" charset="-78"/>
              </a:rPr>
              <a:t>:عرض</a:t>
            </a:r>
            <a:r>
              <a:rPr lang="ar-SA" sz="2400" dirty="0" smtClean="0">
                <a:ln>
                  <a:solidFill>
                    <a:sysClr val="windowText" lastClr="000000"/>
                  </a:solidFill>
                </a:ln>
                <a:solidFill>
                  <a:sysClr val="windowText" lastClr="000000"/>
                </a:solidFill>
                <a:latin typeface="Traditional Arabic" pitchFamily="18" charset="-78"/>
                <a:cs typeface="Traditional Arabic" pitchFamily="18" charset="-78"/>
              </a:rPr>
              <a:t> </a:t>
            </a:r>
            <a:r>
              <a:rPr lang="ar-SA" sz="2400" dirty="0" smtClean="0">
                <a:ln>
                  <a:solidFill>
                    <a:sysClr val="windowText" lastClr="000000"/>
                  </a:solidFill>
                </a:ln>
                <a:solidFill>
                  <a:sysClr val="windowText" lastClr="000000"/>
                </a:solidFill>
                <a:latin typeface="Traditional Arabic" pitchFamily="18" charset="-78"/>
                <a:cs typeface="Traditional Arabic" pitchFamily="18" charset="-78"/>
                <a:hlinkClick r:id="rId9" action="ppaction://hlinkpres?slideindex=1&amp;slidetitle="/>
              </a:rPr>
              <a:t>شريحة </a:t>
            </a:r>
            <a:r>
              <a:rPr lang="ar-SA" sz="2400" dirty="0" smtClean="0">
                <a:ln>
                  <a:solidFill>
                    <a:sysClr val="windowText" lastClr="000000"/>
                  </a:solidFill>
                </a:ln>
                <a:solidFill>
                  <a:sysClr val="windowText" lastClr="000000"/>
                </a:solidFill>
                <a:latin typeface="Traditional Arabic" pitchFamily="18" charset="-78"/>
                <a:cs typeface="Traditional Arabic" pitchFamily="18" charset="-78"/>
              </a:rPr>
              <a:t>تربط بين مضمون الدرس وحديث للرسول صلى الله عليه وسلم. </a:t>
            </a:r>
            <a:r>
              <a:rPr lang="ar-SA" sz="2400" dirty="0" smtClean="0">
                <a:ln>
                  <a:solidFill>
                    <a:sysClr val="windowText" lastClr="000000"/>
                  </a:solidFill>
                </a:ln>
                <a:solidFill>
                  <a:sysClr val="windowText" lastClr="000000"/>
                </a:solidFill>
                <a:latin typeface="Traditional Arabic" pitchFamily="18" charset="-78"/>
                <a:cs typeface="Traditional Arabic" pitchFamily="18" charset="-78"/>
              </a:rPr>
              <a:t/>
            </a:r>
            <a:br>
              <a:rPr lang="ar-SA" sz="2400" dirty="0" smtClean="0">
                <a:ln>
                  <a:solidFill>
                    <a:sysClr val="windowText" lastClr="000000"/>
                  </a:solidFill>
                </a:ln>
                <a:solidFill>
                  <a:sysClr val="windowText" lastClr="000000"/>
                </a:solidFill>
                <a:latin typeface="Traditional Arabic" pitchFamily="18" charset="-78"/>
                <a:cs typeface="Traditional Arabic" pitchFamily="18" charset="-78"/>
              </a:rPr>
            </a:br>
            <a:r>
              <a:rPr lang="ar-SA" sz="2400" dirty="0" smtClean="0">
                <a:ln>
                  <a:solidFill>
                    <a:sysClr val="windowText" lastClr="000000"/>
                  </a:solidFill>
                </a:ln>
                <a:solidFill>
                  <a:sysClr val="windowText" lastClr="000000"/>
                </a:solidFill>
                <a:latin typeface="Traditional Arabic" pitchFamily="18" charset="-78"/>
                <a:cs typeface="Traditional Arabic" pitchFamily="18" charset="-78"/>
                <a:hlinkClick r:id="rId9" action="ppaction://hlinkpres?slideindex=1&amp;slidetitle="/>
              </a:rPr>
              <a:t>الوظيفة البيتية:</a:t>
            </a:r>
            <a:r>
              <a:rPr lang="ar-SA" sz="2400" dirty="0">
                <a:ln>
                  <a:solidFill>
                    <a:sysClr val="windowText" lastClr="000000"/>
                  </a:solidFill>
                </a:ln>
                <a:solidFill>
                  <a:sysClr val="windowText" lastClr="000000"/>
                </a:solidFill>
                <a:latin typeface="Traditional Arabic" pitchFamily="18" charset="-78"/>
                <a:cs typeface="Traditional Arabic" pitchFamily="18" charset="-78"/>
                <a:hlinkClick r:id="rId9" action="ppaction://hlinkpres?slideindex=1&amp;slidetitle="/>
              </a:rPr>
              <a:t> </a:t>
            </a:r>
            <a:r>
              <a:rPr lang="ar-SA" sz="2400" dirty="0" smtClean="0">
                <a:ln>
                  <a:solidFill>
                    <a:sysClr val="windowText" lastClr="000000"/>
                  </a:solidFill>
                </a:ln>
                <a:solidFill>
                  <a:sysClr val="windowText" lastClr="000000"/>
                </a:solidFill>
                <a:latin typeface="Traditional Arabic" pitchFamily="18" charset="-78"/>
                <a:cs typeface="Traditional Arabic" pitchFamily="18" charset="-78"/>
              </a:rPr>
              <a:t>كتابة الطالب لقصة </a:t>
            </a:r>
            <a:r>
              <a:rPr lang="ar-SA" sz="2400" dirty="0">
                <a:ln>
                  <a:solidFill>
                    <a:sysClr val="windowText" lastClr="000000"/>
                  </a:solidFill>
                </a:ln>
                <a:solidFill>
                  <a:sysClr val="windowText" lastClr="000000"/>
                </a:solidFill>
                <a:latin typeface="Traditional Arabic" pitchFamily="18" charset="-78"/>
                <a:cs typeface="Traditional Arabic" pitchFamily="18" charset="-78"/>
              </a:rPr>
              <a:t>مشابهة من خياله أو موقف حدث معه أو شاهده يشبه حكاية بائعة الكبريت أو بائع </a:t>
            </a:r>
            <a:r>
              <a:rPr lang="ar-SA" sz="2400" dirty="0" smtClean="0">
                <a:ln>
                  <a:solidFill>
                    <a:sysClr val="windowText" lastClr="000000"/>
                  </a:solidFill>
                </a:ln>
                <a:solidFill>
                  <a:sysClr val="windowText" lastClr="000000"/>
                </a:solidFill>
                <a:latin typeface="Traditional Arabic" pitchFamily="18" charset="-78"/>
                <a:cs typeface="Traditional Arabic" pitchFamily="18" charset="-78"/>
              </a:rPr>
              <a:t>العلكة، </a:t>
            </a:r>
            <a:r>
              <a:rPr lang="ar-SA" sz="2400" dirty="0">
                <a:ln>
                  <a:solidFill>
                    <a:sysClr val="windowText" lastClr="000000"/>
                  </a:solidFill>
                </a:ln>
                <a:solidFill>
                  <a:sysClr val="windowText" lastClr="000000"/>
                </a:solidFill>
                <a:latin typeface="Traditional Arabic" pitchFamily="18" charset="-78"/>
                <a:cs typeface="Traditional Arabic" pitchFamily="18" charset="-78"/>
              </a:rPr>
              <a:t>ويقوم </a:t>
            </a:r>
            <a:r>
              <a:rPr lang="ar-SA" sz="2400" dirty="0" smtClean="0">
                <a:ln>
                  <a:solidFill>
                    <a:sysClr val="windowText" lastClr="000000"/>
                  </a:solidFill>
                </a:ln>
                <a:solidFill>
                  <a:sysClr val="windowText" lastClr="000000"/>
                </a:solidFill>
                <a:latin typeface="Traditional Arabic" pitchFamily="18" charset="-78"/>
                <a:cs typeface="Traditional Arabic" pitchFamily="18" charset="-78"/>
              </a:rPr>
              <a:t>بإدراجها </a:t>
            </a:r>
            <a:r>
              <a:rPr lang="ar-SA" sz="2400" dirty="0">
                <a:ln>
                  <a:solidFill>
                    <a:sysClr val="windowText" lastClr="000000"/>
                  </a:solidFill>
                </a:ln>
                <a:solidFill>
                  <a:sysClr val="windowText" lastClr="000000"/>
                </a:solidFill>
                <a:latin typeface="Traditional Arabic" pitchFamily="18" charset="-78"/>
                <a:cs typeface="Traditional Arabic" pitchFamily="18" charset="-78"/>
              </a:rPr>
              <a:t>في صفحة </a:t>
            </a:r>
            <a:r>
              <a:rPr lang="ar-SA" sz="2400" dirty="0" smtClean="0">
                <a:ln>
                  <a:solidFill>
                    <a:sysClr val="windowText" lastClr="000000"/>
                  </a:solidFill>
                </a:ln>
                <a:solidFill>
                  <a:sysClr val="windowText" lastClr="000000"/>
                </a:solidFill>
                <a:latin typeface="Traditional Arabic" pitchFamily="18" charset="-78"/>
                <a:cs typeface="Traditional Arabic" pitchFamily="18" charset="-78"/>
                <a:hlinkClick r:id="rId10" action="ppaction://hlinkpres?slideindex=1&amp;slidetitle="/>
              </a:rPr>
              <a:t>إبداعات تعبيرية</a:t>
            </a:r>
            <a:r>
              <a:rPr lang="ar-SA" sz="2400" dirty="0">
                <a:ln>
                  <a:solidFill>
                    <a:sysClr val="windowText" lastClr="000000"/>
                  </a:solidFill>
                </a:ln>
                <a:solidFill>
                  <a:sysClr val="windowText" lastClr="000000"/>
                </a:solidFill>
                <a:latin typeface="Traditional Arabic" pitchFamily="18" charset="-78"/>
                <a:cs typeface="Traditional Arabic" pitchFamily="18" charset="-78"/>
                <a:hlinkClick r:id="rId10" action="ppaction://hlinkpres?slideindex=1&amp;slidetitle="/>
              </a:rPr>
              <a:t>.</a:t>
            </a:r>
            <a:r>
              <a:rPr lang="en-US" sz="2400" dirty="0">
                <a:ln>
                  <a:solidFill>
                    <a:sysClr val="windowText" lastClr="000000"/>
                  </a:solidFill>
                </a:ln>
                <a:solidFill>
                  <a:sysClr val="windowText" lastClr="000000"/>
                </a:solidFill>
                <a:latin typeface="Traditional Arabic" pitchFamily="18" charset="-78"/>
                <a:cs typeface="Traditional Arabic" pitchFamily="18" charset="-78"/>
              </a:rPr>
              <a:t/>
            </a:r>
            <a:br>
              <a:rPr lang="en-US" sz="2400" dirty="0">
                <a:ln>
                  <a:solidFill>
                    <a:sysClr val="windowText" lastClr="000000"/>
                  </a:solidFill>
                </a:ln>
                <a:solidFill>
                  <a:sysClr val="windowText" lastClr="000000"/>
                </a:solidFill>
                <a:latin typeface="Traditional Arabic" pitchFamily="18" charset="-78"/>
                <a:cs typeface="Traditional Arabic" pitchFamily="18" charset="-78"/>
              </a:rPr>
            </a:br>
            <a:r>
              <a:rPr lang="ar-SA" sz="2400" dirty="0" smtClean="0">
                <a:ln>
                  <a:solidFill>
                    <a:sysClr val="windowText" lastClr="000000"/>
                  </a:solidFill>
                </a:ln>
                <a:solidFill>
                  <a:sysClr val="windowText" lastClr="000000"/>
                </a:solidFill>
                <a:latin typeface="Traditional Arabic" pitchFamily="18" charset="-78"/>
                <a:cs typeface="Traditional Arabic" pitchFamily="18" charset="-78"/>
              </a:rPr>
              <a:t/>
            </a:r>
            <a:br>
              <a:rPr lang="ar-SA" sz="2400" dirty="0" smtClean="0">
                <a:ln>
                  <a:solidFill>
                    <a:sysClr val="windowText" lastClr="000000"/>
                  </a:solidFill>
                </a:ln>
                <a:solidFill>
                  <a:sysClr val="windowText" lastClr="000000"/>
                </a:solidFill>
                <a:latin typeface="Traditional Arabic" pitchFamily="18" charset="-78"/>
                <a:cs typeface="Traditional Arabic" pitchFamily="18" charset="-78"/>
              </a:rPr>
            </a:br>
            <a:endParaRPr lang="ar-SA" sz="2400" dirty="0">
              <a:ln>
                <a:solidFill>
                  <a:sysClr val="windowText" lastClr="000000"/>
                </a:solidFill>
              </a:ln>
              <a:solidFill>
                <a:sysClr val="windowText" lastClr="000000"/>
              </a:solidFill>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30</Words>
  <Application>Microsoft Office PowerPoint</Application>
  <PresentationFormat>‫הצגה על המסך (4:3)</PresentationFormat>
  <Paragraphs>1</Paragraphs>
  <Slides>1</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vt:i4>
      </vt:variant>
    </vt:vector>
  </HeadingPairs>
  <TitlesOfParts>
    <vt:vector size="2" baseType="lpstr">
      <vt:lpstr>سمة Office</vt:lpstr>
      <vt:lpstr>التمهيد: طرح أسئلة تمهيدية للطلاب  تربط بين الدرس السابق "بائع العلكة" وبين درس"بائعة العلكة"  عن طريق عرض صورتين إحداهما لبائع العلكة والأخرى لبائعة الكبريت.  الاستدراج: يتم الربط بين التمهيد وبين صلب الدرس عن طريق شخصية كرتونية على موقع voki. العرض:يتم عرض فيديو لحكاية بائعة الكريت، ثم طرح أسئلة حول مضمون النص عن طريق ورقة عمل يقوم الطالب بحلها بشكل فردي ثم بشكل جماعي عن طريق  لعبة تعليمية محوسبة ثم النقاش حول حقوق الطفل الموجودة في القصة وطرح أسئلة للنقاش بمستويات تفكير مختلفة. الإجمال:عرض شريحة تربط بين مضمون الدرس وحديث للرسول صلى الله عليه وسلم.  الوظيفة البيتية: كتابة الطالب لقصة مشابهة من خياله أو موقف حدث معه أو شاهده يشبه حكاية بائعة الكبريت أو بائع العلكة، ويقوم بإدراجها في صفحة إبداعات تعبيرية.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التمهيد: طرح اسئلة تمهيدية للطلاب  تربط بين الدرس السابق "بائع العلكة" وبين درس"بائعة العلكة"  عن طريق عرض صورتين  احداهما لبائع العلكة والاخرى لبائعة الكبريت. الاستدراج: يتم الربط بين التمهيد وبين صلب الدرس عن طريق شخصية كرتونية على موقع voki والتي تقول:تعرفنا  في الدرس السابق على حكاية بائع العلكة  واليوم سنتعرف على حكاية اخرى للطفلة بائعة الكبريت دعونا اصدقائي نتعرف على هذه الحكاية معا.  العرض:سيتم عرض فيديو لحكاية بائعة الكريت ثم طرح أسئلة حول مضمون النص عن طريق لعبة تعليمية محوسبة ثم النقاش حول حقوق الطفل الموجودة في القصة وطرح أسئلة للنقاش بمستويات تفكير مختلفة. الإجمال:اقول: تعلمنا اليوم حكاية لا يمكنها أن تغادر اذهاننا وهي حكاية بائعة الكبريت التي عانت من سلب لأهم حقوق الطفل ولا بد لنا إلا ننسى قول رسولنا الحبيب:  "من لا يرحم الناس لا يرحمه الله"  الوظيفة البيتية: أن يكتب الطالب قصة مشابهة من خياله أو موقف حدث معه أو شاهده يشبه حكاية بائعة الكبريت أو بائع العلكة ويقوم بارفاقها في صفحة ابداعات تعبيرية أو يكتبها على الدفتر.  </dc:title>
  <dc:creator>FUjiTSU</dc:creator>
  <cp:lastModifiedBy>User</cp:lastModifiedBy>
  <cp:revision>9</cp:revision>
  <dcterms:created xsi:type="dcterms:W3CDTF">2013-04-11T18:25:32Z</dcterms:created>
  <dcterms:modified xsi:type="dcterms:W3CDTF">2000-03-26T06:24:16Z</dcterms:modified>
</cp:coreProperties>
</file>