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82" r:id="rId3"/>
    <p:sldId id="268" r:id="rId4"/>
    <p:sldId id="272" r:id="rId5"/>
    <p:sldId id="273" r:id="rId6"/>
    <p:sldId id="274" r:id="rId7"/>
    <p:sldId id="281" r:id="rId8"/>
    <p:sldId id="275" r:id="rId9"/>
    <p:sldId id="276" r:id="rId10"/>
    <p:sldId id="277" r:id="rId11"/>
    <p:sldId id="278" r:id="rId12"/>
    <p:sldId id="279" r:id="rId13"/>
    <p:sldId id="269" r:id="rId14"/>
    <p:sldId id="283" r:id="rId15"/>
    <p:sldId id="284" r:id="rId16"/>
    <p:sldId id="285" r:id="rId17"/>
    <p:sldId id="286" r:id="rId18"/>
    <p:sldId id="287" r:id="rId19"/>
    <p:sldId id="288" r:id="rId20"/>
    <p:sldId id="292" r:id="rId21"/>
    <p:sldId id="290" r:id="rId22"/>
    <p:sldId id="291" r:id="rId23"/>
    <p:sldId id="270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71" r:id="rId34"/>
    <p:sldId id="302" r:id="rId35"/>
    <p:sldId id="303" r:id="rId36"/>
    <p:sldId id="304" r:id="rId37"/>
    <p:sldId id="265" r:id="rId38"/>
    <p:sldId id="266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B75596"/>
    <a:srgbClr val="997391"/>
    <a:srgbClr val="FF0066"/>
    <a:srgbClr val="FF0000"/>
    <a:srgbClr val="33CC33"/>
    <a:srgbClr val="66CCFF"/>
    <a:srgbClr val="00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نمط داكن 1 - تميي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نمط ذو سمات 2 - تميي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930" autoAdjust="0"/>
    <p:restoredTop sz="94660"/>
  </p:normalViewPr>
  <p:slideViewPr>
    <p:cSldViewPr>
      <p:cViewPr>
        <p:scale>
          <a:sx n="64" d="100"/>
          <a:sy n="64" d="100"/>
        </p:scale>
        <p:origin x="-144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9153-A16F-4BB1-BA7A-20121610F91F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EF9D-3B53-4563-AC37-9AEBDF3E4D9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6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image" Target="../media/image5.gif"/><Relationship Id="rId9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26.xml"/><Relationship Id="rId5" Type="http://schemas.openxmlformats.org/officeDocument/2006/relationships/slide" Target="slide27.xml"/><Relationship Id="rId10" Type="http://schemas.openxmlformats.org/officeDocument/2006/relationships/slide" Target="slide29.xml"/><Relationship Id="rId4" Type="http://schemas.openxmlformats.org/officeDocument/2006/relationships/image" Target="../media/image5.gif"/><Relationship Id="rId9" Type="http://schemas.openxmlformats.org/officeDocument/2006/relationships/slide" Target="slide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6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image" Target="../media/image5.gif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slide" Target="slide33.xml"/><Relationship Id="rId5" Type="http://schemas.openxmlformats.org/officeDocument/2006/relationships/image" Target="../media/image22.gif"/><Relationship Id="rId10" Type="http://schemas.openxmlformats.org/officeDocument/2006/relationships/slide" Target="slide23.xml"/><Relationship Id="rId4" Type="http://schemas.openxmlformats.org/officeDocument/2006/relationships/image" Target="../media/image21.gif"/><Relationship Id="rId9" Type="http://schemas.openxmlformats.org/officeDocument/2006/relationships/slide" Target="slide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slide" Target="slide33.xml"/><Relationship Id="rId5" Type="http://schemas.openxmlformats.org/officeDocument/2006/relationships/image" Target="../media/image23.gif"/><Relationship Id="rId10" Type="http://schemas.openxmlformats.org/officeDocument/2006/relationships/slide" Target="slide23.xml"/><Relationship Id="rId4" Type="http://schemas.openxmlformats.org/officeDocument/2006/relationships/image" Target="../media/image22.gif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19.gulfup.com/3cQ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-105097"/>
            <a:ext cx="4267200" cy="7115497"/>
          </a:xfrm>
          <a:prstGeom prst="rect">
            <a:avLst/>
          </a:prstGeom>
          <a:noFill/>
        </p:spPr>
      </p:pic>
      <p:pic>
        <p:nvPicPr>
          <p:cNvPr id="5122" name="Picture 2" descr="http://www.3almsbaya.com/vb/storeimg/img_1343796495_6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330"/>
            <a:ext cx="5580112" cy="662367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394720" cy="632271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في جعبتي لعبة </a:t>
            </a:r>
            <a:br>
              <a:rPr lang="ar-SA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SA" b="1" cap="all" dirty="0" smtClean="0">
                <a:ln w="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هيا بنا يا أصدقائي نلعب،  نتنافس ونتعلم</a:t>
            </a:r>
            <a:endParaRPr lang="ar-SA" b="1" cap="all" dirty="0">
              <a:ln w="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37320"/>
            <a:ext cx="3600400" cy="612068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131840" y="2060848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.4  </a:t>
            </a:r>
            <a:r>
              <a:rPr lang="ar-SA" sz="2000" b="1" dirty="0" smtClean="0">
                <a:solidFill>
                  <a:schemeClr val="tx1"/>
                </a:solidFill>
              </a:rPr>
              <a:t>من هو الشخص الذي ارسله تعالى </a:t>
            </a:r>
            <a:r>
              <a:rPr lang="ar-SA" sz="2000" b="1" dirty="0" err="1" smtClean="0">
                <a:solidFill>
                  <a:schemeClr val="tx1"/>
                </a:solidFill>
              </a:rPr>
              <a:t>للناس ؟</a:t>
            </a:r>
            <a:r>
              <a:rPr lang="ar-SA" sz="2000" b="1" dirty="0" smtClean="0">
                <a:solidFill>
                  <a:schemeClr val="tx1"/>
                </a:solidFill>
              </a:rPr>
              <a:t> وما هي </a:t>
            </a:r>
            <a:r>
              <a:rPr lang="ar-SA" sz="2000" b="1" dirty="0" err="1" smtClean="0">
                <a:solidFill>
                  <a:schemeClr val="tx1"/>
                </a:solidFill>
              </a:rPr>
              <a:t>وظيفته؟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upload.wikimedia.org/wikipedia/ar/thumb/7/75/Mohammad.jpg/250px-Mohamm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01008"/>
            <a:ext cx="2381250" cy="248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>
            <a:off x="3203848" y="6021288"/>
            <a:ext cx="5940152" cy="57606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أرسل تعالى سيدنا محمد ليهدي الناس ويخرجهم من الظلمات إلى النور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hlinkClick r:id="rId5" action="ppaction://hlinksldjump"/>
          </p:cNvPr>
          <p:cNvSpPr/>
          <p:nvPr/>
        </p:nvSpPr>
        <p:spPr>
          <a:xfrm>
            <a:off x="2627784" y="1052736"/>
            <a:ext cx="1584176" cy="648072"/>
          </a:xfrm>
          <a:prstGeom prst="rect">
            <a:avLst/>
          </a:prstGeom>
          <a:ln>
            <a:solidFill>
              <a:srgbClr val="FF33CC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33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احسنت</a:t>
            </a:r>
            <a:endParaRPr lang="ar-SA" sz="3200" b="1" dirty="0">
              <a:solidFill>
                <a:srgbClr val="FF33CC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priceville.com/gallery/var/albums/Abstract/Red_Bubbles.jpg"/>
          <p:cNvPicPr>
            <a:picLocks noChangeAspect="1" noChangeArrowheads="1"/>
          </p:cNvPicPr>
          <p:nvPr/>
        </p:nvPicPr>
        <p:blipFill>
          <a:blip r:embed="rId2" cstate="print"/>
          <a:srcRect r="30606" b="556"/>
          <a:stretch>
            <a:fillRect/>
          </a:stretch>
        </p:blipFill>
        <p:spPr bwMode="auto">
          <a:xfrm>
            <a:off x="0" y="-558824"/>
            <a:ext cx="9144000" cy="741682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http://9or.y4yy.com/files/crtoon/35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924547" cy="6453336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203848" y="1988840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 smtClean="0">
                <a:solidFill>
                  <a:schemeClr val="tx1"/>
                </a:solidFill>
              </a:rPr>
              <a:t>.5 </a:t>
            </a:r>
            <a:r>
              <a:rPr lang="ar-SA" sz="2800" b="1" dirty="0" err="1" smtClean="0">
                <a:solidFill>
                  <a:schemeClr val="tx1"/>
                </a:solidFill>
              </a:rPr>
              <a:t>بماذا</a:t>
            </a:r>
            <a:r>
              <a:rPr lang="ar-SA" sz="2800" b="1" dirty="0" smtClean="0">
                <a:solidFill>
                  <a:schemeClr val="tx1"/>
                </a:solidFill>
              </a:rPr>
              <a:t> ايد سبحانه وتعالى سيدنا </a:t>
            </a:r>
            <a:r>
              <a:rPr lang="ar-SA" sz="2800" b="1" dirty="0" err="1" smtClean="0">
                <a:solidFill>
                  <a:schemeClr val="tx1"/>
                </a:solidFill>
              </a:rPr>
              <a:t>محمد؟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r>
              <a:rPr lang="ar-SA" sz="2800" b="1" dirty="0" err="1" smtClean="0">
                <a:solidFill>
                  <a:schemeClr val="tx1"/>
                </a:solidFill>
              </a:rPr>
              <a:t>ولماذا؟</a:t>
            </a:r>
            <a:endParaRPr lang="ar-SA" sz="2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275856" y="3645024"/>
            <a:ext cx="5616624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أيد سبحانه وتعالى سيدنا محمد بالقران الكريم ليكون دستورا لحياتنا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3059832" y="620688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ممتاز</a:t>
            </a:r>
            <a:endParaRPr lang="ar-SA" sz="3200" b="1" dirty="0"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240360" cy="6018238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131840" y="2348880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997391">
                  <a:tint val="66000"/>
                  <a:satMod val="160000"/>
                </a:srgbClr>
              </a:gs>
              <a:gs pos="50000">
                <a:srgbClr val="997391">
                  <a:tint val="44500"/>
                  <a:satMod val="160000"/>
                </a:srgbClr>
              </a:gs>
              <a:gs pos="100000">
                <a:srgbClr val="997391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.6 </a:t>
            </a:r>
            <a:r>
              <a:rPr lang="ar-SA" sz="2400" b="1" dirty="0" smtClean="0">
                <a:solidFill>
                  <a:schemeClr val="tx1"/>
                </a:solidFill>
              </a:rPr>
              <a:t>كيف منح الإسلام للطفل الحق في </a:t>
            </a:r>
            <a:r>
              <a:rPr lang="ar-SA" sz="2400" b="1" dirty="0" err="1" smtClean="0">
                <a:solidFill>
                  <a:schemeClr val="tx1"/>
                </a:solidFill>
              </a:rPr>
              <a:t>الحياة؟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23928" y="4077072"/>
            <a:ext cx="496855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منح الإسلام للطفل الحق في الحياة بتحريمه للقتل والوأد لقوله تعالى“ ولا تقتلوا اولادكم خشية املاق“ ولقوله“فقال“إِذَا الْمَوْءُودَةُ </a:t>
            </a:r>
            <a:r>
              <a:rPr lang="ar-SA" sz="2800" b="1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سُئِلَتْ </a:t>
            </a:r>
            <a:r>
              <a:rPr lang="ar-SA" sz="2800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* بِأَيِّ ذَنْبٍ </a:t>
            </a:r>
            <a:r>
              <a:rPr lang="ar-SA" sz="2800" b="1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قُتِلَتْ“</a:t>
            </a:r>
            <a:endParaRPr lang="ar-SA" sz="2800" b="1" dirty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3419872" y="1196752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99739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احسنت</a:t>
            </a:r>
            <a:endParaRPr lang="ar-SA" sz="3200" b="1" dirty="0">
              <a:solidFill>
                <a:srgbClr val="99739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oo7oman.com/gallery/displayimage.php?imageid=126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3"/>
            <a:ext cx="9144000" cy="724542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 descr="http://images.gifmania.ae/Animated-Gifs-Christmas/Animations-Christmas-Balls/christmas-ball4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2843808" cy="2204864"/>
          </a:xfrm>
          <a:prstGeom prst="rect">
            <a:avLst/>
          </a:prstGeom>
          <a:noFill/>
        </p:spPr>
      </p:pic>
      <p:pic>
        <p:nvPicPr>
          <p:cNvPr id="5" name="Picture 6" descr="http://images.gifmania.ae/Animated-Gifs-Christmas/Animations-Christmas-Balls/christmas-ball46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843808" cy="2204864"/>
          </a:xfrm>
          <a:prstGeom prst="rect">
            <a:avLst/>
          </a:prstGeom>
          <a:noFill/>
        </p:spPr>
      </p:pic>
      <p:pic>
        <p:nvPicPr>
          <p:cNvPr id="6" name="Picture 6" descr="http://images.gifmania.ae/Animated-Gifs-Christmas/Animations-Christmas-Balls/christmas-ball4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653136"/>
            <a:ext cx="2843808" cy="2204864"/>
          </a:xfrm>
          <a:prstGeom prst="rect">
            <a:avLst/>
          </a:prstGeom>
          <a:noFill/>
        </p:spPr>
      </p:pic>
      <p:pic>
        <p:nvPicPr>
          <p:cNvPr id="7" name="Picture 6" descr="http://images.gifmania.ae/Animated-Gifs-Christmas/Animations-Christmas-Balls/christmas-ball46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2843808" cy="2204864"/>
          </a:xfrm>
          <a:prstGeom prst="rect">
            <a:avLst/>
          </a:prstGeom>
          <a:noFill/>
        </p:spPr>
      </p:pic>
      <p:pic>
        <p:nvPicPr>
          <p:cNvPr id="8" name="Picture 6" descr="http://images.gifmania.ae/Animated-Gifs-Christmas/Animations-Christmas-Balls/christmas-ball4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2843808" cy="2204864"/>
          </a:xfrm>
          <a:prstGeom prst="rect">
            <a:avLst/>
          </a:prstGeom>
          <a:noFill/>
        </p:spPr>
      </p:pic>
      <p:pic>
        <p:nvPicPr>
          <p:cNvPr id="9" name="Picture 6" descr="http://images.gifmania.ae/Animated-Gifs-Christmas/Animations-Christmas-Balls/christmas-ball46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653136"/>
            <a:ext cx="2843808" cy="2204864"/>
          </a:xfrm>
          <a:prstGeom prst="rect">
            <a:avLst/>
          </a:prstGeom>
          <a:noFill/>
        </p:spPr>
      </p:pic>
      <p:pic>
        <p:nvPicPr>
          <p:cNvPr id="10" name="Picture 6" descr="http://images.gifmania.ae/Animated-Gifs-Christmas/Animations-Christmas-Balls/christmas-ball46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2843808" cy="2204864"/>
          </a:xfrm>
          <a:prstGeom prst="rect">
            <a:avLst/>
          </a:prstGeom>
          <a:noFill/>
        </p:spPr>
      </p:pic>
      <p:pic>
        <p:nvPicPr>
          <p:cNvPr id="11" name="Picture 6" descr="http://images.gifmania.ae/Animated-Gifs-Christmas/Animations-Christmas-Balls/christmas-ball46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3808" cy="2204864"/>
          </a:xfrm>
          <a:prstGeom prst="rect">
            <a:avLst/>
          </a:prstGeom>
          <a:noFill/>
        </p:spPr>
      </p:pic>
      <p:pic>
        <p:nvPicPr>
          <p:cNvPr id="12" name="Picture 6" descr="http://images.gifmania.ae/Animated-Gifs-Christmas/Animations-Christmas-Balls/christmas-ball46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2843808" cy="2204864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6516216" y="980728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عائشة اشرف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27584" y="1052736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حلا توفيق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660232" y="5589240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دنا عفي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88224" y="3429000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سما منير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635896" y="3284984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ياقوت محمد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707904" y="1052736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محمد كمال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35896" y="5661248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مصطفى جلال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27584" y="3140968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يزن نهاد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55576" y="5661248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سنين عبد الله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516216" y="98072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635896" y="3284984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27584" y="1052736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3635896" y="1052736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755576" y="566124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755576" y="314096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516216" y="3429000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6660232" y="5589240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635896" y="566124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37320"/>
            <a:ext cx="3600400" cy="612068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0" y="4365104"/>
            <a:ext cx="4104456" cy="1224136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99739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2400" b="1" dirty="0" smtClean="0"/>
              <a:t>الحق في اختيار الرجل </a:t>
            </a:r>
            <a:r>
              <a:rPr lang="ar-SA" sz="2400" b="1" dirty="0" err="1" smtClean="0"/>
              <a:t>امرأه</a:t>
            </a:r>
            <a:r>
              <a:rPr lang="ar-SA" sz="2400" b="1" dirty="0" smtClean="0"/>
              <a:t> صالحة وان تختار المرأة رجلا صالحا </a:t>
            </a:r>
            <a:endParaRPr lang="ar-SA" sz="2400" b="1" dirty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131840" y="2060848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.7</a:t>
            </a:r>
            <a:r>
              <a:rPr lang="ar-SA" sz="24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ما هو الحق الذي  أوجبه الإسلام على الوالدين للطفل قبل </a:t>
            </a:r>
            <a:r>
              <a:rPr lang="ar-SA" sz="2400" b="1" dirty="0" err="1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ولادته ؟</a:t>
            </a:r>
            <a:r>
              <a:rPr lang="ar-SA" sz="24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endParaRPr lang="en-U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>
            <a:hlinkClick r:id="rId4" action="ppaction://hlinksldjump"/>
          </p:cNvPr>
          <p:cNvSpPr/>
          <p:nvPr/>
        </p:nvSpPr>
        <p:spPr>
          <a:xfrm>
            <a:off x="2843808" y="764704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priceville.com/gallery/var/albums/Abstract/Red_Bubbles.jpg"/>
          <p:cNvPicPr>
            <a:picLocks noChangeAspect="1" noChangeArrowheads="1"/>
          </p:cNvPicPr>
          <p:nvPr/>
        </p:nvPicPr>
        <p:blipFill>
          <a:blip r:embed="rId2" cstate="print"/>
          <a:srcRect r="30606" b="556"/>
          <a:stretch>
            <a:fillRect/>
          </a:stretch>
        </p:blipFill>
        <p:spPr bwMode="auto">
          <a:xfrm>
            <a:off x="0" y="-558824"/>
            <a:ext cx="9144000" cy="741682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2" name="Picture 2" descr="http://img401.imageshack.us/img401/5350/8173261712008205224ub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97123"/>
            <a:ext cx="2952328" cy="5860877"/>
          </a:xfrm>
          <a:prstGeom prst="rect">
            <a:avLst/>
          </a:prstGeom>
          <a:noFill/>
        </p:spPr>
      </p:pic>
      <p:sp>
        <p:nvSpPr>
          <p:cNvPr id="5" name="قلب 4"/>
          <p:cNvSpPr/>
          <p:nvPr/>
        </p:nvSpPr>
        <p:spPr>
          <a:xfrm>
            <a:off x="827584" y="2492896"/>
            <a:ext cx="5256584" cy="352839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.8</a:t>
            </a:r>
            <a:r>
              <a:rPr lang="ar-SA" sz="3200" b="1" dirty="0" smtClean="0">
                <a:solidFill>
                  <a:schemeClr val="tx1"/>
                </a:solidFill>
              </a:rPr>
              <a:t>كيف يكون شعورك لو لم يكن مرحب بقدومك من </a:t>
            </a:r>
            <a:r>
              <a:rPr lang="ar-SA" sz="3200" b="1" dirty="0" err="1" smtClean="0">
                <a:solidFill>
                  <a:schemeClr val="tx1"/>
                </a:solidFill>
              </a:rPr>
              <a:t>والديك؟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5220072" y="836712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240360" cy="6018238"/>
          </a:xfrm>
          <a:prstGeom prst="rect">
            <a:avLst/>
          </a:prstGeom>
          <a:noFill/>
        </p:spPr>
      </p:pic>
      <p:sp>
        <p:nvSpPr>
          <p:cNvPr id="5" name="قلب 4"/>
          <p:cNvSpPr/>
          <p:nvPr/>
        </p:nvSpPr>
        <p:spPr>
          <a:xfrm>
            <a:off x="3419872" y="2420888"/>
            <a:ext cx="4968552" cy="3528392"/>
          </a:xfrm>
          <a:prstGeom prst="heart">
            <a:avLst/>
          </a:prstGeom>
          <a:solidFill>
            <a:srgbClr val="997391"/>
          </a:solidFill>
          <a:ln>
            <a:solidFill>
              <a:srgbClr val="FF33CC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.9</a:t>
            </a:r>
            <a:r>
              <a:rPr lang="ar-SA" sz="2800" b="1" dirty="0" smtClean="0">
                <a:solidFill>
                  <a:schemeClr val="tx1"/>
                </a:solidFill>
              </a:rPr>
              <a:t>تخيل انك طفل يعيش في فترة الجاهلية كيف كنت </a:t>
            </a:r>
            <a:r>
              <a:rPr lang="ar-SA" sz="2800" b="1" dirty="0" err="1" smtClean="0">
                <a:solidFill>
                  <a:schemeClr val="tx1"/>
                </a:solidFill>
              </a:rPr>
              <a:t>تشعر؟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3059832" y="908720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2618656"/>
            <a:ext cx="8229600" cy="4239344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ar-SA" sz="3200" dirty="0" smtClean="0"/>
              <a:t>        الحق في الاذان في اذن المولود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SA" sz="3200" dirty="0" smtClean="0"/>
              <a:t>      الحق في التعليم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SA" sz="3200" dirty="0" smtClean="0"/>
              <a:t>      الحق في </a:t>
            </a:r>
            <a:r>
              <a:rPr lang="ar-SA" sz="3200" dirty="0" err="1" smtClean="0"/>
              <a:t>التحنيك</a:t>
            </a:r>
            <a:r>
              <a:rPr lang="ar-SA" sz="3200" dirty="0" smtClean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SA" sz="3200" dirty="0" smtClean="0"/>
              <a:t>      الحق في اختيار اسما حسنا.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SA" sz="3200" dirty="0" smtClean="0"/>
              <a:t>       الحق في </a:t>
            </a:r>
            <a:r>
              <a:rPr lang="ar-SA" sz="3200" dirty="0" err="1" smtClean="0"/>
              <a:t>العقيقة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SA" sz="3200" dirty="0" smtClean="0"/>
              <a:t>       الحق في اختيار الزوج زوجة صالحة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pic>
        <p:nvPicPr>
          <p:cNvPr id="4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915816" cy="6109015"/>
          </a:xfrm>
          <a:prstGeom prst="rect">
            <a:avLst/>
          </a:prstGeom>
          <a:noFill/>
        </p:spPr>
      </p:pic>
      <p:sp>
        <p:nvSpPr>
          <p:cNvPr id="5" name="مستطيل 4">
            <a:hlinkClick r:id="rId4" action="ppaction://hlinksldjump"/>
          </p:cNvPr>
          <p:cNvSpPr/>
          <p:nvPr/>
        </p:nvSpPr>
        <p:spPr>
          <a:xfrm>
            <a:off x="2195736" y="5301208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455368" y="188640"/>
            <a:ext cx="5688632" cy="792088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.10</a:t>
            </a:r>
            <a:r>
              <a:rPr lang="ar-SA" sz="2800" b="1" dirty="0" smtClean="0">
                <a:solidFill>
                  <a:schemeClr val="tx1"/>
                </a:solidFill>
              </a:rPr>
              <a:t>ضع اشارة صح على الاجابات الصحيحة: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1943200" y="1052736"/>
            <a:ext cx="7200800" cy="100811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chemeClr val="tx1"/>
                </a:solidFill>
              </a:rPr>
              <a:t>ما هي الحقوق التي حث عليها الاسلام </a:t>
            </a:r>
            <a:r>
              <a:rPr lang="ar-SA" sz="2800" b="1" u="sng" dirty="0" smtClean="0">
                <a:solidFill>
                  <a:schemeClr val="tx1"/>
                </a:solidFill>
              </a:rPr>
              <a:t>حين </a:t>
            </a:r>
            <a:r>
              <a:rPr lang="ar-SA" sz="2800" b="1" dirty="0" smtClean="0">
                <a:solidFill>
                  <a:schemeClr val="tx1"/>
                </a:solidFill>
              </a:rPr>
              <a:t>انجاب </a:t>
            </a:r>
            <a:r>
              <a:rPr lang="ar-SA" sz="2800" b="1" dirty="0" err="1" smtClean="0">
                <a:solidFill>
                  <a:schemeClr val="tx1"/>
                </a:solidFill>
              </a:rPr>
              <a:t>المولود؟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172400" y="2348880"/>
            <a:ext cx="683568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8172400" y="3068960"/>
            <a:ext cx="683568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8172400" y="3789040"/>
            <a:ext cx="683568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8172400" y="4509120"/>
            <a:ext cx="683568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8172400" y="5229200"/>
            <a:ext cx="683568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8172400" y="6021288"/>
            <a:ext cx="683568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926" name="Picture 14" descr="http://media.battlestarwiki.org/images/thumb/2/28/Symbol_Check.svg/120px-Symbol_Chec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276872"/>
            <a:ext cx="547688" cy="547688"/>
          </a:xfrm>
          <a:prstGeom prst="rect">
            <a:avLst/>
          </a:prstGeom>
          <a:noFill/>
        </p:spPr>
      </p:pic>
      <p:pic>
        <p:nvPicPr>
          <p:cNvPr id="27" name="Picture 14" descr="http://media.battlestarwiki.org/images/thumb/2/28/Symbol_Check.svg/120px-Symbol_Chec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3789040"/>
            <a:ext cx="547688" cy="547688"/>
          </a:xfrm>
          <a:prstGeom prst="rect">
            <a:avLst/>
          </a:prstGeom>
          <a:noFill/>
        </p:spPr>
      </p:pic>
      <p:pic>
        <p:nvPicPr>
          <p:cNvPr id="28" name="Picture 14" descr="http://media.battlestarwiki.org/images/thumb/2/28/Symbol_Check.svg/120px-Symbol_Chec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4437112"/>
            <a:ext cx="547688" cy="547688"/>
          </a:xfrm>
          <a:prstGeom prst="rect">
            <a:avLst/>
          </a:prstGeom>
          <a:noFill/>
        </p:spPr>
      </p:pic>
      <p:pic>
        <p:nvPicPr>
          <p:cNvPr id="29" name="Picture 14" descr="http://media.battlestarwiki.org/images/thumb/2/28/Symbol_Check.svg/120px-Symbol_Chec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5157192"/>
            <a:ext cx="547688" cy="54768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7890" name="Picture 2" descr="http://files.fatakat.com/2010/2/12650662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628800"/>
            <a:ext cx="4067944" cy="5229200"/>
          </a:xfrm>
          <a:prstGeom prst="rect">
            <a:avLst/>
          </a:prstGeom>
          <a:noFill/>
        </p:spPr>
      </p:pic>
      <p:sp>
        <p:nvSpPr>
          <p:cNvPr id="6" name="وسيلة شرح على شكل سحابة 5"/>
          <p:cNvSpPr/>
          <p:nvPr/>
        </p:nvSpPr>
        <p:spPr>
          <a:xfrm>
            <a:off x="4355976" y="548680"/>
            <a:ext cx="4464496" cy="3096344"/>
          </a:xfrm>
          <a:prstGeom prst="cloudCallout">
            <a:avLst>
              <a:gd name="adj1" fmla="val -67581"/>
              <a:gd name="adj2" fmla="val 42668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5715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3200" b="1" dirty="0" err="1" smtClean="0">
                <a:solidFill>
                  <a:schemeClr val="tx1"/>
                </a:solidFill>
              </a:rPr>
              <a:t>11.</a:t>
            </a:r>
            <a:r>
              <a:rPr lang="ar-SA" sz="3200" b="1" dirty="0" smtClean="0">
                <a:solidFill>
                  <a:schemeClr val="tx1"/>
                </a:solidFill>
              </a:rPr>
              <a:t> لماذا بحسب رأيك حث الاسلام على الاذان في اذن المولود؟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hlinkClick r:id="rId4" action="ppaction://hlinksldjump"/>
          </p:cNvPr>
          <p:cNvSpPr/>
          <p:nvPr/>
        </p:nvSpPr>
        <p:spPr>
          <a:xfrm>
            <a:off x="4283968" y="5373216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FUjiTSU\Documents\اكاديمية القاسمي\صوور للدروس المحوسبة\user1211_pic303_12156382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6866" name="Picture 2" descr="http://www.our-sma-angels.com/billy/images/mickey_mouse_glitt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2952328" cy="5737820"/>
          </a:xfrm>
          <a:prstGeom prst="rect">
            <a:avLst/>
          </a:prstGeom>
          <a:noFill/>
        </p:spPr>
      </p:pic>
      <p:sp>
        <p:nvSpPr>
          <p:cNvPr id="7" name="مستطيل مستدير الزوايا 6"/>
          <p:cNvSpPr/>
          <p:nvPr/>
        </p:nvSpPr>
        <p:spPr>
          <a:xfrm>
            <a:off x="3059832" y="764704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12</a:t>
            </a: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ما هو المقصود </a:t>
            </a:r>
            <a:r>
              <a:rPr lang="ar-SA" sz="3600" b="1" dirty="0" err="1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بالتحنيك؟</a:t>
            </a: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r>
              <a:rPr lang="ar-SA" sz="3600" b="1" dirty="0" err="1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وبماذا</a:t>
            </a: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r>
              <a:rPr lang="ar-SA" sz="3600" b="1" dirty="0" err="1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يتم؟</a:t>
            </a: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804248" y="2852936"/>
            <a:ext cx="1944216" cy="576064"/>
          </a:xfrm>
          <a:prstGeom prst="leftArrowCallout">
            <a:avLst>
              <a:gd name="adj1" fmla="val 25000"/>
              <a:gd name="adj2" fmla="val 25000"/>
              <a:gd name="adj3" fmla="val 60256"/>
              <a:gd name="adj4" fmla="val 66667"/>
            </a:avLst>
          </a:prstGeom>
          <a:solidFill>
            <a:srgbClr val="F2F2F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التحنيك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يعني</a:t>
            </a:r>
            <a:endParaRPr kumimoji="0" lang="ar-SA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427984" y="2924944"/>
            <a:ext cx="2229222" cy="504056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800" dirty="0" smtClean="0"/>
              <a:t>دلك الحنك </a:t>
            </a:r>
            <a:endParaRPr lang="ar-SA" sz="2800" dirty="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876256" y="3717032"/>
            <a:ext cx="1872208" cy="720080"/>
          </a:xfrm>
          <a:prstGeom prst="leftArrowCallout">
            <a:avLst>
              <a:gd name="adj1" fmla="val 25000"/>
              <a:gd name="adj2" fmla="val 25000"/>
              <a:gd name="adj3" fmla="val 60256"/>
              <a:gd name="adj4" fmla="val 66667"/>
            </a:avLst>
          </a:prstGeom>
          <a:solidFill>
            <a:srgbClr val="F2F2F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ويتم </a:t>
            </a:r>
            <a:r>
              <a:rPr kumimoji="0" lang="ar-SA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بـ</a:t>
            </a:r>
            <a:endParaRPr kumimoji="0" lang="ar-S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499992" y="3861048"/>
            <a:ext cx="2085578" cy="57606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200" dirty="0" smtClean="0"/>
              <a:t>التمر</a:t>
            </a:r>
            <a:endParaRPr lang="ar-SA" sz="3200" dirty="0"/>
          </a:p>
        </p:txBody>
      </p:sp>
      <p:sp>
        <p:nvSpPr>
          <p:cNvPr id="13" name="مستطيل 12">
            <a:hlinkClick r:id="rId4" action="ppaction://hlinksldjump"/>
          </p:cNvPr>
          <p:cNvSpPr/>
          <p:nvPr/>
        </p:nvSpPr>
        <p:spPr>
          <a:xfrm>
            <a:off x="2267744" y="3068960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7664" y="1412776"/>
            <a:ext cx="5616624" cy="4525963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يقسم الصف إلى فريقين ثابتين.</a:t>
            </a:r>
          </a:p>
          <a:p>
            <a:r>
              <a:rPr lang="ar-SA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المشاركة ستكون بحسب الأسماء وليس برفع الإصبع</a:t>
            </a:r>
          </a:p>
          <a:p>
            <a:r>
              <a:rPr lang="ar-SA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كل الطلاب في الصف لديهم فرصة المشاركة </a:t>
            </a:r>
          </a:p>
          <a:p>
            <a:r>
              <a:rPr lang="ar-SA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كل فريق يحق له طلب المساعدة ثلاث مرات من فريقه فقط.</a:t>
            </a:r>
          </a:p>
          <a:p>
            <a:endParaRPr lang="ar-SA" sz="36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ar-SA" sz="36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ar-SA" sz="36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059832" y="764704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12</a:t>
            </a: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ما هو المقصود </a:t>
            </a:r>
            <a:r>
              <a:rPr lang="ar-SA" sz="3600" b="1" dirty="0" err="1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بالعقيقة؟</a:t>
            </a: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وعلى ماذا تدل؟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804248" y="2852936"/>
            <a:ext cx="1944216" cy="576064"/>
          </a:xfrm>
          <a:prstGeom prst="leftArrowCallout">
            <a:avLst>
              <a:gd name="adj1" fmla="val 25000"/>
              <a:gd name="adj2" fmla="val 25000"/>
              <a:gd name="adj3" fmla="val 60256"/>
              <a:gd name="adj4" fmla="val 66667"/>
            </a:avLst>
          </a:prstGeom>
          <a:solidFill>
            <a:srgbClr val="F2F2F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العقيقة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تعني</a:t>
            </a:r>
            <a:endParaRPr kumimoji="0" lang="ar-SA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427984" y="2924944"/>
            <a:ext cx="2229222" cy="504056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800" dirty="0" smtClean="0"/>
              <a:t>الذبيحة</a:t>
            </a:r>
            <a:endParaRPr lang="ar-SA" sz="2800" dirty="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876256" y="3717032"/>
            <a:ext cx="1872208" cy="720080"/>
          </a:xfrm>
          <a:prstGeom prst="leftArrowCallout">
            <a:avLst>
              <a:gd name="adj1" fmla="val 25000"/>
              <a:gd name="adj2" fmla="val 25000"/>
              <a:gd name="adj3" fmla="val 60256"/>
              <a:gd name="adj4" fmla="val 66667"/>
            </a:avLst>
          </a:prstGeom>
          <a:solidFill>
            <a:srgbClr val="F2F2F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وتدل على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499992" y="3861048"/>
            <a:ext cx="2085578" cy="57606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800" dirty="0" smtClean="0"/>
              <a:t>الفرح والسرور</a:t>
            </a:r>
            <a:endParaRPr lang="ar-SA" sz="2800" dirty="0"/>
          </a:p>
        </p:txBody>
      </p:sp>
      <p:pic>
        <p:nvPicPr>
          <p:cNvPr id="10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915816" cy="6109015"/>
          </a:xfrm>
          <a:prstGeom prst="rect">
            <a:avLst/>
          </a:prstGeom>
          <a:noFill/>
        </p:spPr>
      </p:pic>
      <p:sp>
        <p:nvSpPr>
          <p:cNvPr id="11" name="مستطيل 10">
            <a:hlinkClick r:id="rId4" action="ppaction://hlinksldjump"/>
          </p:cNvPr>
          <p:cNvSpPr/>
          <p:nvPr/>
        </p:nvSpPr>
        <p:spPr>
          <a:xfrm>
            <a:off x="2411760" y="5157192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FUjiTSU\Documents\اكاديمية القاسمي\صوور للدروس المحوسبة\user1211_pic303_12156382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59832" y="1916832"/>
            <a:ext cx="6084168" cy="39604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ar-SA" b="1" dirty="0" err="1" smtClean="0"/>
              <a:t>أ.الاية </a:t>
            </a:r>
            <a:r>
              <a:rPr lang="ar-SA" b="1" dirty="0" smtClean="0"/>
              <a:t>{وَالِدَاتُ يُرْضِعْنَ أَوْلادَهُنَّ حَوْلَيْنِ كَامِلَيْنِ} تشير الى الحق في</a:t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err="1" smtClean="0"/>
              <a:t>____________</a:t>
            </a:r>
            <a:endParaRPr lang="ar-SA" b="1" dirty="0"/>
          </a:p>
        </p:txBody>
      </p:sp>
      <p:pic>
        <p:nvPicPr>
          <p:cNvPr id="5" name="Picture 2" descr="http://www.our-sma-angels.com/billy/images/mickey_mouse_glitt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2305050" cy="4941168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539552" y="332656"/>
            <a:ext cx="7992888" cy="72008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.14</a:t>
            </a:r>
            <a:r>
              <a:rPr lang="ar-SA" sz="3200" dirty="0" smtClean="0">
                <a:solidFill>
                  <a:schemeClr val="tx1"/>
                </a:solidFill>
              </a:rPr>
              <a:t>استخرج من الآيات التالية الحقوق المنصوص عليها: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72000" y="4581128"/>
            <a:ext cx="2880320" cy="64807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الحق في الرضاعة والإطعام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hlinkClick r:id="rId4" action="ppaction://hlinksldjump"/>
          </p:cNvPr>
          <p:cNvSpPr/>
          <p:nvPr/>
        </p:nvSpPr>
        <p:spPr>
          <a:xfrm>
            <a:off x="1619672" y="3501008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95936" y="1600200"/>
            <a:ext cx="4896544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ar-SA" b="1" dirty="0" err="1" smtClean="0"/>
              <a:t>ب.</a:t>
            </a:r>
            <a:r>
              <a:rPr lang="ar-SA" b="1" dirty="0" smtClean="0"/>
              <a:t> </a:t>
            </a:r>
            <a:r>
              <a:rPr lang="ar-SA" b="1" dirty="0" err="1" smtClean="0"/>
              <a:t>الاية </a:t>
            </a:r>
            <a:r>
              <a:rPr lang="ar-SA" b="1" dirty="0" smtClean="0"/>
              <a:t>{وعلى المولود له رزقهن وكسوتهن بالمعروف} تشير الى الحق في </a:t>
            </a:r>
          </a:p>
          <a:p>
            <a:pPr lvl="0">
              <a:buNone/>
            </a:pPr>
            <a:endParaRPr lang="ar-SA" b="1" dirty="0" smtClean="0"/>
          </a:p>
          <a:p>
            <a:pPr lvl="0">
              <a:buNone/>
            </a:pPr>
            <a:r>
              <a:rPr lang="ar-SA" b="1" dirty="0" err="1" smtClean="0"/>
              <a:t>________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27584" y="260648"/>
            <a:ext cx="7992888" cy="720080"/>
          </a:xfrm>
          <a:prstGeom prst="roundRect">
            <a:avLst/>
          </a:prstGeom>
          <a:gradFill flip="none" rotWithShape="1">
            <a:gsLst>
              <a:gs pos="0">
                <a:srgbClr val="997391">
                  <a:tint val="66000"/>
                  <a:satMod val="160000"/>
                </a:srgbClr>
              </a:gs>
              <a:gs pos="50000">
                <a:srgbClr val="997391">
                  <a:tint val="44500"/>
                  <a:satMod val="160000"/>
                </a:srgbClr>
              </a:gs>
              <a:gs pos="100000">
                <a:srgbClr val="997391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.14</a:t>
            </a:r>
            <a:r>
              <a:rPr lang="ar-SA" sz="3200" dirty="0" smtClean="0">
                <a:solidFill>
                  <a:schemeClr val="tx1"/>
                </a:solidFill>
              </a:rPr>
              <a:t>استخرج من الآيات التالية الحقوق المنصوص عليها: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240360" cy="522615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6012160" y="3573016"/>
            <a:ext cx="2880320" cy="64807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الحق في النفقة والحضانة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2411760" y="5157192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roo7oman.com/gallery/displayimage.php?imageid=126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3"/>
            <a:ext cx="9144000" cy="7245424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 descr="http://images.gifmania.ae/Animated-Gifs-Christmas/Animations-Christmas-Balls/christmas-ball4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2843808" cy="2204864"/>
          </a:xfrm>
          <a:prstGeom prst="rect">
            <a:avLst/>
          </a:prstGeom>
          <a:noFill/>
        </p:spPr>
      </p:pic>
      <p:pic>
        <p:nvPicPr>
          <p:cNvPr id="5" name="Picture 6" descr="http://images.gifmania.ae/Animated-Gifs-Christmas/Animations-Christmas-Balls/christmas-ball46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843808" cy="2204864"/>
          </a:xfrm>
          <a:prstGeom prst="rect">
            <a:avLst/>
          </a:prstGeom>
          <a:noFill/>
        </p:spPr>
      </p:pic>
      <p:pic>
        <p:nvPicPr>
          <p:cNvPr id="6" name="Picture 6" descr="http://images.gifmania.ae/Animated-Gifs-Christmas/Animations-Christmas-Balls/christmas-ball4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653136"/>
            <a:ext cx="2843808" cy="2204864"/>
          </a:xfrm>
          <a:prstGeom prst="rect">
            <a:avLst/>
          </a:prstGeom>
          <a:noFill/>
        </p:spPr>
      </p:pic>
      <p:pic>
        <p:nvPicPr>
          <p:cNvPr id="7" name="Picture 6" descr="http://images.gifmania.ae/Animated-Gifs-Christmas/Animations-Christmas-Balls/christmas-ball46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2843808" cy="2204864"/>
          </a:xfrm>
          <a:prstGeom prst="rect">
            <a:avLst/>
          </a:prstGeom>
          <a:noFill/>
        </p:spPr>
      </p:pic>
      <p:pic>
        <p:nvPicPr>
          <p:cNvPr id="8" name="Picture 6" descr="http://images.gifmania.ae/Animated-Gifs-Christmas/Animations-Christmas-Balls/christmas-ball4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2843808" cy="2204864"/>
          </a:xfrm>
          <a:prstGeom prst="rect">
            <a:avLst/>
          </a:prstGeom>
          <a:noFill/>
        </p:spPr>
      </p:pic>
      <p:pic>
        <p:nvPicPr>
          <p:cNvPr id="9" name="Picture 6" descr="http://images.gifmania.ae/Animated-Gifs-Christmas/Animations-Christmas-Balls/christmas-ball46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653136"/>
            <a:ext cx="2843808" cy="2204864"/>
          </a:xfrm>
          <a:prstGeom prst="rect">
            <a:avLst/>
          </a:prstGeom>
          <a:noFill/>
        </p:spPr>
      </p:pic>
      <p:pic>
        <p:nvPicPr>
          <p:cNvPr id="10" name="Picture 6" descr="http://images.gifmania.ae/Animated-Gifs-Christmas/Animations-Christmas-Balls/christmas-ball46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2843808" cy="2204864"/>
          </a:xfrm>
          <a:prstGeom prst="rect">
            <a:avLst/>
          </a:prstGeom>
          <a:noFill/>
        </p:spPr>
      </p:pic>
      <p:pic>
        <p:nvPicPr>
          <p:cNvPr id="11" name="Picture 6" descr="http://images.gifmania.ae/Animated-Gifs-Christmas/Animations-Christmas-Balls/christmas-ball46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3808" cy="2204864"/>
          </a:xfrm>
          <a:prstGeom prst="rect">
            <a:avLst/>
          </a:prstGeom>
          <a:noFill/>
        </p:spPr>
      </p:pic>
      <p:pic>
        <p:nvPicPr>
          <p:cNvPr id="12" name="Picture 6" descr="http://images.gifmania.ae/Animated-Gifs-Christmas/Animations-Christmas-Balls/christmas-ball46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2843808" cy="2204864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899592" y="3140968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ريان نضال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55576" y="1052736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ملك احمد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660232" y="5661248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سلين مروان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55576" y="5589240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ماريا سعيد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07904" y="3284984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جنى نضال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444208" y="908720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إبراهيم محمد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35896" y="980728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سنا حسام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516216" y="3356992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يسرى عمر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563888" y="5517232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>
                <a:solidFill>
                  <a:schemeClr val="tx1"/>
                </a:solidFill>
              </a:rPr>
              <a:t>عروب</a:t>
            </a:r>
            <a:r>
              <a:rPr lang="ar-SA" b="1" dirty="0" smtClean="0">
                <a:solidFill>
                  <a:schemeClr val="tx1"/>
                </a:solidFill>
              </a:rPr>
              <a:t> ناصر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660232" y="566124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99592" y="314096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707904" y="3284984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516216" y="3356992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755576" y="1052736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635896" y="98072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755576" y="5589240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6444208" y="908720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563888" y="5517232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FUjiTSU\Documents\اكاديمية القاسمي\صوور للدروس المحوسبة\user1211_pic303_12156382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4" name="Picture 2" descr="http://9or.y4yy.com/files/crtoon/35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924547" cy="6453336"/>
          </a:xfrm>
          <a:prstGeom prst="rect">
            <a:avLst/>
          </a:prstGeom>
          <a:noFill/>
        </p:spPr>
      </p:pic>
      <p:sp>
        <p:nvSpPr>
          <p:cNvPr id="5" name="انفجار 2 4"/>
          <p:cNvSpPr/>
          <p:nvPr/>
        </p:nvSpPr>
        <p:spPr>
          <a:xfrm>
            <a:off x="2555776" y="1412776"/>
            <a:ext cx="6408712" cy="3384376"/>
          </a:xfrm>
          <a:prstGeom prst="irregularSeal2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15</a:t>
            </a:r>
            <a:r>
              <a:rPr lang="ar-SA" sz="2400" b="1" dirty="0" smtClean="0">
                <a:solidFill>
                  <a:schemeClr val="tx1"/>
                </a:solidFill>
              </a:rPr>
              <a:t>ما هي اهمية الحق في التربية بحسب </a:t>
            </a:r>
            <a:r>
              <a:rPr lang="ar-SA" sz="2400" b="1" dirty="0" err="1" smtClean="0">
                <a:solidFill>
                  <a:schemeClr val="tx1"/>
                </a:solidFill>
              </a:rPr>
              <a:t>رأيك؟</a:t>
            </a:r>
            <a:r>
              <a:rPr lang="ar-SA" sz="2400" b="1" dirty="0" smtClean="0">
                <a:solidFill>
                  <a:schemeClr val="tx1"/>
                </a:solidFill>
              </a:rPr>
              <a:t> وضح كيف تكون التربية </a:t>
            </a:r>
            <a:r>
              <a:rPr lang="ar-SA" sz="2400" b="1" dirty="0" err="1" smtClean="0">
                <a:solidFill>
                  <a:schemeClr val="tx1"/>
                </a:solidFill>
              </a:rPr>
              <a:t>الاسلامية؟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3059832" y="5229200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رائع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240360" cy="5226150"/>
          </a:xfrm>
          <a:prstGeom prst="rect">
            <a:avLst/>
          </a:prstGeom>
          <a:noFill/>
        </p:spPr>
      </p:pic>
      <p:sp>
        <p:nvSpPr>
          <p:cNvPr id="5" name="نجمة مكونة من 6 نقاط 4"/>
          <p:cNvSpPr/>
          <p:nvPr/>
        </p:nvSpPr>
        <p:spPr>
          <a:xfrm>
            <a:off x="3346848" y="1628800"/>
            <a:ext cx="5797152" cy="4752528"/>
          </a:xfrm>
          <a:prstGeom prst="star6">
            <a:avLst>
              <a:gd name="adj" fmla="val 27606"/>
              <a:gd name="hf" fmla="val 115470"/>
            </a:avLst>
          </a:prstGeom>
          <a:solidFill>
            <a:srgbClr val="B75596"/>
          </a:solidFill>
          <a:ln>
            <a:solidFill>
              <a:srgbClr val="B7559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.16</a:t>
            </a:r>
            <a:r>
              <a:rPr lang="ar-SA" sz="3200" b="1" dirty="0" smtClean="0">
                <a:solidFill>
                  <a:schemeClr val="tx1"/>
                </a:solidFill>
              </a:rPr>
              <a:t>ما هو الهدف الذي منح تعالى لأجله الحق في </a:t>
            </a:r>
            <a:r>
              <a:rPr lang="ar-SA" sz="3200" b="1" dirty="0" err="1" smtClean="0">
                <a:solidFill>
                  <a:schemeClr val="tx1"/>
                </a:solidFill>
              </a:rPr>
              <a:t>الكرامة؟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555776" y="5373216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240360" cy="5226150"/>
          </a:xfrm>
          <a:prstGeom prst="rect">
            <a:avLst/>
          </a:prstGeom>
          <a:noFill/>
        </p:spPr>
      </p:pic>
      <p:sp>
        <p:nvSpPr>
          <p:cNvPr id="5" name="وسيلة شرح على شكل سحابة 4"/>
          <p:cNvSpPr/>
          <p:nvPr/>
        </p:nvSpPr>
        <p:spPr>
          <a:xfrm>
            <a:off x="3635896" y="260648"/>
            <a:ext cx="4968552" cy="3024336"/>
          </a:xfrm>
          <a:prstGeom prst="cloudCallout">
            <a:avLst>
              <a:gd name="adj1" fmla="val -62030"/>
              <a:gd name="adj2" fmla="val 39948"/>
            </a:avLst>
          </a:prstGeom>
          <a:gradFill flip="none" rotWithShape="1">
            <a:gsLst>
              <a:gs pos="0">
                <a:srgbClr val="B75596">
                  <a:tint val="66000"/>
                  <a:satMod val="160000"/>
                </a:srgbClr>
              </a:gs>
              <a:gs pos="50000">
                <a:srgbClr val="B75596">
                  <a:tint val="44500"/>
                  <a:satMod val="160000"/>
                </a:srgbClr>
              </a:gs>
              <a:gs pos="100000">
                <a:srgbClr val="B7559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.17</a:t>
            </a:r>
            <a:r>
              <a:rPr lang="ar-SA" sz="2800" b="1" dirty="0" smtClean="0">
                <a:solidFill>
                  <a:schemeClr val="tx1"/>
                </a:solidFill>
              </a:rPr>
              <a:t>لماذا حسب رأيك منع الاسلام التمييز بين </a:t>
            </a:r>
            <a:r>
              <a:rPr lang="ar-SA" sz="2800" b="1" dirty="0" err="1" smtClean="0">
                <a:solidFill>
                  <a:schemeClr val="tx1"/>
                </a:solidFill>
              </a:rPr>
              <a:t>الابناء؟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3059832" y="5229200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915816" cy="6109015"/>
          </a:xfrm>
          <a:prstGeom prst="rect">
            <a:avLst/>
          </a:prstGeom>
          <a:noFill/>
        </p:spPr>
      </p:pic>
      <p:sp>
        <p:nvSpPr>
          <p:cNvPr id="5" name="قلب 4"/>
          <p:cNvSpPr/>
          <p:nvPr/>
        </p:nvSpPr>
        <p:spPr>
          <a:xfrm>
            <a:off x="3563888" y="1700808"/>
            <a:ext cx="4896544" cy="4248472"/>
          </a:xfrm>
          <a:prstGeom prst="heart">
            <a:avLst/>
          </a:prstGeom>
          <a:gradFill flip="none" rotWithShape="1">
            <a:gsLst>
              <a:gs pos="0">
                <a:srgbClr val="B75596">
                  <a:tint val="66000"/>
                  <a:satMod val="160000"/>
                </a:srgbClr>
              </a:gs>
              <a:gs pos="50000">
                <a:srgbClr val="B75596">
                  <a:tint val="44500"/>
                  <a:satMod val="160000"/>
                </a:srgbClr>
              </a:gs>
              <a:gs pos="100000">
                <a:srgbClr val="B7559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B75596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18</a:t>
            </a:r>
            <a:r>
              <a:rPr lang="ar-SA" sz="2800" b="1" dirty="0" smtClean="0">
                <a:solidFill>
                  <a:schemeClr val="tx1"/>
                </a:solidFill>
              </a:rPr>
              <a:t>.لو كان والداك يميزان بينك وبين احد افراد اسرتك كيف سيكون شعورك؟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555776" y="5373216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915816" cy="6109015"/>
          </a:xfrm>
          <a:prstGeom prst="rect">
            <a:avLst/>
          </a:prstGeom>
          <a:noFill/>
        </p:spPr>
      </p:pic>
      <p:sp>
        <p:nvSpPr>
          <p:cNvPr id="5" name="وسيلة شرح على شكل سحابة 4"/>
          <p:cNvSpPr/>
          <p:nvPr/>
        </p:nvSpPr>
        <p:spPr>
          <a:xfrm>
            <a:off x="3635896" y="260648"/>
            <a:ext cx="4968552" cy="3024336"/>
          </a:xfrm>
          <a:prstGeom prst="cloudCallout">
            <a:avLst>
              <a:gd name="adj1" fmla="val -62030"/>
              <a:gd name="adj2" fmla="val 39948"/>
            </a:avLst>
          </a:prstGeom>
          <a:gradFill flip="none" rotWithShape="1">
            <a:gsLst>
              <a:gs pos="0">
                <a:srgbClr val="B75596">
                  <a:tint val="66000"/>
                  <a:satMod val="160000"/>
                </a:srgbClr>
              </a:gs>
              <a:gs pos="50000">
                <a:srgbClr val="B75596">
                  <a:tint val="44500"/>
                  <a:satMod val="160000"/>
                </a:srgbClr>
              </a:gs>
              <a:gs pos="100000">
                <a:srgbClr val="B7559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.19</a:t>
            </a:r>
            <a:r>
              <a:rPr lang="ar-SA" sz="2400" b="1" dirty="0" smtClean="0">
                <a:solidFill>
                  <a:schemeClr val="tx1"/>
                </a:solidFill>
              </a:rPr>
              <a:t>قال </a:t>
            </a:r>
            <a:r>
              <a:rPr lang="ar-SA" sz="2400" b="1" dirty="0" err="1" smtClean="0">
                <a:solidFill>
                  <a:schemeClr val="tx1"/>
                </a:solidFill>
              </a:rPr>
              <a:t>تعالى: </a:t>
            </a:r>
            <a:r>
              <a:rPr lang="ar-SA" sz="2400" b="1" dirty="0" smtClean="0">
                <a:solidFill>
                  <a:schemeClr val="tx1"/>
                </a:solidFill>
              </a:rPr>
              <a:t>{رفع الله الذين امنوا منكم والذين اوتوا العلم درجات} تتحدث الاية الكريمة عن ثواب طالب </a:t>
            </a:r>
            <a:r>
              <a:rPr lang="ar-SA" sz="2400" b="1" dirty="0" err="1" smtClean="0">
                <a:solidFill>
                  <a:schemeClr val="tx1"/>
                </a:solidFill>
              </a:rPr>
              <a:t>العلم </a:t>
            </a:r>
            <a:r>
              <a:rPr lang="ar-SA" sz="2400" b="1" dirty="0" smtClean="0">
                <a:solidFill>
                  <a:schemeClr val="tx1"/>
                </a:solidFill>
              </a:rPr>
              <a:t>,بحسب رأيك لماذا حث الاسلام على طلب </a:t>
            </a:r>
            <a:r>
              <a:rPr lang="ar-SA" sz="2400" b="1" dirty="0" err="1" smtClean="0">
                <a:solidFill>
                  <a:schemeClr val="tx1"/>
                </a:solidFill>
              </a:rPr>
              <a:t>العلم </a:t>
            </a:r>
            <a:r>
              <a:rPr lang="ar-SA" sz="2400" dirty="0" err="1" smtClean="0">
                <a:solidFill>
                  <a:schemeClr val="tx1"/>
                </a:solidFill>
              </a:rPr>
              <a:t>؟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3059832" y="5229200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8229600" cy="1143000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pic>
        <p:nvPicPr>
          <p:cNvPr id="4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60648"/>
            <a:ext cx="3240360" cy="6278886"/>
          </a:xfrm>
          <a:prstGeom prst="rect">
            <a:avLst/>
          </a:prstGeom>
          <a:noFill/>
        </p:spPr>
      </p:pic>
      <p:sp>
        <p:nvSpPr>
          <p:cNvPr id="5" name="نجمة مكونة من 6 نقاط 4"/>
          <p:cNvSpPr/>
          <p:nvPr/>
        </p:nvSpPr>
        <p:spPr>
          <a:xfrm>
            <a:off x="3023320" y="1124744"/>
            <a:ext cx="6120680" cy="4752528"/>
          </a:xfrm>
          <a:prstGeom prst="star6">
            <a:avLst/>
          </a:prstGeom>
          <a:gradFill flip="none" rotWithShape="1">
            <a:gsLst>
              <a:gs pos="0">
                <a:srgbClr val="B75596">
                  <a:tint val="66000"/>
                  <a:satMod val="160000"/>
                </a:srgbClr>
              </a:gs>
              <a:gs pos="50000">
                <a:srgbClr val="B75596">
                  <a:tint val="44500"/>
                  <a:satMod val="160000"/>
                </a:srgbClr>
              </a:gs>
              <a:gs pos="100000">
                <a:srgbClr val="B7559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33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.20</a:t>
            </a:r>
            <a:r>
              <a:rPr lang="ar-SA" sz="3600" dirty="0" smtClean="0">
                <a:solidFill>
                  <a:schemeClr val="tx1"/>
                </a:solidFill>
              </a:rPr>
              <a:t>اذكر اربعة حقوق صادرة عن الميثاق العالمي </a:t>
            </a:r>
            <a:r>
              <a:rPr lang="ar-SA" sz="3600" dirty="0" err="1" smtClean="0">
                <a:solidFill>
                  <a:schemeClr val="tx1"/>
                </a:solidFill>
              </a:rPr>
              <a:t>واعط</a:t>
            </a:r>
            <a:r>
              <a:rPr lang="ar-SA" sz="3600" dirty="0" smtClean="0">
                <a:solidFill>
                  <a:schemeClr val="tx1"/>
                </a:solidFill>
              </a:rPr>
              <a:t> مثال على واحد منها.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ar-SA" sz="3600" dirty="0" smtClean="0">
                <a:solidFill>
                  <a:schemeClr val="tx1"/>
                </a:solidFill>
              </a:rPr>
              <a:t> 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ar-SA" sz="3600" dirty="0" smtClean="0">
                <a:solidFill>
                  <a:schemeClr val="tx1"/>
                </a:solidFill>
              </a:rPr>
              <a:t> 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555776" y="5373216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roo7oman.com/gallery/displayimage.php?imageid=126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6" descr="http://images.gifmania.ae/Animated-Gifs-Christmas/Animations-Christmas-Balls/christmas-ball4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2843808" cy="2204864"/>
          </a:xfrm>
          <a:prstGeom prst="rect">
            <a:avLst/>
          </a:prstGeom>
          <a:noFill/>
        </p:spPr>
      </p:pic>
      <p:pic>
        <p:nvPicPr>
          <p:cNvPr id="5" name="Picture 6" descr="http://images.gifmania.ae/Animated-Gifs-Christmas/Animations-Christmas-Balls/christmas-ball46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276872"/>
            <a:ext cx="2843808" cy="2204864"/>
          </a:xfrm>
          <a:prstGeom prst="rect">
            <a:avLst/>
          </a:prstGeom>
          <a:noFill/>
        </p:spPr>
      </p:pic>
      <p:pic>
        <p:nvPicPr>
          <p:cNvPr id="6" name="Picture 6" descr="http://images.gifmania.ae/Animated-Gifs-Christmas/Animations-Christmas-Balls/christmas-ball4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653136"/>
            <a:ext cx="2843808" cy="2204864"/>
          </a:xfrm>
          <a:prstGeom prst="rect">
            <a:avLst/>
          </a:prstGeom>
          <a:noFill/>
        </p:spPr>
      </p:pic>
      <p:pic>
        <p:nvPicPr>
          <p:cNvPr id="7" name="Picture 6" descr="http://images.gifmania.ae/Animated-Gifs-Christmas/Animations-Christmas-Balls/christmas-ball46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2843808" cy="2204864"/>
          </a:xfrm>
          <a:prstGeom prst="rect">
            <a:avLst/>
          </a:prstGeom>
          <a:noFill/>
        </p:spPr>
      </p:pic>
      <p:pic>
        <p:nvPicPr>
          <p:cNvPr id="8" name="Picture 6" descr="http://images.gifmania.ae/Animated-Gifs-Christmas/Animations-Christmas-Balls/christmas-ball46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348880"/>
            <a:ext cx="2843808" cy="2204864"/>
          </a:xfrm>
          <a:prstGeom prst="rect">
            <a:avLst/>
          </a:prstGeom>
          <a:noFill/>
        </p:spPr>
      </p:pic>
      <p:pic>
        <p:nvPicPr>
          <p:cNvPr id="9" name="Picture 6" descr="http://images.gifmania.ae/Animated-Gifs-Christmas/Animations-Christmas-Balls/christmas-ball46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653136"/>
            <a:ext cx="2843808" cy="2204864"/>
          </a:xfrm>
          <a:prstGeom prst="rect">
            <a:avLst/>
          </a:prstGeom>
          <a:noFill/>
        </p:spPr>
      </p:pic>
      <p:pic>
        <p:nvPicPr>
          <p:cNvPr id="10" name="Picture 6" descr="http://images.gifmania.ae/Animated-Gifs-Christmas/Animations-Christmas-Balls/christmas-ball46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2843808" cy="2204864"/>
          </a:xfrm>
          <a:prstGeom prst="rect">
            <a:avLst/>
          </a:prstGeom>
          <a:noFill/>
        </p:spPr>
      </p:pic>
      <p:pic>
        <p:nvPicPr>
          <p:cNvPr id="11" name="Picture 6" descr="http://images.gifmania.ae/Animated-Gifs-Christmas/Animations-Christmas-Balls/christmas-ball46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43808" cy="2204864"/>
          </a:xfrm>
          <a:prstGeom prst="rect">
            <a:avLst/>
          </a:prstGeom>
          <a:noFill/>
        </p:spPr>
      </p:pic>
      <p:pic>
        <p:nvPicPr>
          <p:cNvPr id="12" name="Picture 6" descr="http://images.gifmania.ae/Animated-Gifs-Christmas/Animations-Christmas-Balls/christmas-ball46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2843808" cy="2204864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6516216" y="980728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لين فواز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27584" y="1052736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نوال  عبد الكريم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588224" y="5661248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سبأ </a:t>
            </a:r>
            <a:r>
              <a:rPr lang="ar-S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جودات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27584" y="5589240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رغد عارف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07904" y="3284984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نغم شادي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707904" y="980728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عروة عبد المنعم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55576" y="3212976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محمود محمد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707904" y="5733256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الياس</a:t>
            </a:r>
            <a:r>
              <a:rPr lang="ar-S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اشرف</a:t>
            </a:r>
            <a:endParaRPr lang="ar-SA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588224" y="3356992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>
                <a:solidFill>
                  <a:schemeClr val="tx1"/>
                </a:solidFill>
              </a:rPr>
              <a:t>لارا</a:t>
            </a:r>
            <a:r>
              <a:rPr lang="ar-SA" b="1" dirty="0" smtClean="0">
                <a:solidFill>
                  <a:schemeClr val="tx1"/>
                </a:solidFill>
              </a:rPr>
              <a:t> ماهر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516216" y="98072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 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707904" y="3284984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588224" y="3356992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27584" y="1052736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3635896" y="98072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827584" y="5589240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55576" y="3212976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707904" y="5733256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588224" y="5661248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915816" cy="6109015"/>
          </a:xfrm>
          <a:prstGeom prst="rect">
            <a:avLst/>
          </a:prstGeom>
          <a:noFill/>
        </p:spPr>
      </p:pic>
      <p:sp>
        <p:nvSpPr>
          <p:cNvPr id="5" name="نجمة مكونة من 6 نقاط 4"/>
          <p:cNvSpPr/>
          <p:nvPr/>
        </p:nvSpPr>
        <p:spPr>
          <a:xfrm>
            <a:off x="3023320" y="1124744"/>
            <a:ext cx="6120680" cy="4752528"/>
          </a:xfrm>
          <a:prstGeom prst="star6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33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.21</a:t>
            </a:r>
            <a:r>
              <a:rPr lang="ar-SA" sz="3600" dirty="0" smtClean="0">
                <a:solidFill>
                  <a:schemeClr val="tx1"/>
                </a:solidFill>
              </a:rPr>
              <a:t>اذكر اربعة حقوق صادرة عن الشريعة الاسلامية </a:t>
            </a:r>
            <a:r>
              <a:rPr lang="ar-SA" sz="3600" dirty="0" err="1" smtClean="0">
                <a:solidFill>
                  <a:schemeClr val="tx1"/>
                </a:solidFill>
              </a:rPr>
              <a:t>واعط</a:t>
            </a:r>
            <a:r>
              <a:rPr lang="ar-SA" sz="3600" dirty="0" smtClean="0">
                <a:solidFill>
                  <a:schemeClr val="tx1"/>
                </a:solidFill>
              </a:rPr>
              <a:t> مثال على واحد منها.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3059832" y="5229200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340768"/>
            <a:ext cx="3240360" cy="522615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2699792" y="2060848"/>
            <a:ext cx="6264696" cy="1296144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.22</a:t>
            </a:r>
            <a:r>
              <a:rPr lang="ar-SA" sz="3200" dirty="0" smtClean="0">
                <a:solidFill>
                  <a:schemeClr val="tx1"/>
                </a:solidFill>
              </a:rPr>
              <a:t>قارن بين وثيقة حقوق الطفل وبين حقوق الطفل في الاسلام.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411760" y="5517232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915816" cy="6109015"/>
          </a:xfrm>
          <a:prstGeom prst="rect">
            <a:avLst/>
          </a:prstGeom>
          <a:noFill/>
        </p:spPr>
      </p:pic>
      <p:sp>
        <p:nvSpPr>
          <p:cNvPr id="5" name="وسيلة شرح على شكل سحابة 4"/>
          <p:cNvSpPr/>
          <p:nvPr/>
        </p:nvSpPr>
        <p:spPr>
          <a:xfrm>
            <a:off x="3635896" y="260648"/>
            <a:ext cx="4968552" cy="3024336"/>
          </a:xfrm>
          <a:prstGeom prst="cloudCallout">
            <a:avLst>
              <a:gd name="adj1" fmla="val -62030"/>
              <a:gd name="adj2" fmla="val 39948"/>
            </a:avLst>
          </a:prstGeom>
          <a:gradFill flip="none" rotWithShape="1">
            <a:gsLst>
              <a:gs pos="0">
                <a:srgbClr val="B75596">
                  <a:tint val="66000"/>
                  <a:satMod val="160000"/>
                </a:srgbClr>
              </a:gs>
              <a:gs pos="50000">
                <a:srgbClr val="B75596">
                  <a:tint val="44500"/>
                  <a:satMod val="160000"/>
                </a:srgbClr>
              </a:gs>
              <a:gs pos="100000">
                <a:srgbClr val="B7559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تخيل لو حذفنا الحق الذي  شرعه الاسلام في الحياة  بتحريمه قتل الابناء والبنات ما هو التغيير الذي سيطرأ على حقوق الطفل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hlinkClick r:id="rId4" action="ppaction://hlinksldjump"/>
          </p:cNvPr>
          <p:cNvSpPr/>
          <p:nvPr/>
        </p:nvSpPr>
        <p:spPr>
          <a:xfrm>
            <a:off x="2627784" y="5589240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roo7oman.com/gallery/displayimage.php?imageid=126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6" descr="http://images.gifmania.ae/Animated-Gifs-Christmas/Animations-Christmas-Balls/christmas-ball4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275856" cy="2539840"/>
          </a:xfrm>
          <a:prstGeom prst="rect">
            <a:avLst/>
          </a:prstGeom>
          <a:noFill/>
        </p:spPr>
      </p:pic>
      <p:pic>
        <p:nvPicPr>
          <p:cNvPr id="8" name="Picture 6" descr="http://images.gifmania.ae/Animated-Gifs-Christmas/Animations-Christmas-Balls/christmas-ball46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48879"/>
            <a:ext cx="3203848" cy="2484011"/>
          </a:xfrm>
          <a:prstGeom prst="rect">
            <a:avLst/>
          </a:prstGeom>
          <a:noFill/>
        </p:spPr>
      </p:pic>
      <p:pic>
        <p:nvPicPr>
          <p:cNvPr id="10" name="Picture 6" descr="http://images.gifmania.ae/Animated-Gifs-Christmas/Animations-Christmas-Balls/christmas-ball46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6501"/>
            <a:ext cx="3419872" cy="2651499"/>
          </a:xfrm>
          <a:prstGeom prst="rect">
            <a:avLst/>
          </a:prstGeom>
          <a:noFill/>
        </p:spPr>
      </p:pic>
      <p:sp>
        <p:nvSpPr>
          <p:cNvPr id="17" name="مستطيل 16"/>
          <p:cNvSpPr/>
          <p:nvPr/>
        </p:nvSpPr>
        <p:spPr>
          <a:xfrm>
            <a:off x="4067944" y="3429000"/>
            <a:ext cx="1152128" cy="648072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ملك احمد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228184" y="1196752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محمد سعيد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6156176" y="1196752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فرقة ب</a:t>
            </a:r>
            <a:endParaRPr lang="ar-SA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067944" y="3429000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أ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043608" y="5517232"/>
            <a:ext cx="1152128" cy="648072"/>
          </a:xfrm>
          <a:prstGeom prst="rect">
            <a:avLst/>
          </a:prstGeom>
          <a:solidFill>
            <a:srgbClr val="92D050"/>
          </a:solidFill>
          <a:ln w="38100" cmpd="thickThin">
            <a:solidFill>
              <a:srgbClr val="00B050"/>
            </a:solidFill>
          </a:ln>
          <a:effectLst>
            <a:glow rad="228600">
              <a:srgbClr val="33CC33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محمد ايمن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971600" y="5517232"/>
            <a:ext cx="1152128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mpd="thickThin"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فرقة ب</a:t>
            </a:r>
            <a:endParaRPr lang="ar-SA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yopriceville.com/gallery/var/albums/Abstract/Red_Bubbles.jpg"/>
          <p:cNvPicPr>
            <a:picLocks noChangeAspect="1" noChangeArrowheads="1"/>
          </p:cNvPicPr>
          <p:nvPr/>
        </p:nvPicPr>
        <p:blipFill>
          <a:blip r:embed="rId2" cstate="print"/>
          <a:srcRect r="30606" b="556"/>
          <a:stretch>
            <a:fillRect/>
          </a:stretch>
        </p:blipFill>
        <p:spPr bwMode="auto">
          <a:xfrm>
            <a:off x="0" y="-558824"/>
            <a:ext cx="9144000" cy="7416824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ar-SA" dirty="0" smtClean="0"/>
              <a:t>الحق في الحياة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ar-SA" dirty="0" smtClean="0"/>
              <a:t>الحق في التربية 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ar-SA" dirty="0" smtClean="0"/>
              <a:t>الحق في اللعب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ar-SA" dirty="0" smtClean="0"/>
              <a:t>الحق في إبداء الرأي 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ar-SA" dirty="0" smtClean="0"/>
              <a:t>الحق في الرعاية الصحية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ar-SA" dirty="0" smtClean="0"/>
              <a:t>الحق في الحماية من الإساءة والإهمال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ar-SA" dirty="0" smtClean="0"/>
              <a:t>الحق في المعاملة الحسنة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ar-SA" dirty="0" smtClean="0"/>
              <a:t>الحق في النفقة</a:t>
            </a:r>
            <a:endParaRPr lang="ar-SA" dirty="0"/>
          </a:p>
        </p:txBody>
      </p:sp>
      <p:pic>
        <p:nvPicPr>
          <p:cNvPr id="4" name="Picture 2" descr="http://img401.imageshack.us/img401/5350/8173261712008205224ub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268760"/>
            <a:ext cx="2952328" cy="5860877"/>
          </a:xfrm>
          <a:prstGeom prst="rect">
            <a:avLst/>
          </a:prstGeom>
          <a:noFill/>
        </p:spPr>
      </p:pic>
      <p:sp>
        <p:nvSpPr>
          <p:cNvPr id="22" name="مستطيل مستدير الزوايا 21"/>
          <p:cNvSpPr/>
          <p:nvPr/>
        </p:nvSpPr>
        <p:spPr>
          <a:xfrm>
            <a:off x="1043608" y="260648"/>
            <a:ext cx="7740352" cy="1008112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 smtClean="0">
                <a:solidFill>
                  <a:schemeClr val="tx1"/>
                </a:solidFill>
              </a:rPr>
              <a:t>رتب حقوق الطفل في الاسلام بحسب الاهمية من وجهة نظرك مع التعليل.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3" name="مخطط انسيابي: رابط 22"/>
          <p:cNvSpPr/>
          <p:nvPr/>
        </p:nvSpPr>
        <p:spPr>
          <a:xfrm>
            <a:off x="8172400" y="1556792"/>
            <a:ext cx="540568" cy="576064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خطط انسيابي: رابط 23"/>
          <p:cNvSpPr/>
          <p:nvPr/>
        </p:nvSpPr>
        <p:spPr>
          <a:xfrm>
            <a:off x="8172400" y="2132856"/>
            <a:ext cx="540568" cy="576064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خطط انسيابي: رابط 24"/>
          <p:cNvSpPr/>
          <p:nvPr/>
        </p:nvSpPr>
        <p:spPr>
          <a:xfrm>
            <a:off x="8172400" y="2780928"/>
            <a:ext cx="540568" cy="576064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خطط انسيابي: رابط 25"/>
          <p:cNvSpPr/>
          <p:nvPr/>
        </p:nvSpPr>
        <p:spPr>
          <a:xfrm>
            <a:off x="8172400" y="3429000"/>
            <a:ext cx="540568" cy="576064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خطط انسيابي: رابط 26"/>
          <p:cNvSpPr/>
          <p:nvPr/>
        </p:nvSpPr>
        <p:spPr>
          <a:xfrm>
            <a:off x="8172400" y="4077072"/>
            <a:ext cx="540568" cy="576064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8172400" y="4725144"/>
            <a:ext cx="540568" cy="576064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8172400" y="5445224"/>
            <a:ext cx="540568" cy="576064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8172400" y="6093296"/>
            <a:ext cx="540568" cy="576064"/>
          </a:xfrm>
          <a:prstGeom prst="flowChartConnector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hlinkClick r:id="rId4" action="ppaction://hlinksldjump"/>
          </p:cNvPr>
          <p:cNvSpPr/>
          <p:nvPr/>
        </p:nvSpPr>
        <p:spPr>
          <a:xfrm>
            <a:off x="2483768" y="3573016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915816" cy="6109015"/>
          </a:xfrm>
          <a:prstGeom prst="rect">
            <a:avLst/>
          </a:prstGeom>
          <a:noFill/>
        </p:spPr>
      </p:pic>
      <p:sp>
        <p:nvSpPr>
          <p:cNvPr id="5" name="وسيلة شرح على شكل سحابة 4"/>
          <p:cNvSpPr/>
          <p:nvPr/>
        </p:nvSpPr>
        <p:spPr>
          <a:xfrm>
            <a:off x="3635896" y="260648"/>
            <a:ext cx="4968552" cy="3024336"/>
          </a:xfrm>
          <a:prstGeom prst="cloudCallout">
            <a:avLst>
              <a:gd name="adj1" fmla="val -62030"/>
              <a:gd name="adj2" fmla="val 39948"/>
            </a:avLst>
          </a:prstGeom>
          <a:gradFill flip="none" rotWithShape="1">
            <a:gsLst>
              <a:gs pos="0">
                <a:srgbClr val="B75596">
                  <a:tint val="66000"/>
                  <a:satMod val="160000"/>
                </a:srgbClr>
              </a:gs>
              <a:gs pos="50000">
                <a:srgbClr val="B75596">
                  <a:tint val="44500"/>
                  <a:satMod val="160000"/>
                </a:srgbClr>
              </a:gs>
              <a:gs pos="100000">
                <a:srgbClr val="B7559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.25</a:t>
            </a:r>
            <a:r>
              <a:rPr lang="ar-SA" sz="2800" b="1" dirty="0" smtClean="0">
                <a:solidFill>
                  <a:schemeClr val="tx1"/>
                </a:solidFill>
              </a:rPr>
              <a:t>اقترح تعديلات على وثيقة حقوق الطفل العالمية بناءً على ما </a:t>
            </a:r>
            <a:r>
              <a:rPr lang="ar-SA" sz="2800" b="1" dirty="0" err="1" smtClean="0">
                <a:solidFill>
                  <a:schemeClr val="tx1"/>
                </a:solidFill>
              </a:rPr>
              <a:t>تعلمناه</a:t>
            </a:r>
            <a:r>
              <a:rPr lang="ar-SA" sz="2800" b="1" dirty="0" smtClean="0">
                <a:solidFill>
                  <a:schemeClr val="tx1"/>
                </a:solidFill>
              </a:rPr>
              <a:t> اليوم.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hlinkClick r:id="rId4" action="ppaction://hlinksldjump"/>
          </p:cNvPr>
          <p:cNvSpPr/>
          <p:nvPr/>
        </p:nvSpPr>
        <p:spPr>
          <a:xfrm>
            <a:off x="2555776" y="5733256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نجمة مكونة من 12 نقطة 4"/>
          <p:cNvSpPr/>
          <p:nvPr/>
        </p:nvSpPr>
        <p:spPr>
          <a:xfrm>
            <a:off x="3347864" y="1916832"/>
            <a:ext cx="5328592" cy="4032448"/>
          </a:xfrm>
          <a:prstGeom prst="star12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.26</a:t>
            </a:r>
            <a:r>
              <a:rPr lang="ar-SA" sz="3200" b="1" dirty="0" smtClean="0">
                <a:solidFill>
                  <a:schemeClr val="tx1"/>
                </a:solidFill>
              </a:rPr>
              <a:t>قيم حقوق الطفل في الاسلام مقارنة مع وثيقة حقوق الطفل العالمية.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hlinkClick r:id="rId3" action="ppaction://hlinksldjump"/>
          </p:cNvPr>
          <p:cNvSpPr/>
          <p:nvPr/>
        </p:nvSpPr>
        <p:spPr>
          <a:xfrm>
            <a:off x="2555776" y="5661248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33CC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>
                  <a:solidFill>
                    <a:srgbClr val="FF33CC"/>
                  </a:solidFill>
                </a:ln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ln>
                <a:solidFill>
                  <a:srgbClr val="FF33CC"/>
                </a:solidFill>
              </a:ln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  <p:pic>
        <p:nvPicPr>
          <p:cNvPr id="8" name="Picture 2" descr="http://img401.imageshack.us/img401/5350/8173261712008205224ub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1268760"/>
            <a:ext cx="2952328" cy="586087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100" name="Picture 4" descr="http://img143.imageshack.us/img143/4177/44061872l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136095"/>
            <a:ext cx="8784976" cy="5965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خطط انسيابي: دمج 7"/>
          <p:cNvSpPr/>
          <p:nvPr/>
        </p:nvSpPr>
        <p:spPr>
          <a:xfrm>
            <a:off x="3779912" y="692696"/>
            <a:ext cx="792088" cy="504056"/>
          </a:xfrm>
          <a:prstGeom prst="flowChartMerg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11560" y="1916832"/>
            <a:ext cx="712879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8040216" y="0"/>
          <a:ext cx="1103784" cy="5945048"/>
        </p:xfrm>
        <a:graphic>
          <a:graphicData uri="http://schemas.openxmlformats.org/drawingml/2006/table">
            <a:tbl>
              <a:tblPr rtl="1" firstRow="1" bandRow="1">
                <a:tableStyleId>{8FD4443E-F989-4FC4-A0C8-D5A2AF1F390B}</a:tableStyleId>
              </a:tblPr>
              <a:tblGrid>
                <a:gridCol w="1103784"/>
              </a:tblGrid>
              <a:tr h="39723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النقاط</a:t>
                      </a:r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8028384" y="1484784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028384" y="764704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028384" y="2204864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028384" y="3717032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028384" y="4437112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028384" y="5229200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028384" y="2996952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028384" y="4797152"/>
            <a:ext cx="11156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028384" y="2564904"/>
            <a:ext cx="11156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028384" y="332656"/>
            <a:ext cx="11156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028384" y="1124744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8028384" y="5589240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028384" y="1844824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028384" y="4077072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028384" y="3356992"/>
            <a:ext cx="11156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1907704" y="692696"/>
            <a:ext cx="4536504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83568" y="1772816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83568" y="1700808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63688" y="404664"/>
            <a:ext cx="4896544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611560" y="1556792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1589496" y="362832"/>
            <a:ext cx="4896543" cy="72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1589497" y="362832"/>
            <a:ext cx="4896543" cy="72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539552" y="1556792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539552" y="1484782"/>
            <a:ext cx="7272808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619673" y="404663"/>
            <a:ext cx="4968552" cy="727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619672" y="404663"/>
            <a:ext cx="4968552" cy="727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655676" y="440668"/>
            <a:ext cx="4968552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755576" y="1268760"/>
            <a:ext cx="7056784" cy="535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2" descr="http://up.arab-x.com/Sep10/UEC952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589240"/>
            <a:ext cx="1800200" cy="1412776"/>
          </a:xfrm>
          <a:prstGeom prst="rect">
            <a:avLst/>
          </a:prstGeom>
          <a:noFill/>
        </p:spPr>
      </p:pic>
      <p:pic>
        <p:nvPicPr>
          <p:cNvPr id="41" name="Picture 6" descr="http://smailz.mosw3a.com/data/26/a6rb2980co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877272"/>
            <a:ext cx="457200" cy="457200"/>
          </a:xfrm>
          <a:prstGeom prst="rect">
            <a:avLst/>
          </a:prstGeom>
          <a:noFill/>
        </p:spPr>
      </p:pic>
      <p:pic>
        <p:nvPicPr>
          <p:cNvPr id="42" name="Picture 8" descr="http://smailz.mosw3a.com/data/26/a6rb3424co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877272"/>
            <a:ext cx="457200" cy="457200"/>
          </a:xfrm>
          <a:prstGeom prst="rect">
            <a:avLst/>
          </a:prstGeom>
          <a:noFill/>
        </p:spPr>
      </p:pic>
      <p:pic>
        <p:nvPicPr>
          <p:cNvPr id="43" name="Picture 10" descr="http://d.wapday.com/animation/ccontennt/2224-f/hand_mouse_wheel_scroll.gif?__sid=C78AWWD&amp;lang=a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212976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4" name="جدول 43"/>
          <p:cNvGraphicFramePr>
            <a:graphicFrameLocks noGrp="1"/>
          </p:cNvGraphicFramePr>
          <p:nvPr/>
        </p:nvGraphicFramePr>
        <p:xfrm>
          <a:off x="0" y="0"/>
          <a:ext cx="6096000" cy="3657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886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8" action="ppaction://hlinksldjump"/>
                        </a:rPr>
                        <a:t>1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9" action="ppaction://hlinksldjump"/>
                        </a:rPr>
                        <a:t>2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0" action="ppaction://hlinksldjump"/>
                        </a:rPr>
                        <a:t>3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1" action="ppaction://hlinksldjump"/>
                        </a:rPr>
                        <a:t>4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143.imageshack.us/img143/4177/44061872l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136095"/>
            <a:ext cx="8784976" cy="5965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خطط انسيابي: دمج 7"/>
          <p:cNvSpPr/>
          <p:nvPr/>
        </p:nvSpPr>
        <p:spPr>
          <a:xfrm>
            <a:off x="3779912" y="764704"/>
            <a:ext cx="792088" cy="504056"/>
          </a:xfrm>
          <a:prstGeom prst="flowChartMerg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8040216" y="0"/>
          <a:ext cx="1103784" cy="5945048"/>
        </p:xfrm>
        <a:graphic>
          <a:graphicData uri="http://schemas.openxmlformats.org/drawingml/2006/table">
            <a:tbl>
              <a:tblPr rtl="1" firstRow="1" bandRow="1">
                <a:tableStyleId>{8FD4443E-F989-4FC4-A0C8-D5A2AF1F390B}</a:tableStyleId>
              </a:tblPr>
              <a:tblGrid>
                <a:gridCol w="1103784"/>
              </a:tblGrid>
              <a:tr h="39723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النقاط</a:t>
                      </a:r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98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8028384" y="404664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028384" y="764704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028384" y="1124744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028384" y="2636912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028384" y="3356992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8028384" y="1916832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028384" y="4077072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028384" y="4869160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028384" y="5589240"/>
            <a:ext cx="111561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8028384" y="1484784"/>
            <a:ext cx="11156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028384" y="3717032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8028384" y="4437112"/>
            <a:ext cx="111561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8028384" y="2276872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028384" y="2996952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8028384" y="5229200"/>
            <a:ext cx="1115616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ar-SA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11560" y="1844824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71700" y="440668"/>
            <a:ext cx="4680520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1943708" y="512676"/>
            <a:ext cx="4536504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35696" y="548680"/>
            <a:ext cx="468052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39552" y="1844824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11560" y="1628800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11560" y="1844824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2051720" y="404664"/>
            <a:ext cx="4608512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 flipV="1">
            <a:off x="2015716" y="512676"/>
            <a:ext cx="4680520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1556792"/>
            <a:ext cx="71287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611560" y="1772816"/>
            <a:ext cx="7128792" cy="457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1857173" y="455195"/>
            <a:ext cx="4845701" cy="704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07704" y="404664"/>
            <a:ext cx="4752528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 descr="http://smailz.mosw3a.com/data/26/a6rb2980co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877272"/>
            <a:ext cx="457200" cy="457200"/>
          </a:xfrm>
          <a:prstGeom prst="rect">
            <a:avLst/>
          </a:prstGeom>
          <a:noFill/>
        </p:spPr>
      </p:pic>
      <p:pic>
        <p:nvPicPr>
          <p:cNvPr id="44" name="Picture 8" descr="http://smailz.mosw3a.com/data/26/a6rb3424co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877272"/>
            <a:ext cx="457200" cy="457200"/>
          </a:xfrm>
          <a:prstGeom prst="rect">
            <a:avLst/>
          </a:prstGeom>
          <a:noFill/>
        </p:spPr>
      </p:pic>
      <p:pic>
        <p:nvPicPr>
          <p:cNvPr id="45" name="Picture 12" descr="http://up.arab-x.com/Sep10/UEC9524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589240"/>
            <a:ext cx="1800200" cy="1412776"/>
          </a:xfrm>
          <a:prstGeom prst="rect">
            <a:avLst/>
          </a:prstGeom>
          <a:noFill/>
        </p:spPr>
      </p:pic>
      <p:pic>
        <p:nvPicPr>
          <p:cNvPr id="46" name="Picture 10" descr="http://d.wapday.com/animation/ccontennt/2224-f/hand_mouse_wheel_scroll.gif?__sid=C78AWWD&amp;lang=a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212976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8" name="جدول 47"/>
          <p:cNvGraphicFramePr>
            <a:graphicFrameLocks noGrp="1"/>
          </p:cNvGraphicFramePr>
          <p:nvPr/>
        </p:nvGraphicFramePr>
        <p:xfrm>
          <a:off x="0" y="0"/>
          <a:ext cx="6096000" cy="3657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886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8" action="ppaction://hlinksldjump"/>
                        </a:rPr>
                        <a:t>1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9" action="ppaction://hlinksldjump"/>
                        </a:rPr>
                        <a:t>2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0" action="ppaction://hlinksldjump"/>
                        </a:rPr>
                        <a:t>3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hlinkClick r:id="rId11" action="ppaction://hlinksldjump"/>
                        </a:rPr>
                        <a:t>4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5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240360" cy="5658198"/>
          </a:xfrm>
          <a:prstGeom prst="rect">
            <a:avLst/>
          </a:prstGeom>
          <a:noFill/>
        </p:spPr>
      </p:pic>
      <p:sp>
        <p:nvSpPr>
          <p:cNvPr id="10" name="مستطيل مستدير الزوايا 9"/>
          <p:cNvSpPr/>
          <p:nvPr/>
        </p:nvSpPr>
        <p:spPr>
          <a:xfrm>
            <a:off x="3275856" y="2852936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997391">
                  <a:tint val="66000"/>
                  <a:satMod val="160000"/>
                </a:srgbClr>
              </a:gs>
              <a:gs pos="50000">
                <a:srgbClr val="997391">
                  <a:tint val="44500"/>
                  <a:satMod val="160000"/>
                </a:srgbClr>
              </a:gs>
              <a:gs pos="100000">
                <a:srgbClr val="997391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3600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1</a:t>
            </a:r>
            <a:r>
              <a:rPr lang="ar-SA" sz="3600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.اذكر العادات التي سادت في </a:t>
            </a:r>
            <a:r>
              <a:rPr lang="ar-SA" sz="3600" b="1" dirty="0" err="1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الجاهلية؟</a:t>
            </a:r>
            <a:r>
              <a:rPr lang="ar-SA" sz="3600" b="1" dirty="0" smtClean="0">
                <a:ln w="180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 </a:t>
            </a:r>
            <a:endParaRPr lang="en-US" sz="3600" b="1" dirty="0" smtClean="0">
              <a:ln w="180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ar-SA" dirty="0"/>
          </a:p>
        </p:txBody>
      </p:sp>
      <p:sp>
        <p:nvSpPr>
          <p:cNvPr id="11" name="مستطيل 10">
            <a:hlinkClick r:id="rId4" action="ppaction://hlinksldjump"/>
          </p:cNvPr>
          <p:cNvSpPr/>
          <p:nvPr/>
        </p:nvSpPr>
        <p:spPr>
          <a:xfrm>
            <a:off x="3707904" y="980728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99739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احسنت</a:t>
            </a:r>
            <a:endParaRPr lang="ar-SA" sz="3200" b="1" dirty="0">
              <a:solidFill>
                <a:srgbClr val="99739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yopriceville.com/gallery/var/albums/Abstract/Red_Bubbles.jpg"/>
          <p:cNvPicPr>
            <a:picLocks noChangeAspect="1" noChangeArrowheads="1"/>
          </p:cNvPicPr>
          <p:nvPr/>
        </p:nvPicPr>
        <p:blipFill>
          <a:blip r:embed="rId2" cstate="print"/>
          <a:srcRect r="30606" b="556"/>
          <a:stretch>
            <a:fillRect/>
          </a:stretch>
        </p:blipFill>
        <p:spPr bwMode="auto">
          <a:xfrm>
            <a:off x="0" y="-558824"/>
            <a:ext cx="9144000" cy="7416824"/>
          </a:xfrm>
          <a:prstGeom prst="rect">
            <a:avLst/>
          </a:prstGeom>
          <a:noFill/>
        </p:spPr>
      </p:pic>
      <p:pic>
        <p:nvPicPr>
          <p:cNvPr id="26626" name="Picture 2" descr="http://img.freecodesource.com/myspace-graphics/images/lifestyle/mickey-mou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96552" y="188640"/>
            <a:ext cx="4425974" cy="666936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455368" y="1988840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ما هو </a:t>
            </a:r>
            <a:r>
              <a:rPr lang="ar-SA" sz="3600" b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معنى </a:t>
            </a:r>
            <a:r>
              <a:rPr lang="ar-SA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"وأد </a:t>
            </a:r>
            <a:r>
              <a:rPr lang="ar-SA" sz="3600" b="1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البنات" ؟</a:t>
            </a:r>
            <a:endParaRPr lang="ar-SA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مستطيل مستدير الزوايا 8">
            <a:hlinkClick r:id="rId4" action="ppaction://hlinksldjump"/>
          </p:cNvPr>
          <p:cNvSpPr/>
          <p:nvPr/>
        </p:nvSpPr>
        <p:spPr>
          <a:xfrm>
            <a:off x="4644008" y="3573016"/>
            <a:ext cx="396044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 .1</a:t>
            </a:r>
            <a:r>
              <a:rPr lang="ar-SA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دفن الابنة حية </a:t>
            </a:r>
            <a:endParaRPr lang="ar-SA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4644008" y="4509120"/>
            <a:ext cx="396044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</a:br>
            <a:r>
              <a:rPr lang="en-US" sz="32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</a:br>
            <a: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.2  </a:t>
            </a:r>
            <a:r>
              <a:rPr lang="ar-SA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قتل الابنة حين ولادتها</a:t>
            </a:r>
            <a: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</a:br>
            <a: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 . </a:t>
            </a:r>
            <a:b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</a:br>
            <a:endParaRPr lang="ar-SA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4644008" y="5445224"/>
            <a:ext cx="3960440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3 </a:t>
            </a:r>
            <a:r>
              <a:rPr lang="ar-SA" sz="320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التبشر</a:t>
            </a:r>
            <a:r>
              <a:rPr lang="ar-SA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</a:rPr>
              <a:t> بقدوم البنات</a:t>
            </a:r>
            <a:endParaRPr lang="ar-SA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240360" cy="6018238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3131840" y="2348880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997391">
                  <a:tint val="66000"/>
                  <a:satMod val="160000"/>
                </a:srgbClr>
              </a:gs>
              <a:gs pos="50000">
                <a:srgbClr val="997391">
                  <a:tint val="44500"/>
                  <a:satMod val="160000"/>
                </a:srgbClr>
              </a:gs>
              <a:gs pos="100000">
                <a:srgbClr val="997391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ما المقصود ب"خشية </a:t>
            </a:r>
            <a:r>
              <a:rPr lang="ar-SA" sz="3600" b="1" dirty="0" err="1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إملاق" </a:t>
            </a:r>
            <a:r>
              <a:rPr lang="ar-SA" sz="3600" dirty="0" err="1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؟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ar-SA" dirty="0"/>
          </a:p>
        </p:txBody>
      </p:sp>
      <p:sp>
        <p:nvSpPr>
          <p:cNvPr id="7" name="مستطيل مستدير الزوايا 6">
            <a:hlinkClick r:id="rId4" action="ppaction://hlinksldjump"/>
          </p:cNvPr>
          <p:cNvSpPr/>
          <p:nvPr/>
        </p:nvSpPr>
        <p:spPr>
          <a:xfrm>
            <a:off x="5364088" y="3717032"/>
            <a:ext cx="3096344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.1 </a:t>
            </a:r>
            <a:r>
              <a:rPr lang="ar-SA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الخوف من العار</a:t>
            </a:r>
            <a:endParaRPr lang="en-US" sz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مستدير الزوايا 7">
            <a:hlinkClick r:id="rId5" action="ppaction://hlinksldjump"/>
          </p:cNvPr>
          <p:cNvSpPr/>
          <p:nvPr/>
        </p:nvSpPr>
        <p:spPr>
          <a:xfrm>
            <a:off x="5364088" y="4725144"/>
            <a:ext cx="3096344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.2 </a:t>
            </a:r>
            <a:r>
              <a:rPr lang="ar-SA" sz="28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الخوف من الفقر</a:t>
            </a:r>
            <a:endParaRPr lang="en-US" sz="11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>
            <a:hlinkClick r:id="rId4" action="ppaction://hlinksldjump"/>
          </p:cNvPr>
          <p:cNvSpPr/>
          <p:nvPr/>
        </p:nvSpPr>
        <p:spPr>
          <a:xfrm>
            <a:off x="5364088" y="5733256"/>
            <a:ext cx="3096344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.3 </a:t>
            </a:r>
            <a:r>
              <a:rPr lang="ar-SA" sz="32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ysClr val="windowText" lastClr="000000"/>
                </a:solidFill>
                <a:latin typeface="Traditional Arabic" pitchFamily="18" charset="-78"/>
                <a:ea typeface="Calibri" pitchFamily="34" charset="0"/>
                <a:cs typeface="Traditional Arabic" pitchFamily="18" charset="-78"/>
              </a:rPr>
              <a:t>الخوف من الله</a:t>
            </a:r>
            <a:endParaRPr lang="ar-SA" sz="36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20.gulfup.com/2012-02-19/1329662915834.jpg"/>
          <p:cNvPicPr>
            <a:picLocks noChangeAspect="1" noChangeArrowheads="1"/>
          </p:cNvPicPr>
          <p:nvPr/>
        </p:nvPicPr>
        <p:blipFill>
          <a:blip r:embed="rId2" cstate="print"/>
          <a:srcRect r="40938"/>
          <a:stretch>
            <a:fillRect/>
          </a:stretch>
        </p:blipFill>
        <p:spPr bwMode="auto">
          <a:xfrm>
            <a:off x="-73024" y="-630832"/>
            <a:ext cx="9217024" cy="748883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949078"/>
          </a:xfrm>
        </p:spPr>
        <p:txBody>
          <a:bodyPr>
            <a:normAutofit/>
          </a:bodyPr>
          <a:lstStyle/>
          <a:p>
            <a:pPr lvl="0"/>
            <a:endParaRPr lang="ar-SA" dirty="0"/>
          </a:p>
        </p:txBody>
      </p:sp>
      <p:pic>
        <p:nvPicPr>
          <p:cNvPr id="5" name="Picture 7" descr="http://www.up.qatarw.com/up/2010-08-12/qatarw.com_12770724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240360" cy="6018238"/>
          </a:xfrm>
          <a:prstGeom prst="rect">
            <a:avLst/>
          </a:prstGeom>
          <a:noFill/>
        </p:spPr>
      </p:pic>
      <p:sp>
        <p:nvSpPr>
          <p:cNvPr id="6" name="مستطيل مستدير الزوايا 5"/>
          <p:cNvSpPr/>
          <p:nvPr/>
        </p:nvSpPr>
        <p:spPr>
          <a:xfrm>
            <a:off x="3131840" y="2348880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997391">
                  <a:tint val="66000"/>
                  <a:satMod val="160000"/>
                </a:srgbClr>
              </a:gs>
              <a:gs pos="50000">
                <a:srgbClr val="997391">
                  <a:tint val="44500"/>
                  <a:satMod val="160000"/>
                </a:srgbClr>
              </a:gs>
              <a:gs pos="100000">
                <a:srgbClr val="997391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3600" b="1" dirty="0" smtClean="0">
                <a:solidFill>
                  <a:schemeClr val="tx1"/>
                </a:solidFill>
              </a:rPr>
              <a:t>من هم زينة الحياة </a:t>
            </a:r>
            <a:r>
              <a:rPr lang="ar-SA" sz="3600" b="1" dirty="0" err="1" smtClean="0">
                <a:solidFill>
                  <a:schemeClr val="tx1"/>
                </a:solidFill>
              </a:rPr>
              <a:t>الدنيا؟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>
            <a:hlinkClick r:id="rId4" action="ppaction://hlinksldjump"/>
          </p:cNvPr>
          <p:cNvSpPr/>
          <p:nvPr/>
        </p:nvSpPr>
        <p:spPr>
          <a:xfrm>
            <a:off x="5364088" y="3717032"/>
            <a:ext cx="3096344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.1 </a:t>
            </a:r>
            <a:r>
              <a:rPr lang="ar-SA" sz="3200" dirty="0" smtClean="0">
                <a:solidFill>
                  <a:schemeClr val="tx1"/>
                </a:solidFill>
              </a:rPr>
              <a:t>المال والبنون</a:t>
            </a:r>
            <a:endParaRPr lang="en-US" sz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مستدير الزوايا 7">
            <a:hlinkClick r:id="rId5" action="ppaction://hlinksldjump"/>
          </p:cNvPr>
          <p:cNvSpPr/>
          <p:nvPr/>
        </p:nvSpPr>
        <p:spPr>
          <a:xfrm>
            <a:off x="5364088" y="4725144"/>
            <a:ext cx="3096344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.2 </a:t>
            </a:r>
            <a:r>
              <a:rPr lang="ar-SA" sz="2800" dirty="0" smtClean="0">
                <a:solidFill>
                  <a:schemeClr val="tx1"/>
                </a:solidFill>
              </a:rPr>
              <a:t>العلم والعمل</a:t>
            </a:r>
            <a:endParaRPr lang="en-US" sz="11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مستدير الزوايا 8">
            <a:hlinkClick r:id="rId5" action="ppaction://hlinksldjump"/>
          </p:cNvPr>
          <p:cNvSpPr/>
          <p:nvPr/>
        </p:nvSpPr>
        <p:spPr>
          <a:xfrm>
            <a:off x="5364088" y="5733256"/>
            <a:ext cx="3096344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739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.3</a:t>
            </a:r>
            <a:r>
              <a:rPr lang="ar-SA" sz="3200" dirty="0" smtClean="0">
                <a:solidFill>
                  <a:schemeClr val="tx1"/>
                </a:solidFill>
              </a:rPr>
              <a:t> الأم والأب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ar-SA" sz="36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6oyor-aljanah.com/vb/imgcache/512dba178452e4a02f0c33cb70ac5f51.jpg"/>
          <p:cNvPicPr>
            <a:picLocks noChangeAspect="1" noChangeArrowheads="1"/>
          </p:cNvPicPr>
          <p:nvPr/>
        </p:nvPicPr>
        <p:blipFill>
          <a:blip r:embed="rId2" cstate="print"/>
          <a:srcRect r="46845" b="1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 descr="http://www.bnatsoft.com/pic/bnatsoftupload/z88z_pic_131370266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37320"/>
            <a:ext cx="3600400" cy="612068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131840" y="2060848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2800" b="1" dirty="0" smtClean="0">
                <a:solidFill>
                  <a:schemeClr val="tx1"/>
                </a:solidFill>
              </a:rPr>
              <a:t>هل تؤيد وأد البنات وقتل </a:t>
            </a:r>
            <a:r>
              <a:rPr lang="ar-SA" sz="2800" b="1" dirty="0" err="1" smtClean="0">
                <a:solidFill>
                  <a:schemeClr val="tx1"/>
                </a:solidFill>
              </a:rPr>
              <a:t>الابناء ؟</a:t>
            </a:r>
            <a:r>
              <a:rPr lang="ar-SA" sz="2800" b="1" dirty="0" smtClean="0">
                <a:solidFill>
                  <a:schemeClr val="tx1"/>
                </a:solidFill>
              </a:rPr>
              <a:t> علل إجابتك.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شكل بيضاوي 6">
            <a:hlinkClick r:id="rId4" action="ppaction://hlinksldjump"/>
          </p:cNvPr>
          <p:cNvSpPr/>
          <p:nvPr/>
        </p:nvSpPr>
        <p:spPr>
          <a:xfrm>
            <a:off x="7092280" y="3861048"/>
            <a:ext cx="1368152" cy="1440160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أؤيد</a:t>
            </a:r>
            <a:endParaRPr lang="ar-SA" sz="40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شكل بيضاوي 7">
            <a:hlinkClick r:id="rId4" action="ppaction://hlinksldjump"/>
          </p:cNvPr>
          <p:cNvSpPr/>
          <p:nvPr/>
        </p:nvSpPr>
        <p:spPr>
          <a:xfrm>
            <a:off x="5004048" y="3861048"/>
            <a:ext cx="1512168" cy="1440160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أعارض</a:t>
            </a:r>
            <a:endParaRPr lang="ar-SA" sz="36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yopriceville.com/gallery/var/albums/Abstract/Red_Bubbles.jpg"/>
          <p:cNvPicPr>
            <a:picLocks noChangeAspect="1" noChangeArrowheads="1"/>
          </p:cNvPicPr>
          <p:nvPr/>
        </p:nvPicPr>
        <p:blipFill>
          <a:blip r:embed="rId2" cstate="print"/>
          <a:srcRect r="30606" b="556"/>
          <a:stretch>
            <a:fillRect/>
          </a:stretch>
        </p:blipFill>
        <p:spPr bwMode="auto">
          <a:xfrm>
            <a:off x="0" y="-558824"/>
            <a:ext cx="9144000" cy="7416824"/>
          </a:xfrm>
          <a:prstGeom prst="rect">
            <a:avLst/>
          </a:prstGeom>
          <a:noFill/>
        </p:spPr>
      </p:pic>
      <p:pic>
        <p:nvPicPr>
          <p:cNvPr id="23554" name="Picture 2" descr="http://9or.y4yy.com/files/crtoon/35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924547" cy="6453336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203848" y="1988840"/>
            <a:ext cx="5688632" cy="108012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>
                <a:solidFill>
                  <a:schemeClr val="tx1"/>
                </a:solidFill>
              </a:rPr>
              <a:t>عدد أسباب قتل الذكور ووأد </a:t>
            </a:r>
            <a:r>
              <a:rPr lang="ar-SA" sz="3200" b="1" dirty="0" err="1" smtClean="0">
                <a:solidFill>
                  <a:schemeClr val="tx1"/>
                </a:solidFill>
              </a:rPr>
              <a:t>البنات؟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endParaRPr lang="ar-SA" sz="3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نجمة ذات 5 نقاط 8"/>
          <p:cNvSpPr/>
          <p:nvPr/>
        </p:nvSpPr>
        <p:spPr>
          <a:xfrm>
            <a:off x="6948264" y="3356992"/>
            <a:ext cx="1979712" cy="1728192"/>
          </a:xfrm>
          <a:prstGeom prst="star5">
            <a:avLst>
              <a:gd name="adj" fmla="val 23021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الخوف من الفقر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0" name="نجمة ذات 5 نقاط 9"/>
          <p:cNvSpPr/>
          <p:nvPr/>
        </p:nvSpPr>
        <p:spPr>
          <a:xfrm>
            <a:off x="4644008" y="3429000"/>
            <a:ext cx="1979712" cy="1728192"/>
          </a:xfrm>
          <a:prstGeom prst="star5">
            <a:avLst>
              <a:gd name="adj" fmla="val 23021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تجنب العار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نجمة ذات 5 نقاط 10"/>
          <p:cNvSpPr/>
          <p:nvPr/>
        </p:nvSpPr>
        <p:spPr>
          <a:xfrm>
            <a:off x="5724128" y="4869160"/>
            <a:ext cx="2376264" cy="1728192"/>
          </a:xfrm>
          <a:prstGeom prst="star5">
            <a:avLst>
              <a:gd name="adj" fmla="val 23021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تفضيل الذكور على الإناث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12" name="مستطيل 11">
            <a:hlinkClick r:id="rId4" action="ppaction://hlinksldjump"/>
          </p:cNvPr>
          <p:cNvSpPr/>
          <p:nvPr/>
        </p:nvSpPr>
        <p:spPr>
          <a:xfrm>
            <a:off x="3059832" y="620688"/>
            <a:ext cx="1296144" cy="7200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احسنت</a:t>
            </a:r>
            <a:endParaRPr lang="ar-SA" sz="3200" b="1" dirty="0">
              <a:solidFill>
                <a:srgbClr val="C0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793</Words>
  <Application>Microsoft Office PowerPoint</Application>
  <PresentationFormat>‫הצגה על המסך (4:3)</PresentationFormat>
  <Paragraphs>212</Paragraphs>
  <Slides>38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سمة Office</vt:lpstr>
      <vt:lpstr>في جعبتي لعبة  هيا بنا يا أصدقائي نلعب،  نتنافس ونتعلم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        الحق في الاذان في اذن المولود       الحق في التعليم       الحق في التحنيك          الحق في اختيار اسما حسنا.        الحق في العقيقة        الحق في اختيار الزوج زوجة صالحة </vt:lpstr>
      <vt:lpstr>מצגת של PowerPoint</vt:lpstr>
      <vt:lpstr>מצגת של PowerPoint</vt:lpstr>
      <vt:lpstr>מצגת של PowerPoint</vt:lpstr>
      <vt:lpstr> أ.الاية {وَالِدَاتُ يُرْضِعْنَ أَوْلادَهُنَّ حَوْلَيْنِ كَامِلَيْنِ} تشير الى الحق في  ____________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User</cp:lastModifiedBy>
  <cp:revision>18</cp:revision>
  <dcterms:created xsi:type="dcterms:W3CDTF">2013-04-16T09:49:37Z</dcterms:created>
  <dcterms:modified xsi:type="dcterms:W3CDTF">2000-03-28T09:51:52Z</dcterms:modified>
</cp:coreProperties>
</file>