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6" r:id="rId4"/>
    <p:sldId id="268" r:id="rId5"/>
    <p:sldId id="279" r:id="rId6"/>
    <p:sldId id="273" r:id="rId7"/>
    <p:sldId id="274" r:id="rId8"/>
    <p:sldId id="276" r:id="rId9"/>
    <p:sldId id="275" r:id="rId10"/>
    <p:sldId id="267" r:id="rId11"/>
    <p:sldId id="277" r:id="rId12"/>
    <p:sldId id="260" r:id="rId13"/>
    <p:sldId id="258" r:id="rId14"/>
    <p:sldId id="259" r:id="rId15"/>
    <p:sldId id="261" r:id="rId16"/>
    <p:sldId id="278" r:id="rId17"/>
    <p:sldId id="262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66CC"/>
    <a:srgbClr val="C7A8A3"/>
    <a:srgbClr val="FF505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7" autoAdjust="0"/>
    <p:restoredTop sz="94660"/>
  </p:normalViewPr>
  <p:slideViewPr>
    <p:cSldViewPr>
      <p:cViewPr varScale="1">
        <p:scale>
          <a:sx n="66" d="100"/>
          <a:sy n="66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950F-F5C6-4053-AB8D-3B05E7FC2629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D3FB-20B6-4F2B-8D77-79BDAE317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950F-F5C6-4053-AB8D-3B05E7FC2629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D3FB-20B6-4F2B-8D77-79BDAE317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950F-F5C6-4053-AB8D-3B05E7FC2629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D3FB-20B6-4F2B-8D77-79BDAE317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950F-F5C6-4053-AB8D-3B05E7FC2629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D3FB-20B6-4F2B-8D77-79BDAE317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950F-F5C6-4053-AB8D-3B05E7FC2629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D3FB-20B6-4F2B-8D77-79BDAE317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950F-F5C6-4053-AB8D-3B05E7FC2629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D3FB-20B6-4F2B-8D77-79BDAE317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950F-F5C6-4053-AB8D-3B05E7FC2629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D3FB-20B6-4F2B-8D77-79BDAE317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950F-F5C6-4053-AB8D-3B05E7FC2629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D3FB-20B6-4F2B-8D77-79BDAE317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950F-F5C6-4053-AB8D-3B05E7FC2629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D3FB-20B6-4F2B-8D77-79BDAE317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950F-F5C6-4053-AB8D-3B05E7FC2629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D3FB-20B6-4F2B-8D77-79BDAE317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950F-F5C6-4053-AB8D-3B05E7FC2629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D3FB-20B6-4F2B-8D77-79BDAE317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C950F-F5C6-4053-AB8D-3B05E7FC2629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FD3FB-20B6-4F2B-8D77-79BDAE317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aheth.info/all.jsp?term=%D9%85%D8%B6%D9%8A" TargetMode="External"/><Relationship Id="rId5" Type="http://schemas.openxmlformats.org/officeDocument/2006/relationships/image" Target="../media/image10.jpeg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aheth.info/all.jsp?term=%D9%85%D8%B6%D9%8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aheth.info/all.jsp?term=%D9%85%D8%B6%D9%8A" TargetMode="Externa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aheth.info/all.jsp?term=%D9%85%D8%B6%D9%8A" TargetMode="Externa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aheth.info/all.jsp?term=%D9%85%D8%B6%D9%8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aheth.info/all.jsp?term=%D9%85%D8%B6%D9%8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hyperlink" Target="http://www.baheth.info/all.jsp?term=%D9%85%D8%B6%D9%8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3.jpeg"/><Relationship Id="rId4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12.xml"/><Relationship Id="rId7" Type="http://schemas.openxmlformats.org/officeDocument/2006/relationships/slide" Target="slide1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2.xml"/><Relationship Id="rId4" Type="http://schemas.openxmlformats.org/officeDocument/2006/relationships/control" Target="../activeX/activeX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qwled.com/vb/imgcache-new0-new/118178.imgca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295400" y="533400"/>
            <a:ext cx="6324600" cy="2990850"/>
          </a:xfrm>
        </p:spPr>
        <p:txBody>
          <a:bodyPr>
            <a:normAutofit/>
          </a:bodyPr>
          <a:lstStyle/>
          <a:p>
            <a:r>
              <a:rPr lang="ar-SA" sz="7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5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نفتح الكتاب صفحة</a:t>
            </a:r>
            <a:br>
              <a:rPr lang="ar-SA" sz="7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505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ar-SA" sz="7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5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7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5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40</a:t>
            </a:r>
            <a:endParaRPr lang="ar-SA" sz="72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FF5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FUjiTSU\Downloads\3kid85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124325"/>
            <a:ext cx="6211887" cy="27336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encrypted-tbn3.gstatic.com/images?q=tbn:ANd9GcSRoFajnGj-WQuv8jydxWJkaKmwgUCHG9kqfcDEuFGcf-he_gLb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0" y="5257800"/>
            <a:ext cx="6172200" cy="99059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ar-SA" sz="6000" dirty="0" smtClean="0"/>
              <a:t>قُدّامي: أمامي</a:t>
            </a:r>
            <a:endParaRPr lang="en-US" sz="6000" dirty="0"/>
          </a:p>
        </p:txBody>
      </p:sp>
      <p:sp>
        <p:nvSpPr>
          <p:cNvPr id="7" name="موجة مزدوجة 6"/>
          <p:cNvSpPr/>
          <p:nvPr/>
        </p:nvSpPr>
        <p:spPr>
          <a:xfrm>
            <a:off x="762000" y="457200"/>
            <a:ext cx="7391400" cy="1143000"/>
          </a:xfrm>
          <a:prstGeom prst="doubleWave">
            <a:avLst/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لِيَ الدُّنْيا وَما فيها      وَكُلُّ الْعُمْرِ </a:t>
            </a:r>
            <a:r>
              <a:rPr lang="ar-SA" sz="4000" b="1" dirty="0" err="1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قُدّأمي</a:t>
            </a:r>
            <a:endParaRPr lang="ar-SA" sz="4000" b="1" dirty="0" smtClean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www.hi-mama.com/forum/images/imgcache/2009/06/1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228600"/>
            <a:ext cx="9601200" cy="66294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20842977">
            <a:off x="254069" y="20280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SA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وأوْراقي  أُلَوِّنُها               بِأَفْكاري وَأَحْلامي</a:t>
            </a:r>
            <a:br>
              <a:rPr lang="ar-SA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ar-SA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qwled.com/vb/imgcache-new0-new/118178.imgca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http://www.qwled.com/vb/imgcache-new0-new/106909.imgcac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828800"/>
            <a:ext cx="5029200" cy="5029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يَحِقُّ الْعَيْشَ لي دَوْماً         عَزيزًا دونَ </a:t>
            </a:r>
            <a:r>
              <a:rPr lang="ar-SA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4" action="ppaction://hlinksldjump"/>
              </a:rPr>
              <a:t>إ</a:t>
            </a:r>
            <a:r>
              <a:rPr lang="ar-SA" b="1" u="sng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4" action="ppaction://hlinksldjump"/>
              </a:rPr>
              <a:t>يلامي</a:t>
            </a:r>
            <a:r>
              <a:rPr lang="ar-SA" b="1" u="sng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SA" b="1" u="sng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إ</a:t>
            </a:r>
            <a:r>
              <a:rPr lang="ar-SA" u="sng" dirty="0" smtClean="0"/>
              <a:t>يلامي</a:t>
            </a:r>
          </a:p>
          <a:p>
            <a:pPr algn="r">
              <a:buNone/>
            </a:pPr>
            <a:endParaRPr lang="ar-SA" u="sng" dirty="0"/>
          </a:p>
          <a:p>
            <a:pPr algn="r" rtl="1">
              <a:buNone/>
            </a:pPr>
            <a:r>
              <a:rPr lang="ar-SA" u="sng" dirty="0" smtClean="0"/>
              <a:t>الألم والوجع/ ايذائي</a:t>
            </a:r>
          </a:p>
          <a:p>
            <a:pPr algn="r">
              <a:buNone/>
            </a:pPr>
            <a:endParaRPr lang="en-US" dirty="0"/>
          </a:p>
        </p:txBody>
      </p:sp>
      <p:pic>
        <p:nvPicPr>
          <p:cNvPr id="7" name="Picture 2" descr="http://3.bp.blogspot.com/-9pgtXogUtsc/TZ77yvtgMrI/AAAAAAAAAT4/tOMuNgyAJF4/s1600/Searc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334000" y="3352800"/>
            <a:ext cx="3810000" cy="331470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9" name="شكل بيضاوي 8"/>
          <p:cNvSpPr/>
          <p:nvPr/>
        </p:nvSpPr>
        <p:spPr>
          <a:xfrm>
            <a:off x="6248400" y="4191000"/>
            <a:ext cx="1143000" cy="990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hlinkClick r:id="rId6"/>
              </a:rPr>
              <a:t>قاموس لسان العرب</a:t>
            </a:r>
            <a:endParaRPr lang="ar-SA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3.bp.blogspot.com/-9pgtXogUtsc/TZ77yvtgMrI/AAAAAAAAAT4/tOMuNgyAJF4/s1600/Sear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971800"/>
            <a:ext cx="5562600" cy="3314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6" descr="http://img203.imageshack.us/img203/9684/2daeb4b06a6d.png"/>
          <p:cNvPicPr>
            <a:picLocks noChangeAspect="1" noChangeArrowheads="1"/>
          </p:cNvPicPr>
          <p:nvPr/>
        </p:nvPicPr>
        <p:blipFill>
          <a:blip r:embed="rId3" cstate="print"/>
          <a:srcRect l="5833" r="4167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378550">
            <a:off x="1256364" y="884992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ar-SA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ل</a:t>
            </a:r>
            <a:r>
              <a:rPr lang="ar-SA" b="1" u="sng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أَمْضي </a:t>
            </a:r>
            <a:r>
              <a:rPr lang="ar-SA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في </a:t>
            </a:r>
            <a:r>
              <a:rPr lang="ar-SA" b="1" u="sng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دُروبِ</a:t>
            </a:r>
            <a:r>
              <a:rPr lang="ar-SA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الشَّمْسِ      أَخْطو بابَ أَيّامي</a:t>
            </a:r>
            <a:br>
              <a:rPr lang="ar-SA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5257800" cy="4525963"/>
          </a:xfrm>
        </p:spPr>
        <p:txBody>
          <a:bodyPr/>
          <a:lstStyle/>
          <a:p>
            <a:pPr algn="r" rtl="1"/>
            <a:r>
              <a:rPr lang="ar-SA" dirty="0" smtClean="0"/>
              <a:t>لأمضي</a:t>
            </a:r>
          </a:p>
          <a:p>
            <a:pPr algn="r" rtl="1"/>
            <a:endParaRPr lang="ar-SA" dirty="0"/>
          </a:p>
          <a:p>
            <a:pPr algn="r" rtl="1"/>
            <a:r>
              <a:rPr lang="en-US" b="1" dirty="0" smtClean="0"/>
              <a:t> </a:t>
            </a:r>
            <a:r>
              <a:rPr lang="ar-SA" b="1" dirty="0" smtClean="0"/>
              <a:t> أسير وأذهب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4114800" y="3810000"/>
            <a:ext cx="1752600" cy="990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hlinkClick r:id="rId4"/>
              </a:rPr>
              <a:t>قاموس لسان العرب</a:t>
            </a:r>
            <a:endParaRPr lang="ar-SA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qwled.com/vb/imgcache-new0-new/118178.imgca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://3.bp.blogspot.com/-9pgtXogUtsc/TZ77yvtgMrI/AAAAAAAAAT4/tOMuNgyAJF4/s1600/Sear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495800" y="3543300"/>
            <a:ext cx="3810000" cy="331470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لأَمْضي في </a:t>
            </a:r>
            <a:r>
              <a:rPr lang="ar-SA" b="1" u="sng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دُروبِ</a:t>
            </a:r>
            <a:r>
              <a:rPr lang="ar-SA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الشَّمْسِ      أَخْطو بابَ أَيّامي</a:t>
            </a:r>
            <a:br>
              <a:rPr lang="ar-SA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838200"/>
            <a:ext cx="4724400" cy="4525963"/>
          </a:xfrm>
        </p:spPr>
        <p:txBody>
          <a:bodyPr/>
          <a:lstStyle/>
          <a:p>
            <a:pPr algn="r"/>
            <a:endParaRPr lang="ar-SA" dirty="0" smtClean="0"/>
          </a:p>
          <a:p>
            <a:pPr algn="r"/>
            <a:endParaRPr lang="ar-SA" dirty="0" smtClean="0"/>
          </a:p>
          <a:p>
            <a:pPr algn="r">
              <a:buNone/>
            </a:pPr>
            <a:r>
              <a:rPr lang="en-US" dirty="0" smtClean="0"/>
              <a:t>:</a:t>
            </a:r>
            <a:r>
              <a:rPr lang="ar-SA" dirty="0" smtClean="0"/>
              <a:t>دروب</a:t>
            </a:r>
            <a:endParaRPr lang="ar-SA" dirty="0"/>
          </a:p>
          <a:p>
            <a:pPr algn="r">
              <a:buNone/>
            </a:pPr>
            <a:r>
              <a:rPr lang="ar-SA" dirty="0" smtClean="0"/>
              <a:t>بابُ السِّكَّة\الطريق الواسِعُ</a:t>
            </a:r>
          </a:p>
        </p:txBody>
      </p:sp>
      <p:pic>
        <p:nvPicPr>
          <p:cNvPr id="21506" name="Picture 2" descr="http://sedty.com/up_ar/files/nzetnmmyzk2zmzyuymz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00200"/>
            <a:ext cx="4038600" cy="5257800"/>
          </a:xfrm>
          <a:prstGeom prst="rect">
            <a:avLst/>
          </a:prstGeom>
          <a:noFill/>
        </p:spPr>
      </p:pic>
      <p:sp>
        <p:nvSpPr>
          <p:cNvPr id="5" name="شكل بيضاوي 4"/>
          <p:cNvSpPr/>
          <p:nvPr/>
        </p:nvSpPr>
        <p:spPr>
          <a:xfrm>
            <a:off x="5257800" y="4419600"/>
            <a:ext cx="1295400" cy="990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hlinkClick r:id="rId5"/>
              </a:rPr>
              <a:t>قاموس لسان العرب</a:t>
            </a:r>
            <a:endParaRPr lang="ar-SA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qwled.com/vb/imgcache-new0-new/118178.imgca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أُحِبُّ النّاسَ مِنْ حَوْلي           وَحُبُّ الْخَيْرِ </a:t>
            </a:r>
            <a:r>
              <a:rPr lang="ar-SA" b="1" u="sng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3" action="ppaction://hlinksldjump"/>
              </a:rPr>
              <a:t>يَهْديني</a:t>
            </a:r>
            <a:r>
              <a:rPr lang="ar-SA" b="1" u="sng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SA" b="1" u="sng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362200" y="1600200"/>
            <a:ext cx="8229600" cy="4525963"/>
          </a:xfrm>
        </p:spPr>
        <p:txBody>
          <a:bodyPr/>
          <a:lstStyle/>
          <a:p>
            <a:pPr algn="r" rtl="1"/>
            <a:endParaRPr lang="ar-SA" dirty="0" smtClean="0"/>
          </a:p>
          <a:p>
            <a:pPr algn="r" rtl="1">
              <a:buNone/>
            </a:pPr>
            <a:r>
              <a:rPr lang="ar-SA" sz="4000" b="1" dirty="0" err="1" smtClean="0"/>
              <a:t>يهديني:</a:t>
            </a:r>
            <a:r>
              <a:rPr lang="ar-SA" sz="4000" b="1" dirty="0" smtClean="0"/>
              <a:t> </a:t>
            </a:r>
          </a:p>
          <a:p>
            <a:pPr algn="r" rtl="1">
              <a:buNone/>
            </a:pPr>
            <a:r>
              <a:rPr lang="ar-SA" sz="4000" b="1" dirty="0" smtClean="0"/>
              <a:t>يرشدني </a:t>
            </a:r>
          </a:p>
        </p:txBody>
      </p:sp>
      <p:pic>
        <p:nvPicPr>
          <p:cNvPr id="4" name="Picture 2" descr="http://3.bp.blogspot.com/-9pgtXogUtsc/TZ77yvtgMrI/AAAAAAAAAT4/tOMuNgyAJF4/s1600/Sear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953000" y="3543300"/>
            <a:ext cx="3810000" cy="331470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" name="شكل بيضاوي 4"/>
          <p:cNvSpPr/>
          <p:nvPr/>
        </p:nvSpPr>
        <p:spPr>
          <a:xfrm>
            <a:off x="5638800" y="4419600"/>
            <a:ext cx="1371600" cy="990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buNone/>
            </a:pPr>
            <a:r>
              <a:rPr lang="ar-SA" dirty="0" smtClean="0">
                <a:hlinkClick r:id="rId5"/>
              </a:rPr>
              <a:t>قاموس الصحاح في اللغة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qwled.com/vb/imgcache-new0-new/118178.imgca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وَلَيْسَ الْأَمْرُ ما لَوْني           وَلَيْسَ الْفَرْقُ في ديني</a:t>
            </a:r>
            <a:endParaRPr lang="ar-SA" dirty="0"/>
          </a:p>
        </p:txBody>
      </p:sp>
      <p:pic>
        <p:nvPicPr>
          <p:cNvPr id="5" name="Picture 2" descr="http://3.bp.blogspot.com/-9pgtXogUtsc/TZ77yvtgMrI/AAAAAAAAAT4/tOMuNgyAJF4/s1600/Sear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953000" y="3543300"/>
            <a:ext cx="3810000" cy="331470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6" name="شكل بيضاوي 5"/>
          <p:cNvSpPr/>
          <p:nvPr/>
        </p:nvSpPr>
        <p:spPr>
          <a:xfrm>
            <a:off x="5715000" y="4419600"/>
            <a:ext cx="1295400" cy="990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hlinkClick r:id="rId4"/>
              </a:rPr>
              <a:t>قاموس لسان العرب</a:t>
            </a:r>
            <a:endParaRPr lang="ar-SA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qwled.com/vb/imgcache-new0-new/118178.imgca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جَعَلْتُ الْحَقَّ في الدُّنيا             </a:t>
            </a:r>
            <a:r>
              <a:rPr lang="ar-SA" b="1" u="sng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ضَميرًا </a:t>
            </a:r>
            <a:r>
              <a:rPr lang="ar-SA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لي يُناديني</a:t>
            </a:r>
            <a:br>
              <a:rPr lang="ar-SA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0" y="914400"/>
            <a:ext cx="8229600" cy="4525963"/>
          </a:xfrm>
        </p:spPr>
        <p:txBody>
          <a:bodyPr>
            <a:normAutofit/>
          </a:bodyPr>
          <a:lstStyle/>
          <a:p>
            <a:pPr algn="r" rtl="1">
              <a:buNone/>
            </a:pPr>
            <a:endParaRPr lang="ar-SA" sz="4000" dirty="0" smtClean="0"/>
          </a:p>
          <a:p>
            <a:pPr algn="r" rtl="1">
              <a:buNone/>
            </a:pPr>
            <a:r>
              <a:rPr lang="ar-SA" sz="4000" dirty="0" err="1" smtClean="0"/>
              <a:t>ضميرًا:</a:t>
            </a:r>
            <a:r>
              <a:rPr lang="ar-SA" sz="4000" dirty="0" smtClean="0"/>
              <a:t> </a:t>
            </a:r>
          </a:p>
          <a:p>
            <a:pPr algn="r" rtl="1">
              <a:buNone/>
            </a:pPr>
            <a:r>
              <a:rPr lang="ar-SA" sz="4000" dirty="0" smtClean="0"/>
              <a:t>شيء من داخلي </a:t>
            </a:r>
            <a:endParaRPr lang="en-US" sz="4000" dirty="0"/>
          </a:p>
        </p:txBody>
      </p:sp>
      <p:pic>
        <p:nvPicPr>
          <p:cNvPr id="6" name="Picture 2" descr="http://3.bp.blogspot.com/-9pgtXogUtsc/TZ77yvtgMrI/AAAAAAAAAT4/tOMuNgyAJF4/s1600/Sear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953000" y="3543300"/>
            <a:ext cx="3810000" cy="331470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7" name="شكل بيضاوي 6"/>
          <p:cNvSpPr/>
          <p:nvPr/>
        </p:nvSpPr>
        <p:spPr>
          <a:xfrm>
            <a:off x="5791200" y="4419600"/>
            <a:ext cx="1295400" cy="990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hlinkClick r:id="rId4"/>
              </a:rPr>
              <a:t>قاموس لسان العرب</a:t>
            </a:r>
            <a:endParaRPr lang="ar-SA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qwled.com/vb/imgcache-new0-new/118178.imgca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وَتَذْكِرَتي </a:t>
            </a:r>
            <a:r>
              <a:rPr lang="ar-SA" b="1" dirty="0" err="1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بِها</a:t>
            </a:r>
            <a:r>
              <a:rPr lang="ar-SA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أَمْضي           إلى أ</a:t>
            </a:r>
            <a:r>
              <a:rPr lang="ar-SA" b="1" u="sng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3" action="ppaction://hlinksldjump"/>
              </a:rPr>
              <a:t>َقصى</a:t>
            </a:r>
            <a:r>
              <a:rPr lang="ar-SA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ar-SA" b="1" u="sng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4" action="ppaction://hlinksldjump"/>
              </a:rPr>
              <a:t>مَياديني</a:t>
            </a:r>
            <a:r>
              <a:rPr lang="en-US" b="1" u="sng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b="1" u="sng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1143000"/>
            <a:ext cx="1905000" cy="2057400"/>
          </a:xfrm>
        </p:spPr>
        <p:txBody>
          <a:bodyPr>
            <a:noAutofit/>
          </a:bodyPr>
          <a:lstStyle/>
          <a:p>
            <a:pPr algn="r" rtl="1"/>
            <a:endParaRPr lang="ar-SA" sz="4000" dirty="0" smtClean="0"/>
          </a:p>
          <a:p>
            <a:pPr algn="r" rtl="1">
              <a:buNone/>
            </a:pPr>
            <a:r>
              <a:rPr lang="ar-SA" sz="4000" dirty="0" err="1" smtClean="0"/>
              <a:t>أقصى:</a:t>
            </a:r>
            <a:r>
              <a:rPr lang="ar-SA" sz="4000" dirty="0" smtClean="0"/>
              <a:t> </a:t>
            </a:r>
          </a:p>
          <a:p>
            <a:pPr algn="r" rtl="1">
              <a:buNone/>
            </a:pPr>
            <a:r>
              <a:rPr lang="ar-SA" sz="4000" dirty="0" smtClean="0"/>
              <a:t>أبعد</a:t>
            </a:r>
          </a:p>
          <a:p>
            <a:pPr algn="r" rtl="1">
              <a:buNone/>
            </a:pPr>
            <a:endParaRPr lang="en-US" sz="4000" dirty="0"/>
          </a:p>
        </p:txBody>
      </p:sp>
      <p:sp>
        <p:nvSpPr>
          <p:cNvPr id="4" name="مستطيل 3"/>
          <p:cNvSpPr/>
          <p:nvPr/>
        </p:nvSpPr>
        <p:spPr>
          <a:xfrm>
            <a:off x="152400" y="1752600"/>
            <a:ext cx="31461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4000" dirty="0" err="1" smtClean="0"/>
              <a:t>مياديني:</a:t>
            </a:r>
            <a:endParaRPr lang="ar-SA" sz="4000" dirty="0" smtClean="0"/>
          </a:p>
          <a:p>
            <a:pPr algn="r" rtl="1"/>
            <a:r>
              <a:rPr lang="ar-SA" sz="4000" dirty="0" smtClean="0"/>
              <a:t>فسحة متسعة</a:t>
            </a:r>
            <a:endParaRPr lang="en-US" sz="4000" dirty="0"/>
          </a:p>
        </p:txBody>
      </p:sp>
      <p:pic>
        <p:nvPicPr>
          <p:cNvPr id="5" name="Picture 2" descr="http://indazakhan.com/ar/wp-content/uploads/2011/09/Tahrir-Squa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429000"/>
            <a:ext cx="3990975" cy="3200401"/>
          </a:xfrm>
          <a:prstGeom prst="rect">
            <a:avLst/>
          </a:prstGeom>
          <a:noFill/>
        </p:spPr>
      </p:pic>
      <p:pic>
        <p:nvPicPr>
          <p:cNvPr id="7" name="Picture 2" descr="http://3.bp.blogspot.com/-9pgtXogUtsc/TZ77yvtgMrI/AAAAAAAAAT4/tOMuNgyAJF4/s1600/Searc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105400" y="3810000"/>
            <a:ext cx="3810000" cy="289560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8" name="شكل بيضاوي 7"/>
          <p:cNvSpPr/>
          <p:nvPr/>
        </p:nvSpPr>
        <p:spPr>
          <a:xfrm>
            <a:off x="5943600" y="4495800"/>
            <a:ext cx="1295400" cy="990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hlinkClick r:id="rId7"/>
              </a:rPr>
              <a:t>قاموس لسان العرب</a:t>
            </a:r>
            <a:endParaRPr lang="ar-SA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SA" sz="6000" b="1" cap="all" dirty="0" smtClean="0">
                <a:ln w="0">
                  <a:solidFill>
                    <a:sysClr val="windowText" lastClr="000000"/>
                  </a:solidFill>
                </a:ln>
                <a:solidFill>
                  <a:srgbClr val="FF5050"/>
                </a:solidFill>
                <a:effectLst>
                  <a:reflection blurRad="12700" stA="50000" endPos="50000" dist="5000" dir="5400000" sy="-100000" rotWithShape="0"/>
                </a:effectLst>
              </a:rPr>
              <a:t>ماذا تشاهدون في فضاء </a:t>
            </a:r>
            <a:r>
              <a:rPr lang="ar-SA" sz="6000" b="1" cap="all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FF5050"/>
                </a:solidFill>
                <a:effectLst>
                  <a:reflection blurRad="12700" stA="50000" endPos="50000" dist="5000" dir="5400000" sy="-100000" rotWithShape="0"/>
                </a:effectLst>
              </a:rPr>
              <a:t>النص؟</a:t>
            </a:r>
            <a:endParaRPr lang="ar-SA" sz="6000" b="1" cap="all" dirty="0">
              <a:ln w="0">
                <a:solidFill>
                  <a:sysClr val="windowText" lastClr="000000"/>
                </a:solidFill>
              </a:ln>
              <a:solidFill>
                <a:srgbClr val="FF5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6527" t="16360" r="35309" b="9813"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-228599"/>
            <a:ext cx="7772400" cy="1219200"/>
          </a:xfrm>
        </p:spPr>
        <p:txBody>
          <a:bodyPr/>
          <a:lstStyle/>
          <a:p>
            <a:r>
              <a:rPr lang="ar-SA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لِيَ الدُّنْيا</a:t>
            </a:r>
            <a:endParaRPr lang="en-US" b="1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57200" y="838200"/>
            <a:ext cx="9601200" cy="4800600"/>
          </a:xfrm>
        </p:spPr>
        <p:txBody>
          <a:bodyPr>
            <a:normAutofit fontScale="92500" lnSpcReduction="10000"/>
          </a:bodyPr>
          <a:lstStyle/>
          <a:p>
            <a:r>
              <a:rPr lang="ar-SA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لِيَ الدُّنْيا وَما فيها            وَكُلُّ الْعُمْرِ </a:t>
            </a:r>
            <a:r>
              <a:rPr lang="ar-SA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2" action="ppaction://hlinksldjump"/>
              </a:rPr>
              <a:t>قُدّامي</a:t>
            </a:r>
            <a:endParaRPr lang="ar-SA" b="1" dirty="0" smtClean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ar-SA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وأوْراقي  أُلَوِّنُها               بِأَفْكاري وَأَحْلامي</a:t>
            </a:r>
          </a:p>
          <a:p>
            <a:r>
              <a:rPr lang="ar-SA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يَحِقُّ الْعَيْشَ لي دَوْماً         عَزيزًا دونَ </a:t>
            </a:r>
            <a:r>
              <a:rPr lang="ar-SA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3" action="ppaction://hlinksldjump"/>
              </a:rPr>
              <a:t>إ</a:t>
            </a:r>
            <a:r>
              <a:rPr lang="ar-SA" b="1" u="sng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3" action="ppaction://hlinksldjump"/>
              </a:rPr>
              <a:t>يلامي</a:t>
            </a:r>
            <a:endParaRPr lang="ar-SA" b="1" u="sng" dirty="0" smtClean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ar-SA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4" action="ppaction://hlinksldjump"/>
              </a:rPr>
              <a:t>ل</a:t>
            </a:r>
            <a:r>
              <a:rPr lang="ar-SA" b="1" u="sng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4" action="ppaction://hlinksldjump"/>
              </a:rPr>
              <a:t>أَمْضي </a:t>
            </a:r>
            <a:r>
              <a:rPr lang="ar-SA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في </a:t>
            </a:r>
            <a:r>
              <a:rPr lang="ar-SA" b="1" u="sng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5" action="ppaction://hlinksldjump"/>
              </a:rPr>
              <a:t>دُروبِ</a:t>
            </a:r>
            <a:r>
              <a:rPr lang="ar-SA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الشَّمْسِ      أَخْطو بابَ أَيّامي</a:t>
            </a:r>
          </a:p>
          <a:p>
            <a:endParaRPr lang="ar-SA" b="1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ar-SA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أُحِبُّ النّاسَ مِنْ حَوْلي           وَحُبُّ الْخَيْرِ </a:t>
            </a:r>
            <a:r>
              <a:rPr lang="ar-SA" b="1" u="sng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6" action="ppaction://hlinksldjump"/>
              </a:rPr>
              <a:t>يَهْديني</a:t>
            </a:r>
            <a:endParaRPr lang="ar-SA" b="1" u="sng" dirty="0" smtClean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ar-SA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وَلَيْسَ الْأَمْرُ ما لَوْني           وَلَيْسَ الْفَرْقُ في ديني</a:t>
            </a:r>
          </a:p>
          <a:p>
            <a:r>
              <a:rPr lang="ar-SA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جَعَلْتُ الْحَقَّ في الدُّنيا             </a:t>
            </a:r>
            <a:r>
              <a:rPr lang="ar-SA" b="1" u="sng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ضَميرًا </a:t>
            </a:r>
            <a:r>
              <a:rPr lang="ar-SA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لي يُناديني</a:t>
            </a:r>
          </a:p>
          <a:p>
            <a:r>
              <a:rPr lang="ar-SA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وَتَذْكِرَتي بِها أَمْضي           إلى أ</a:t>
            </a:r>
            <a:r>
              <a:rPr lang="ar-SA" b="1" u="sng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7" action="ppaction://hlinksldjump"/>
              </a:rPr>
              <a:t>َقصى</a:t>
            </a:r>
            <a:r>
              <a:rPr lang="ar-SA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ar-SA" b="1" u="sng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5" action="ppaction://hlinksldjump"/>
              </a:rPr>
              <a:t>مَياديني</a:t>
            </a:r>
            <a:endParaRPr lang="en-US" b="1" u="sng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8" cstate="print">
            <a:lum bright="-20000" contrast="10000"/>
          </a:blip>
          <a:srcRect l="39578" t="62766" r="40707" b="21414"/>
          <a:stretch>
            <a:fillRect/>
          </a:stretch>
        </p:blipFill>
        <p:spPr bwMode="auto">
          <a:xfrm>
            <a:off x="0" y="54102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qwled.com/vb/imgcache-new0-new/118178.imgca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 rot="20437573">
            <a:off x="670130" y="1305342"/>
            <a:ext cx="7803738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ما هو اللون الأدبي </a:t>
            </a:r>
            <a:r>
              <a:rPr lang="ar-SA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للنص؟</a:t>
            </a:r>
            <a:endParaRPr lang="ar-SA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ar-SA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ar-SA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ar-SA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كيف عرفتم </a:t>
            </a:r>
            <a:r>
              <a:rPr lang="ar-SA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ذلك؟</a:t>
            </a:r>
            <a:r>
              <a:rPr lang="ar-SA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ar-SA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ar-SA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ar-SA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ماذا تعرفون عن هذا اللون </a:t>
            </a:r>
            <a:r>
              <a:rPr lang="ar-SA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الأدبي؟</a:t>
            </a:r>
            <a:endParaRPr lang="ar-SA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qwled.com/vb/imgcache-new0-new/118178.imgca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القصائد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تتألفُ القصائدُ مِنْ أبْيات شِعرية كُلُّ بَيتٍ يحتوى على صَدرٍ وَعَجْزٍ</a:t>
            </a:r>
          </a:p>
          <a:p>
            <a:pPr algn="r" rtl="1"/>
            <a:r>
              <a:rPr lang="ar-SA" dirty="0" smtClean="0"/>
              <a:t>تَتَمَيَزُ القصيدةُ باللغةِ الجميلةِ والكلمات المتناغمة</a:t>
            </a:r>
          </a:p>
          <a:p>
            <a:pPr algn="r" rtl="1"/>
            <a:r>
              <a:rPr lang="ar-SA" dirty="0" smtClean="0"/>
              <a:t>تتميز القصيدة بوجود قافية مشتركة </a:t>
            </a:r>
          </a:p>
          <a:p>
            <a:pPr algn="r" rtl="1"/>
            <a:r>
              <a:rPr lang="ar-SA" dirty="0" smtClean="0"/>
              <a:t>المقطوعة هي عدد ابيات قصيدة فيما يقل عن سبعة ابيات</a:t>
            </a:r>
          </a:p>
          <a:p>
            <a:pPr algn="r" rtl="1"/>
            <a:r>
              <a:rPr lang="ar-SA" dirty="0" smtClean="0"/>
              <a:t>القصيدة هي مجموعة من ابيات شعرية عددها أكثر من سبعة  ابيات</a:t>
            </a:r>
          </a:p>
          <a:p>
            <a:pPr algn="r" rtl="1"/>
            <a:endParaRPr lang="ar-SA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qwled.com/vb/imgcache-new0-new/118178.imgcach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SA" sz="66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3399"/>
                </a:solidFill>
                <a:effectLst>
                  <a:reflection blurRad="12700" stA="50000" endPos="50000" dist="5000" dir="5400000" sy="-100000" rotWithShape="0"/>
                </a:effectLst>
              </a:rPr>
              <a:t>هوية النص</a:t>
            </a:r>
            <a:endParaRPr lang="ar-SA" sz="66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solidFill>
                <a:srgbClr val="FF3399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rtl="1"/>
            <a:r>
              <a:rPr lang="ar-SA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66CC"/>
                </a:solidFill>
                <a:effectLst>
                  <a:reflection blurRad="12700" stA="50000" endPos="50000" dist="5000" dir="5400000" sy="-100000" rotWithShape="0"/>
                </a:effectLst>
              </a:rPr>
              <a:t>عنوان </a:t>
            </a:r>
            <a:r>
              <a:rPr lang="ar-SA" b="1" cap="all" dirty="0" err="1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66CC"/>
                </a:solidFill>
                <a:effectLst>
                  <a:reflection blurRad="12700" stA="50000" endPos="50000" dist="5000" dir="5400000" sy="-100000" rotWithShape="0"/>
                </a:effectLst>
              </a:rPr>
              <a:t>النص:</a:t>
            </a:r>
            <a:endParaRPr lang="ar-SA" b="1" cap="all" dirty="0" smtClean="0">
              <a:ln w="0">
                <a:solidFill>
                  <a:schemeClr val="accent2">
                    <a:lumMod val="50000"/>
                  </a:schemeClr>
                </a:solidFill>
              </a:ln>
              <a:solidFill>
                <a:srgbClr val="FF66CC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 rtl="1"/>
            <a:endParaRPr lang="ar-SA" b="1" cap="all" dirty="0" smtClean="0">
              <a:ln w="0">
                <a:solidFill>
                  <a:schemeClr val="accent2">
                    <a:lumMod val="50000"/>
                  </a:schemeClr>
                </a:solidFill>
              </a:ln>
              <a:solidFill>
                <a:srgbClr val="FF66CC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 rtl="1">
              <a:buNone/>
            </a:pPr>
            <a:endParaRPr lang="ar-SA" b="1" cap="all" dirty="0" smtClean="0">
              <a:ln w="0">
                <a:solidFill>
                  <a:schemeClr val="accent2">
                    <a:lumMod val="50000"/>
                  </a:schemeClr>
                </a:solidFill>
              </a:ln>
              <a:solidFill>
                <a:srgbClr val="FF66CC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 rtl="1"/>
            <a:r>
              <a:rPr lang="ar-SA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66CC"/>
                </a:solidFill>
                <a:effectLst>
                  <a:reflection blurRad="12700" stA="50000" endPos="50000" dist="5000" dir="5400000" sy="-100000" rotWithShape="0"/>
                </a:effectLst>
              </a:rPr>
              <a:t>مؤلف </a:t>
            </a:r>
            <a:r>
              <a:rPr lang="ar-SA" b="1" cap="all" dirty="0" err="1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66CC"/>
                </a:solidFill>
                <a:effectLst>
                  <a:reflection blurRad="12700" stA="50000" endPos="50000" dist="5000" dir="5400000" sy="-100000" rotWithShape="0"/>
                </a:effectLst>
              </a:rPr>
              <a:t>النص:</a:t>
            </a:r>
            <a:endParaRPr lang="ar-SA" b="1" cap="all" dirty="0" smtClean="0">
              <a:ln w="0">
                <a:solidFill>
                  <a:schemeClr val="accent2">
                    <a:lumMod val="50000"/>
                  </a:schemeClr>
                </a:solidFill>
              </a:ln>
              <a:solidFill>
                <a:srgbClr val="FF66CC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 rtl="1"/>
            <a:endParaRPr lang="ar-SA" b="1" cap="all" dirty="0" smtClean="0">
              <a:ln w="0">
                <a:solidFill>
                  <a:schemeClr val="accent2">
                    <a:lumMod val="50000"/>
                  </a:schemeClr>
                </a:solidFill>
              </a:ln>
              <a:solidFill>
                <a:srgbClr val="FF66CC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 rtl="1"/>
            <a:r>
              <a:rPr lang="ar-SA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66CC"/>
                </a:solidFill>
                <a:effectLst>
                  <a:reflection blurRad="12700" stA="50000" endPos="50000" dist="5000" dir="5400000" sy="-100000" rotWithShape="0"/>
                </a:effectLst>
              </a:rPr>
              <a:t>اللون </a:t>
            </a:r>
            <a:r>
              <a:rPr lang="ar-SA" b="1" cap="all" dirty="0" err="1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66CC"/>
                </a:solidFill>
                <a:effectLst>
                  <a:reflection blurRad="12700" stA="50000" endPos="50000" dist="5000" dir="5400000" sy="-100000" rotWithShape="0"/>
                </a:effectLst>
              </a:rPr>
              <a:t>الادبي:</a:t>
            </a:r>
            <a:endParaRPr lang="ar-SA" b="1" cap="all" dirty="0" smtClean="0">
              <a:ln w="0">
                <a:solidFill>
                  <a:schemeClr val="accent2">
                    <a:lumMod val="50000"/>
                  </a:schemeClr>
                </a:solidFill>
              </a:ln>
              <a:solidFill>
                <a:srgbClr val="FF66CC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 rtl="1"/>
            <a:endParaRPr lang="ar-SA" b="1" cap="all" dirty="0" smtClean="0">
              <a:ln w="0">
                <a:solidFill>
                  <a:schemeClr val="accent2">
                    <a:lumMod val="50000"/>
                  </a:schemeClr>
                </a:solidFill>
              </a:ln>
              <a:solidFill>
                <a:srgbClr val="FF66CC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200400" y="1371600"/>
            <a:ext cx="2971800" cy="1219200"/>
          </a:xfrm>
          <a:prstGeom prst="rect">
            <a:avLst/>
          </a:prstGeom>
          <a:solidFill>
            <a:srgbClr val="FF66CC"/>
          </a:solidFill>
          <a:ln>
            <a:solidFill>
              <a:srgbClr val="C7A8A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3124200" y="2971800"/>
            <a:ext cx="2971800" cy="1219200"/>
          </a:xfrm>
          <a:prstGeom prst="rect">
            <a:avLst/>
          </a:prstGeom>
          <a:solidFill>
            <a:srgbClr val="FF66CC"/>
          </a:solidFill>
          <a:ln>
            <a:solidFill>
              <a:srgbClr val="C7A8A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3200400" y="4419600"/>
            <a:ext cx="2971800" cy="1219200"/>
          </a:xfrm>
          <a:prstGeom prst="rect">
            <a:avLst/>
          </a:prstGeom>
          <a:solidFill>
            <a:srgbClr val="FF66CC"/>
          </a:solidFill>
          <a:ln>
            <a:solidFill>
              <a:srgbClr val="C7A8A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controls>
      <p:control spid="2053" name="TextBox1" r:id="rId2" imgW="2666880" imgH="838080"/>
      <p:control spid="2054" name="TextBox2" r:id="rId3" imgW="2666880" imgH="838080"/>
      <p:control spid="2055" name="TextBox3" r:id="rId4" imgW="2666880" imgH="838080"/>
    </p:controls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qwled.com/vb/imgcache-new0-new/118178.imgcach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1905000" y="4876800"/>
            <a:ext cx="4800600" cy="457200"/>
          </a:xfrm>
          <a:prstGeom prst="flowChartDecisi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ar-S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إجابة خاطئة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1828800" y="3352800"/>
            <a:ext cx="4800600" cy="457200"/>
          </a:xfrm>
          <a:prstGeom prst="flowChartDecision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ar-S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إجابة صحيحة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عنوان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SA" sz="66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3399"/>
                </a:solidFill>
                <a:effectLst>
                  <a:reflection blurRad="12700" stA="50000" endPos="50000" dist="5000" dir="5400000" sy="-100000" rotWithShape="0"/>
                </a:effectLst>
              </a:rPr>
              <a:t>هوية النص</a:t>
            </a:r>
            <a:endParaRPr lang="ar-SA" sz="66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solidFill>
                <a:srgbClr val="FF3399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1447800" y="3200400"/>
            <a:ext cx="5638800" cy="917079"/>
          </a:xfrm>
          <a:prstGeom prst="flowChartDecision">
            <a:avLst/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FF3399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واقعية</a:t>
            </a:r>
            <a:endParaRPr lang="ar-SA" sz="24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1600200" y="4648200"/>
            <a:ext cx="5638800" cy="917079"/>
          </a:xfrm>
          <a:prstGeom prst="flowChartDecision">
            <a:avLst/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FF3399"/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خيالية</a:t>
            </a:r>
            <a:endParaRPr lang="ar-SA" sz="24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676400" y="1828800"/>
            <a:ext cx="4876800" cy="914400"/>
          </a:xfrm>
          <a:prstGeom prst="rect">
            <a:avLst/>
          </a:prstGeom>
          <a:solidFill>
            <a:srgbClr val="FF66CC"/>
          </a:solidFill>
          <a:ln>
            <a:solidFill>
              <a:srgbClr val="C7A8A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نوع </a:t>
            </a:r>
            <a:r>
              <a:rPr lang="ar-SA" sz="44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القصيدة:</a:t>
            </a:r>
            <a:endParaRPr lang="ar-SA" sz="44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qwled.com/vb/imgcache-new0-new/118178.imgcach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1905000" y="3048000"/>
            <a:ext cx="4800600" cy="457200"/>
          </a:xfrm>
          <a:prstGeom prst="flowChartDecisi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ar-S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إجابة خاطئة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2"/>
          <p:cNvSpPr>
            <a:spLocks noChangeArrowheads="1"/>
          </p:cNvSpPr>
          <p:nvPr/>
        </p:nvSpPr>
        <p:spPr bwMode="auto">
          <a:xfrm>
            <a:off x="1905000" y="5257800"/>
            <a:ext cx="4800600" cy="457200"/>
          </a:xfrm>
          <a:prstGeom prst="flowChartDecisi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ar-S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إجابة خاطئة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1905000" y="4191000"/>
            <a:ext cx="4800600" cy="457200"/>
          </a:xfrm>
          <a:prstGeom prst="flowChartDecision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ar-S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إجابة صحيحة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1524000" y="2819400"/>
            <a:ext cx="5638800" cy="917079"/>
          </a:xfrm>
          <a:prstGeom prst="flowChartDecision">
            <a:avLst/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FF3399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الرجل</a:t>
            </a:r>
            <a:endParaRPr lang="ar-SA" sz="24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1600200" y="3962400"/>
            <a:ext cx="5638800" cy="917079"/>
          </a:xfrm>
          <a:prstGeom prst="flowChartDecision">
            <a:avLst/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FF3399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ctr" rtl="1"/>
            <a:r>
              <a:rPr lang="ar-SA" sz="24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الطفل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1600200" y="5029200"/>
            <a:ext cx="5638800" cy="917079"/>
          </a:xfrm>
          <a:prstGeom prst="flowChartDecision">
            <a:avLst/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FF3399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العجوز</a:t>
            </a:r>
            <a:endParaRPr lang="ar-SA" sz="24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752600" y="1600200"/>
            <a:ext cx="4876800" cy="914400"/>
          </a:xfrm>
          <a:prstGeom prst="rect">
            <a:avLst/>
          </a:prstGeom>
          <a:solidFill>
            <a:srgbClr val="FF66CC"/>
          </a:solidFill>
          <a:ln>
            <a:solidFill>
              <a:srgbClr val="C7A8A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SA" sz="44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المتحدث في </a:t>
            </a:r>
            <a:r>
              <a:rPr lang="ar-SA" sz="4400" b="1" dirty="0" err="1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القصيدة:</a:t>
            </a:r>
            <a:endParaRPr lang="ar-SA" sz="4400" b="1" dirty="0" smtClean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://www.qwled.com/vb/imgcache-new0-new/118178.imgcach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4267200" y="6019800"/>
            <a:ext cx="17526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ar-S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إجابة خاطئة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33"/>
          <p:cNvSpPr>
            <a:spLocks noChangeArrowheads="1"/>
          </p:cNvSpPr>
          <p:nvPr/>
        </p:nvSpPr>
        <p:spPr bwMode="auto">
          <a:xfrm>
            <a:off x="6705600" y="4343400"/>
            <a:ext cx="1600200" cy="4572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ar-S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إجابة صحيحة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32"/>
          <p:cNvSpPr>
            <a:spLocks noChangeArrowheads="1"/>
          </p:cNvSpPr>
          <p:nvPr/>
        </p:nvSpPr>
        <p:spPr bwMode="auto">
          <a:xfrm>
            <a:off x="6477000" y="2438400"/>
            <a:ext cx="17526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ar-S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إجابة خاطئة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1676400" y="2514600"/>
            <a:ext cx="17526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ar-S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إجابة خاطئة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4267200" y="2514600"/>
            <a:ext cx="1676400" cy="4572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ar-S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إجابة صحيحة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1676400"/>
            <a:ext cx="8229600" cy="4525963"/>
          </a:xfrm>
        </p:spPr>
        <p:txBody>
          <a:bodyPr/>
          <a:lstStyle/>
          <a:p>
            <a:pPr algn="r" rtl="1">
              <a:buNone/>
            </a:pPr>
            <a:r>
              <a:rPr lang="ar-SA" dirty="0" smtClean="0"/>
              <a:t> حرف الروي في القافية </a:t>
            </a:r>
            <a:r>
              <a:rPr lang="ar-SA" dirty="0" err="1" smtClean="0"/>
              <a:t>هو:</a:t>
            </a:r>
            <a:endParaRPr lang="ar-SA" dirty="0" smtClean="0"/>
          </a:p>
          <a:p>
            <a:pPr algn="r" rtl="1">
              <a:buNone/>
            </a:pPr>
            <a:endParaRPr lang="ar-SA" dirty="0" smtClean="0"/>
          </a:p>
          <a:p>
            <a:pPr algn="r" rtl="1">
              <a:buNone/>
            </a:pPr>
            <a:endParaRPr lang="ar-SA" dirty="0" smtClean="0"/>
          </a:p>
          <a:p>
            <a:pPr algn="r" rtl="1">
              <a:buNone/>
            </a:pPr>
            <a:r>
              <a:rPr lang="ar-SA" dirty="0" smtClean="0"/>
              <a:t>عدد الابيات في القصيدة </a:t>
            </a:r>
            <a:r>
              <a:rPr lang="ar-SA" dirty="0" err="1" smtClean="0"/>
              <a:t>هو:</a:t>
            </a:r>
            <a:endParaRPr lang="ar-SA" dirty="0" smtClean="0"/>
          </a:p>
          <a:p>
            <a:pPr algn="r" rtl="1">
              <a:buNone/>
            </a:pPr>
            <a:endParaRPr lang="ar-SA" dirty="0" smtClean="0"/>
          </a:p>
          <a:p>
            <a:pPr algn="r" rtl="1">
              <a:buNone/>
            </a:pPr>
            <a:endParaRPr lang="ar-SA" dirty="0" smtClean="0"/>
          </a:p>
          <a:p>
            <a:pPr algn="r" rtl="1">
              <a:buNone/>
            </a:pPr>
            <a:r>
              <a:rPr lang="ar-SA" dirty="0" smtClean="0"/>
              <a:t>عدد المقطوعات في القصيدة </a:t>
            </a:r>
            <a:r>
              <a:rPr lang="ar-SA" dirty="0" err="1" smtClean="0"/>
              <a:t>هو:</a:t>
            </a:r>
            <a:endParaRPr lang="ar-SA" dirty="0" smtClean="0"/>
          </a:p>
          <a:p>
            <a:pPr algn="r" rtl="1">
              <a:buNone/>
            </a:pPr>
            <a:endParaRPr lang="ar-SA" dirty="0" smtClean="0"/>
          </a:p>
          <a:p>
            <a:endParaRPr lang="ar-SA" dirty="0"/>
          </a:p>
        </p:txBody>
      </p:sp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6477000" y="2362200"/>
            <a:ext cx="1905000" cy="649188"/>
          </a:xfrm>
          <a:prstGeom prst="ellipse">
            <a:avLst/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FF3399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الألف</a:t>
            </a:r>
            <a:endParaRPr lang="ar-SA" sz="24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4191000" y="2438400"/>
            <a:ext cx="1905000" cy="649188"/>
          </a:xfrm>
          <a:prstGeom prst="ellipse">
            <a:avLst/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FF3399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الياء</a:t>
            </a:r>
            <a:endParaRPr lang="ar-SA" sz="24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1600200" y="2438400"/>
            <a:ext cx="1905000" cy="649188"/>
          </a:xfrm>
          <a:prstGeom prst="ellipse">
            <a:avLst/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FF3399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النون</a:t>
            </a:r>
            <a:endParaRPr lang="ar-SA" sz="24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6705600" y="4343400"/>
            <a:ext cx="1600200" cy="4572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ar-S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إجابة صحيحة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1905000" y="6019800"/>
            <a:ext cx="1600200" cy="4572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ar-S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إجابة صحيحة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6629400" y="6019800"/>
            <a:ext cx="17526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ar-S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إجابة خاطئة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32"/>
          <p:cNvSpPr>
            <a:spLocks noChangeArrowheads="1"/>
          </p:cNvSpPr>
          <p:nvPr/>
        </p:nvSpPr>
        <p:spPr bwMode="auto">
          <a:xfrm>
            <a:off x="4495800" y="4343400"/>
            <a:ext cx="17526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ar-S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إجابة خاطئة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32"/>
          <p:cNvSpPr>
            <a:spLocks noChangeArrowheads="1"/>
          </p:cNvSpPr>
          <p:nvPr/>
        </p:nvSpPr>
        <p:spPr bwMode="auto">
          <a:xfrm>
            <a:off x="1828800" y="4267200"/>
            <a:ext cx="17526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ar-S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إجابة خاطئة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4419600" y="4267200"/>
            <a:ext cx="1905000" cy="649188"/>
          </a:xfrm>
          <a:prstGeom prst="ellipse">
            <a:avLst/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FF3399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16</a:t>
            </a:r>
            <a:endParaRPr lang="ar-SA" sz="24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6553200" y="4267200"/>
            <a:ext cx="1905000" cy="649188"/>
          </a:xfrm>
          <a:prstGeom prst="ellipse">
            <a:avLst/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FF3399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8</a:t>
            </a:r>
            <a:endParaRPr lang="ar-SA" sz="24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1828800" y="4191000"/>
            <a:ext cx="1905000" cy="649188"/>
          </a:xfrm>
          <a:prstGeom prst="ellipse">
            <a:avLst/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FF3399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4</a:t>
            </a:r>
            <a:endParaRPr lang="ar-SA" sz="24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6553200" y="5943600"/>
            <a:ext cx="1905000" cy="649188"/>
          </a:xfrm>
          <a:prstGeom prst="ellipse">
            <a:avLst/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FF3399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3</a:t>
            </a:r>
            <a:endParaRPr lang="ar-SA" sz="24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4191000" y="5943600"/>
            <a:ext cx="1905000" cy="649188"/>
          </a:xfrm>
          <a:prstGeom prst="ellipse">
            <a:avLst/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FF3399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4</a:t>
            </a:r>
            <a:endParaRPr lang="ar-SA" sz="24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1752600" y="5943600"/>
            <a:ext cx="1905000" cy="649188"/>
          </a:xfrm>
          <a:prstGeom prst="ellipse">
            <a:avLst/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FF3399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</a:t>
            </a:r>
            <a:endParaRPr lang="ar-SA" sz="24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311</Words>
  <Application>Microsoft Office PowerPoint</Application>
  <PresentationFormat>عرض على الشاشة (3:4)‏</PresentationFormat>
  <Paragraphs>105</Paragraphs>
  <Slides>18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Office Theme</vt:lpstr>
      <vt:lpstr>نفتح الكتاب صفحة  40</vt:lpstr>
      <vt:lpstr>ماذا تشاهدون في فضاء النص؟</vt:lpstr>
      <vt:lpstr>لِيَ الدُّنْيا</vt:lpstr>
      <vt:lpstr>الشريحة 4</vt:lpstr>
      <vt:lpstr>القصائد</vt:lpstr>
      <vt:lpstr>هوية النص</vt:lpstr>
      <vt:lpstr>هوية النص</vt:lpstr>
      <vt:lpstr>الشريحة 8</vt:lpstr>
      <vt:lpstr>الشريحة 9</vt:lpstr>
      <vt:lpstr>الشريحة 10</vt:lpstr>
      <vt:lpstr>وأوْراقي  أُلَوِّنُها               بِأَفْكاري وَأَحْلامي </vt:lpstr>
      <vt:lpstr>يَحِقُّ الْعَيْشَ لي دَوْماً         عَزيزًا دونَ إيلامي </vt:lpstr>
      <vt:lpstr>لأَمْضي في دُروبِ الشَّمْسِ      أَخْطو بابَ أَيّامي </vt:lpstr>
      <vt:lpstr>لأَمْضي في دُروبِ الشَّمْسِ      أَخْطو بابَ أَيّامي </vt:lpstr>
      <vt:lpstr>أُحِبُّ النّاسَ مِنْ حَوْلي           وَحُبُّ الْخَيْرِ يَهْديني </vt:lpstr>
      <vt:lpstr>وَلَيْسَ الْأَمْرُ ما لَوْني           وَلَيْسَ الْفَرْقُ في ديني</vt:lpstr>
      <vt:lpstr>جَعَلْتُ الْحَقَّ في الدُّنيا             ضَميرًا لي يُناديني </vt:lpstr>
      <vt:lpstr>وَتَذْكِرَتي بِها أَمْضي           إلى أَقصى مَياديني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لِيَ الدُّنْيا</dc:title>
  <dc:creator>win7lib</dc:creator>
  <cp:lastModifiedBy>FUjiTSU</cp:lastModifiedBy>
  <cp:revision>17</cp:revision>
  <dcterms:created xsi:type="dcterms:W3CDTF">2013-04-03T09:16:48Z</dcterms:created>
  <dcterms:modified xsi:type="dcterms:W3CDTF">2013-05-05T20:32:20Z</dcterms:modified>
</cp:coreProperties>
</file>