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8288E9-B0EE-41CF-8FCA-4B2B105A5B27}"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148319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288E9-B0EE-41CF-8FCA-4B2B105A5B27}"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3853978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288E9-B0EE-41CF-8FCA-4B2B105A5B27}"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415430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288E9-B0EE-41CF-8FCA-4B2B105A5B27}"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200738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8288E9-B0EE-41CF-8FCA-4B2B105A5B27}"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115110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8288E9-B0EE-41CF-8FCA-4B2B105A5B27}"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1970811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8288E9-B0EE-41CF-8FCA-4B2B105A5B27}" type="datetimeFigureOut">
              <a:rPr lang="en-US" smtClean="0"/>
              <a:t>5/15/2013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57899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8288E9-B0EE-41CF-8FCA-4B2B105A5B27}" type="datetimeFigureOut">
              <a:rPr lang="en-US" smtClean="0"/>
              <a:t>5/15/2013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1845106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288E9-B0EE-41CF-8FCA-4B2B105A5B27}" type="datetimeFigureOut">
              <a:rPr lang="en-US" smtClean="0"/>
              <a:t>5/15/2013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2014621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288E9-B0EE-41CF-8FCA-4B2B105A5B27}"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31682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288E9-B0EE-41CF-8FCA-4B2B105A5B27}"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78BD7-B51F-4417-90A0-D585B6FF5D75}" type="slidenum">
              <a:rPr lang="en-US" smtClean="0"/>
              <a:t>‹#›</a:t>
            </a:fld>
            <a:endParaRPr lang="en-US"/>
          </a:p>
        </p:txBody>
      </p:sp>
    </p:spTree>
    <p:extLst>
      <p:ext uri="{BB962C8B-B14F-4D97-AF65-F5344CB8AC3E}">
        <p14:creationId xmlns:p14="http://schemas.microsoft.com/office/powerpoint/2010/main" val="66412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288E9-B0EE-41CF-8FCA-4B2B105A5B27}" type="datetimeFigureOut">
              <a:rPr lang="en-US" smtClean="0"/>
              <a:t>5/15/2013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78BD7-B51F-4417-90A0-D585B6FF5D75}" type="slidenum">
              <a:rPr lang="en-US" smtClean="0"/>
              <a:t>‹#›</a:t>
            </a:fld>
            <a:endParaRPr lang="en-US"/>
          </a:p>
        </p:txBody>
      </p:sp>
    </p:spTree>
    <p:extLst>
      <p:ext uri="{BB962C8B-B14F-4D97-AF65-F5344CB8AC3E}">
        <p14:creationId xmlns:p14="http://schemas.microsoft.com/office/powerpoint/2010/main" val="401257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hamat.docx" TargetMode="External"/><Relationship Id="rId3" Type="http://schemas.openxmlformats.org/officeDocument/2006/relationships/hyperlink" Target="tmheed1.pptx" TargetMode="External"/><Relationship Id="rId7" Type="http://schemas.openxmlformats.org/officeDocument/2006/relationships/hyperlink" Target="groubs.docx" TargetMode="External"/><Relationship Id="rId12" Type="http://schemas.openxmlformats.org/officeDocument/2006/relationships/hyperlink" Target="wdefa.ppt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ard.pptx" TargetMode="External"/><Relationship Id="rId11" Type="http://schemas.openxmlformats.org/officeDocument/2006/relationships/hyperlink" Target="egmal.pptx" TargetMode="External"/><Relationship Id="rId5" Type="http://schemas.openxmlformats.org/officeDocument/2006/relationships/hyperlink" Target="estdrag.pptx" TargetMode="External"/><Relationship Id="rId10" Type="http://schemas.openxmlformats.org/officeDocument/2006/relationships/hyperlink" Target="ttbek.pptx" TargetMode="External"/><Relationship Id="rId4" Type="http://schemas.openxmlformats.org/officeDocument/2006/relationships/hyperlink" Target="tree.docx" TargetMode="External"/><Relationship Id="rId9" Type="http://schemas.openxmlformats.org/officeDocument/2006/relationships/hyperlink" Target="etefaqya.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christianbackgrounds123.com/images/religious-powerpoint-templates.jpg"/>
          <p:cNvPicPr>
            <a:picLocks noChangeAspect="1" noChangeArrowheads="1"/>
          </p:cNvPicPr>
          <p:nvPr/>
        </p:nvPicPr>
        <p:blipFill>
          <a:blip r:embed="rId2" cstate="print"/>
          <a:srcRect l="14167" r="13333"/>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0" y="533400"/>
            <a:ext cx="9144000" cy="6019800"/>
          </a:xfrm>
        </p:spPr>
        <p:txBody>
          <a:bodyPr>
            <a:noAutofit/>
          </a:bodyPr>
          <a:lstStyle/>
          <a:p>
            <a:pPr algn="r" rtl="1"/>
            <a:r>
              <a:rPr lang="ar-SA" sz="1800" b="1" dirty="0" smtClean="0">
                <a:solidFill>
                  <a:schemeClr val="accent6">
                    <a:lumMod val="50000"/>
                  </a:schemeClr>
                </a:solidFill>
                <a:latin typeface="Traditional Arabic" pitchFamily="18" charset="-78"/>
                <a:cs typeface="Traditional Arabic" pitchFamily="18" charset="-78"/>
              </a:rPr>
              <a:t>التمهيد</a:t>
            </a:r>
            <a:r>
              <a:rPr lang="ar-SA" sz="1800" b="1" dirty="0" smtClean="0">
                <a:solidFill>
                  <a:schemeClr val="accent6">
                    <a:lumMod val="50000"/>
                  </a:schemeClr>
                </a:solidFill>
                <a:latin typeface="Traditional Arabic" pitchFamily="18" charset="-78"/>
                <a:cs typeface="Traditional Arabic" pitchFamily="18" charset="-78"/>
              </a:rPr>
              <a:t>:</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JO" sz="1800" b="1" dirty="0" smtClean="0">
                <a:latin typeface="Traditional Arabic" pitchFamily="18" charset="-78"/>
                <a:cs typeface="Traditional Arabic" pitchFamily="18" charset="-78"/>
              </a:rPr>
              <a:t> </a:t>
            </a:r>
            <a:r>
              <a:rPr lang="ar-JO" sz="1800" b="1" dirty="0">
                <a:latin typeface="Traditional Arabic" pitchFamily="18" charset="-78"/>
                <a:cs typeface="Traditional Arabic" pitchFamily="18" charset="-78"/>
              </a:rPr>
              <a:t>عرض </a:t>
            </a:r>
            <a:r>
              <a:rPr lang="ar-JO" sz="1800" b="1" dirty="0">
                <a:latin typeface="Traditional Arabic" pitchFamily="18" charset="-78"/>
                <a:cs typeface="Traditional Arabic" pitchFamily="18" charset="-78"/>
                <a:hlinkClick r:id="rId3" action="ppaction://hlinkpres?slideindex=1&amp;slidetitle="/>
              </a:rPr>
              <a:t>فيديو</a:t>
            </a:r>
            <a:r>
              <a:rPr lang="ar-JO" sz="1800" b="1" dirty="0">
                <a:latin typeface="Traditional Arabic" pitchFamily="18" charset="-78"/>
                <a:cs typeface="Traditional Arabic" pitchFamily="18" charset="-78"/>
              </a:rPr>
              <a:t> "من حقي طفولتي" واستخراج حقوق الطفل </a:t>
            </a:r>
            <a:r>
              <a:rPr lang="ar-JO" sz="1800" b="1" dirty="0" smtClean="0">
                <a:latin typeface="Traditional Arabic" pitchFamily="18" charset="-78"/>
                <a:cs typeface="Traditional Arabic" pitchFamily="18" charset="-78"/>
              </a:rPr>
              <a:t>منه</a:t>
            </a:r>
            <a:r>
              <a:rPr lang="ar-SA" sz="1800" b="1" dirty="0" smtClean="0">
                <a:latin typeface="Traditional Arabic" pitchFamily="18" charset="-78"/>
                <a:cs typeface="Traditional Arabic" pitchFamily="18" charset="-78"/>
              </a:rPr>
              <a:t>،</a:t>
            </a:r>
            <a:r>
              <a:rPr lang="ar-JO" sz="1800" b="1" dirty="0" smtClean="0">
                <a:latin typeface="Traditional Arabic" pitchFamily="18" charset="-78"/>
                <a:cs typeface="Traditional Arabic" pitchFamily="18" charset="-78"/>
              </a:rPr>
              <a:t> </a:t>
            </a:r>
            <a:r>
              <a:rPr lang="ar-JO" sz="1800" b="1" dirty="0">
                <a:latin typeface="Traditional Arabic" pitchFamily="18" charset="-78"/>
                <a:cs typeface="Traditional Arabic" pitchFamily="18" charset="-78"/>
              </a:rPr>
              <a:t>وكتابتها على </a:t>
            </a:r>
            <a:r>
              <a:rPr lang="ar-JO" sz="1800" b="1" dirty="0">
                <a:latin typeface="Traditional Arabic" pitchFamily="18" charset="-78"/>
                <a:cs typeface="Traditional Arabic" pitchFamily="18" charset="-78"/>
                <a:hlinkClick r:id="rId4" action="ppaction://hlinkfile"/>
              </a:rPr>
              <a:t>صورة </a:t>
            </a:r>
            <a:r>
              <a:rPr lang="ar-JO" sz="1800" b="1" dirty="0" smtClean="0">
                <a:latin typeface="Traditional Arabic" pitchFamily="18" charset="-78"/>
                <a:cs typeface="Traditional Arabic" pitchFamily="18" charset="-78"/>
                <a:hlinkClick r:id="rId4" action="ppaction://hlinkfile"/>
              </a:rPr>
              <a:t>شجرة</a:t>
            </a:r>
            <a:r>
              <a:rPr lang="ar-JO" sz="1800" b="1" dirty="0" smtClean="0">
                <a:latin typeface="Traditional Arabic" pitchFamily="18" charset="-78"/>
                <a:cs typeface="Traditional Arabic" pitchFamily="18" charset="-78"/>
              </a:rPr>
              <a:t> </a:t>
            </a:r>
            <a:r>
              <a:rPr lang="ar-JO" sz="1800" b="1" dirty="0">
                <a:latin typeface="Traditional Arabic" pitchFamily="18" charset="-78"/>
                <a:cs typeface="Traditional Arabic" pitchFamily="18" charset="-78"/>
              </a:rPr>
              <a:t>بشكل </a:t>
            </a:r>
            <a:r>
              <a:rPr lang="ar-JO" sz="1800" b="1" dirty="0" smtClean="0">
                <a:latin typeface="Traditional Arabic" pitchFamily="18" charset="-78"/>
                <a:cs typeface="Traditional Arabic" pitchFamily="18" charset="-78"/>
              </a:rPr>
              <a:t>فردي </a:t>
            </a:r>
            <a:r>
              <a:rPr lang="ar-JO" sz="1800" b="1" dirty="0">
                <a:latin typeface="Traditional Arabic" pitchFamily="18" charset="-78"/>
                <a:cs typeface="Traditional Arabic" pitchFamily="18" charset="-78"/>
              </a:rPr>
              <a:t>ثم حلها بشكل </a:t>
            </a:r>
            <a:r>
              <a:rPr lang="ar-JO" sz="1800" b="1" dirty="0" smtClean="0">
                <a:latin typeface="Traditional Arabic" pitchFamily="18" charset="-78"/>
                <a:cs typeface="Traditional Arabic" pitchFamily="18" charset="-78"/>
              </a:rPr>
              <a:t>جماعي</a:t>
            </a:r>
            <a:r>
              <a:rPr lang="ar-SA" sz="1800" b="1" smtClean="0">
                <a:latin typeface="Traditional Arabic" pitchFamily="18" charset="-78"/>
                <a:cs typeface="Traditional Arabic" pitchFamily="18" charset="-78"/>
              </a:rPr>
              <a:t>    باستخدام </a:t>
            </a:r>
            <a:r>
              <a:rPr lang="ar-SA" sz="1800" b="1" dirty="0" smtClean="0">
                <a:latin typeface="Traditional Arabic" pitchFamily="18" charset="-78"/>
                <a:cs typeface="Traditional Arabic" pitchFamily="18" charset="-78"/>
              </a:rPr>
              <a:t>شمس الخواطر. </a:t>
            </a:r>
            <a:br>
              <a:rPr lang="ar-SA" sz="1800" b="1" dirty="0" smtClean="0">
                <a:latin typeface="Traditional Arabic" pitchFamily="18" charset="-78"/>
                <a:cs typeface="Traditional Arabic" pitchFamily="18" charset="-78"/>
              </a:rPr>
            </a:br>
            <a:r>
              <a:rPr lang="ar-SA" sz="1800" b="1" dirty="0" smtClean="0">
                <a:solidFill>
                  <a:schemeClr val="accent6">
                    <a:lumMod val="50000"/>
                  </a:schemeClr>
                </a:solidFill>
                <a:latin typeface="Traditional Arabic" pitchFamily="18" charset="-78"/>
                <a:cs typeface="Traditional Arabic" pitchFamily="18" charset="-78"/>
              </a:rPr>
              <a:t>الاستدراج</a:t>
            </a:r>
            <a:r>
              <a:rPr lang="ar-SA" sz="1800" b="1" dirty="0" smtClean="0">
                <a:solidFill>
                  <a:schemeClr val="accent6">
                    <a:lumMod val="50000"/>
                  </a:schemeClr>
                </a:solidFill>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عارضة شرائح ت</a:t>
            </a:r>
            <a:r>
              <a:rPr lang="ar-SA" sz="1800" b="1" dirty="0" smtClean="0">
                <a:latin typeface="Traditional Arabic" pitchFamily="18" charset="-78"/>
                <a:cs typeface="Traditional Arabic" pitchFamily="18" charset="-78"/>
              </a:rPr>
              <a:t>ربط </a:t>
            </a:r>
            <a:r>
              <a:rPr lang="ar-SA" sz="1800" b="1" dirty="0" smtClean="0">
                <a:latin typeface="Traditional Arabic" pitchFamily="18" charset="-78"/>
                <a:cs typeface="Traditional Arabic" pitchFamily="18" charset="-78"/>
              </a:rPr>
              <a:t>بين التمهيد وبين </a:t>
            </a:r>
            <a:r>
              <a:rPr lang="ar-SA" sz="1800" b="1" dirty="0" smtClean="0">
                <a:latin typeface="Traditional Arabic" pitchFamily="18" charset="-78"/>
                <a:cs typeface="Traditional Arabic" pitchFamily="18" charset="-78"/>
              </a:rPr>
              <a:t>العرض عن طريق </a:t>
            </a:r>
            <a:r>
              <a:rPr lang="ar-SA" sz="1800" b="1" dirty="0" smtClean="0">
                <a:latin typeface="Traditional Arabic" pitchFamily="18" charset="-78"/>
                <a:cs typeface="Traditional Arabic" pitchFamily="18" charset="-78"/>
                <a:hlinkClick r:id="rId5" action="ppaction://hlinkpres?slideindex=1&amp;slidetitle="/>
              </a:rPr>
              <a:t>تركيب لعبة بازل </a:t>
            </a:r>
            <a:r>
              <a:rPr lang="ar-SA" sz="1800" b="1" dirty="0" smtClean="0">
                <a:latin typeface="Traditional Arabic" pitchFamily="18" charset="-78"/>
                <a:cs typeface="Traditional Arabic" pitchFamily="18" charset="-78"/>
              </a:rPr>
              <a:t>ليتعرّف الطلاب إلى عنوان الدرس.  </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smtClean="0">
                <a:solidFill>
                  <a:schemeClr val="accent6">
                    <a:lumMod val="50000"/>
                  </a:schemeClr>
                </a:solidFill>
                <a:latin typeface="Traditional Arabic" pitchFamily="18" charset="-78"/>
                <a:cs typeface="Traditional Arabic" pitchFamily="18" charset="-78"/>
              </a:rPr>
              <a:t>الشرح: </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hlinkClick r:id="rId6" action="ppaction://hlinkpres?slideindex=1&amp;slidetitle="/>
              </a:rPr>
              <a:t>عارضة شرائح </a:t>
            </a:r>
            <a:r>
              <a:rPr lang="ar-SA" sz="1800" b="1" dirty="0" smtClean="0">
                <a:latin typeface="Traditional Arabic" pitchFamily="18" charset="-78"/>
                <a:cs typeface="Traditional Arabic" pitchFamily="18" charset="-78"/>
              </a:rPr>
              <a:t>تبيّن المطلوب في هذه المرحلة، بحيث </a:t>
            </a:r>
            <a:r>
              <a:rPr lang="ar-SA" sz="1800" b="1" dirty="0" smtClean="0">
                <a:latin typeface="Traditional Arabic" pitchFamily="18" charset="-78"/>
                <a:cs typeface="Traditional Arabic" pitchFamily="18" charset="-78"/>
              </a:rPr>
              <a:t>يتم </a:t>
            </a:r>
            <a:r>
              <a:rPr lang="ar-SA" sz="1800" b="1" dirty="0" smtClean="0">
                <a:latin typeface="Traditional Arabic" pitchFamily="18" charset="-78"/>
                <a:cs typeface="Traditional Arabic" pitchFamily="18" charset="-78"/>
              </a:rPr>
              <a:t>تقسيم الصف </a:t>
            </a:r>
            <a:r>
              <a:rPr lang="ar-SA" sz="1800" b="1" dirty="0">
                <a:latin typeface="Traditional Arabic" pitchFamily="18" charset="-78"/>
                <a:cs typeface="Traditional Arabic" pitchFamily="18" charset="-78"/>
              </a:rPr>
              <a:t>إ</a:t>
            </a:r>
            <a:r>
              <a:rPr lang="ar-SA" sz="1800" b="1" dirty="0" smtClean="0">
                <a:latin typeface="Traditional Arabic" pitchFamily="18" charset="-78"/>
                <a:cs typeface="Traditional Arabic" pitchFamily="18" charset="-78"/>
              </a:rPr>
              <a:t>لى </a:t>
            </a:r>
            <a:r>
              <a:rPr lang="ar-SA" sz="1800" b="1" dirty="0" smtClean="0">
                <a:latin typeface="Traditional Arabic" pitchFamily="18" charset="-78"/>
                <a:cs typeface="Traditional Arabic" pitchFamily="18" charset="-78"/>
                <a:hlinkClick r:id="rId7" action="ppaction://hlinkfile"/>
              </a:rPr>
              <a:t>مجموعات </a:t>
            </a:r>
            <a:r>
              <a:rPr lang="ar-SA" sz="1800" b="1" dirty="0" smtClean="0">
                <a:latin typeface="Traditional Arabic" pitchFamily="18" charset="-78"/>
                <a:cs typeface="Traditional Arabic" pitchFamily="18" charset="-78"/>
                <a:hlinkClick r:id="rId7" action="ppaction://hlinkfile"/>
              </a:rPr>
              <a:t>غير متجانسة</a:t>
            </a:r>
            <a:r>
              <a:rPr lang="ar-SA" sz="1800" b="1" dirty="0" smtClean="0">
                <a:latin typeface="Traditional Arabic" pitchFamily="18" charset="-78"/>
                <a:cs typeface="Traditional Arabic" pitchFamily="18" charset="-78"/>
              </a:rPr>
              <a:t>، تقوم كل مجموعة بالتعرف على </a:t>
            </a:r>
            <a:r>
              <a:rPr lang="ar-SA" sz="1800" b="1" dirty="0" smtClean="0">
                <a:latin typeface="Traditional Arabic" pitchFamily="18" charset="-78"/>
                <a:cs typeface="Traditional Arabic" pitchFamily="18" charset="-78"/>
                <a:hlinkClick r:id="rId8" action="ppaction://hlinkfile"/>
              </a:rPr>
              <a:t>المهمات</a:t>
            </a:r>
            <a:r>
              <a:rPr lang="ar-SA" sz="1800" b="1" dirty="0" smtClean="0">
                <a:latin typeface="Traditional Arabic" pitchFamily="18" charset="-78"/>
                <a:cs typeface="Traditional Arabic" pitchFamily="18" charset="-78"/>
              </a:rPr>
              <a:t> وتوزيعها على </a:t>
            </a:r>
            <a:r>
              <a:rPr lang="ar-SA" sz="1800" b="1" dirty="0" smtClean="0">
                <a:latin typeface="Traditional Arabic" pitchFamily="18" charset="-78"/>
                <a:cs typeface="Traditional Arabic" pitchFamily="18" charset="-78"/>
              </a:rPr>
              <a:t>الطلاب </a:t>
            </a:r>
            <a:r>
              <a:rPr lang="ar-SA" sz="1800" b="1" dirty="0" smtClean="0">
                <a:latin typeface="Traditional Arabic" pitchFamily="18" charset="-78"/>
                <a:cs typeface="Traditional Arabic" pitchFamily="18" charset="-78"/>
              </a:rPr>
              <a:t>وفق قدراتهم المختلفة، ليعملوا بعد ذلك في المجموعات المتجانسة. </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smtClean="0">
                <a:solidFill>
                  <a:schemeClr val="accent6">
                    <a:lumMod val="50000"/>
                  </a:schemeClr>
                </a:solidFill>
                <a:latin typeface="Traditional Arabic" pitchFamily="18" charset="-78"/>
                <a:cs typeface="Traditional Arabic" pitchFamily="18" charset="-78"/>
              </a:rPr>
              <a:t>التطبيق: </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 يقرأ </a:t>
            </a:r>
            <a:r>
              <a:rPr lang="ar-SA" sz="1800" b="1" dirty="0" smtClean="0">
                <a:latin typeface="Traditional Arabic" pitchFamily="18" charset="-78"/>
                <a:cs typeface="Traditional Arabic" pitchFamily="18" charset="-78"/>
              </a:rPr>
              <a:t>الطلاب </a:t>
            </a:r>
            <a:r>
              <a:rPr lang="ar-SA" sz="1800" b="1" dirty="0" smtClean="0">
                <a:latin typeface="Traditional Arabic" pitchFamily="18" charset="-78"/>
                <a:cs typeface="Traditional Arabic" pitchFamily="18" charset="-78"/>
              </a:rPr>
              <a:t>في </a:t>
            </a:r>
            <a:r>
              <a:rPr lang="ar-SA" sz="1800" b="1" dirty="0" smtClean="0">
                <a:latin typeface="Traditional Arabic" pitchFamily="18" charset="-78"/>
                <a:cs typeface="Traditional Arabic" pitchFamily="18" charset="-78"/>
              </a:rPr>
              <a:t>كل مجموعة </a:t>
            </a:r>
            <a:r>
              <a:rPr lang="ar-SA" sz="1800" b="1" dirty="0" smtClean="0">
                <a:latin typeface="Traditional Arabic" pitchFamily="18" charset="-78"/>
                <a:cs typeface="Traditional Arabic" pitchFamily="18" charset="-78"/>
                <a:hlinkClick r:id="rId9" action="ppaction://hlinkfile"/>
              </a:rPr>
              <a:t>اتفاقيّة </a:t>
            </a:r>
            <a:r>
              <a:rPr lang="ar-SA" sz="1800" b="1" dirty="0" smtClean="0">
                <a:latin typeface="Traditional Arabic" pitchFamily="18" charset="-78"/>
                <a:cs typeface="Traditional Arabic" pitchFamily="18" charset="-78"/>
              </a:rPr>
              <a:t>حقوق الطفل ويتناقشون </a:t>
            </a:r>
            <a:r>
              <a:rPr lang="ar-SA" sz="1800" b="1" dirty="0" smtClean="0">
                <a:latin typeface="Traditional Arabic" pitchFamily="18" charset="-78"/>
                <a:cs typeface="Traditional Arabic" pitchFamily="18" charset="-78"/>
              </a:rPr>
              <a:t>حول </a:t>
            </a:r>
            <a:r>
              <a:rPr lang="ar-SA" sz="1800" b="1" dirty="0" smtClean="0">
                <a:latin typeface="Traditional Arabic" pitchFamily="18" charset="-78"/>
                <a:cs typeface="Traditional Arabic" pitchFamily="18" charset="-78"/>
              </a:rPr>
              <a:t>بنودها ليفهموا المهمة </a:t>
            </a:r>
            <a:r>
              <a:rPr lang="ar-SA" sz="1800" b="1" dirty="0" smtClean="0">
                <a:latin typeface="Traditional Arabic" pitchFamily="18" charset="-78"/>
                <a:cs typeface="Traditional Arabic" pitchFamily="18" charset="-78"/>
              </a:rPr>
              <a:t>ويشرعوا في </a:t>
            </a:r>
            <a:r>
              <a:rPr lang="ar-SA" sz="1800" b="1" dirty="0" smtClean="0">
                <a:latin typeface="Traditional Arabic" pitchFamily="18" charset="-78"/>
                <a:cs typeface="Traditional Arabic" pitchFamily="18" charset="-78"/>
              </a:rPr>
              <a:t>حلّها.</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smtClean="0">
                <a:latin typeface="Traditional Arabic" pitchFamily="18" charset="-78"/>
                <a:cs typeface="Traditional Arabic" pitchFamily="18" charset="-78"/>
              </a:rPr>
              <a:t>وبعد إنهاء المهمة يتم العمل بشكل جماعي ويقوم </a:t>
            </a:r>
            <a:r>
              <a:rPr lang="ar-SA" sz="1800" b="1" dirty="0" smtClean="0">
                <a:latin typeface="Traditional Arabic" pitchFamily="18" charset="-78"/>
                <a:cs typeface="Traditional Arabic" pitchFamily="18" charset="-78"/>
              </a:rPr>
              <a:t>ممثل كل مجموعة بعرض </a:t>
            </a:r>
            <a:r>
              <a:rPr lang="ar-SA" sz="1800" b="1" dirty="0" smtClean="0">
                <a:latin typeface="Traditional Arabic" pitchFamily="18" charset="-78"/>
                <a:cs typeface="Traditional Arabic" pitchFamily="18" charset="-78"/>
              </a:rPr>
              <a:t>المهمة التي عملوا عليها  أمام  </a:t>
            </a:r>
            <a:r>
              <a:rPr lang="ar-SA" sz="1800" b="1" dirty="0" smtClean="0">
                <a:latin typeface="Traditional Arabic" pitchFamily="18" charset="-78"/>
                <a:cs typeface="Traditional Arabic" pitchFamily="18" charset="-78"/>
              </a:rPr>
              <a:t>الطلاب، </a:t>
            </a:r>
            <a:r>
              <a:rPr lang="ar-SA" sz="1800" b="1" dirty="0" smtClean="0">
                <a:latin typeface="Traditional Arabic" pitchFamily="18" charset="-78"/>
                <a:cs typeface="Traditional Arabic" pitchFamily="18" charset="-78"/>
              </a:rPr>
              <a:t>ويتم تحفيز الطلاب وتقييم </a:t>
            </a:r>
            <a:r>
              <a:rPr lang="ar-SA" sz="1800" b="1" dirty="0" smtClean="0">
                <a:latin typeface="Traditional Arabic" pitchFamily="18" charset="-78"/>
                <a:cs typeface="Traditional Arabic" pitchFamily="18" charset="-78"/>
              </a:rPr>
              <a:t>إجاباتهم </a:t>
            </a:r>
            <a:r>
              <a:rPr lang="ar-SA" sz="1800" b="1" dirty="0" smtClean="0">
                <a:latin typeface="Traditional Arabic" pitchFamily="18" charset="-78"/>
                <a:cs typeface="Traditional Arabic" pitchFamily="18" charset="-78"/>
              </a:rPr>
              <a:t>عن </a:t>
            </a:r>
            <a:r>
              <a:rPr lang="ar-SA" sz="1800" b="1" dirty="0" smtClean="0">
                <a:latin typeface="Traditional Arabic" pitchFamily="18" charset="-78"/>
                <a:cs typeface="Traditional Arabic" pitchFamily="18" charset="-78"/>
                <a:hlinkClick r:id="rId10" action="ppaction://hlinkpres?slideindex=1&amp;slidetitle="/>
              </a:rPr>
              <a:t>طريق لعبة النجوم</a:t>
            </a:r>
            <a:r>
              <a:rPr lang="ar-SA" sz="1800" b="1" dirty="0" smtClean="0">
                <a:latin typeface="Traditional Arabic" pitchFamily="18" charset="-78"/>
                <a:cs typeface="Traditional Arabic" pitchFamily="18" charset="-78"/>
              </a:rPr>
              <a:t>.</a:t>
            </a:r>
            <a:br>
              <a:rPr lang="ar-SA" sz="1800" b="1" dirty="0" smtClean="0">
                <a:latin typeface="Traditional Arabic" pitchFamily="18" charset="-78"/>
                <a:cs typeface="Traditional Arabic" pitchFamily="18" charset="-78"/>
              </a:rPr>
            </a:br>
            <a:r>
              <a:rPr lang="ar-SA" sz="1800" b="1" dirty="0" smtClean="0">
                <a:latin typeface="Traditional Arabic" pitchFamily="18" charset="-78"/>
                <a:cs typeface="Traditional Arabic" pitchFamily="18" charset="-78"/>
              </a:rPr>
              <a:t> </a:t>
            </a:r>
            <a:r>
              <a:rPr lang="ar-SA" sz="1800" b="1" dirty="0" smtClean="0">
                <a:solidFill>
                  <a:schemeClr val="accent6">
                    <a:lumMod val="50000"/>
                  </a:schemeClr>
                </a:solidFill>
                <a:latin typeface="Traditional Arabic" pitchFamily="18" charset="-78"/>
                <a:cs typeface="Traditional Arabic" pitchFamily="18" charset="-78"/>
              </a:rPr>
              <a:t>الإجمال</a:t>
            </a:r>
            <a:r>
              <a:rPr lang="ar-SA" sz="1800" b="1" dirty="0" smtClean="0">
                <a:solidFill>
                  <a:schemeClr val="accent6">
                    <a:lumMod val="50000"/>
                  </a:schemeClr>
                </a:solidFill>
                <a:latin typeface="Traditional Arabic" pitchFamily="18" charset="-78"/>
                <a:cs typeface="Traditional Arabic" pitchFamily="18" charset="-78"/>
              </a:rPr>
              <a:t>:</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مشاهدة</a:t>
            </a:r>
            <a:r>
              <a:rPr lang="ar-SA" sz="1800" b="1" dirty="0" smtClean="0">
                <a:latin typeface="Traditional Arabic" pitchFamily="18" charset="-78"/>
                <a:cs typeface="Traditional Arabic" pitchFamily="18" charset="-78"/>
                <a:hlinkClick r:id="rId11" action="ppaction://hlinkpres?slideindex=1&amp;slidetitle="/>
              </a:rPr>
              <a:t> فيديو </a:t>
            </a:r>
            <a:r>
              <a:rPr lang="ar-SA" sz="1800" b="1" dirty="0" smtClean="0">
                <a:latin typeface="Traditional Arabic" pitchFamily="18" charset="-78"/>
                <a:cs typeface="Traditional Arabic" pitchFamily="18" charset="-78"/>
              </a:rPr>
              <a:t>يلخص ويجمل حقوق الطفل التي عرضت في الدرس.</a:t>
            </a:r>
            <a:br>
              <a:rPr lang="ar-SA" sz="1800" b="1" dirty="0" smtClean="0">
                <a:latin typeface="Traditional Arabic" pitchFamily="18" charset="-78"/>
                <a:cs typeface="Traditional Arabic" pitchFamily="18" charset="-78"/>
              </a:rPr>
            </a:br>
            <a:r>
              <a:rPr lang="ar-SA" sz="1800" b="1" dirty="0" smtClean="0">
                <a:solidFill>
                  <a:schemeClr val="accent6">
                    <a:lumMod val="50000"/>
                  </a:schemeClr>
                </a:solidFill>
                <a:latin typeface="Traditional Arabic" pitchFamily="18" charset="-78"/>
                <a:cs typeface="Traditional Arabic" pitchFamily="18" charset="-78"/>
              </a:rPr>
              <a:t>الوظيفة البيتية</a:t>
            </a:r>
            <a:r>
              <a:rPr lang="ar-SA" sz="1800" b="1" dirty="0" smtClean="0">
                <a:solidFill>
                  <a:schemeClr val="accent6">
                    <a:lumMod val="50000"/>
                  </a:schemeClr>
                </a:solidFill>
                <a:latin typeface="Traditional Arabic" pitchFamily="18" charset="-78"/>
                <a:cs typeface="Traditional Arabic" pitchFamily="18" charset="-78"/>
              </a:rPr>
              <a:t>:</a:t>
            </a:r>
            <a:r>
              <a:rPr lang="ar-SA" sz="1800" b="1" dirty="0" smtClean="0">
                <a:latin typeface="Traditional Arabic" pitchFamily="18" charset="-78"/>
                <a:cs typeface="Traditional Arabic" pitchFamily="18" charset="-78"/>
              </a:rPr>
              <a:t/>
            </a:r>
            <a:br>
              <a:rPr lang="ar-SA" sz="1800" b="1" dirty="0" smtClean="0">
                <a:latin typeface="Traditional Arabic" pitchFamily="18" charset="-78"/>
                <a:cs typeface="Traditional Arabic" pitchFamily="18" charset="-78"/>
              </a:rPr>
            </a:br>
            <a:r>
              <a:rPr lang="ar-SA" sz="1800" b="1" dirty="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 </a:t>
            </a:r>
            <a:r>
              <a:rPr lang="ar-SA" sz="1800" b="1" dirty="0" smtClean="0">
                <a:latin typeface="Traditional Arabic" pitchFamily="18" charset="-78"/>
                <a:cs typeface="Traditional Arabic" pitchFamily="18" charset="-78"/>
              </a:rPr>
              <a:t>يطلب من الطلاب أن يدخلوا إلى </a:t>
            </a:r>
            <a:r>
              <a:rPr lang="ar-SA" sz="1800" b="1" dirty="0">
                <a:latin typeface="Traditional Arabic" pitchFamily="18" charset="-78"/>
                <a:cs typeface="Traditional Arabic" pitchFamily="18" charset="-78"/>
                <a:hlinkClick r:id="rId12" action="ppaction://hlinkpres?slideindex=1&amp;slidetitle="/>
              </a:rPr>
              <a:t>شبكة </a:t>
            </a:r>
            <a:r>
              <a:rPr lang="ar-SA" sz="1800" b="1" dirty="0" smtClean="0">
                <a:latin typeface="Traditional Arabic" pitchFamily="18" charset="-78"/>
                <a:cs typeface="Traditional Arabic" pitchFamily="18" charset="-78"/>
                <a:hlinkClick r:id="rId12" action="ppaction://hlinkpres?slideindex=1&amp;slidetitle="/>
              </a:rPr>
              <a:t>الإنترنت </a:t>
            </a:r>
            <a:r>
              <a:rPr lang="ar-SA" sz="1800" b="1" dirty="0" smtClean="0">
                <a:latin typeface="Traditional Arabic" pitchFamily="18" charset="-78"/>
                <a:cs typeface="Traditional Arabic" pitchFamily="18" charset="-78"/>
              </a:rPr>
              <a:t>ويبحثوا </a:t>
            </a:r>
            <a:r>
              <a:rPr lang="ar-SA" sz="1800" b="1" dirty="0">
                <a:latin typeface="Traditional Arabic" pitchFamily="18" charset="-78"/>
                <a:cs typeface="Traditional Arabic" pitchFamily="18" charset="-78"/>
              </a:rPr>
              <a:t>عن حقوق الطفل في </a:t>
            </a:r>
            <a:r>
              <a:rPr lang="ar-SA" sz="1800" b="1" dirty="0" smtClean="0">
                <a:latin typeface="Traditional Arabic" pitchFamily="18" charset="-78"/>
                <a:cs typeface="Traditional Arabic" pitchFamily="18" charset="-78"/>
              </a:rPr>
              <a:t>ال</a:t>
            </a:r>
            <a:r>
              <a:rPr lang="ar-SA" sz="1800" b="1" dirty="0">
                <a:latin typeface="Traditional Arabic" pitchFamily="18" charset="-78"/>
                <a:cs typeface="Traditional Arabic" pitchFamily="18" charset="-78"/>
              </a:rPr>
              <a:t>إ</a:t>
            </a:r>
            <a:r>
              <a:rPr lang="ar-SA" sz="1800" b="1" dirty="0" smtClean="0">
                <a:latin typeface="Traditional Arabic" pitchFamily="18" charset="-78"/>
                <a:cs typeface="Traditional Arabic" pitchFamily="18" charset="-78"/>
              </a:rPr>
              <a:t>سلام</a:t>
            </a:r>
            <a:r>
              <a:rPr lang="ar-SA" sz="1800" dirty="0"/>
              <a:t>.</a:t>
            </a:r>
            <a:r>
              <a:rPr lang="en-US" sz="1800" dirty="0"/>
              <a:t/>
            </a:r>
            <a:br>
              <a:rPr lang="en-US" sz="1800" dirty="0"/>
            </a:br>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2</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التمهيد:   عرض فيديو "من حقي طفولتي" واستخراج حقوق الطفل منه، وكتابتها على صورة شجرة بشكل فردي ثم حلها بشكل جماعي    باستخدام شمس الخواطر.  الاستدراج:   عارضة شرائح تربط بين التمهيد وبين العرض عن طريق تركيب لعبة بازل ليتعرّف الطلاب إلى عنوان الدرس.   الشرح:    عارضة شرائح تبيّن المطلوب في هذه المرحلة، بحيث يتم تقسيم الصف إلى مجموعات غير متجانسة، تقوم كل مجموعة بالتعرف على المهمات وتوزيعها على الطلاب وفق قدراتهم المختلفة، ليعملوا بعد ذلك في المجموعات المتجانسة.  التطبيق:    يقرأ الطلاب في كل مجموعة اتفاقيّة حقوق الطفل ويتناقشون حول بنودها ليفهموا المهمة ويشرعوا في حلّها. وبعد إنهاء المهمة يتم العمل بشكل جماعي ويقوم ممثل كل مجموعة بعرض المهمة التي عملوا عليها  أمام  الطلاب، ويتم تحفيز الطلاب وتقييم إجاباتهم عن طريق لعبة النجوم.  الإجمال:   مشاهدة فيديو يلخص ويجمل حقوق الطفل التي عرضت في الدرس. الوظيفة البيتية:   يطلب من الطلاب أن يدخلوا إلى شبكة الإنترنت ويبحثوا عن حقوق الطفل في الإسلام.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 عرض فيديو "من حقي طفولتي" واستخراج حقوق الطفل منه وكتابتها على صورة  شجرة بشكل .فردي ثم حلها بشكل جماعي. الإستدراج: بعد ان تعرف الطلاب على عنوان الدرس يتم الربط بين التمهيد وبين العرض عن طريق تهيئة الطلاب للعمل بمجموعات. الشرح: يتم تقسيم الصف الى مجموعات  غير متجانسة ويتم التناقش حول الوثيقة ثم توزع المهمات على الطلاب ويتم تقسيمهم الى مجموعات متجانسة. التطبيق: يقرأ الطلاب  في كل مجموعة الوثيقة ويتناقشوا حول بنودها  ويشرحوا المهمة ويشرعوا في الحل . وبعد إنهاء المهمة يتم العمل بشكل جماعي ويقوم الطالب الممثل بعرض المهمة التي عملوا عليها  أمام  الطلاب ويتم تحفيز الطلاب وتقييم اجاباتهم عن طريق لعبة النجوم. الإجمال:</dc:title>
  <dc:creator>win7202</dc:creator>
  <cp:lastModifiedBy>ahmad1</cp:lastModifiedBy>
  <cp:revision>10</cp:revision>
  <dcterms:created xsi:type="dcterms:W3CDTF">2013-05-01T06:22:11Z</dcterms:created>
  <dcterms:modified xsi:type="dcterms:W3CDTF">2013-05-15T08:36:31Z</dcterms:modified>
</cp:coreProperties>
</file>