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60" r:id="rId2"/>
    <p:sldId id="261" r:id="rId3"/>
    <p:sldId id="259" r:id="rId4"/>
    <p:sldId id="268" r:id="rId5"/>
    <p:sldId id="269" r:id="rId6"/>
    <p:sldId id="270" r:id="rId7"/>
    <p:sldId id="271" r:id="rId8"/>
    <p:sldId id="256" r:id="rId9"/>
    <p:sldId id="267" r:id="rId10"/>
    <p:sldId id="257" r:id="rId11"/>
    <p:sldId id="258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6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A719-38A0-4338-BBA0-EEC1C17CC6F5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4F33-4218-4D77-AD2C-8C2A3866943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A719-38A0-4338-BBA0-EEC1C17CC6F5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4F33-4218-4D77-AD2C-8C2A3866943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A719-38A0-4338-BBA0-EEC1C17CC6F5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4F33-4218-4D77-AD2C-8C2A3866943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A719-38A0-4338-BBA0-EEC1C17CC6F5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4F33-4218-4D77-AD2C-8C2A3866943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A719-38A0-4338-BBA0-EEC1C17CC6F5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4F33-4218-4D77-AD2C-8C2A3866943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A719-38A0-4338-BBA0-EEC1C17CC6F5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4F33-4218-4D77-AD2C-8C2A3866943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A719-38A0-4338-BBA0-EEC1C17CC6F5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4F33-4218-4D77-AD2C-8C2A3866943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A719-38A0-4338-BBA0-EEC1C17CC6F5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4F33-4218-4D77-AD2C-8C2A3866943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A719-38A0-4338-BBA0-EEC1C17CC6F5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4F33-4218-4D77-AD2C-8C2A3866943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A719-38A0-4338-BBA0-EEC1C17CC6F5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4F33-4218-4D77-AD2C-8C2A3866943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A719-38A0-4338-BBA0-EEC1C17CC6F5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4F33-4218-4D77-AD2C-8C2A3866943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7A719-38A0-4338-BBA0-EEC1C17CC6F5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4F33-4218-4D77-AD2C-8C2A3866943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ortwallpaper.com/imgwal/pink-s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6268" y="-626270"/>
            <a:ext cx="9144000" cy="9396539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2619722"/>
          </a:xfrm>
        </p:spPr>
        <p:txBody>
          <a:bodyPr>
            <a:normAutofit/>
          </a:bodyPr>
          <a:lstStyle/>
          <a:p>
            <a:r>
              <a:rPr lang="ar-SA" dirty="0" smtClean="0"/>
              <a:t>كل طالب يحصل على رقم يحتفظ به حتى نهاية الدرس.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6400800" cy="908720"/>
          </a:xfrm>
        </p:spPr>
        <p:txBody>
          <a:bodyPr/>
          <a:lstStyle/>
          <a:p>
            <a:r>
              <a:rPr lang="ar-S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التعليمات</a:t>
            </a:r>
            <a:endParaRPr lang="ar-SA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://smiles.o33o.com/data/26/n3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301208"/>
            <a:ext cx="1368152" cy="1388368"/>
          </a:xfrm>
          <a:prstGeom prst="rect">
            <a:avLst/>
          </a:prstGeom>
          <a:noFill/>
        </p:spPr>
      </p:pic>
      <p:pic>
        <p:nvPicPr>
          <p:cNvPr id="4102" name="Picture 6" descr="http://gardenofpraise.com/images/multi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259632" cy="1524001"/>
          </a:xfrm>
          <a:prstGeom prst="rect">
            <a:avLst/>
          </a:prstGeom>
          <a:noFill/>
        </p:spPr>
      </p:pic>
      <p:pic>
        <p:nvPicPr>
          <p:cNvPr id="4110" name="Picture 14" descr="http://smiles.o33o.com/data/26/n1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32656"/>
            <a:ext cx="1403648" cy="1571626"/>
          </a:xfrm>
          <a:prstGeom prst="rect">
            <a:avLst/>
          </a:prstGeom>
          <a:noFill/>
        </p:spPr>
      </p:pic>
      <p:pic>
        <p:nvPicPr>
          <p:cNvPr id="4112" name="Picture 16" descr="http://smiles.o33o.com/data/26/n2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573016"/>
            <a:ext cx="1659260" cy="1196728"/>
          </a:xfrm>
          <a:prstGeom prst="rect">
            <a:avLst/>
          </a:prstGeom>
          <a:noFill/>
        </p:spPr>
      </p:pic>
      <p:pic>
        <p:nvPicPr>
          <p:cNvPr id="4114" name="Picture 18" descr="http://smiles.o33o.com/data/26/n4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7" y="5229200"/>
            <a:ext cx="1512168" cy="1321694"/>
          </a:xfrm>
          <a:prstGeom prst="rect">
            <a:avLst/>
          </a:prstGeom>
          <a:noFill/>
        </p:spPr>
      </p:pic>
      <p:pic>
        <p:nvPicPr>
          <p:cNvPr id="4116" name="Picture 20" descr="http://smiles.o33o.com/data/26/n5d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140968"/>
            <a:ext cx="1368152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0.gstatic.com/images?q=tbn:ANd9GcSQT-qXGviqL72mRYLg2SSWCm0_ELSDg6S-Cc7ykJXKiZG17M5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المرحلة الثالثة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اقرأوا الأسئلة </a:t>
            </a:r>
            <a:r>
              <a:rPr lang="ar-SA" dirty="0" smtClean="0"/>
              <a:t>بتمعن ثم </a:t>
            </a:r>
            <a:r>
              <a:rPr lang="ar-SA" dirty="0" smtClean="0"/>
              <a:t>اكتبوا </a:t>
            </a:r>
            <a:r>
              <a:rPr lang="ar-SA" dirty="0" smtClean="0"/>
              <a:t>الإجابة المتفق </a:t>
            </a:r>
            <a:r>
              <a:rPr lang="ar-SA" dirty="0" smtClean="0"/>
              <a:t>عليها </a:t>
            </a:r>
            <a:r>
              <a:rPr lang="ar-SA" dirty="0" smtClean="0"/>
              <a:t>من قبل المجموعة في الورقة التي بين أيديكم.</a:t>
            </a:r>
            <a:endParaRPr lang="ar-SA" dirty="0"/>
          </a:p>
        </p:txBody>
      </p:sp>
      <p:pic>
        <p:nvPicPr>
          <p:cNvPr id="10242" name="Picture 2" descr="http://ulises.cepgranada.org/moodle/pluginfile.php/43626/mod_page/content/1/onest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67074"/>
            <a:ext cx="5289773" cy="359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SQT-qXGviqL72mRYLg2SSWCm0_ELSDg6S-Cc7ykJXKiZG17M5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المرحلة الرابعة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عودة كل </a:t>
            </a:r>
            <a:r>
              <a:rPr lang="ar-SA" dirty="0" smtClean="0"/>
              <a:t>طالب </a:t>
            </a:r>
            <a:r>
              <a:rPr lang="ar-SA" dirty="0" smtClean="0"/>
              <a:t>إلى </a:t>
            </a:r>
            <a:r>
              <a:rPr lang="ar-SA" dirty="0" smtClean="0"/>
              <a:t>مجموعته الأصلية  </a:t>
            </a:r>
            <a:r>
              <a:rPr lang="ar-SA" dirty="0" smtClean="0"/>
              <a:t>ليعرّف أفراد مجموعته </a:t>
            </a:r>
            <a:r>
              <a:rPr lang="ar-SA" smtClean="0"/>
              <a:t>على حل المهمّة الذي توصّل إليه </a:t>
            </a:r>
            <a:r>
              <a:rPr lang="ar-SA" dirty="0" smtClean="0"/>
              <a:t>مع زملائه في مجموعة التخصص.</a:t>
            </a:r>
            <a:endParaRPr lang="ar-SA" dirty="0" smtClean="0"/>
          </a:p>
          <a:p>
            <a:pPr>
              <a:buNone/>
            </a:pPr>
            <a:endParaRPr lang="ar-SA" dirty="0" smtClean="0"/>
          </a:p>
        </p:txBody>
      </p:sp>
      <p:pic>
        <p:nvPicPr>
          <p:cNvPr id="4" name="Picture 6" descr="http://n4hr.org/up/uploads/n4hr_12867507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05275"/>
            <a:ext cx="2933700" cy="2752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ortwallpaper.com/imgwal/pink-s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6268" y="-626270"/>
            <a:ext cx="9144000" cy="9396539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772400" cy="2619722"/>
          </a:xfrm>
        </p:spPr>
        <p:txBody>
          <a:bodyPr>
            <a:normAutofit/>
          </a:bodyPr>
          <a:lstStyle/>
          <a:p>
            <a:r>
              <a:rPr lang="ar-SA" dirty="0" smtClean="0"/>
              <a:t>الطلاب الذين يحملون </a:t>
            </a:r>
            <a:r>
              <a:rPr lang="ar-SA" dirty="0" smtClean="0"/>
              <a:t>الأرقام </a:t>
            </a:r>
            <a:r>
              <a:rPr lang="ar-SA" dirty="0" smtClean="0"/>
              <a:t>من 1-6 يشكلون مجموعة واحدة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6400800" cy="908720"/>
          </a:xfrm>
        </p:spPr>
        <p:txBody>
          <a:bodyPr/>
          <a:lstStyle/>
          <a:p>
            <a:r>
              <a:rPr lang="ar-S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التعليمات</a:t>
            </a:r>
            <a:endParaRPr lang="ar-SA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://smiles.o33o.com/data/26/n3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941168"/>
            <a:ext cx="1229494" cy="1676400"/>
          </a:xfrm>
          <a:prstGeom prst="rect">
            <a:avLst/>
          </a:prstGeom>
          <a:noFill/>
        </p:spPr>
      </p:pic>
      <p:pic>
        <p:nvPicPr>
          <p:cNvPr id="4102" name="Picture 6" descr="http://gardenofpraise.com/images/multi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1427931" cy="1307977"/>
          </a:xfrm>
          <a:prstGeom prst="rect">
            <a:avLst/>
          </a:prstGeom>
          <a:noFill/>
        </p:spPr>
      </p:pic>
      <p:pic>
        <p:nvPicPr>
          <p:cNvPr id="4110" name="Picture 14" descr="http://smiles.o33o.com/data/26/n1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620688"/>
            <a:ext cx="1691680" cy="1283594"/>
          </a:xfrm>
          <a:prstGeom prst="rect">
            <a:avLst/>
          </a:prstGeom>
          <a:noFill/>
        </p:spPr>
      </p:pic>
      <p:pic>
        <p:nvPicPr>
          <p:cNvPr id="4112" name="Picture 16" descr="http://smiles.o33o.com/data/26/n2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573016"/>
            <a:ext cx="1443236" cy="1268736"/>
          </a:xfrm>
          <a:prstGeom prst="rect">
            <a:avLst/>
          </a:prstGeom>
          <a:noFill/>
        </p:spPr>
      </p:pic>
      <p:pic>
        <p:nvPicPr>
          <p:cNvPr id="4114" name="Picture 18" descr="http://smiles.o33o.com/data/26/n4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941168"/>
            <a:ext cx="1391419" cy="1609726"/>
          </a:xfrm>
          <a:prstGeom prst="rect">
            <a:avLst/>
          </a:prstGeom>
          <a:noFill/>
        </p:spPr>
      </p:pic>
      <p:pic>
        <p:nvPicPr>
          <p:cNvPr id="4116" name="Picture 20" descr="http://smiles.o33o.com/data/26/n5d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501008"/>
            <a:ext cx="1468760" cy="139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2.gstatic.com/images?q=tbn:ANd9GcQ8jA0yjddZA7MGhZLexhQTfxmK5Mn8-hBYhuTQBVtFLkj944Wh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2619722"/>
          </a:xfrm>
        </p:spPr>
        <p:txBody>
          <a:bodyPr>
            <a:normAutofit/>
          </a:bodyPr>
          <a:lstStyle/>
          <a:p>
            <a:r>
              <a:rPr lang="ar-SA" dirty="0" smtClean="0"/>
              <a:t> </a:t>
            </a:r>
            <a:r>
              <a:rPr lang="ar-SA" dirty="0" smtClean="0"/>
              <a:t>عليكم أولًا أن </a:t>
            </a:r>
            <a:r>
              <a:rPr lang="ar-SA" dirty="0" err="1" smtClean="0"/>
              <a:t>تقرأوا</a:t>
            </a:r>
            <a:r>
              <a:rPr lang="ar-SA" dirty="0" smtClean="0"/>
              <a:t> </a:t>
            </a:r>
            <a:r>
              <a:rPr lang="ar-SA" dirty="0" smtClean="0"/>
              <a:t>وثيقة حقوق الطفل </a:t>
            </a:r>
            <a:r>
              <a:rPr lang="ar-SA" dirty="0" smtClean="0"/>
              <a:t>بتمعّن </a:t>
            </a:r>
            <a:r>
              <a:rPr lang="ar-SA" dirty="0" smtClean="0"/>
              <a:t>وتناقشوا بنودها</a:t>
            </a:r>
            <a:r>
              <a:rPr lang="ar-SA" dirty="0" smtClean="0"/>
              <a:t>.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6400800" cy="908720"/>
          </a:xfrm>
        </p:spPr>
        <p:txBody>
          <a:bodyPr/>
          <a:lstStyle/>
          <a:p>
            <a:r>
              <a:rPr lang="ar-S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التعليمات</a:t>
            </a:r>
            <a:endParaRPr lang="ar-SA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2" descr="http://staceyloscalzo.com/wp-content/uploads/2012/05/summer_reading-292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91.imageshack.us/img91/6098/00285lh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اتّفاقيَّةُ حُقوقِ الطِّفْلِ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6612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endParaRPr lang="ar-SA" dirty="0" smtClean="0"/>
          </a:p>
          <a:p>
            <a:pPr>
              <a:lnSpc>
                <a:spcPct val="170000"/>
              </a:lnSpc>
            </a:pPr>
            <a:r>
              <a:rPr lang="ar-SA" dirty="0" smtClean="0"/>
              <a:t>جاءَتْ </a:t>
            </a:r>
            <a:r>
              <a:rPr lang="ar-SA" dirty="0"/>
              <a:t>هذِهِ الاتِّفاقيَّةُ عام 1989 وقد صادَقَ عليها 193 دولة من جميعِ انحاءِ العالمِ لِوَضْعِ قَوانينَ تُدافعُ  عَنِ الأَشخاصِ دونَ سِنِّ الثامِنةِ عشر بِغَضِ النظرِ عَن جِنْسِهِمْ أَوْ لَوْنِهِمْ أَوْ دينِهِمْ.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ar-SA" dirty="0"/>
              <a:t>هذهِ الاتفاقيّةُ وَضَعتْ قَوانينَ تُدافِعُ عَنِ الأطْفالِ لِما يُواجِهونه من إساءةٍ وإهمالٍ بِصورَةٍ يَوْمِيَّةٍ في جَميعِ البُلْدانِ وَتَحْرِصُ </a:t>
            </a:r>
            <a:r>
              <a:rPr lang="ar-SA" dirty="0" err="1"/>
              <a:t>الإتِفاقِيَّةُ</a:t>
            </a:r>
            <a:r>
              <a:rPr lang="ar-SA" dirty="0"/>
              <a:t> على أهَمِّيَّةِ مَصْلَحَةِ الطِّفْلِ.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ar-SA" dirty="0"/>
              <a:t>وفيما يلي أَهَمُّ ما جاءَ في اتِّفاقِيَّةِ حُقوقِ الطفلِ:</a:t>
            </a:r>
            <a:endParaRPr lang="en-US" dirty="0"/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ar-SA" dirty="0"/>
              <a:t>للأطْفالِ الْحَقُّ في التَّمَتُّعِ بِما يلي:</a:t>
            </a:r>
            <a:endParaRPr lang="en-US" dirty="0"/>
          </a:p>
          <a:p>
            <a:pPr marL="514350" lvl="0" indent="-514350">
              <a:lnSpc>
                <a:spcPct val="170000"/>
              </a:lnSpc>
              <a:buFont typeface="+mj-cs"/>
              <a:buAutoNum type="arabic1Minus"/>
            </a:pPr>
            <a:r>
              <a:rPr lang="ar-SA" dirty="0"/>
              <a:t>الْحَقُّ في الحصولِ على </a:t>
            </a:r>
            <a:r>
              <a:rPr lang="ar-SA" dirty="0" err="1"/>
              <a:t>إسمٍ</a:t>
            </a:r>
            <a:r>
              <a:rPr lang="ar-SA" dirty="0"/>
              <a:t> وهُويَّةٍ</a:t>
            </a:r>
            <a:endParaRPr lang="en-US" dirty="0"/>
          </a:p>
          <a:p>
            <a:pPr marL="514350" lvl="0" indent="-514350">
              <a:lnSpc>
                <a:spcPct val="170000"/>
              </a:lnSpc>
              <a:buFont typeface="+mj-cs"/>
              <a:buAutoNum type="arabic1Minus"/>
            </a:pPr>
            <a:r>
              <a:rPr lang="ar-SA" dirty="0"/>
              <a:t>الْحَقُّ في الرِّعايةِ الصِّحِّيَّةِ</a:t>
            </a:r>
            <a:endParaRPr lang="en-US" dirty="0"/>
          </a:p>
          <a:p>
            <a:pPr marL="514350" lvl="0" indent="-514350">
              <a:lnSpc>
                <a:spcPct val="170000"/>
              </a:lnSpc>
              <a:buFont typeface="+mj-cs"/>
              <a:buAutoNum type="arabic1Minus"/>
            </a:pPr>
            <a:r>
              <a:rPr lang="ar-SA" dirty="0"/>
              <a:t>الْحَقُّ في التَّعْليمِ المجاني</a:t>
            </a:r>
            <a:endParaRPr lang="en-US" dirty="0"/>
          </a:p>
          <a:p>
            <a:pPr marL="514350" lvl="0" indent="-514350">
              <a:lnSpc>
                <a:spcPct val="170000"/>
              </a:lnSpc>
              <a:buFont typeface="+mj-cs"/>
              <a:buAutoNum type="arabic1Minus"/>
            </a:pPr>
            <a:r>
              <a:rPr lang="ar-SA" dirty="0"/>
              <a:t>الْحَقُّ في الرّاحةِ </a:t>
            </a:r>
            <a:r>
              <a:rPr lang="ar-SA" dirty="0" smtClean="0"/>
              <a:t>واللَّعِبِ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91.imageshack.us/img91/6098/00285lh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19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None/>
            </a:pPr>
            <a:r>
              <a:rPr lang="ar-SA" dirty="0" err="1" smtClean="0"/>
              <a:t>2.</a:t>
            </a:r>
            <a:r>
              <a:rPr lang="ar-SA" dirty="0" smtClean="0"/>
              <a:t> للأَطْفالِ الحَقُّ في الحمايةِ مِنَ الأَفْعالِ المُؤذِيَّةِ مِثلِ: </a:t>
            </a:r>
            <a:r>
              <a:rPr lang="ar-SA" dirty="0" err="1" smtClean="0"/>
              <a:t>الإنْفِصالِ</a:t>
            </a:r>
            <a:r>
              <a:rPr lang="ar-SA" dirty="0" smtClean="0"/>
              <a:t> عَنِ الوالِدَيْنِ, الإساءَةِ الجَسَدِيَّةِ أو النَّفْسِيَّةِ, التّشْغيلِ في سوقِ العملِ.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 لِذلكَ يَحِقُّ لِلْطِفلِ ما يلي:</a:t>
            </a:r>
            <a:endParaRPr lang="en-US" dirty="0" smtClean="0"/>
          </a:p>
          <a:p>
            <a:pPr marL="514350" lvl="0" indent="-514350">
              <a:buFont typeface="+mj-cs"/>
              <a:buAutoNum type="arabic1Minus"/>
            </a:pPr>
            <a:r>
              <a:rPr lang="ar-SA" dirty="0" smtClean="0"/>
              <a:t>يَحِقُّ لِلأطفالِ البقاءُ مع أُسَرِهِمْ أوْ مَعَ أولئكَ الَّذينَ يَرْعَوْنَهُمْ وَيُرَبّونَهُمْ.</a:t>
            </a:r>
            <a:endParaRPr lang="en-US" dirty="0" smtClean="0"/>
          </a:p>
          <a:p>
            <a:pPr marL="514350" lvl="0" indent="-514350">
              <a:buFont typeface="+mj-cs"/>
              <a:buAutoNum type="arabic1Minus"/>
            </a:pPr>
            <a:r>
              <a:rPr lang="ar-SA" dirty="0" smtClean="0"/>
              <a:t>الْحَقُّ في الحُصولِ على الغذاءِ.</a:t>
            </a:r>
            <a:endParaRPr lang="en-US" dirty="0" smtClean="0"/>
          </a:p>
          <a:p>
            <a:pPr marL="514350" lvl="0" indent="-514350">
              <a:buFont typeface="+mj-cs"/>
              <a:buAutoNum type="arabic1Minus"/>
            </a:pPr>
            <a:r>
              <a:rPr lang="ar-SA" dirty="0" smtClean="0"/>
              <a:t>الْحَقُّ في التَّمَتُّعِ بِمُسْتَوى مَعيشةٍ مُلائِمٍ</a:t>
            </a:r>
            <a:endParaRPr lang="en-US" dirty="0" smtClean="0"/>
          </a:p>
          <a:p>
            <a:pPr marL="514350" lvl="0" indent="-514350">
              <a:buFont typeface="+mj-cs"/>
              <a:buAutoNum type="arabic1Minus"/>
            </a:pPr>
            <a:r>
              <a:rPr lang="ar-SA" dirty="0" smtClean="0"/>
              <a:t>الْحَقُّ في الحِفاظِ على سَلامَتِهِمْ وفي عَدَمِ إِهْمالِهِمْ </a:t>
            </a:r>
            <a:endParaRPr lang="en-US" dirty="0" smtClean="0"/>
          </a:p>
          <a:p>
            <a:pPr lvl="0">
              <a:buNone/>
            </a:pPr>
            <a:r>
              <a:rPr lang="ar-SA" dirty="0" err="1" smtClean="0"/>
              <a:t>3.</a:t>
            </a:r>
            <a:r>
              <a:rPr lang="ar-SA" dirty="0" smtClean="0"/>
              <a:t> للأطفالِ الْحَقُّ في المُشاركَةِ:</a:t>
            </a:r>
            <a:endParaRPr lang="en-US" dirty="0" smtClean="0"/>
          </a:p>
          <a:p>
            <a:pPr marL="514350" lvl="0" indent="-514350">
              <a:buFont typeface="+mj-cs"/>
              <a:buAutoNum type="arabic1Minus"/>
            </a:pPr>
            <a:r>
              <a:rPr lang="ar-SA" dirty="0" smtClean="0"/>
              <a:t>يحقُّ للطفلِ أنْ  يُعَبِرَ عَن رَأيِهِ وأَنْ يُسْمَعَ رَأيُهُ عِنْدَ اتّخاذِ قَراراتٍ تُؤَثِّرُ على حياتهِ</a:t>
            </a:r>
            <a:endParaRPr lang="en-US" dirty="0" smtClean="0"/>
          </a:p>
          <a:p>
            <a:pPr marL="514350" lvl="0" indent="-514350">
              <a:buFont typeface="+mj-cs"/>
              <a:buAutoNum type="arabic1Minus"/>
            </a:pPr>
            <a:r>
              <a:rPr lang="ar-SA" dirty="0" smtClean="0"/>
              <a:t>المشاركةُ في نشاطاتِ مُجْتَمَعِهِ الّتي تُحَضِّرُهُ لِيَندمِجَ في حياةِ الكِبارِ كالنشاطاتِ الثَقافِيَّةِ والدينِيَّةِ </a:t>
            </a:r>
            <a:r>
              <a:rPr lang="ar-SA" dirty="0" err="1" smtClean="0"/>
              <a:t>وغيرُها...</a:t>
            </a:r>
            <a:endParaRPr lang="en-US" dirty="0" smtClean="0"/>
          </a:p>
          <a:p>
            <a:pPr lvl="0">
              <a:buNone/>
            </a:pPr>
            <a:r>
              <a:rPr lang="ar-SA" dirty="0" err="1" smtClean="0"/>
              <a:t>4.</a:t>
            </a:r>
            <a:r>
              <a:rPr lang="ar-SA" dirty="0" smtClean="0"/>
              <a:t> يحق </a:t>
            </a:r>
            <a:r>
              <a:rPr lang="ar-SA" dirty="0" err="1" smtClean="0"/>
              <a:t>للاطفال</a:t>
            </a:r>
            <a:r>
              <a:rPr lang="ar-SA" dirty="0" smtClean="0"/>
              <a:t> المعاقين الحصول على رعايةٍ خاصةٍ وتدريبٍ مُلائِمٍ بِالإِضافَةِ إلى مَنْحِهِمْ كَافَةُ الْحُقوق دونَ التمييزِ بينَهُمْ وبينَ الأطفالِ الآخرينَ.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www.portwallpaper.com/imgwal/pink-s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6268" y="-626270"/>
            <a:ext cx="9144000" cy="9396539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rot="1405125">
            <a:off x="3258754" y="1571392"/>
            <a:ext cx="5058605" cy="13247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A" sz="8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0066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هل </a:t>
            </a:r>
            <a:r>
              <a:rPr lang="ar-SA" sz="8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0066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</a:t>
            </a:r>
            <a:r>
              <a:rPr lang="ar-SA" sz="8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0066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نهيتم</a:t>
            </a:r>
            <a:r>
              <a:rPr lang="ar-SA" sz="8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0066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</a:p>
          <a:p>
            <a:endParaRPr lang="ar-SA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2051" name="Picture 3" descr="C:\Users\FUjiTSU\Downloads\18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4032448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portwallpaper.com/imgwal/pink-s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6268" y="-626270"/>
            <a:ext cx="9144000" cy="9396539"/>
          </a:xfrm>
          <a:prstGeom prst="rect">
            <a:avLst/>
          </a:prstGeom>
          <a:noFill/>
        </p:spPr>
      </p:pic>
      <p:pic>
        <p:nvPicPr>
          <p:cNvPr id="7" name="Picture 6" descr="http://www.up700.ws/images/356jb128788154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7245424"/>
          </a:xfrm>
          <a:prstGeom prst="rect">
            <a:avLst/>
          </a:prstGeom>
          <a:noFill/>
        </p:spPr>
      </p:pic>
      <p:pic>
        <p:nvPicPr>
          <p:cNvPr id="6" name="Picture 6" descr="http://www.up700.ws/images/356jb128788154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7245424"/>
          </a:xfrm>
          <a:prstGeom prst="rect">
            <a:avLst/>
          </a:prstGeom>
          <a:noFill/>
        </p:spPr>
      </p:pic>
      <p:pic>
        <p:nvPicPr>
          <p:cNvPr id="5" name="Picture 6" descr="http://www.up700.ws/images/356jb128788154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6" descr="http://forum.hwaml.com/imgcache2/hwaml.com_1307341259_42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097360"/>
            <a:ext cx="558011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0.gstatic.com/images?q=tbn:ANd9GcSQT-qXGviqL72mRYLg2SSWCm0_ELSDg6S-Cc7ykJXKiZG17M5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1470025"/>
          </a:xfrm>
        </p:spPr>
        <p:txBody>
          <a:bodyPr/>
          <a:lstStyle/>
          <a:p>
            <a:r>
              <a:rPr lang="ar-SA" dirty="0" smtClean="0"/>
              <a:t>المرحلة الثانية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552928" cy="2376264"/>
          </a:xfrm>
        </p:spPr>
        <p:txBody>
          <a:bodyPr/>
          <a:lstStyle/>
          <a:p>
            <a:r>
              <a:rPr lang="ar-SA" dirty="0" smtClean="0"/>
              <a:t>على كل طالب </a:t>
            </a:r>
            <a:r>
              <a:rPr lang="ar-SA" dirty="0" smtClean="0"/>
              <a:t>أن يتوجّه للطاولة التي تحمل نفس الرقم الذي </a:t>
            </a:r>
            <a:r>
              <a:rPr lang="ar-SA" dirty="0" smtClean="0"/>
              <a:t>بحوزته. </a:t>
            </a:r>
            <a:endParaRPr lang="ar-SA" dirty="0"/>
          </a:p>
        </p:txBody>
      </p:sp>
      <p:pic>
        <p:nvPicPr>
          <p:cNvPr id="1028" name="Picture 4" descr="http://www.pcc-jer.org/new/uploads/812cd6b5e592e0e503e7cfafd29d5c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6989"/>
            <a:ext cx="3888432" cy="2891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4" descr="http://smiles.o33o.com/data/26/n1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60848"/>
            <a:ext cx="3771875" cy="517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0.gstatic.com/images?q=tbn:ANd9GcSQT-qXGviqL72mRYLg2SSWCm0_ELSDg6S-Cc7ykJXKiZG17M5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44008" y="1628800"/>
            <a:ext cx="3736504" cy="2376264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الطالب الذي يحمل </a:t>
            </a:r>
            <a:r>
              <a:rPr lang="ar-SA" dirty="0" smtClean="0"/>
              <a:t>رقم 6 </a:t>
            </a:r>
            <a:r>
              <a:rPr lang="ar-SA" dirty="0" smtClean="0"/>
              <a:t>عليه أن </a:t>
            </a:r>
            <a:r>
              <a:rPr lang="ar-SA" dirty="0" smtClean="0"/>
              <a:t>يختار المجموعة التي يرغبها ليشرف على الحل ويقوم بعرض المهمة </a:t>
            </a:r>
            <a:r>
              <a:rPr lang="ar-SA" dirty="0" smtClean="0"/>
              <a:t>أمام </a:t>
            </a:r>
            <a:r>
              <a:rPr lang="ar-SA" dirty="0" smtClean="0"/>
              <a:t>الصف.</a:t>
            </a:r>
          </a:p>
          <a:p>
            <a:endParaRPr lang="ar-SA" dirty="0"/>
          </a:p>
        </p:txBody>
      </p:sp>
      <p:pic>
        <p:nvPicPr>
          <p:cNvPr id="6" name="Picture 6" descr="http://gardenofpraise.com/images/multi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214" y="4005064"/>
            <a:ext cx="2324786" cy="28529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717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333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سمة Office</vt:lpstr>
      <vt:lpstr>كل طالب يحصل على رقم يحتفظ به حتى نهاية الدرس.</vt:lpstr>
      <vt:lpstr>الطلاب الذين يحملون الأرقام من 1-6 يشكلون مجموعة واحدة</vt:lpstr>
      <vt:lpstr> عليكم أولًا أن تقرأوا وثيقة حقوق الطفل بتمعّن وتناقشوا بنودها. </vt:lpstr>
      <vt:lpstr>اتّفاقيَّةُ حُقوقِ الطِّفْلِ </vt:lpstr>
      <vt:lpstr>PowerPoint Presentation</vt:lpstr>
      <vt:lpstr>PowerPoint Presentation</vt:lpstr>
      <vt:lpstr>PowerPoint Presentation</vt:lpstr>
      <vt:lpstr>المرحلة الثانية</vt:lpstr>
      <vt:lpstr>PowerPoint Presentation</vt:lpstr>
      <vt:lpstr>المرحلة الثالثة</vt:lpstr>
      <vt:lpstr>المرحلة الرابعة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ahmad1</cp:lastModifiedBy>
  <cp:revision>12</cp:revision>
  <dcterms:created xsi:type="dcterms:W3CDTF">2013-03-15T06:56:48Z</dcterms:created>
  <dcterms:modified xsi:type="dcterms:W3CDTF">2013-05-15T08:47:54Z</dcterms:modified>
</cp:coreProperties>
</file>