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69" r:id="rId3"/>
    <p:sldId id="258" r:id="rId4"/>
    <p:sldId id="260" r:id="rId5"/>
    <p:sldId id="261" r:id="rId6"/>
    <p:sldId id="271" r:id="rId7"/>
    <p:sldId id="270" r:id="rId8"/>
    <p:sldId id="262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80"/>
    <a:srgbClr val="996633"/>
    <a:srgbClr val="666633"/>
    <a:srgbClr val="339933"/>
    <a:srgbClr val="808000"/>
    <a:srgbClr val="660066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FB9E-486B-4830-90B6-DAC39E22385C}" type="datetimeFigureOut">
              <a:rPr lang="he-IL" smtClean="0"/>
              <a:pPr/>
              <a:t>י'/כסלו/תשע"ג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F032-2257-45D5-86A7-47718529A6D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FB9E-486B-4830-90B6-DAC39E22385C}" type="datetimeFigureOut">
              <a:rPr lang="he-IL" smtClean="0"/>
              <a:pPr/>
              <a:t>י'/כסלו/תשע"ג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F032-2257-45D5-86A7-47718529A6D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FB9E-486B-4830-90B6-DAC39E22385C}" type="datetimeFigureOut">
              <a:rPr lang="he-IL" smtClean="0"/>
              <a:pPr/>
              <a:t>י'/כסלו/תשע"ג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F032-2257-45D5-86A7-47718529A6D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FB9E-486B-4830-90B6-DAC39E22385C}" type="datetimeFigureOut">
              <a:rPr lang="he-IL" smtClean="0"/>
              <a:pPr/>
              <a:t>י'/כסלו/תשע"ג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F032-2257-45D5-86A7-47718529A6D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FB9E-486B-4830-90B6-DAC39E22385C}" type="datetimeFigureOut">
              <a:rPr lang="he-IL" smtClean="0"/>
              <a:pPr/>
              <a:t>י'/כסלו/תשע"ג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F032-2257-45D5-86A7-47718529A6D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FB9E-486B-4830-90B6-DAC39E22385C}" type="datetimeFigureOut">
              <a:rPr lang="he-IL" smtClean="0"/>
              <a:pPr/>
              <a:t>י'/כסלו/תשע"ג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F032-2257-45D5-86A7-47718529A6D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FB9E-486B-4830-90B6-DAC39E22385C}" type="datetimeFigureOut">
              <a:rPr lang="he-IL" smtClean="0"/>
              <a:pPr/>
              <a:t>י'/כסלו/תשע"ג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F032-2257-45D5-86A7-47718529A6D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FB9E-486B-4830-90B6-DAC39E22385C}" type="datetimeFigureOut">
              <a:rPr lang="he-IL" smtClean="0"/>
              <a:pPr/>
              <a:t>י'/כסלו/תשע"ג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F032-2257-45D5-86A7-47718529A6D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FB9E-486B-4830-90B6-DAC39E22385C}" type="datetimeFigureOut">
              <a:rPr lang="he-IL" smtClean="0"/>
              <a:pPr/>
              <a:t>י'/כסלו/תשע"ג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F032-2257-45D5-86A7-47718529A6D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FB9E-486B-4830-90B6-DAC39E22385C}" type="datetimeFigureOut">
              <a:rPr lang="he-IL" smtClean="0"/>
              <a:pPr/>
              <a:t>י'/כסלו/תשע"ג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F032-2257-45D5-86A7-47718529A6D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FB9E-486B-4830-90B6-DAC39E22385C}" type="datetimeFigureOut">
              <a:rPr lang="he-IL" smtClean="0"/>
              <a:pPr/>
              <a:t>י'/כסלו/תשע"ג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F032-2257-45D5-86A7-47718529A6D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FB9E-486B-4830-90B6-DAC39E22385C}" type="datetimeFigureOut">
              <a:rPr lang="he-IL" smtClean="0"/>
              <a:pPr/>
              <a:t>י'/כסלו/תשע"ג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5F032-2257-45D5-86A7-47718529A6DA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youtube.com/watch?feature=player_embedded&amp;v=_Z_lAjt-gMw" TargetMode="External"/><Relationship Id="rId7" Type="http://schemas.openxmlformats.org/officeDocument/2006/relationships/hyperlink" Target="http://www.youtube.com/watch?feature=player_embedded&amp;v=wUxyrwXiua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youtube.com/watch?feature=player_embedded&amp;v=sIRQStKU2PE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ryicons.com/files/graphics_previews/autumn_flower.jpg"/>
          <p:cNvPicPr>
            <a:picLocks noChangeAspect="1" noChangeArrowheads="1"/>
          </p:cNvPicPr>
          <p:nvPr/>
        </p:nvPicPr>
        <p:blipFill>
          <a:blip r:embed="rId2" cstate="print"/>
          <a:srcRect l="9450" t="5585" b="5585"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1143000"/>
          </a:xfrm>
        </p:spPr>
        <p:txBody>
          <a:bodyPr>
            <a:normAutofit/>
          </a:bodyPr>
          <a:lstStyle/>
          <a:p>
            <a:r>
              <a:rPr lang="ar-S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الموسيقى العربية</a:t>
            </a:r>
            <a:endParaRPr lang="he-IL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075" y="2780928"/>
            <a:ext cx="4624405" cy="262735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الموسيقى الدينية:</a:t>
            </a:r>
          </a:p>
          <a:p>
            <a:pPr marL="514350" indent="-514350">
              <a:buNone/>
            </a:pP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514350" indent="-514350">
              <a:buFontTx/>
              <a:buChar char="-"/>
            </a:pP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دينية اسلامية: التنغيم الخاص بقراءة القران الكريم.</a:t>
            </a:r>
          </a:p>
          <a:p>
            <a:pPr marL="514350" indent="-514350">
              <a:buNone/>
            </a:pPr>
            <a:endParaRPr lang="ar-S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FontTx/>
              <a:buChar char="-"/>
            </a:pP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دينية مسيحية: طقوس كنائسية. </a:t>
            </a:r>
            <a:endParaRPr lang="he-I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dryicons.com/files/graphics_previews/flowers_and_ribbon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29678" y="0"/>
            <a:ext cx="917367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5976664" cy="1143000"/>
          </a:xfrm>
        </p:spPr>
        <p:txBody>
          <a:bodyPr/>
          <a:lstStyle/>
          <a:p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نَظْرَةُ الإسلام</a:t>
            </a:r>
            <a:endParaRPr lang="he-I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916832"/>
            <a:ext cx="4392488" cy="4525963"/>
          </a:xfrm>
        </p:spPr>
        <p:txBody>
          <a:bodyPr/>
          <a:lstStyle/>
          <a:p>
            <a:pPr algn="ctr">
              <a:buNone/>
            </a:pP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كَيفَ نَظَرَ الإسلامُ لهذا الجانِبِ مِن جَوانِبِ الْفَن؟!.</a:t>
            </a:r>
          </a:p>
          <a:p>
            <a:pPr algn="ctr">
              <a:buNone/>
            </a:pPr>
            <a:endParaRPr lang="ar-S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ar-S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44744" t="37032" r="12454" b="19657"/>
          <a:stretch>
            <a:fillRect/>
          </a:stretch>
        </p:blipFill>
        <p:spPr bwMode="auto">
          <a:xfrm>
            <a:off x="1907704" y="3068960"/>
            <a:ext cx="4896544" cy="325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dryicons.com/files/graphics_previews/swirly_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835">
            <a:off x="362642" y="1261251"/>
            <a:ext cx="8367225" cy="4608512"/>
          </a:xfrm>
          <a:prstGeom prst="rect">
            <a:avLst/>
          </a:prstGeom>
          <a:noFill/>
        </p:spPr>
      </p:pic>
      <p:sp>
        <p:nvSpPr>
          <p:cNvPr id="6" name="Diagonal Stripe 5"/>
          <p:cNvSpPr/>
          <p:nvPr/>
        </p:nvSpPr>
        <p:spPr>
          <a:xfrm>
            <a:off x="0" y="0"/>
            <a:ext cx="1115616" cy="1412776"/>
          </a:xfrm>
          <a:prstGeom prst="diagStripe">
            <a:avLst>
              <a:gd name="adj" fmla="val 72653"/>
            </a:avLst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>
            <a:off x="0" y="0"/>
            <a:ext cx="2015208" cy="2492896"/>
          </a:xfrm>
          <a:prstGeom prst="diagStripe">
            <a:avLst>
              <a:gd name="adj" fmla="val 78500"/>
            </a:avLst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>
            <a:off x="0" y="0"/>
            <a:ext cx="467544" cy="593304"/>
          </a:xfrm>
          <a:prstGeom prst="diagStrip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364594">
            <a:off x="3945879" y="2173280"/>
            <a:ext cx="338437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 smtClean="0">
                <a:latin typeface="Traditional Arabic" pitchFamily="18" charset="-78"/>
                <a:cs typeface="Traditional Arabic" pitchFamily="18" charset="-78"/>
              </a:rPr>
              <a:t>هَلْ يَعْزِفُ أَحَدُكُمْ عَلى آلَةٍ موسيقِيَّة؟</a:t>
            </a:r>
            <a:endParaRPr lang="he-IL" sz="6000" dirty="0"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ryicons.com/files/graphics_previews/flower_swir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197244">
            <a:off x="3808671" y="396112"/>
            <a:ext cx="366361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هَلْ </a:t>
            </a:r>
            <a:r>
              <a:rPr lang="ar-SA" sz="4000" dirty="0" smtClean="0">
                <a:solidFill>
                  <a:srgbClr val="660066"/>
                </a:solidFill>
                <a:latin typeface="Traditional Arabic" pitchFamily="18" charset="-78"/>
                <a:cs typeface="Traditional Arabic" pitchFamily="18" charset="-78"/>
              </a:rPr>
              <a:t>يَختَلِجُ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قَلبُ </a:t>
            </a:r>
            <a:r>
              <a:rPr lang="ar-SA" sz="4000" dirty="0" smtClean="0">
                <a:solidFill>
                  <a:srgbClr val="660066"/>
                </a:solidFill>
                <a:latin typeface="Traditional Arabic" pitchFamily="18" charset="-78"/>
                <a:cs typeface="Traditional Arabic" pitchFamily="18" charset="-78"/>
              </a:rPr>
              <a:t>الْمُستَمِع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dirty="0" smtClean="0">
                <a:solidFill>
                  <a:srgbClr val="660066"/>
                </a:solidFill>
                <a:latin typeface="Traditional Arabic" pitchFamily="18" charset="-78"/>
                <a:cs typeface="Traditional Arabic" pitchFamily="18" charset="-78"/>
              </a:rPr>
              <a:t>إلى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الْموسيقى </a:t>
            </a:r>
            <a:r>
              <a:rPr lang="ar-SA" sz="4000" dirty="0" smtClean="0">
                <a:solidFill>
                  <a:srgbClr val="660066"/>
                </a:solidFill>
                <a:latin typeface="Traditional Arabic" pitchFamily="18" charset="-78"/>
                <a:cs typeface="Traditional Arabic" pitchFamily="18" charset="-78"/>
              </a:rPr>
              <a:t>فَرَحاً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، أمْ يَطفَحُ </a:t>
            </a:r>
            <a:r>
              <a:rPr lang="ar-SA" sz="4000" dirty="0" smtClean="0">
                <a:solidFill>
                  <a:srgbClr val="660066"/>
                </a:solidFill>
                <a:latin typeface="Traditional Arabic" pitchFamily="18" charset="-78"/>
                <a:cs typeface="Traditional Arabic" pitchFamily="18" charset="-78"/>
              </a:rPr>
              <a:t>حُزنَاً وَألَمَاً،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وَلِماذا؟.</a:t>
            </a:r>
            <a:endParaRPr lang="he-IL" sz="4000" dirty="0">
              <a:latin typeface="Traditional Arabic" pitchFamily="18" charset="-78"/>
            </a:endParaRPr>
          </a:p>
        </p:txBody>
      </p:sp>
      <p:sp>
        <p:nvSpPr>
          <p:cNvPr id="9" name="Diagonal Stripe 8"/>
          <p:cNvSpPr/>
          <p:nvPr/>
        </p:nvSpPr>
        <p:spPr>
          <a:xfrm rot="16200000">
            <a:off x="4564" y="5233764"/>
            <a:ext cx="1619672" cy="1628800"/>
          </a:xfrm>
          <a:prstGeom prst="diagStripe">
            <a:avLst>
              <a:gd name="adj" fmla="val 86393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 rot="16200000">
            <a:off x="4564" y="5737820"/>
            <a:ext cx="1115616" cy="1124744"/>
          </a:xfrm>
          <a:prstGeom prst="diagStripe">
            <a:avLst>
              <a:gd name="adj" fmla="val 82502"/>
            </a:avLst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 rot="16200000">
            <a:off x="4564" y="6241876"/>
            <a:ext cx="611560" cy="620688"/>
          </a:xfrm>
          <a:prstGeom prst="diagStripe">
            <a:avLst>
              <a:gd name="adj" fmla="val 677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030" name="Picture 6" descr="http://www.sudan-forall.org/files/N1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029" y="3429000"/>
            <a:ext cx="1481971" cy="2297057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http://s3.amazonaws.com/mbc_actionha/uploads/33633/large.jpg"/>
          <p:cNvPicPr>
            <a:picLocks noChangeAspect="1" noChangeArrowheads="1"/>
          </p:cNvPicPr>
          <p:nvPr/>
        </p:nvPicPr>
        <p:blipFill>
          <a:blip r:embed="rId4" cstate="print"/>
          <a:srcRect l="11671" r="29975"/>
          <a:stretch>
            <a:fillRect/>
          </a:stretch>
        </p:blipFill>
        <p:spPr bwMode="auto">
          <a:xfrm>
            <a:off x="6084168" y="4653136"/>
            <a:ext cx="1719535" cy="177281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ehance.vo.llnwd.net/profiles/51647/projects/298620/516471252074474.jpg"/>
          <p:cNvPicPr>
            <a:picLocks noChangeAspect="1" noChangeArrowheads="1"/>
          </p:cNvPicPr>
          <p:nvPr/>
        </p:nvPicPr>
        <p:blipFill>
          <a:blip r:embed="rId2" cstate="print"/>
          <a:srcRect t="3529" b="13551"/>
          <a:stretch>
            <a:fillRect/>
          </a:stretch>
        </p:blipFill>
        <p:spPr bwMode="auto">
          <a:xfrm>
            <a:off x="2375248" y="0"/>
            <a:ext cx="6373216" cy="68580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0"/>
          <a:ext cx="1763688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3688"/>
              </a:tblGrid>
              <a:tr h="114300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996633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mpd="sng">
                      <a:noFill/>
                    </a:lnB>
                    <a:solidFill>
                      <a:srgbClr val="996633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996633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3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2509" t="34078" r="39136" b="13751"/>
          <a:stretch>
            <a:fillRect/>
          </a:stretch>
        </p:blipFill>
        <p:spPr bwMode="auto">
          <a:xfrm>
            <a:off x="0" y="2420888"/>
            <a:ext cx="16916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21651" t="30313" r="39438" b="25391"/>
          <a:stretch>
            <a:fillRect/>
          </a:stretch>
        </p:blipFill>
        <p:spPr bwMode="auto">
          <a:xfrm>
            <a:off x="0" y="4725144"/>
            <a:ext cx="1763688" cy="89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21650" t="42125" r="39994" b="29328"/>
          <a:stretch>
            <a:fillRect/>
          </a:stretch>
        </p:blipFill>
        <p:spPr bwMode="auto">
          <a:xfrm>
            <a:off x="0" y="3573016"/>
            <a:ext cx="16916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37518" t="25219" r="5227" b="16704"/>
          <a:stretch>
            <a:fillRect/>
          </a:stretch>
        </p:blipFill>
        <p:spPr bwMode="auto">
          <a:xfrm>
            <a:off x="0" y="1268760"/>
            <a:ext cx="17636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ryicons.com/files/graphics_previews/green_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84"/>
            <a:ext cx="8964488" cy="68613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65279">
            <a:off x="1036231" y="3795678"/>
            <a:ext cx="4094908" cy="1083212"/>
          </a:xfrm>
        </p:spPr>
        <p:txBody>
          <a:bodyPr>
            <a:noAutofit/>
          </a:bodyPr>
          <a:lstStyle/>
          <a:p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لا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لا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يق</a:t>
            </a:r>
            <a:r>
              <a:rPr lang="ar-SA" sz="6000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ية</a:t>
            </a:r>
            <a:endParaRPr lang="he-IL" sz="6000" dirty="0">
              <a:ln w="18415" cmpd="sng">
                <a:solidFill>
                  <a:srgbClr val="00808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51520" y="332656"/>
            <a:ext cx="1224136" cy="115212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الات النفخ الهوائية</a:t>
            </a:r>
          </a:p>
          <a:p>
            <a:pPr algn="ctr"/>
            <a:endParaRPr lang="he-IL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55576" y="1412776"/>
            <a:ext cx="1224136" cy="115212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الات المفاتيح</a:t>
            </a:r>
            <a:endParaRPr lang="he-IL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he-IL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7308304" y="5705872"/>
            <a:ext cx="1224136" cy="115212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الالات الايقاعية</a:t>
            </a:r>
          </a:p>
          <a:p>
            <a:pPr algn="ctr"/>
            <a:endParaRPr lang="he-IL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919864" y="4653136"/>
            <a:ext cx="1224136" cy="11521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الالات الوترية</a:t>
            </a:r>
          </a:p>
          <a:p>
            <a:pPr algn="ctr"/>
            <a:endParaRPr lang="he-I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941168"/>
          </a:xfrm>
        </p:spPr>
        <p:txBody>
          <a:bodyPr>
            <a:noAutofit/>
          </a:bodyPr>
          <a:lstStyle/>
          <a:p>
            <a:pPr marL="514350" indent="-514350" algn="justLow">
              <a:buClr>
                <a:srgbClr val="FFC000"/>
              </a:buClr>
              <a:buFont typeface="Wingdings" pitchFamily="2" charset="2"/>
              <a:buChar char="v"/>
            </a:pPr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الالات الوترية:يقصد بها الآلات الموسيقية التي تعتمد على الأوتار المشدودة لتوليد الأصوات.</a:t>
            </a:r>
          </a:p>
          <a:p>
            <a:pPr marL="514350" indent="-514350" algn="justLow">
              <a:buClr>
                <a:srgbClr val="FFC000"/>
              </a:buClr>
              <a:buFont typeface="Wingdings" pitchFamily="2" charset="2"/>
              <a:buChar char="v"/>
            </a:pPr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الالات الايقاعية:وهي التي تصدر الصوت عن طريق الطرق أو الضرب ومثال عليها الطبل والدف والجرس.</a:t>
            </a:r>
          </a:p>
          <a:p>
            <a:pPr marL="514350" indent="-514350" algn="justLow">
              <a:buClr>
                <a:srgbClr val="FFC000"/>
              </a:buClr>
              <a:buFont typeface="Wingdings" pitchFamily="2" charset="2"/>
              <a:buChar char="v"/>
            </a:pPr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الات النفخ الهوائية :ينتج عنها الصوت نتيجة اهتزاز عامود الهواء داخلها بالنفخ وهناك نوعان خشبية مثل الناي و نحاسيه مثل البوق.</a:t>
            </a:r>
          </a:p>
          <a:p>
            <a:pPr marL="514350" indent="-514350" algn="justLow">
              <a:buClr>
                <a:srgbClr val="FFC000"/>
              </a:buClr>
              <a:buFont typeface="Wingdings" pitchFamily="2" charset="2"/>
              <a:buChar char="v"/>
            </a:pPr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آلات المفاتيح :وهي الآلات التي تصدر الصوت عن طريق الضغط أو الطرق على لوحة مفاتيح موسيقية موجودة على الآلة حيث يكون لكل مفتاح صوت معين ومختلف ومثال عليها البيانو</a:t>
            </a:r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he-IL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 algn="justLow">
              <a:buClr>
                <a:srgbClr val="FFC000"/>
              </a:buClr>
              <a:buFont typeface="Wingdings" pitchFamily="2" charset="2"/>
              <a:buChar char="v"/>
            </a:pPr>
            <a:endParaRPr lang="ar-SA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marL="514350" indent="-514350" algn="justLow">
              <a:buClr>
                <a:srgbClr val="FFC000"/>
              </a:buClr>
              <a:buFont typeface="Wingdings" pitchFamily="2" charset="2"/>
              <a:buChar char="v"/>
            </a:pPr>
            <a:endParaRPr lang="ar-SA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لا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لا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يق</a:t>
            </a:r>
            <a:r>
              <a:rPr lang="ar-SA" dirty="0" smtClean="0">
                <a:ln w="18415" cmpd="sng">
                  <a:solidFill>
                    <a:srgbClr val="00808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ية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062" t="41953" r="49697" b="15719"/>
          <a:stretch>
            <a:fillRect/>
          </a:stretch>
        </p:blipFill>
        <p:spPr bwMode="auto">
          <a:xfrm>
            <a:off x="0" y="0"/>
            <a:ext cx="9250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147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الموسيقى العربية</vt:lpstr>
      <vt:lpstr>نَظْرَةُ الإسلام</vt:lpstr>
      <vt:lpstr>Slide 3</vt:lpstr>
      <vt:lpstr>Slide 4</vt:lpstr>
      <vt:lpstr>Slide 5</vt:lpstr>
      <vt:lpstr>أنواع  الالات الموسيقية</vt:lpstr>
      <vt:lpstr>أنواع  الالات الموسيقية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Tsupport</dc:creator>
  <cp:lastModifiedBy>Tsupport</cp:lastModifiedBy>
  <cp:revision>37</cp:revision>
  <dcterms:created xsi:type="dcterms:W3CDTF">2012-11-22T20:57:26Z</dcterms:created>
  <dcterms:modified xsi:type="dcterms:W3CDTF">2012-11-24T14:03:59Z</dcterms:modified>
</cp:coreProperties>
</file>