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96" r:id="rId1"/>
  </p:sldMasterIdLst>
  <p:notesMasterIdLst>
    <p:notesMasterId r:id="rId37"/>
  </p:notesMasterIdLst>
  <p:sldIdLst>
    <p:sldId id="302" r:id="rId2"/>
    <p:sldId id="299" r:id="rId3"/>
    <p:sldId id="300" r:id="rId4"/>
    <p:sldId id="294" r:id="rId5"/>
    <p:sldId id="25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96" r:id="rId15"/>
    <p:sldId id="257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7" r:id="rId26"/>
    <p:sldId id="258" r:id="rId27"/>
    <p:sldId id="259" r:id="rId28"/>
    <p:sldId id="260" r:id="rId29"/>
    <p:sldId id="261" r:id="rId30"/>
    <p:sldId id="262" r:id="rId31"/>
    <p:sldId id="263" r:id="rId32"/>
    <p:sldId id="265" r:id="rId33"/>
    <p:sldId id="266" r:id="rId34"/>
    <p:sldId id="295" r:id="rId35"/>
    <p:sldId id="264" r:id="rId36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A1585AA-6BC6-4B1A-87DA-F942C9C5F1CF}" type="datetimeFigureOut">
              <a:rPr lang="he-IL" smtClean="0"/>
              <a:pPr/>
              <a:t>ח'/סיון/תשע"ב</a:t>
            </a:fld>
            <a:endParaRPr lang="he-IL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B12023-DAA0-4E64-AE1B-EE4B92E84D58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12023-DAA0-4E64-AE1B-EE4B92E84D58}" type="slidenum">
              <a:rPr lang="he-IL" smtClean="0"/>
              <a:pPr/>
              <a:t>26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907-D362-4112-9987-2E261C06A0FA}" type="datetimeFigureOut">
              <a:rPr lang="ar-JO" smtClean="0"/>
              <a:pPr/>
              <a:t>09/07/1433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CF0-2329-4431-8BE2-D641A940E05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907-D362-4112-9987-2E261C06A0FA}" type="datetimeFigureOut">
              <a:rPr lang="ar-JO" smtClean="0"/>
              <a:pPr/>
              <a:t>09/07/1433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CF0-2329-4431-8BE2-D641A940E05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907-D362-4112-9987-2E261C06A0FA}" type="datetimeFigureOut">
              <a:rPr lang="ar-JO" smtClean="0"/>
              <a:pPr/>
              <a:t>09/07/1433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CF0-2329-4431-8BE2-D641A940E05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907-D362-4112-9987-2E261C06A0FA}" type="datetimeFigureOut">
              <a:rPr lang="ar-JO" smtClean="0"/>
              <a:pPr/>
              <a:t>09/07/1433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CF0-2329-4431-8BE2-D641A940E05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907-D362-4112-9987-2E261C06A0FA}" type="datetimeFigureOut">
              <a:rPr lang="ar-JO" smtClean="0"/>
              <a:pPr/>
              <a:t>09/07/1433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CF0-2329-4431-8BE2-D641A940E05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907-D362-4112-9987-2E261C06A0FA}" type="datetimeFigureOut">
              <a:rPr lang="ar-JO" smtClean="0"/>
              <a:pPr/>
              <a:t>09/07/1433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CF0-2329-4431-8BE2-D641A940E05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907-D362-4112-9987-2E261C06A0FA}" type="datetimeFigureOut">
              <a:rPr lang="ar-JO" smtClean="0"/>
              <a:pPr/>
              <a:t>09/07/1433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CF0-2329-4431-8BE2-D641A940E05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907-D362-4112-9987-2E261C06A0FA}" type="datetimeFigureOut">
              <a:rPr lang="ar-JO" smtClean="0"/>
              <a:pPr/>
              <a:t>09/07/1433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CF0-2329-4431-8BE2-D641A940E05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907-D362-4112-9987-2E261C06A0FA}" type="datetimeFigureOut">
              <a:rPr lang="ar-JO" smtClean="0"/>
              <a:pPr/>
              <a:t>09/07/1433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CF0-2329-4431-8BE2-D641A940E05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907-D362-4112-9987-2E261C06A0FA}" type="datetimeFigureOut">
              <a:rPr lang="ar-JO" smtClean="0"/>
              <a:pPr/>
              <a:t>09/07/1433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CF0-2329-4431-8BE2-D641A940E05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2907-D362-4112-9987-2E261C06A0FA}" type="datetimeFigureOut">
              <a:rPr lang="ar-JO" smtClean="0"/>
              <a:pPr/>
              <a:t>09/07/1433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6CF0-2329-4431-8BE2-D641A940E05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22907-D362-4112-9987-2E261C06A0FA}" type="datetimeFigureOut">
              <a:rPr lang="ar-JO" smtClean="0"/>
              <a:pPr/>
              <a:t>09/07/1433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F6CF0-2329-4431-8BE2-D641A940E058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spaceantics.com/image-myspace-graphic/glitter-graphics/image-first-fashion-show.jpg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31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myspaceantics.com/image-myspace-graphic/glitter-graphics/image-first-fashion-show.jpg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3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spaceantics.com/image-myspace-graphic/glitter-graphics/image-first-fashion-show.jpg.html" TargetMode="External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myspaceantics.com/image-myspace-graphic/glitter-graphics/image-first-fashion-show.jpg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3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myspaceantics.com/image-myspace-graphic/glitter-graphics/image-first-fashion-show.jpg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35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slide" Target="slide2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slide" Target="slide29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slide" Target="slide30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slide" Target="slide32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33.xm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slide" Target="slide34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0.png"/><Relationship Id="rId10" Type="http://schemas.openxmlformats.org/officeDocument/2006/relationships/slide" Target="slide35.xml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emf"/><Relationship Id="rId7" Type="http://schemas.openxmlformats.org/officeDocument/2006/relationships/image" Target="../media/image10.png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7.png"/><Relationship Id="rId4" Type="http://schemas.openxmlformats.org/officeDocument/2006/relationships/image" Target="../media/image11.png"/><Relationship Id="rId9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hyperlink" Target="http://ar.wikipedia.org/wiki/%D8%B3%D9%85%D9%86%D8%A9" TargetMode="External"/><Relationship Id="rId4" Type="http://schemas.openxmlformats.org/officeDocument/2006/relationships/slide" Target="slide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png"/><Relationship Id="rId4" Type="http://schemas.openxmlformats.org/officeDocument/2006/relationships/hyperlink" Target="http://alsrdaab.com/vb/showthread.php?t=31669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8.png"/><Relationship Id="rId4" Type="http://schemas.openxmlformats.org/officeDocument/2006/relationships/hyperlink" Target="http://alsrdaab.com/vb/showthread.php?t=31669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gif"/><Relationship Id="rId4" Type="http://schemas.openxmlformats.org/officeDocument/2006/relationships/slide" Target="slide2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hyperlink" Target="http://www.tbeeb.net/a-900.htm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5.jpeg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slide" Target="slide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spaceantics.com/image-myspace-graphic/glitter-graphics/image-first-fashion-show.jpg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slide" Target="slide26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myspaceantics.com/image-myspace-graphic/glitter-graphics/image-first-fashion-show.jpg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2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spaceantics.com/image-myspace-graphic/glitter-graphics/image-first-fashion-show.jpg.html" TargetMode="Externa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spaceantics.com/image-myspace-graphic/glitter-graphics/image-first-fashion-show.jpg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9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myspaceantics.com/image-myspace-graphic/glitter-graphics/image-first-fashion-show.jpg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1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ar-SA" b="1" dirty="0" smtClean="0">
                <a:latin typeface="Sakkal Majalla" pitchFamily="2" charset="-78"/>
                <a:cs typeface="Sakkal Majalla" pitchFamily="2" charset="-78"/>
              </a:rPr>
              <a:t>عليك الإجابة عن السؤال الذي يظهر </a:t>
            </a:r>
            <a:r>
              <a:rPr lang="ar-SA" b="1" dirty="0" err="1" smtClean="0">
                <a:latin typeface="Sakkal Majalla" pitchFamily="2" charset="-78"/>
                <a:cs typeface="Sakkal Majalla" pitchFamily="2" charset="-78"/>
              </a:rPr>
              <a:t>لك</a:t>
            </a:r>
            <a:r>
              <a:rPr lang="ar-SA" b="1" dirty="0" smtClean="0">
                <a:latin typeface="Sakkal Majalla" pitchFamily="2" charset="-78"/>
                <a:cs typeface="Sakkal Majalla" pitchFamily="2" charset="-78"/>
              </a:rPr>
              <a:t> في الشريحة، بعد الإجابة  عن السؤال بشكل صحيح ستنتقل إلى قطعة من الصورة الكاملة.  </a:t>
            </a:r>
          </a:p>
          <a:p>
            <a:pPr algn="just"/>
            <a:r>
              <a:rPr lang="ar-SA" b="1" dirty="0" smtClean="0">
                <a:latin typeface="Sakkal Majalla" pitchFamily="2" charset="-78"/>
                <a:cs typeface="Sakkal Majalla" pitchFamily="2" charset="-78"/>
              </a:rPr>
              <a:t>في حال أنك أخطأت يمكنك المحاولة مرة أخرى بالضغط على العبارة: ”حاول مرة أخرى“ .</a:t>
            </a:r>
          </a:p>
          <a:p>
            <a:pPr algn="just"/>
            <a:r>
              <a:rPr lang="ar-SA" b="1" dirty="0" smtClean="0">
                <a:latin typeface="Sakkal Majalla" pitchFamily="2" charset="-78"/>
                <a:cs typeface="Sakkal Majalla" pitchFamily="2" charset="-78"/>
              </a:rPr>
              <a:t>إذا كانت الإجابة صحيحة فستنتقل لصورة البازل.  وعليك الضغط على السؤال الآتي.</a:t>
            </a:r>
          </a:p>
          <a:p>
            <a:pPr algn="just"/>
            <a:r>
              <a:rPr lang="ar-SA" b="1" dirty="0" smtClean="0">
                <a:latin typeface="Sakkal Majalla" pitchFamily="2" charset="-78"/>
                <a:cs typeface="Sakkal Majalla" pitchFamily="2" charset="-78"/>
              </a:rPr>
              <a:t>لن تتمكن من معرفة الصورة إلا بإجابتك عن جميع الأسئلة بشكل صحيح.</a:t>
            </a:r>
          </a:p>
        </p:txBody>
      </p:sp>
      <p:sp>
        <p:nvSpPr>
          <p:cNvPr id="4" name="Rounded Rectangle 48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 rtl="1"/>
            <a:r>
              <a:rPr lang="ar-SA" sz="3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لتتعرف على  الصورة المخفيّة سر حسب التعليمات الآتية:</a:t>
            </a:r>
            <a:endParaRPr lang="en-US" sz="36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6" name="صورة 5" descr="imagesCADCF70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9793246">
            <a:off x="601012" y="4658152"/>
            <a:ext cx="2010932" cy="1904822"/>
          </a:xfrm>
          <a:prstGeom prst="rect">
            <a:avLst/>
          </a:prstGeom>
        </p:spPr>
      </p:pic>
      <p:pic>
        <p:nvPicPr>
          <p:cNvPr id="7" name="صورة 6" descr="imagesCADCF70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81110">
            <a:off x="6739824" y="4844335"/>
            <a:ext cx="1878170" cy="16140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2.bp.blogspot.com/-OtTp31UyTLg/T2Xp3rsh3bI/AAAAAAAAAD4/c7EhkbRvfv4/s1600/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49898">
            <a:off x="-636647" y="1085141"/>
            <a:ext cx="3748924" cy="374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winnie the pooh balloons 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670205"/>
            <a:ext cx="3744416" cy="504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חץ שמאלה 5"/>
          <p:cNvSpPr/>
          <p:nvPr/>
        </p:nvSpPr>
        <p:spPr>
          <a:xfrm>
            <a:off x="323528" y="5157192"/>
            <a:ext cx="3528392" cy="1558681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 smtClean="0">
                <a:cs typeface="Traditional Arabic" pitchFamily="2" charset="-78"/>
                <a:hlinkClick r:id="rId5" action="ppaction://hlinksldjump"/>
              </a:rPr>
              <a:t>العودة إلى السؤال</a:t>
            </a:r>
            <a:endParaRPr lang="ar-JO" sz="3200" b="1" dirty="0">
              <a:cs typeface="Traditional Arabic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5816" y="476672"/>
            <a:ext cx="4320480" cy="1107996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chemeClr val="accent6">
                  <a:shade val="90000"/>
                  <a:lumMod val="9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6600" b="1" dirty="0" smtClean="0">
                <a:cs typeface="Traditional Arabic" pitchFamily="2" charset="-78"/>
              </a:rPr>
              <a:t>حاول مرة أخرى</a:t>
            </a:r>
            <a:endParaRPr lang="ar-JO" sz="6600" b="1" dirty="0">
              <a:cs typeface="Traditional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98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5816" y="476672"/>
            <a:ext cx="4320480" cy="1107996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chemeClr val="accent6">
                  <a:shade val="90000"/>
                  <a:lumMod val="9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6600" b="1" dirty="0" smtClean="0">
                <a:cs typeface="Traditional Arabic" pitchFamily="2" charset="-78"/>
              </a:rPr>
              <a:t>حاول مرة أخرى</a:t>
            </a:r>
            <a:endParaRPr lang="ar-JO" sz="6600" b="1" dirty="0">
              <a:cs typeface="Traditional Arabic" pitchFamily="2" charset="-78"/>
            </a:endParaRPr>
          </a:p>
        </p:txBody>
      </p:sp>
      <p:pic>
        <p:nvPicPr>
          <p:cNvPr id="5" name="Picture 4" descr="winnie the pooh balloons 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670205"/>
            <a:ext cx="3744416" cy="504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2.bp.blogspot.com/-OtTp31UyTLg/T2Xp3rsh3bI/AAAAAAAAAD4/c7EhkbRvfv4/s1600/X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49898">
            <a:off x="-636647" y="1085141"/>
            <a:ext cx="3748924" cy="374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חץ שמאלה 6"/>
          <p:cNvSpPr/>
          <p:nvPr/>
        </p:nvSpPr>
        <p:spPr>
          <a:xfrm>
            <a:off x="323528" y="5157192"/>
            <a:ext cx="3528392" cy="1558681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 smtClean="0">
                <a:cs typeface="Traditional Arabic" pitchFamily="2" charset="-78"/>
                <a:hlinkClick r:id="rId5" action="ppaction://hlinksldjump"/>
              </a:rPr>
              <a:t>العودة إلى السؤال</a:t>
            </a:r>
            <a:endParaRPr lang="ar-JO" sz="3200" b="1" dirty="0">
              <a:cs typeface="Traditional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568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חץ שמאלה 3"/>
          <p:cNvSpPr/>
          <p:nvPr/>
        </p:nvSpPr>
        <p:spPr>
          <a:xfrm>
            <a:off x="323528" y="5157192"/>
            <a:ext cx="3528392" cy="1558681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 smtClean="0">
                <a:cs typeface="Traditional Arabic" pitchFamily="2" charset="-78"/>
                <a:hlinkClick r:id="rId2" action="ppaction://hlinksldjump"/>
              </a:rPr>
              <a:t>العودة إلى السؤال</a:t>
            </a:r>
            <a:endParaRPr lang="ar-JO" sz="3200" b="1" dirty="0">
              <a:cs typeface="Traditional Arabic" pitchFamily="2" charset="-78"/>
            </a:endParaRPr>
          </a:p>
        </p:txBody>
      </p:sp>
      <p:pic>
        <p:nvPicPr>
          <p:cNvPr id="5" name="Picture 4" descr="winnie the pooh balloons 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670205"/>
            <a:ext cx="3744416" cy="504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2.bp.blogspot.com/-OtTp31UyTLg/T2Xp3rsh3bI/AAAAAAAAAD4/c7EhkbRvfv4/s1600/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49898">
            <a:off x="-636647" y="1085141"/>
            <a:ext cx="3748924" cy="374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915816" y="476672"/>
            <a:ext cx="4320480" cy="1107996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chemeClr val="accent6">
                  <a:shade val="90000"/>
                  <a:lumMod val="9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6600" b="1" dirty="0" smtClean="0">
                <a:cs typeface="Traditional Arabic" pitchFamily="2" charset="-78"/>
              </a:rPr>
              <a:t>حاول مرة أخرى</a:t>
            </a:r>
            <a:endParaRPr lang="ar-JO" sz="6600" b="1" dirty="0">
              <a:cs typeface="Traditional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500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5816" y="476672"/>
            <a:ext cx="4320480" cy="1107996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chemeClr val="accent6">
                  <a:shade val="90000"/>
                  <a:lumMod val="9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6600" b="1" dirty="0" smtClean="0">
                <a:cs typeface="Traditional Arabic" pitchFamily="2" charset="-78"/>
              </a:rPr>
              <a:t>حاول مرة أخرى</a:t>
            </a:r>
            <a:endParaRPr lang="ar-JO" sz="6600" b="1" dirty="0">
              <a:cs typeface="Traditional Arabic" pitchFamily="2" charset="-78"/>
            </a:endParaRPr>
          </a:p>
        </p:txBody>
      </p:sp>
      <p:pic>
        <p:nvPicPr>
          <p:cNvPr id="5" name="Picture 4" descr="winnie the pooh balloons 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670205"/>
            <a:ext cx="3744416" cy="504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חץ שמאלה 5"/>
          <p:cNvSpPr/>
          <p:nvPr/>
        </p:nvSpPr>
        <p:spPr>
          <a:xfrm>
            <a:off x="323528" y="5157192"/>
            <a:ext cx="3528392" cy="1558681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 smtClean="0">
                <a:cs typeface="Traditional Arabic" pitchFamily="2" charset="-78"/>
                <a:hlinkClick r:id="rId4" action="ppaction://hlinksldjump"/>
              </a:rPr>
              <a:t>العودة إلى السؤال</a:t>
            </a:r>
            <a:endParaRPr lang="ar-JO" sz="3200" b="1" dirty="0">
              <a:cs typeface="Traditional Arabic" pitchFamily="2" charset="-78"/>
            </a:endParaRPr>
          </a:p>
        </p:txBody>
      </p:sp>
      <p:pic>
        <p:nvPicPr>
          <p:cNvPr id="7" name="Picture 2" descr="http://2.bp.blogspot.com/-OtTp31UyTLg/T2Xp3rsh3bI/AAAAAAAAAD4/c7EhkbRvfv4/s1600/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49898">
            <a:off x="-636647" y="1085141"/>
            <a:ext cx="3748924" cy="374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2167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5816" y="476672"/>
            <a:ext cx="4320480" cy="1107996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chemeClr val="accent6">
                  <a:shade val="90000"/>
                  <a:lumMod val="9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6600" b="1" dirty="0" smtClean="0">
                <a:cs typeface="Traditional Arabic" pitchFamily="2" charset="-78"/>
              </a:rPr>
              <a:t>حاول مرة أخرى</a:t>
            </a:r>
            <a:endParaRPr lang="ar-JO" sz="6600" b="1" dirty="0">
              <a:cs typeface="Traditional Arabic" pitchFamily="2" charset="-78"/>
            </a:endParaRPr>
          </a:p>
        </p:txBody>
      </p:sp>
      <p:pic>
        <p:nvPicPr>
          <p:cNvPr id="5" name="Picture 4" descr="winnie the pooh balloons 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670205"/>
            <a:ext cx="3744416" cy="504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2.bp.blogspot.com/-OtTp31UyTLg/T2Xp3rsh3bI/AAAAAAAAAD4/c7EhkbRvfv4/s1600/X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49898">
            <a:off x="-636647" y="1085141"/>
            <a:ext cx="3748924" cy="374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חץ שמאלה 6"/>
          <p:cNvSpPr/>
          <p:nvPr/>
        </p:nvSpPr>
        <p:spPr>
          <a:xfrm>
            <a:off x="323528" y="5157192"/>
            <a:ext cx="3528392" cy="1558681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 smtClean="0">
                <a:cs typeface="Traditional Arabic" pitchFamily="2" charset="-78"/>
                <a:hlinkClick r:id="rId5" action="ppaction://hlinksldjump"/>
              </a:rPr>
              <a:t>العودة إلى السؤال</a:t>
            </a:r>
            <a:endParaRPr lang="ar-JO" sz="3200" b="1" dirty="0">
              <a:cs typeface="Traditional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77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1030" y="0"/>
            <a:ext cx="3732970" cy="2312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חץ שמאלה 4"/>
          <p:cNvSpPr/>
          <p:nvPr/>
        </p:nvSpPr>
        <p:spPr>
          <a:xfrm>
            <a:off x="107504" y="5445224"/>
            <a:ext cx="2880320" cy="14127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>
                <a:hlinkClick r:id="rId3" action="ppaction://hlinksldjump"/>
              </a:rPr>
              <a:t>السؤال التالي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382722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00510" y="1"/>
            <a:ext cx="3443489" cy="2132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89533" y="2132856"/>
            <a:ext cx="2810978" cy="223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חץ שמאלה 6"/>
          <p:cNvSpPr/>
          <p:nvPr/>
        </p:nvSpPr>
        <p:spPr>
          <a:xfrm>
            <a:off x="107504" y="5445224"/>
            <a:ext cx="2880320" cy="14127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>
                <a:hlinkClick r:id="rId4" action="ppaction://hlinksldjump"/>
              </a:rPr>
              <a:t>السؤال التالي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288109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00510" y="1"/>
            <a:ext cx="3443489" cy="2132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89533" y="2132856"/>
            <a:ext cx="2810978" cy="223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00511" y="4365103"/>
            <a:ext cx="3443488" cy="249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חץ שמאלה 6"/>
          <p:cNvSpPr/>
          <p:nvPr/>
        </p:nvSpPr>
        <p:spPr>
          <a:xfrm>
            <a:off x="107504" y="5445224"/>
            <a:ext cx="2880320" cy="14127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>
                <a:hlinkClick r:id="rId5" action="ppaction://hlinksldjump"/>
              </a:rPr>
              <a:t>السؤال التالي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279402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00510" y="1"/>
            <a:ext cx="3443489" cy="2132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89533" y="2132856"/>
            <a:ext cx="2810978" cy="223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00511" y="4365103"/>
            <a:ext cx="3443488" cy="249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חץ שמאלה 6"/>
          <p:cNvSpPr/>
          <p:nvPr/>
        </p:nvSpPr>
        <p:spPr>
          <a:xfrm>
            <a:off x="26353" y="5445224"/>
            <a:ext cx="2880320" cy="14127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>
                <a:hlinkClick r:id="rId5" action="ppaction://hlinksldjump"/>
              </a:rPr>
              <a:t>السؤال التالي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205413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509120"/>
            <a:ext cx="2944144" cy="234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70725" y="1"/>
            <a:ext cx="3073273" cy="202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6141" y="2029027"/>
            <a:ext cx="3094585" cy="2457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70725" y="4486491"/>
            <a:ext cx="3073273" cy="2372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חץ שמאלה 7"/>
          <p:cNvSpPr/>
          <p:nvPr/>
        </p:nvSpPr>
        <p:spPr>
          <a:xfrm>
            <a:off x="2944144" y="116632"/>
            <a:ext cx="2880320" cy="14127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>
                <a:hlinkClick r:id="rId6" action="ppaction://hlinksldjump"/>
              </a:rPr>
              <a:t>السؤال التالي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35531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899592" y="154521"/>
            <a:ext cx="770485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3200" b="1" dirty="0" smtClean="0"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أ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هداف الفعاليّة</a:t>
            </a:r>
            <a:endParaRPr kumimoji="0" lang="en-US" sz="3200" b="1" i="0" u="none" strike="noStrike" cap="none" normalizeH="0" baseline="0" dirty="0" smtClean="0">
              <a:ln>
                <a:noFill/>
              </a:ln>
              <a:effectLst/>
              <a:latin typeface="Sakkal Majalla" pitchFamily="2" charset="-78"/>
              <a:cs typeface="Sakkal Majall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JO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أن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يتعرّف الطالب إلى وزن </a:t>
            </a:r>
            <a:r>
              <a:rPr kumimoji="0" lang="ar-JO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الإنسان الذي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يلائم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طوله.</a:t>
            </a:r>
            <a:r>
              <a:rPr kumimoji="0" lang="ar-JO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endParaRPr kumimoji="0" lang="en-US" sz="3200" b="1" i="0" u="none" strike="noStrike" cap="none" normalizeH="0" baseline="0" dirty="0" smtClean="0">
              <a:ln>
                <a:noFill/>
              </a:ln>
              <a:effectLst/>
              <a:latin typeface="Sakkal Majalla" pitchFamily="2" charset="-78"/>
              <a:cs typeface="Sakkal Majall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JO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أن يميّز الطّالب بين الوزن الملائم للطول الملائم عند كل من الرّجل والمر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أ</a:t>
            </a:r>
            <a:r>
              <a:rPr kumimoji="0" lang="ar-JO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ة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.</a:t>
            </a:r>
            <a:r>
              <a:rPr kumimoji="0" lang="ar-JO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endParaRPr kumimoji="0" lang="en-US" sz="3200" b="1" i="0" u="none" strike="noStrike" cap="none" normalizeH="0" baseline="0" dirty="0" smtClean="0">
              <a:ln>
                <a:noFill/>
              </a:ln>
              <a:effectLst/>
              <a:latin typeface="Sakkal Majalla" pitchFamily="2" charset="-78"/>
              <a:cs typeface="Sakkal Majall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JO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أن </a:t>
            </a:r>
            <a:r>
              <a:rPr kumimoji="0" lang="ar-JO" sz="3200" b="1" i="0" u="none" strike="noStrike" cap="none" normalizeH="0" baseline="0" dirty="0" err="1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ي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بحث </a:t>
            </a:r>
            <a:r>
              <a:rPr kumimoji="0" lang="ar-JO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الطّالب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عن معلومات تتعلق بالطول والوزن باستخدام  </a:t>
            </a:r>
            <a:r>
              <a:rPr kumimoji="0" lang="ar-JO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الرّابط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المدرج. </a:t>
            </a:r>
            <a:r>
              <a:rPr kumimoji="0" lang="ar-JO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endParaRPr kumimoji="0" lang="en-US" sz="3200" b="1" i="0" u="none" strike="noStrike" cap="none" normalizeH="0" baseline="0" dirty="0" smtClean="0">
              <a:ln>
                <a:noFill/>
              </a:ln>
              <a:effectLst/>
              <a:latin typeface="Sakkal Majalla" pitchFamily="2" charset="-78"/>
              <a:cs typeface="Sakkal Majall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JO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أن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يقيّم </a:t>
            </a:r>
            <a:r>
              <a:rPr kumimoji="0" lang="ar-JO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الطّالب إجابته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باستخدام قطع </a:t>
            </a:r>
            <a:r>
              <a:rPr kumimoji="0" lang="ar-JO" sz="3200" b="1" i="0" u="none" strike="noStrike" cap="none" normalizeH="0" baseline="0" dirty="0" err="1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البازل</a:t>
            </a:r>
            <a:r>
              <a:rPr kumimoji="0" lang="ar-JO" sz="3200" b="1" i="0" u="none" strike="noStrike" cap="none" normalizeH="0" baseline="0" dirty="0" smtClean="0">
                <a:ln>
                  <a:noFill/>
                </a:ln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.</a:t>
            </a:r>
            <a:endParaRPr kumimoji="0" lang="en-US" sz="3200" b="1" i="0" u="none" strike="noStrike" cap="none" normalizeH="0" baseline="0" dirty="0" smtClean="0">
              <a:ln>
                <a:noFill/>
              </a:ln>
              <a:effectLst/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3" name="صورة 2" descr="imagesCADCF70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9793246">
            <a:off x="566658" y="4530447"/>
            <a:ext cx="2520023" cy="19048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70725" y="1"/>
            <a:ext cx="3073273" cy="202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44144" y="2052797"/>
            <a:ext cx="3094585" cy="2457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70725" y="4486491"/>
            <a:ext cx="3073273" cy="2372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509120"/>
            <a:ext cx="2944144" cy="234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2227"/>
            <a:ext cx="2944144" cy="245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חץ שמאלה 8"/>
          <p:cNvSpPr/>
          <p:nvPr/>
        </p:nvSpPr>
        <p:spPr>
          <a:xfrm>
            <a:off x="2944144" y="308126"/>
            <a:ext cx="2880320" cy="14127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>
                <a:hlinkClick r:id="rId7" action="ppaction://hlinksldjump"/>
              </a:rPr>
              <a:t>السؤال التالي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82549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70725" y="1"/>
            <a:ext cx="3073273" cy="202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44144" y="2052797"/>
            <a:ext cx="3094585" cy="2457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2227"/>
            <a:ext cx="2944144" cy="245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509120"/>
            <a:ext cx="2944144" cy="234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70725" y="4486491"/>
            <a:ext cx="3073273" cy="2372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2944145" cy="2052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חץ שמאלה 9"/>
          <p:cNvSpPr/>
          <p:nvPr/>
        </p:nvSpPr>
        <p:spPr>
          <a:xfrm>
            <a:off x="3051276" y="308126"/>
            <a:ext cx="2880320" cy="14127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>
                <a:hlinkClick r:id="rId8" action="ppaction://hlinksldjump"/>
              </a:rPr>
              <a:t>السؤال التالي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358772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34723" y="1"/>
            <a:ext cx="3109276" cy="2052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44144" y="2052797"/>
            <a:ext cx="3094585" cy="2457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38728" y="4460466"/>
            <a:ext cx="3106131" cy="2397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2944145" cy="2052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2227"/>
            <a:ext cx="2944144" cy="245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89" y="4465997"/>
            <a:ext cx="2944144" cy="234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35016" y="4475175"/>
            <a:ext cx="3162305" cy="2371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חץ שמאלה 10"/>
          <p:cNvSpPr/>
          <p:nvPr/>
        </p:nvSpPr>
        <p:spPr>
          <a:xfrm>
            <a:off x="2935016" y="188640"/>
            <a:ext cx="2880320" cy="14127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>
                <a:hlinkClick r:id="rId9" action="ppaction://hlinksldjump"/>
              </a:rPr>
              <a:t>السؤال التالي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423769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34723" y="1"/>
            <a:ext cx="3109276" cy="2105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44144" y="2052797"/>
            <a:ext cx="3094585" cy="25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34723" y="4531989"/>
            <a:ext cx="3113141" cy="230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46450" y="4562846"/>
            <a:ext cx="3119890" cy="2295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944145" cy="2105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461" y="2105384"/>
            <a:ext cx="2966494" cy="245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89" y="4531990"/>
            <a:ext cx="2944144" cy="234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38729" y="2052226"/>
            <a:ext cx="3105271" cy="247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חץ שמאלה 11"/>
          <p:cNvSpPr/>
          <p:nvPr/>
        </p:nvSpPr>
        <p:spPr>
          <a:xfrm>
            <a:off x="3002136" y="346304"/>
            <a:ext cx="2880320" cy="14127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>
                <a:hlinkClick r:id="rId10" action="ppaction://hlinksldjump"/>
              </a:rPr>
              <a:t>السؤال التالي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2832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66340" y="12669"/>
            <a:ext cx="3109276" cy="2105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38729" y="2052226"/>
            <a:ext cx="3105271" cy="247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34723" y="4531989"/>
            <a:ext cx="3113141" cy="230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44144" y="2052797"/>
            <a:ext cx="3094585" cy="25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46450" y="4562846"/>
            <a:ext cx="3119890" cy="2295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944145" cy="2105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461" y="2105384"/>
            <a:ext cx="2966494" cy="245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89" y="4531990"/>
            <a:ext cx="2944144" cy="234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44144" y="-9648"/>
            <a:ext cx="3122196" cy="2093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מחבר ישר 12"/>
          <p:cNvCxnSpPr/>
          <p:nvPr/>
        </p:nvCxnSpPr>
        <p:spPr>
          <a:xfrm>
            <a:off x="6038729" y="0"/>
            <a:ext cx="0" cy="6876000"/>
          </a:xfrm>
          <a:prstGeom prst="line">
            <a:avLst/>
          </a:prstGeom>
          <a:ln w="762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ישר 14"/>
          <p:cNvCxnSpPr/>
          <p:nvPr/>
        </p:nvCxnSpPr>
        <p:spPr>
          <a:xfrm>
            <a:off x="2944144" y="12669"/>
            <a:ext cx="0" cy="6876000"/>
          </a:xfrm>
          <a:prstGeom prst="line">
            <a:avLst/>
          </a:prstGeom>
          <a:ln w="762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 flipH="1">
            <a:off x="10889" y="2083796"/>
            <a:ext cx="9123575" cy="0"/>
          </a:xfrm>
          <a:prstGeom prst="line">
            <a:avLst/>
          </a:prstGeom>
          <a:ln w="762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 flipH="1">
            <a:off x="52041" y="4510760"/>
            <a:ext cx="9123575" cy="0"/>
          </a:xfrm>
          <a:prstGeom prst="line">
            <a:avLst/>
          </a:prstGeom>
          <a:ln w="762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ישר 18"/>
          <p:cNvCxnSpPr/>
          <p:nvPr/>
        </p:nvCxnSpPr>
        <p:spPr>
          <a:xfrm flipH="1">
            <a:off x="52041" y="12669"/>
            <a:ext cx="9123575" cy="0"/>
          </a:xfrm>
          <a:prstGeom prst="line">
            <a:avLst/>
          </a:prstGeom>
          <a:ln w="762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ישר 19"/>
          <p:cNvCxnSpPr/>
          <p:nvPr/>
        </p:nvCxnSpPr>
        <p:spPr>
          <a:xfrm flipH="1">
            <a:off x="-11461" y="6839202"/>
            <a:ext cx="9123575" cy="0"/>
          </a:xfrm>
          <a:prstGeom prst="line">
            <a:avLst/>
          </a:prstGeom>
          <a:ln w="762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ישר 21"/>
          <p:cNvCxnSpPr/>
          <p:nvPr/>
        </p:nvCxnSpPr>
        <p:spPr>
          <a:xfrm>
            <a:off x="9112114" y="12669"/>
            <a:ext cx="0" cy="6876000"/>
          </a:xfrm>
          <a:prstGeom prst="line">
            <a:avLst/>
          </a:prstGeom>
          <a:ln w="762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/>
          <p:nvPr/>
        </p:nvCxnSpPr>
        <p:spPr>
          <a:xfrm>
            <a:off x="15530" y="-18001"/>
            <a:ext cx="0" cy="6876000"/>
          </a:xfrm>
          <a:prstGeom prst="line">
            <a:avLst/>
          </a:prstGeom>
          <a:ln w="762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3631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imagesCAGSS3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3933056"/>
            <a:ext cx="5760640" cy="2736304"/>
          </a:xfrm>
          <a:prstGeom prst="rect">
            <a:avLst/>
          </a:prstGeom>
        </p:spPr>
      </p:pic>
      <p:pic>
        <p:nvPicPr>
          <p:cNvPr id="5" name="صورة 4" descr="imagesCADXKNX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13217" y="188640"/>
            <a:ext cx="3330783" cy="269214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95536" y="836712"/>
            <a:ext cx="4320480" cy="29238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تذكر عزيزي الطالب النصيحة السابقة </a:t>
            </a:r>
            <a:r>
              <a:rPr lang="ar-SA" sz="3200" b="1" smtClean="0">
                <a:latin typeface="Sakkal Majalla" pitchFamily="2" charset="-78"/>
                <a:cs typeface="Sakkal Majalla" pitchFamily="2" charset="-78"/>
              </a:rPr>
              <a:t>بمتابعة نموك، </a:t>
            </a: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من خلال قياس وزنك وطولك دائمًا.  </a:t>
            </a:r>
            <a:endParaRPr lang="en-US" sz="32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070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ar-JO" sz="3200" b="1" i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أشر إلى </a:t>
            </a:r>
            <a:r>
              <a:rPr lang="ar-SA" sz="3200" b="1" i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الجواب </a:t>
            </a:r>
            <a:r>
              <a:rPr lang="ar-SA" sz="3200" b="1" i="1" dirty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الصحيح، </a:t>
            </a:r>
            <a:r>
              <a:rPr lang="ar-SA" sz="3200" b="1" i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اعتمادًا على المعلومات في الرّابط التالي</a:t>
            </a:r>
            <a:r>
              <a:rPr lang="ar-SA" sz="3600" b="1" i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: </a:t>
            </a:r>
            <a:endParaRPr lang="ar-SA" sz="3600" b="1" dirty="0" smtClean="0">
              <a:solidFill>
                <a:schemeClr val="accent2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lnSpc>
                <a:spcPct val="150000"/>
              </a:lnSpc>
            </a:pPr>
            <a:endParaRPr lang="ar-SA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lnSpc>
                <a:spcPct val="150000"/>
              </a:lnSpc>
            </a:pPr>
            <a:endParaRPr lang="ar-SA" sz="32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lnSpc>
                <a:spcPct val="150000"/>
              </a:lnSpc>
            </a:pPr>
            <a:endParaRPr lang="ar-SA" sz="32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lnSpc>
                <a:spcPct val="150000"/>
              </a:lnSpc>
            </a:pPr>
            <a:r>
              <a:rPr lang="ar-SA" sz="3600" b="1" dirty="0" smtClean="0">
                <a:latin typeface="Sakkal Majalla" pitchFamily="2" charset="-78"/>
                <a:cs typeface="Sakkal Majalla" pitchFamily="2" charset="-78"/>
              </a:rPr>
              <a:t>	</a:t>
            </a:r>
            <a:r>
              <a:rPr lang="ar-SA" sz="36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زادت السمنة عند الأطفال الكنديين في سنوات التسعينات إلى نسبة تقارب: </a:t>
            </a:r>
            <a:r>
              <a:rPr lang="ar-SA" sz="3600" b="1" dirty="0">
                <a:solidFill>
                  <a:schemeClr val="bg1"/>
                </a:solidFill>
                <a:cs typeface="Traditional Arabic" pitchFamily="2" charset="-78"/>
              </a:rPr>
              <a:t/>
            </a:r>
            <a:br>
              <a:rPr lang="ar-SA" sz="3600" b="1" dirty="0">
                <a:solidFill>
                  <a:schemeClr val="bg1"/>
                </a:solidFill>
                <a:cs typeface="Traditional Arabic" pitchFamily="2" charset="-78"/>
              </a:rPr>
            </a:br>
            <a:r>
              <a:rPr lang="ar-SA" sz="36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1- 14%</a:t>
            </a:r>
            <a:r>
              <a:rPr lang="ar-SA" sz="36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ar-SA" sz="36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ar-SA" sz="36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  <a:hlinkClick r:id="rId4" action="ppaction://hlinksldjump"/>
              </a:rPr>
              <a:t>2- 30% </a:t>
            </a:r>
            <a:r>
              <a:rPr lang="ar-SA" sz="36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()</a:t>
            </a:r>
            <a:r>
              <a:rPr lang="ar-SA" sz="36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ar-SA" sz="36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ar-SA" sz="36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3- 11%</a:t>
            </a:r>
            <a:endParaRPr lang="en-US" sz="36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1266" name="Picture 2" descr="C:\Users\Emran\Desktop\wiky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980728"/>
            <a:ext cx="2232248" cy="1296144"/>
          </a:xfrm>
          <a:prstGeom prst="rect">
            <a:avLst/>
          </a:prstGeom>
          <a:noFill/>
        </p:spPr>
      </p:pic>
      <p:sp>
        <p:nvSpPr>
          <p:cNvPr id="5" name="سهم إلى اليسار 4"/>
          <p:cNvSpPr/>
          <p:nvPr/>
        </p:nvSpPr>
        <p:spPr>
          <a:xfrm>
            <a:off x="6156176" y="1196752"/>
            <a:ext cx="1914512" cy="988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6" name="صورة 5" descr="imagesCAH8OMA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3029799">
            <a:off x="746159" y="4528929"/>
            <a:ext cx="1944216" cy="163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715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51520" y="260648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2800" b="1" i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تعود أسباب </a:t>
            </a:r>
            <a:r>
              <a:rPr lang="ar-SA" sz="2800" b="1" i="1" dirty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السمنة </a:t>
            </a:r>
            <a:r>
              <a:rPr lang="ar-SA" sz="2800" b="1" i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إلى </a:t>
            </a:r>
            <a:r>
              <a:rPr lang="ar-SA" sz="2800" b="1" i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he-IL" sz="2800" b="1" i="1" dirty="0" smtClean="0">
                <a:latin typeface="Sakkal Majalla" pitchFamily="2" charset="-78"/>
              </a:rPr>
              <a:t> </a:t>
            </a:r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عوامل خارجية </a:t>
            </a:r>
            <a:r>
              <a:rPr lang="he-IL" sz="2800" b="1" i="1" dirty="0">
                <a:latin typeface="Sakkal Majalla" pitchFamily="2" charset="-78"/>
              </a:rPr>
              <a:t>: </a:t>
            </a:r>
            <a:r>
              <a:rPr lang="ar-SA" sz="2800" b="1" i="1" dirty="0">
                <a:latin typeface="Sakkal Majalla" pitchFamily="2" charset="-78"/>
                <a:cs typeface="Sakkal Majalla" pitchFamily="2" charset="-78"/>
              </a:rPr>
              <a:t>الإفراط في تناول الطعام والعادات الغذائية الخاطئة وقلة النشاط والحركة ويعتبر هذا العمل هو المسبب في أكثر من </a:t>
            </a:r>
            <a:r>
              <a:rPr lang="he-IL" sz="2800" b="1" i="1" dirty="0">
                <a:latin typeface="Sakkal Majalla" pitchFamily="2" charset="-78"/>
              </a:rPr>
              <a:t>95% </a:t>
            </a:r>
            <a:r>
              <a:rPr lang="ar-SA" sz="2800" b="1" i="1" dirty="0">
                <a:latin typeface="Sakkal Majalla" pitchFamily="2" charset="-78"/>
                <a:cs typeface="Sakkal Majalla" pitchFamily="2" charset="-78"/>
              </a:rPr>
              <a:t>من الحالات </a:t>
            </a:r>
            <a:r>
              <a:rPr lang="he-IL" sz="2800" b="1" i="1" dirty="0">
                <a:latin typeface="Sakkal Majalla" pitchFamily="2" charset="-78"/>
              </a:rPr>
              <a:t>. </a:t>
            </a:r>
            <a:br>
              <a:rPr lang="he-IL" sz="2800" b="1" i="1" dirty="0">
                <a:latin typeface="Sakkal Majalla" pitchFamily="2" charset="-78"/>
              </a:rPr>
            </a:br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عوامل داخلية </a:t>
            </a:r>
            <a:r>
              <a:rPr lang="he-IL" sz="2800" b="1" i="1" dirty="0">
                <a:latin typeface="Sakkal Majalla" pitchFamily="2" charset="-78"/>
              </a:rPr>
              <a:t>: </a:t>
            </a:r>
            <a:r>
              <a:rPr lang="ar-SA" sz="2800" b="1" i="1" dirty="0">
                <a:latin typeface="Sakkal Majalla" pitchFamily="2" charset="-78"/>
                <a:cs typeface="Sakkal Majalla" pitchFamily="2" charset="-78"/>
              </a:rPr>
              <a:t>مثل زيادة إفراز الغدد الكظرية وقلة نشاط الغدد </a:t>
            </a:r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الدرقية.</a:t>
            </a:r>
            <a:endParaRPr lang="ar-SA" sz="2800" b="1" i="1" dirty="0" smtClean="0">
              <a:latin typeface="Sakkal Majalla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ar-SA" sz="28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يمكنك تعريف السمنة من خلال قراءتك  للمعلومات السابقة بأنها: </a:t>
            </a:r>
            <a:r>
              <a:rPr lang="he-IL" sz="2800" b="1" dirty="0">
                <a:latin typeface="Sakkal Majalla" pitchFamily="2" charset="-78"/>
              </a:rPr>
              <a:t/>
            </a:r>
            <a:br>
              <a:rPr lang="he-IL" sz="2800" b="1" dirty="0">
                <a:latin typeface="Sakkal Majalla" pitchFamily="2" charset="-78"/>
              </a:rPr>
            </a:br>
            <a:r>
              <a:rPr lang="ar-JO" sz="2800" b="1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1-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ازدياد</a:t>
            </a:r>
            <a:r>
              <a:rPr lang="ar-SA" sz="2800" b="1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نسبة </a:t>
            </a:r>
            <a:r>
              <a:rPr lang="ar-SA" sz="2800" dirty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حدوث المضاعفات عند التعرض للجراحة أو الحمل أو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الولادة</a:t>
            </a:r>
            <a:r>
              <a:rPr lang="ar-JO" sz="2800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.</a:t>
            </a:r>
            <a:endParaRPr lang="en-US" sz="2800" dirty="0" smtClean="0">
              <a:latin typeface="Sakkal Majalla" pitchFamily="2" charset="-78"/>
              <a:cs typeface="Sakkal Majalla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ar-JO" sz="2800" dirty="0" smtClean="0"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2-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حالة تحدث عن زيادة الطاقة المستهلكة من الغذاء عن ما هو مطلوب أو مستخدم منها</a:t>
            </a:r>
            <a:r>
              <a:rPr lang="he-IL" sz="2800" dirty="0" smtClean="0">
                <a:latin typeface="Sakkal Majalla" pitchFamily="2" charset="-78"/>
                <a:hlinkClick r:id="rId3" action="ppaction://hlinksldjump"/>
              </a:rPr>
              <a:t>.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 </a:t>
            </a:r>
            <a:endParaRPr lang="en-US" sz="2800" dirty="0" smtClean="0">
              <a:latin typeface="Sakkal Majalla" pitchFamily="2" charset="-78"/>
              <a:cs typeface="Sakkal Majalla" pitchFamily="2" charset="-78"/>
            </a:endParaRPr>
          </a:p>
          <a:p>
            <a:pPr lvl="0" algn="just">
              <a:lnSpc>
                <a:spcPct val="150000"/>
              </a:lnSpc>
            </a:pPr>
            <a:r>
              <a:rPr lang="ar-JO" sz="2800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3- </a:t>
            </a:r>
            <a:r>
              <a:rPr lang="ar-SA" sz="2800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زيادة </a:t>
            </a:r>
            <a:r>
              <a:rPr lang="ar-SA" sz="2800" dirty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إفراز الغدد الكظرية وقلة نشاط الغدد الدرقية</a:t>
            </a:r>
            <a:r>
              <a:rPr lang="he-IL" sz="2800" dirty="0">
                <a:latin typeface="Sakkal Majalla" pitchFamily="2" charset="-78"/>
                <a:hlinkClick r:id="rId2" action="ppaction://hlinksldjump"/>
              </a:rPr>
              <a:t>.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3" name="صورة 2" descr="imagesCA4T130Q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925639">
            <a:off x="423787" y="5071490"/>
            <a:ext cx="1132269" cy="164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9848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0" y="332656"/>
            <a:ext cx="896347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استخرج الوزن المثالي عن طريق الرابط التالي</a:t>
            </a:r>
            <a:r>
              <a:rPr lang="he-IL" sz="36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</a:rPr>
              <a:t>:</a:t>
            </a:r>
          </a:p>
          <a:p>
            <a:r>
              <a:rPr lang="he-IL" sz="5400" b="1" dirty="0" smtClean="0">
                <a:latin typeface="Sakkal Majalla" pitchFamily="2" charset="-78"/>
              </a:rPr>
              <a:t> </a:t>
            </a:r>
            <a:endParaRPr lang="en-US" sz="5400" b="1" dirty="0" smtClean="0">
              <a:latin typeface="Sakkal Majalla" pitchFamily="2" charset="-78"/>
              <a:cs typeface="Sakkal Majalla" pitchFamily="2" charset="-78"/>
            </a:endParaRPr>
          </a:p>
          <a:p>
            <a:endParaRPr lang="ar-SA" sz="4400" b="1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lnSpc>
                <a:spcPct val="150000"/>
              </a:lnSpc>
            </a:pP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إذا </a:t>
            </a:r>
            <a:r>
              <a:rPr lang="ar-SA" sz="3200" b="1" dirty="0">
                <a:latin typeface="Sakkal Majalla" pitchFamily="2" charset="-78"/>
                <a:cs typeface="Sakkal Majalla" pitchFamily="2" charset="-78"/>
              </a:rPr>
              <a:t>كان طول رجل </a:t>
            </a:r>
            <a:r>
              <a:rPr lang="he-IL" sz="2800" b="1" dirty="0">
                <a:latin typeface="Sakkal Majalla" pitchFamily="2" charset="-78"/>
              </a:rPr>
              <a:t>170</a:t>
            </a:r>
            <a:r>
              <a:rPr lang="he-IL" sz="3200" b="1" dirty="0">
                <a:latin typeface="Sakkal Majalla" pitchFamily="2" charset="-78"/>
              </a:rPr>
              <a:t> </a:t>
            </a: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سم، </a:t>
            </a:r>
            <a:r>
              <a:rPr lang="ar-SA" sz="3200" b="1" dirty="0">
                <a:latin typeface="Sakkal Majalla" pitchFamily="2" charset="-78"/>
                <a:cs typeface="Sakkal Majalla" pitchFamily="2" charset="-78"/>
              </a:rPr>
              <a:t>فكم يجب </a:t>
            </a: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أن </a:t>
            </a:r>
            <a:r>
              <a:rPr lang="ar-SA" sz="3200" b="1" dirty="0">
                <a:latin typeface="Sakkal Majalla" pitchFamily="2" charset="-78"/>
                <a:cs typeface="Sakkal Majalla" pitchFamily="2" charset="-78"/>
              </a:rPr>
              <a:t>يكون </a:t>
            </a: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وزنه:</a:t>
            </a:r>
            <a:r>
              <a:rPr lang="ar-SA" sz="32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؟</a:t>
            </a:r>
            <a:endParaRPr lang="en-US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lvl="0">
              <a:lnSpc>
                <a:spcPct val="150000"/>
              </a:lnSpc>
            </a:pPr>
            <a:r>
              <a:rPr lang="en-US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76 – </a:t>
            </a:r>
            <a:r>
              <a:rPr lang="en-US" sz="32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79 -1</a:t>
            </a:r>
            <a:endParaRPr lang="en-US" sz="32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lvl="0"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62 – 69 -2</a:t>
            </a:r>
            <a:endParaRPr lang="en-US" sz="32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lvl="0"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60 – 66 -3</a:t>
            </a:r>
            <a:endParaRPr lang="en-US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9217" name="Picture 1" descr="C:\Users\Emran\Desktop\net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1124744"/>
            <a:ext cx="1885751" cy="1152128"/>
          </a:xfrm>
          <a:prstGeom prst="rect">
            <a:avLst/>
          </a:prstGeom>
          <a:noFill/>
        </p:spPr>
      </p:pic>
      <p:sp>
        <p:nvSpPr>
          <p:cNvPr id="5" name="سهم إلى اليسار 4"/>
          <p:cNvSpPr/>
          <p:nvPr/>
        </p:nvSpPr>
        <p:spPr>
          <a:xfrm>
            <a:off x="5580112" y="1340768"/>
            <a:ext cx="1800200" cy="8640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6" name="صورة 5" descr="imagesCAS5N56J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0389622">
            <a:off x="515456" y="4464639"/>
            <a:ext cx="2679055" cy="242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231891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0" y="260648"/>
            <a:ext cx="896347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استخرج الوزن المثالي عن طريق الرابط التالي</a:t>
            </a:r>
            <a:r>
              <a:rPr lang="he-IL" sz="36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</a:rPr>
              <a:t>:</a:t>
            </a:r>
          </a:p>
          <a:p>
            <a:r>
              <a:rPr lang="he-IL" sz="5400" b="1" dirty="0" smtClean="0">
                <a:latin typeface="Sakkal Majalla" pitchFamily="2" charset="-78"/>
              </a:rPr>
              <a:t> </a:t>
            </a:r>
          </a:p>
          <a:p>
            <a:endParaRPr lang="ar-SA" sz="4400" b="1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lnSpc>
                <a:spcPct val="150000"/>
              </a:lnSpc>
            </a:pPr>
            <a:endParaRPr lang="ar-SA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lnSpc>
                <a:spcPct val="150000"/>
              </a:lnSpc>
            </a:pP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إذا </a:t>
            </a:r>
            <a:r>
              <a:rPr lang="ar-SA" sz="3200" b="1" dirty="0">
                <a:latin typeface="Sakkal Majalla" pitchFamily="2" charset="-78"/>
                <a:cs typeface="Sakkal Majalla" pitchFamily="2" charset="-78"/>
              </a:rPr>
              <a:t>كان طول </a:t>
            </a: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المرأة </a:t>
            </a:r>
            <a:r>
              <a:rPr lang="en-US" sz="3200" b="1" dirty="0">
                <a:latin typeface="Sakkal Majalla" pitchFamily="2" charset="-78"/>
                <a:cs typeface="Sakkal Majalla" pitchFamily="2" charset="-78"/>
              </a:rPr>
              <a:t>155 </a:t>
            </a:r>
            <a:r>
              <a:rPr lang="ar-SA" sz="3200" b="1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سم، </a:t>
            </a:r>
            <a:r>
              <a:rPr lang="ar-SA" sz="3200" b="1" dirty="0">
                <a:latin typeface="Sakkal Majalla" pitchFamily="2" charset="-78"/>
                <a:cs typeface="Sakkal Majalla" pitchFamily="2" charset="-78"/>
              </a:rPr>
              <a:t>فكم يجب أ</a:t>
            </a: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ن </a:t>
            </a:r>
            <a:r>
              <a:rPr lang="ar-SA" sz="3200" b="1" dirty="0">
                <a:latin typeface="Sakkal Majalla" pitchFamily="2" charset="-78"/>
                <a:cs typeface="Sakkal Majalla" pitchFamily="2" charset="-78"/>
              </a:rPr>
              <a:t>يكون وزنها؟</a:t>
            </a:r>
            <a:endParaRPr lang="en-US" sz="3200" b="1" dirty="0">
              <a:latin typeface="Sakkal Majalla" pitchFamily="2" charset="-78"/>
              <a:cs typeface="Sakkal Majalla" pitchFamily="2" charset="-78"/>
            </a:endParaRPr>
          </a:p>
          <a:p>
            <a:pPr lvl="0">
              <a:lnSpc>
                <a:spcPct val="150000"/>
              </a:lnSpc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50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– 55 -1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lvl="0">
              <a:lnSpc>
                <a:spcPct val="150000"/>
              </a:lnSpc>
            </a:pPr>
            <a:r>
              <a:rPr lang="en-US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53 – </a:t>
            </a:r>
            <a:r>
              <a:rPr lang="en-US" sz="32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58 -2</a:t>
            </a:r>
            <a:endParaRPr lang="en-US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lvl="0">
              <a:lnSpc>
                <a:spcPct val="150000"/>
              </a:lnSpc>
            </a:pPr>
            <a:r>
              <a:rPr lang="en-US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44 – </a:t>
            </a:r>
            <a:r>
              <a:rPr lang="en-US" sz="32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50 -3</a:t>
            </a:r>
            <a:endParaRPr lang="en-US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8193" name="Picture 1" descr="C:\Users\Emran\Desktop\net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1196752"/>
            <a:ext cx="2029767" cy="1296144"/>
          </a:xfrm>
          <a:prstGeom prst="rect">
            <a:avLst/>
          </a:prstGeom>
          <a:noFill/>
        </p:spPr>
      </p:pic>
      <p:sp>
        <p:nvSpPr>
          <p:cNvPr id="5" name="سهم إلى اليسار 4"/>
          <p:cNvSpPr/>
          <p:nvPr/>
        </p:nvSpPr>
        <p:spPr>
          <a:xfrm>
            <a:off x="5796136" y="1484784"/>
            <a:ext cx="1656184" cy="9361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6" name="صورة 5" descr="imagesCAUPTBB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9483902">
            <a:off x="1343622" y="4291913"/>
            <a:ext cx="1632624" cy="230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77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11560" y="332657"/>
            <a:ext cx="8208912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JO" sz="3200" b="1" dirty="0" smtClean="0"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أن يكوّن الطّالب صورة من </a:t>
            </a:r>
            <a:r>
              <a:rPr lang="ar-JO" sz="3200" b="1" dirty="0" err="1" smtClean="0"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البازل</a:t>
            </a:r>
            <a:r>
              <a:rPr lang="ar-SA" sz="3200" b="1" dirty="0" smtClean="0"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من خلال إجاباته الصحيحة عن الأسئلة. 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3200" b="1" dirty="0" smtClean="0"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أن يربط الطالب بين المعلومات التي توصل إليها بأحداث القصة ” مدينة الصحة“ 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3200" b="1" dirty="0" smtClean="0"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أن يستنتج الطالب العلاقة بين الغذاء الصحي ونمو الجسم المثالي.</a:t>
            </a:r>
            <a:r>
              <a:rPr lang="ar-JO" sz="3200" b="1" dirty="0" smtClean="0"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endParaRPr lang="en-US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imagesCADCF70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9793246">
            <a:off x="562455" y="4514821"/>
            <a:ext cx="2582313" cy="19048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79512" y="260648"/>
            <a:ext cx="8711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كيف يستطيع </a:t>
            </a:r>
            <a:r>
              <a:rPr lang="ar-SA" sz="3600" b="1" dirty="0" err="1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</a:t>
            </a:r>
            <a:r>
              <a:rPr lang="ar-JO" sz="36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إ</a:t>
            </a:r>
            <a:r>
              <a:rPr lang="ar-SA" sz="36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نسان </a:t>
            </a:r>
            <a:r>
              <a:rPr lang="ar-JO" sz="3600" b="1" dirty="0" err="1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أ</a:t>
            </a:r>
            <a:r>
              <a:rPr lang="ar-SA" sz="36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ن </a:t>
            </a:r>
            <a:r>
              <a:rPr lang="ar-SA" sz="3600" b="1" dirty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يحافظ على </a:t>
            </a:r>
            <a:r>
              <a:rPr lang="ar-JO" sz="36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وزنه</a:t>
            </a:r>
            <a:r>
              <a:rPr lang="ar-SA" sz="36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600" b="1" dirty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المثالي</a:t>
            </a:r>
            <a:r>
              <a:rPr lang="ar-SA" sz="36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؟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lvl="0">
              <a:lnSpc>
                <a:spcPct val="150000"/>
              </a:lnSpc>
            </a:pPr>
            <a:r>
              <a:rPr lang="ar-JO" sz="3600" b="1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1- </a:t>
            </a:r>
            <a:r>
              <a:rPr lang="ar-SA" sz="3600" b="1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الإكثار </a:t>
            </a:r>
            <a:r>
              <a:rPr lang="ar-SA" sz="3600" b="1" dirty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من </a:t>
            </a:r>
            <a:r>
              <a:rPr lang="ar-SA" sz="3600" b="1" dirty="0" err="1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ال</a:t>
            </a:r>
            <a:r>
              <a:rPr lang="ar-JO" sz="3600" b="1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أ</a:t>
            </a:r>
            <a:r>
              <a:rPr lang="ar-SA" sz="3600" b="1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كل </a:t>
            </a:r>
            <a:r>
              <a:rPr lang="ar-SA" sz="3600" b="1" dirty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الصحي والرياضة </a:t>
            </a:r>
            <a:r>
              <a:rPr lang="ar-SA" sz="3600" b="1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البدني</a:t>
            </a:r>
            <a:r>
              <a:rPr lang="ar-JO" sz="3600" b="1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ّ</a:t>
            </a:r>
            <a:r>
              <a:rPr lang="ar-SA" sz="3600" b="1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ة</a:t>
            </a:r>
            <a:r>
              <a:rPr lang="he-IL" sz="3600" b="1" dirty="0" smtClean="0">
                <a:latin typeface="Sakkal Majalla" pitchFamily="2" charset="-78"/>
                <a:hlinkClick r:id="rId2" action="ppaction://hlinksldjump"/>
              </a:rPr>
              <a:t>.</a:t>
            </a:r>
            <a:endParaRPr lang="en-US" sz="3600" b="1" dirty="0">
              <a:latin typeface="Sakkal Majalla" pitchFamily="2" charset="-78"/>
              <a:cs typeface="Sakkal Majalla" pitchFamily="2" charset="-78"/>
            </a:endParaRPr>
          </a:p>
          <a:p>
            <a:pPr lvl="0">
              <a:lnSpc>
                <a:spcPct val="150000"/>
              </a:lnSpc>
            </a:pPr>
            <a:r>
              <a:rPr lang="ar-JO" sz="3600" b="1" dirty="0" smtClean="0"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2- أ</a:t>
            </a:r>
            <a:r>
              <a:rPr lang="ar-SA" sz="3600" b="1" dirty="0" smtClean="0"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كل </a:t>
            </a:r>
            <a:r>
              <a:rPr lang="ar-SA" sz="3600" b="1" dirty="0"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الكثير من الحلوى</a:t>
            </a:r>
            <a:r>
              <a:rPr lang="he-IL" sz="3600" b="1" dirty="0">
                <a:latin typeface="Sakkal Majalla" pitchFamily="2" charset="-78"/>
                <a:hlinkClick r:id="rId3" action="ppaction://hlinksldjump"/>
              </a:rPr>
              <a:t>.</a:t>
            </a:r>
            <a:endParaRPr lang="en-US" sz="3600" b="1" dirty="0">
              <a:latin typeface="Sakkal Majalla" pitchFamily="2" charset="-78"/>
              <a:cs typeface="Sakkal Majalla" pitchFamily="2" charset="-78"/>
            </a:endParaRPr>
          </a:p>
          <a:p>
            <a:pPr lvl="0">
              <a:lnSpc>
                <a:spcPct val="150000"/>
              </a:lnSpc>
            </a:pPr>
            <a:r>
              <a:rPr lang="ar-JO" sz="3600" b="1" dirty="0" smtClean="0"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3- </a:t>
            </a:r>
            <a:r>
              <a:rPr lang="ar-SA" sz="3600" b="1" dirty="0" smtClean="0"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الإكثار </a:t>
            </a:r>
            <a:r>
              <a:rPr lang="ar-SA" sz="3600" b="1" dirty="0"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من </a:t>
            </a:r>
            <a:r>
              <a:rPr lang="ar-SA" sz="3600" b="1" dirty="0" err="1" smtClean="0"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ال</a:t>
            </a:r>
            <a:r>
              <a:rPr lang="ar-JO" sz="3600" b="1" dirty="0" smtClean="0"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أ</a:t>
            </a:r>
            <a:r>
              <a:rPr lang="ar-SA" sz="3600" b="1" dirty="0" smtClean="0"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كل </a:t>
            </a:r>
            <a:r>
              <a:rPr lang="ar-SA" sz="3600" b="1" dirty="0"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في الليل</a:t>
            </a:r>
            <a:r>
              <a:rPr lang="he-IL" sz="3600" b="1" dirty="0">
                <a:latin typeface="Sakkal Majalla" pitchFamily="2" charset="-78"/>
                <a:hlinkClick r:id="rId3" action="ppaction://hlinksldjump"/>
              </a:rPr>
              <a:t>.</a:t>
            </a:r>
            <a:endParaRPr lang="en-US" sz="3600" b="1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5" name="صورة 4" descr="imagesCAB3BNM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3356992"/>
            <a:ext cx="2385120" cy="335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730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207751" y="332656"/>
            <a:ext cx="7359707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ar-SA" sz="3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مَن مِن </a:t>
            </a:r>
            <a:r>
              <a:rPr lang="ar-SA" sz="36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بين هؤلاء يتمتع بصحة جيّدة </a:t>
            </a:r>
            <a:r>
              <a:rPr lang="ar-SA" sz="3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حسب رأيك؟</a:t>
            </a:r>
            <a:endParaRPr lang="en-US" sz="36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1266" name="Picture 2" descr="C:\Documents and Settings\laila92\שולחן העבודה\6(48)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4191000" cy="4394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5" name="תמונה 4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50928" y="1340769"/>
            <a:ext cx="3869543" cy="4394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386431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0" y="0"/>
            <a:ext cx="9144000" cy="313932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4400" b="1" dirty="0" smtClean="0">
                <a:solidFill>
                  <a:schemeClr val="bg1"/>
                </a:solidFill>
                <a:cs typeface="Traditional Arabic" pitchFamily="2" charset="-78"/>
              </a:rPr>
              <a:t> </a:t>
            </a:r>
            <a:r>
              <a:rPr lang="ar-JO" sz="4400" b="1" dirty="0" smtClean="0">
                <a:solidFill>
                  <a:schemeClr val="tx1"/>
                </a:solidFill>
                <a:cs typeface="Traditional Arabic" pitchFamily="2" charset="-78"/>
              </a:rPr>
              <a:t>اضغط على الإجابة الصحيحة:</a:t>
            </a:r>
          </a:p>
          <a:p>
            <a:pPr>
              <a:lnSpc>
                <a:spcPct val="150000"/>
              </a:lnSpc>
            </a:pPr>
            <a:r>
              <a:rPr lang="ar-SA" sz="4400" b="1" dirty="0" smtClean="0">
                <a:solidFill>
                  <a:schemeClr val="tx1"/>
                </a:solidFill>
                <a:cs typeface="Traditional Arabic" pitchFamily="2" charset="-78"/>
              </a:rPr>
              <a:t> الطفل </a:t>
            </a:r>
            <a:r>
              <a:rPr lang="ar-SA" sz="4400" b="1" dirty="0">
                <a:solidFill>
                  <a:schemeClr val="tx1"/>
                </a:solidFill>
                <a:cs typeface="Traditional Arabic" pitchFamily="2" charset="-78"/>
              </a:rPr>
              <a:t>الذي يكون وزنه </a:t>
            </a:r>
            <a:r>
              <a:rPr lang="ar-SA" sz="4400" b="1" dirty="0" smtClean="0">
                <a:solidFill>
                  <a:schemeClr val="tx1"/>
                </a:solidFill>
                <a:cs typeface="Traditional Arabic" pitchFamily="2" charset="-78"/>
              </a:rPr>
              <a:t>ملائمًا </a:t>
            </a:r>
            <a:r>
              <a:rPr lang="ar-SA" sz="4400" b="1" dirty="0">
                <a:solidFill>
                  <a:schemeClr val="tx1"/>
                </a:solidFill>
                <a:cs typeface="Traditional Arabic" pitchFamily="2" charset="-78"/>
              </a:rPr>
              <a:t>لطوله هو </a:t>
            </a:r>
            <a:r>
              <a:rPr lang="ar-SA" sz="4400" b="1" dirty="0" smtClean="0">
                <a:solidFill>
                  <a:schemeClr val="tx1"/>
                </a:solidFill>
                <a:cs typeface="Traditional Arabic" pitchFamily="2" charset="-78"/>
              </a:rPr>
              <a:t>طفل</a:t>
            </a:r>
            <a:r>
              <a:rPr lang="ar-JO" sz="4400" b="1" dirty="0" err="1" smtClean="0">
                <a:solidFill>
                  <a:schemeClr val="tx1"/>
                </a:solidFill>
                <a:cs typeface="Traditional Arabic" pitchFamily="2" charset="-78"/>
              </a:rPr>
              <a:t>...</a:t>
            </a:r>
            <a:r>
              <a:rPr lang="ar-JO" sz="4400" b="1" dirty="0" smtClean="0">
                <a:solidFill>
                  <a:schemeClr val="tx1"/>
                </a:solidFill>
                <a:cs typeface="Traditional Arabic" pitchFamily="2" charset="-78"/>
              </a:rPr>
              <a:t> </a:t>
            </a:r>
            <a:r>
              <a:rPr lang="ar-SA" sz="4400" b="1" dirty="0" err="1" smtClean="0">
                <a:solidFill>
                  <a:schemeClr val="bg1"/>
                </a:solidFill>
                <a:cs typeface="Traditional Arabic" pitchFamily="2" charset="-78"/>
              </a:rPr>
              <a:t>________</a:t>
            </a:r>
            <a:r>
              <a:rPr lang="ar-SA" sz="4400" b="1" dirty="0" smtClean="0">
                <a:solidFill>
                  <a:schemeClr val="bg1"/>
                </a:solidFill>
                <a:cs typeface="Traditional Arabic" pitchFamily="2" charset="-78"/>
              </a:rPr>
              <a:t>(</a:t>
            </a:r>
            <a:r>
              <a:rPr lang="ar-SA" sz="4400" b="1" dirty="0">
                <a:solidFill>
                  <a:schemeClr val="bg1"/>
                </a:solidFill>
                <a:cs typeface="Traditional Arabic" pitchFamily="2" charset="-78"/>
                <a:hlinkClick r:id="rId2" action="ppaction://hlinksldjump"/>
              </a:rPr>
              <a:t>يحتاج </a:t>
            </a:r>
            <a:r>
              <a:rPr lang="ar-JO" sz="4400" b="1" dirty="0" err="1" smtClean="0">
                <a:solidFill>
                  <a:schemeClr val="bg1"/>
                </a:solidFill>
                <a:cs typeface="Traditional Arabic" pitchFamily="2" charset="-78"/>
                <a:hlinkClick r:id="rId2" action="ppaction://hlinksldjump"/>
              </a:rPr>
              <a:t>إ</a:t>
            </a:r>
            <a:r>
              <a:rPr lang="ar-SA" sz="4400" b="1" dirty="0" err="1" smtClean="0">
                <a:solidFill>
                  <a:schemeClr val="bg1"/>
                </a:solidFill>
                <a:cs typeface="Traditional Arabic" pitchFamily="2" charset="-78"/>
                <a:hlinkClick r:id="rId2" action="ppaction://hlinksldjump"/>
              </a:rPr>
              <a:t>لى</a:t>
            </a:r>
            <a:r>
              <a:rPr lang="ar-SA" sz="4400" b="1" dirty="0" smtClean="0">
                <a:solidFill>
                  <a:schemeClr val="bg1"/>
                </a:solidFill>
                <a:cs typeface="Traditional Arabic" pitchFamily="2" charset="-78"/>
                <a:hlinkClick r:id="rId2" action="ppaction://hlinksldjump"/>
              </a:rPr>
              <a:t> </a:t>
            </a:r>
            <a:r>
              <a:rPr lang="ar-SA" sz="4400" b="1" dirty="0">
                <a:solidFill>
                  <a:schemeClr val="bg1"/>
                </a:solidFill>
                <a:cs typeface="Traditional Arabic" pitchFamily="2" charset="-78"/>
                <a:hlinkClick r:id="rId2" action="ppaction://hlinksldjump"/>
              </a:rPr>
              <a:t>عناية</a:t>
            </a:r>
            <a:r>
              <a:rPr lang="ar-SA" sz="4400" b="1" dirty="0">
                <a:solidFill>
                  <a:schemeClr val="bg1"/>
                </a:solidFill>
                <a:cs typeface="Traditional Arabic" pitchFamily="2" charset="-78"/>
              </a:rPr>
              <a:t>/ </a:t>
            </a:r>
            <a:r>
              <a:rPr lang="ar-SA" sz="4400" b="1" dirty="0">
                <a:solidFill>
                  <a:schemeClr val="bg1"/>
                </a:solidFill>
                <a:cs typeface="Traditional Arabic" pitchFamily="2" charset="-78"/>
                <a:hlinkClick r:id="rId3" action="ppaction://hlinksldjump"/>
              </a:rPr>
              <a:t>يتمتع بجسم صحي</a:t>
            </a:r>
            <a:r>
              <a:rPr lang="ar-SA" sz="4400" b="1" dirty="0">
                <a:solidFill>
                  <a:schemeClr val="bg1"/>
                </a:solidFill>
                <a:cs typeface="Traditional Arabic" pitchFamily="2" charset="-78"/>
              </a:rPr>
              <a:t>).</a:t>
            </a:r>
            <a:endParaRPr lang="en-US" sz="4400" b="1" dirty="0">
              <a:solidFill>
                <a:schemeClr val="bg1"/>
              </a:solidFill>
              <a:cs typeface="Traditional Arabic" pitchFamily="2" charset="-78"/>
            </a:endParaRPr>
          </a:p>
        </p:txBody>
      </p:sp>
      <p:pic>
        <p:nvPicPr>
          <p:cNvPr id="5" name="صورة 4" descr="imagesCA4T130Q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834756">
            <a:off x="856175" y="3826739"/>
            <a:ext cx="3816424" cy="2642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5829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620688"/>
            <a:ext cx="9036496" cy="35086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6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لقياس الطول والوزن، نحن بحاجة لِ</a:t>
            </a:r>
            <a:r>
              <a:rPr lang="ar-JO" sz="6000" b="1" dirty="0" smtClean="0">
                <a:solidFill>
                  <a:schemeClr val="accent2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...</a:t>
            </a:r>
          </a:p>
          <a:p>
            <a:pPr>
              <a:lnSpc>
                <a:spcPct val="150000"/>
              </a:lnSpc>
            </a:pPr>
            <a:r>
              <a:rPr lang="ar-JO" sz="3600" b="1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1- مقص وملابس.</a:t>
            </a:r>
            <a:endParaRPr lang="ar-JO" sz="3600" b="1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lnSpc>
                <a:spcPct val="150000"/>
              </a:lnSpc>
            </a:pPr>
            <a:r>
              <a:rPr lang="ar-JO" sz="3600" b="1" dirty="0" smtClean="0"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2- كرسي وطعام.</a:t>
            </a:r>
            <a:endParaRPr lang="ar-JO" sz="3600" b="1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lnSpc>
                <a:spcPct val="150000"/>
              </a:lnSpc>
            </a:pPr>
            <a:r>
              <a:rPr lang="ar-JO" sz="3600" b="1" dirty="0" smtClean="0"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3- متر وميزان.</a:t>
            </a:r>
            <a:endParaRPr lang="ar-JO" sz="36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3" name="صورة 2" descr="imagesCAXJNX1J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871577">
            <a:off x="806183" y="2915887"/>
            <a:ext cx="3240360" cy="276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30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/>
          <p:cNvSpPr txBox="1"/>
          <p:nvPr/>
        </p:nvSpPr>
        <p:spPr>
          <a:xfrm>
            <a:off x="611560" y="476672"/>
            <a:ext cx="7920880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3200" b="1" dirty="0" smtClean="0">
                <a:solidFill>
                  <a:schemeClr val="accent6">
                    <a:lumMod val="50000"/>
                  </a:schemeClr>
                </a:solidFill>
                <a:latin typeface="Sakkal Majalla" pitchFamily="2" charset="-78"/>
                <a:cs typeface="Sakkal Majalla" pitchFamily="2" charset="-78"/>
              </a:rPr>
              <a:t>ما أهمية المحافظه على الوزن المثالي لجسم الإنسان ؟( استعن بالرابط التالي)  </a:t>
            </a:r>
          </a:p>
          <a:p>
            <a:endParaRPr lang="ar-SA" sz="2400" b="1" dirty="0" smtClean="0">
              <a:solidFill>
                <a:schemeClr val="bg1"/>
              </a:solidFill>
            </a:endParaRPr>
          </a:p>
          <a:p>
            <a:endParaRPr lang="ar-SA" sz="2400" b="1" dirty="0" smtClean="0">
              <a:solidFill>
                <a:schemeClr val="bg1"/>
              </a:solidFill>
            </a:endParaRPr>
          </a:p>
          <a:p>
            <a:endParaRPr lang="ar-SA" dirty="0" smtClean="0"/>
          </a:p>
          <a:p>
            <a:endParaRPr lang="ar-JO" dirty="0" smtClean="0"/>
          </a:p>
        </p:txBody>
      </p:sp>
      <p:sp>
        <p:nvSpPr>
          <p:cNvPr id="8" name="مربع نص 7"/>
          <p:cNvSpPr txBox="1"/>
          <p:nvPr/>
        </p:nvSpPr>
        <p:spPr>
          <a:xfrm>
            <a:off x="755576" y="3717032"/>
            <a:ext cx="7812360" cy="17081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-</a:t>
            </a:r>
            <a:r>
              <a:rPr lang="en-US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1 </a:t>
            </a: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  <a:hlinkClick r:id="rId2" action="ppaction://hlinksldjump"/>
              </a:rPr>
              <a:t>للمحافظة على جسم خال من الامراض وسليم </a:t>
            </a:r>
            <a:endParaRPr lang="ar-SA" sz="28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lnSpc>
                <a:spcPct val="200000"/>
              </a:lnSpc>
            </a:pP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  <a:hlinkClick r:id="rId3" action="ppaction://hlinksldjump"/>
              </a:rPr>
              <a:t>2- من اجل الاقتصاد وعدم الاسراف في شراء الاكل</a:t>
            </a:r>
            <a:endParaRPr lang="ar-SA" sz="28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3073" name="Picture 1" descr="C:\Users\Emran\Desktop\net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1988840"/>
            <a:ext cx="1741735" cy="1303586"/>
          </a:xfrm>
          <a:prstGeom prst="rect">
            <a:avLst/>
          </a:prstGeom>
          <a:noFill/>
        </p:spPr>
      </p:pic>
      <p:sp>
        <p:nvSpPr>
          <p:cNvPr id="9" name="سهم إلى اليسار 8"/>
          <p:cNvSpPr/>
          <p:nvPr/>
        </p:nvSpPr>
        <p:spPr>
          <a:xfrm>
            <a:off x="5940152" y="2204864"/>
            <a:ext cx="1656184" cy="9361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23110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605823" y="332656"/>
            <a:ext cx="6223178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SA" sz="36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حسب </a:t>
            </a:r>
            <a:r>
              <a:rPr lang="ar-SA" sz="36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رأيك</a:t>
            </a:r>
            <a:r>
              <a:rPr lang="ar-SA" sz="36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، ما هو الجزء التالي من الصورة</a:t>
            </a:r>
            <a:r>
              <a:rPr lang="ar-SA" sz="36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؟</a:t>
            </a:r>
            <a:endParaRPr lang="en-US" sz="360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5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924944"/>
            <a:ext cx="2978180" cy="1996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95051" y="4581127"/>
            <a:ext cx="2882049" cy="2224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49" y="1097905"/>
            <a:ext cx="2728120" cy="2277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صورة 7" descr="imagesCAWGUTZ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871473">
            <a:off x="647175" y="3761756"/>
            <a:ext cx="1728192" cy="258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939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חץ שמאלה 3"/>
          <p:cNvSpPr/>
          <p:nvPr/>
        </p:nvSpPr>
        <p:spPr>
          <a:xfrm>
            <a:off x="0" y="1988840"/>
            <a:ext cx="7956376" cy="345638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8000" dirty="0" smtClean="0">
                <a:solidFill>
                  <a:schemeClr val="bg1"/>
                </a:solidFill>
                <a:hlinkClick r:id="rId2" action="ppaction://hlinksldjump"/>
              </a:rPr>
              <a:t>الأسئلة</a:t>
            </a:r>
            <a:endParaRPr lang="ar-JO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708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-OtTp31UyTLg/T2Xp3rsh3bI/AAAAAAAAAD4/c7EhkbRvfv4/s1600/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49898">
            <a:off x="-636647" y="1085141"/>
            <a:ext cx="3748924" cy="374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15816" y="476672"/>
            <a:ext cx="4320480" cy="1107996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chemeClr val="accent6">
                  <a:shade val="90000"/>
                  <a:lumMod val="9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6600" b="1" dirty="0" smtClean="0">
                <a:cs typeface="Traditional Arabic" pitchFamily="2" charset="-78"/>
              </a:rPr>
              <a:t>حاول مرة أخرى</a:t>
            </a:r>
            <a:endParaRPr lang="ar-JO" sz="6600" b="1" dirty="0">
              <a:cs typeface="Traditional Arabic" pitchFamily="2" charset="-78"/>
            </a:endParaRPr>
          </a:p>
        </p:txBody>
      </p:sp>
      <p:pic>
        <p:nvPicPr>
          <p:cNvPr id="1028" name="Picture 4" descr="winnie the pooh balloons 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670205"/>
            <a:ext cx="3744416" cy="504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חץ שמאלה 4"/>
          <p:cNvSpPr/>
          <p:nvPr/>
        </p:nvSpPr>
        <p:spPr>
          <a:xfrm>
            <a:off x="323528" y="5157192"/>
            <a:ext cx="3528392" cy="1558681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 smtClean="0">
                <a:cs typeface="Traditional Arabic" pitchFamily="2" charset="-78"/>
                <a:hlinkClick r:id="rId5" action="ppaction://hlinksldjump"/>
              </a:rPr>
              <a:t>العودة إلى السؤال</a:t>
            </a:r>
            <a:endParaRPr lang="ar-JO" sz="3200" b="1" dirty="0">
              <a:cs typeface="Traditional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937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5816" y="476672"/>
            <a:ext cx="4320480" cy="1107996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chemeClr val="accent6">
                  <a:shade val="90000"/>
                  <a:lumMod val="9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6600" b="1" dirty="0" smtClean="0">
                <a:cs typeface="Traditional Arabic" pitchFamily="2" charset="-78"/>
              </a:rPr>
              <a:t>حاول مرة أخرى</a:t>
            </a:r>
            <a:endParaRPr lang="ar-JO" sz="6600" b="1" dirty="0">
              <a:cs typeface="Traditional Arabic" pitchFamily="2" charset="-78"/>
            </a:endParaRPr>
          </a:p>
        </p:txBody>
      </p:sp>
      <p:pic>
        <p:nvPicPr>
          <p:cNvPr id="5" name="Picture 4" descr="winnie the pooh balloons 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670205"/>
            <a:ext cx="3744416" cy="504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2.bp.blogspot.com/-OtTp31UyTLg/T2Xp3rsh3bI/AAAAAAAAAD4/c7EhkbRvfv4/s1600/X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49898">
            <a:off x="-636647" y="1085141"/>
            <a:ext cx="3748924" cy="374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חץ שמאלה 6"/>
          <p:cNvSpPr/>
          <p:nvPr/>
        </p:nvSpPr>
        <p:spPr>
          <a:xfrm>
            <a:off x="323528" y="5157192"/>
            <a:ext cx="3528392" cy="1558681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 smtClean="0">
                <a:cs typeface="Traditional Arabic" pitchFamily="2" charset="-78"/>
                <a:hlinkClick r:id="rId5" action="ppaction://hlinksldjump"/>
              </a:rPr>
              <a:t>العودة إلى السؤال</a:t>
            </a:r>
            <a:endParaRPr lang="ar-JO" sz="3200" b="1" dirty="0">
              <a:cs typeface="Traditional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021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חץ שמאלה 3"/>
          <p:cNvSpPr/>
          <p:nvPr/>
        </p:nvSpPr>
        <p:spPr>
          <a:xfrm>
            <a:off x="323528" y="5157192"/>
            <a:ext cx="3528392" cy="1558681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 smtClean="0">
                <a:cs typeface="Traditional Arabic" pitchFamily="2" charset="-78"/>
                <a:hlinkClick r:id="rId2" action="ppaction://hlinksldjump"/>
              </a:rPr>
              <a:t>العودة إلى السؤال</a:t>
            </a:r>
            <a:endParaRPr lang="ar-JO" sz="3200" b="1" dirty="0">
              <a:cs typeface="Traditional Arabic" pitchFamily="2" charset="-78"/>
            </a:endParaRPr>
          </a:p>
        </p:txBody>
      </p:sp>
      <p:pic>
        <p:nvPicPr>
          <p:cNvPr id="5" name="Picture 4" descr="winnie the pooh balloons 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670205"/>
            <a:ext cx="3744416" cy="504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15816" y="476672"/>
            <a:ext cx="4320480" cy="1107996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chemeClr val="accent6">
                  <a:shade val="90000"/>
                  <a:lumMod val="9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6600" b="1" dirty="0" smtClean="0">
                <a:cs typeface="Traditional Arabic" pitchFamily="2" charset="-78"/>
              </a:rPr>
              <a:t>حاول مرة أخرى</a:t>
            </a:r>
            <a:endParaRPr lang="ar-JO" sz="6600" b="1" dirty="0">
              <a:cs typeface="Traditional Arabic" pitchFamily="2" charset="-78"/>
            </a:endParaRPr>
          </a:p>
        </p:txBody>
      </p:sp>
      <p:pic>
        <p:nvPicPr>
          <p:cNvPr id="7" name="Picture 2" descr="http://2.bp.blogspot.com/-OtTp31UyTLg/T2Xp3rsh3bI/AAAAAAAAAD4/c7EhkbRvfv4/s1600/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49898">
            <a:off x="-636647" y="1085141"/>
            <a:ext cx="3748924" cy="374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8467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2.bp.blogspot.com/-OtTp31UyTLg/T2Xp3rsh3bI/AAAAAAAAAD4/c7EhkbRvfv4/s1600/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49898">
            <a:off x="-636647" y="1085141"/>
            <a:ext cx="3748924" cy="374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winnie the pooh balloons 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670205"/>
            <a:ext cx="3744416" cy="504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חץ שמאלה 5"/>
          <p:cNvSpPr/>
          <p:nvPr/>
        </p:nvSpPr>
        <p:spPr>
          <a:xfrm>
            <a:off x="323528" y="5157192"/>
            <a:ext cx="3528392" cy="1558681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 smtClean="0">
                <a:cs typeface="Traditional Arabic" pitchFamily="2" charset="-78"/>
                <a:hlinkClick r:id="rId5" action="ppaction://hlinksldjump"/>
              </a:rPr>
              <a:t>العودة إلى السؤال</a:t>
            </a:r>
            <a:endParaRPr lang="ar-JO" sz="3200" b="1" dirty="0">
              <a:cs typeface="Traditional Arabic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5816" y="476672"/>
            <a:ext cx="4320480" cy="1107996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chemeClr val="accent6">
                  <a:shade val="90000"/>
                  <a:lumMod val="9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6600" b="1" dirty="0" smtClean="0">
                <a:cs typeface="Traditional Arabic" pitchFamily="2" charset="-78"/>
              </a:rPr>
              <a:t>حاول مرة أخرى</a:t>
            </a:r>
            <a:endParaRPr lang="ar-JO" sz="6600" b="1" dirty="0">
              <a:cs typeface="Traditional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250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5816" y="476672"/>
            <a:ext cx="4320480" cy="1107996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chemeClr val="accent6">
                  <a:shade val="90000"/>
                  <a:lumMod val="9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6600" b="1" dirty="0" smtClean="0">
                <a:cs typeface="Traditional Arabic" pitchFamily="2" charset="-78"/>
              </a:rPr>
              <a:t>حاول مرة أخرى</a:t>
            </a:r>
            <a:endParaRPr lang="ar-JO" sz="6600" b="1" dirty="0">
              <a:cs typeface="Traditional Arabic" pitchFamily="2" charset="-78"/>
            </a:endParaRPr>
          </a:p>
        </p:txBody>
      </p:sp>
      <p:pic>
        <p:nvPicPr>
          <p:cNvPr id="5" name="Picture 4" descr="winnie the pooh balloons 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670205"/>
            <a:ext cx="3744416" cy="504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חץ שמאלה 5"/>
          <p:cNvSpPr/>
          <p:nvPr/>
        </p:nvSpPr>
        <p:spPr>
          <a:xfrm>
            <a:off x="323528" y="5157192"/>
            <a:ext cx="3528392" cy="1558681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 smtClean="0">
                <a:cs typeface="Traditional Arabic" pitchFamily="2" charset="-78"/>
                <a:hlinkClick r:id="rId4" action="ppaction://hlinksldjump"/>
              </a:rPr>
              <a:t>العودة إلى السؤال</a:t>
            </a:r>
            <a:endParaRPr lang="ar-JO" sz="3200" b="1" dirty="0">
              <a:cs typeface="Traditional Arabic" pitchFamily="2" charset="-78"/>
            </a:endParaRPr>
          </a:p>
        </p:txBody>
      </p:sp>
      <p:pic>
        <p:nvPicPr>
          <p:cNvPr id="7" name="Picture 2" descr="http://2.bp.blogspot.com/-OtTp31UyTLg/T2Xp3rsh3bI/AAAAAAAAAD4/c7EhkbRvfv4/s1600/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49898">
            <a:off x="-636647" y="1085141"/>
            <a:ext cx="3748924" cy="374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9406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</TotalTime>
  <Words>514</Words>
  <Application>Microsoft Office PowerPoint</Application>
  <PresentationFormat>عرض على الشاشة (3:4)‏</PresentationFormat>
  <Paragraphs>87</Paragraphs>
  <Slides>35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35</vt:i4>
      </vt:variant>
    </vt:vector>
  </HeadingPairs>
  <TitlesOfParts>
    <vt:vector size="36" baseType="lpstr">
      <vt:lpstr>سمة Office</vt:lpstr>
      <vt:lpstr>لتتعرف على  الصورة المخفيّة سر حسب التعليمات الآتية: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  <vt:lpstr>الشريحة 33</vt:lpstr>
      <vt:lpstr>الشريحة 34</vt:lpstr>
      <vt:lpstr>الشريحة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laila92</dc:creator>
  <cp:lastModifiedBy>023332885</cp:lastModifiedBy>
  <cp:revision>71</cp:revision>
  <dcterms:created xsi:type="dcterms:W3CDTF">2012-05-23T07:06:22Z</dcterms:created>
  <dcterms:modified xsi:type="dcterms:W3CDTF">2012-05-29T09:53:27Z</dcterms:modified>
</cp:coreProperties>
</file>