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9"/>
  </p:notesMasterIdLst>
  <p:sldIdLst>
    <p:sldId id="265" r:id="rId2"/>
    <p:sldId id="257" r:id="rId3"/>
    <p:sldId id="260" r:id="rId4"/>
    <p:sldId id="261" r:id="rId5"/>
    <p:sldId id="268" r:id="rId6"/>
    <p:sldId id="264" r:id="rId7"/>
    <p:sldId id="267" r:id="rId8"/>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FF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8" d="100"/>
          <a:sy n="68" d="100"/>
        </p:scale>
        <p:origin x="-14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240D06-0B7E-4A3E-9D43-01601FD5ED35}" type="datetimeFigureOut">
              <a:rPr lang="en-US" smtClean="0"/>
              <a:pPr/>
              <a:t>6/25/2012</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C59FD4-2110-4F1F-854A-55289B0BAAD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US" dirty="0"/>
          </a:p>
        </p:txBody>
      </p:sp>
      <p:sp>
        <p:nvSpPr>
          <p:cNvPr id="4" name="عنصر نائب لرقم الشريحة 3"/>
          <p:cNvSpPr>
            <a:spLocks noGrp="1"/>
          </p:cNvSpPr>
          <p:nvPr>
            <p:ph type="sldNum" sz="quarter" idx="10"/>
          </p:nvPr>
        </p:nvSpPr>
        <p:spPr/>
        <p:txBody>
          <a:bodyPr/>
          <a:lstStyle/>
          <a:p>
            <a:fld id="{62C59FD4-2110-4F1F-854A-55289B0BAAD4}"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ה'/תמוז/תשע"ב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ה'/תמוז/תשע"ב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ה'/תמוז/תשע"ב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ה'/תמוז/תשע"ב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ה'/תמוז/תשע"ב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ה'/תמוז/תשע"ב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4E7438E1-117D-44FB-AC24-B79D899BA877}" type="datetimeFigureOut">
              <a:rPr lang="he-IL" smtClean="0"/>
              <a:pPr/>
              <a:t>ה'/תמוז/תשע"ב</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4E7438E1-117D-44FB-AC24-B79D899BA877}" type="datetimeFigureOut">
              <a:rPr lang="he-IL" smtClean="0"/>
              <a:pPr/>
              <a:t>ה'/תמוז/תשע"ב</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E7438E1-117D-44FB-AC24-B79D899BA877}" type="datetimeFigureOut">
              <a:rPr lang="he-IL" smtClean="0"/>
              <a:pPr/>
              <a:t>ה'/תמוז/תשע"ב</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ה'/תמוז/תשע"ב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ציור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ה'/תמוז/תשע"ב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E7438E1-117D-44FB-AC24-B79D899BA877}" type="datetimeFigureOut">
              <a:rPr lang="he-IL" smtClean="0"/>
              <a:pPr/>
              <a:t>ה'/תמוז/תשע"ב</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AF22AC9-109E-4E4D-92F9-530E51D9A3A2}"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tol-wazn.pptx" TargetMode="External"/><Relationship Id="rId13" Type="http://schemas.openxmlformats.org/officeDocument/2006/relationships/hyperlink" Target="story.pptx" TargetMode="External"/><Relationship Id="rId3" Type="http://schemas.openxmlformats.org/officeDocument/2006/relationships/hyperlink" Target="msrahdel.pptx" TargetMode="External"/><Relationship Id="rId7" Type="http://schemas.openxmlformats.org/officeDocument/2006/relationships/hyperlink" Target="ryada.pptx" TargetMode="External"/><Relationship Id="rId12" Type="http://schemas.openxmlformats.org/officeDocument/2006/relationships/hyperlink" Target="asf-dehny.pptx" TargetMode="Externa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hyperlink" Target="asnan.pptx" TargetMode="External"/><Relationship Id="rId11" Type="http://schemas.openxmlformats.org/officeDocument/2006/relationships/image" Target="../media/image7.gif"/><Relationship Id="rId5" Type="http://schemas.openxmlformats.org/officeDocument/2006/relationships/hyperlink" Target="body.pptx" TargetMode="External"/><Relationship Id="rId10" Type="http://schemas.openxmlformats.org/officeDocument/2006/relationships/hyperlink" Target="end.pptx" TargetMode="External"/><Relationship Id="rId4" Type="http://schemas.openxmlformats.org/officeDocument/2006/relationships/hyperlink" Target="beaa.ppt" TargetMode="External"/><Relationship Id="rId9" Type="http://schemas.openxmlformats.org/officeDocument/2006/relationships/hyperlink" Target="gdaa-sehe.ppt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descr="5515682136824.jpg"/>
          <p:cNvPicPr>
            <a:picLocks noChangeAspect="1"/>
          </p:cNvPicPr>
          <p:nvPr/>
        </p:nvPicPr>
        <p:blipFill>
          <a:blip r:embed="rId2" cstate="print"/>
          <a:stretch>
            <a:fillRect/>
          </a:stretch>
        </p:blipFill>
        <p:spPr>
          <a:xfrm>
            <a:off x="0" y="0"/>
            <a:ext cx="9144000" cy="6858000"/>
          </a:xfrm>
          <a:prstGeom prst="rect">
            <a:avLst/>
          </a:prstGeom>
        </p:spPr>
      </p:pic>
      <p:sp>
        <p:nvSpPr>
          <p:cNvPr id="5" name="مربع نص 4"/>
          <p:cNvSpPr txBox="1"/>
          <p:nvPr/>
        </p:nvSpPr>
        <p:spPr>
          <a:xfrm>
            <a:off x="1214414" y="285728"/>
            <a:ext cx="7643866" cy="6247864"/>
          </a:xfrm>
          <a:prstGeom prst="rect">
            <a:avLst/>
          </a:prstGeom>
          <a:noFill/>
        </p:spPr>
        <p:txBody>
          <a:bodyPr wrap="square" numCol="1" rtlCol="1">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ar-SA" sz="4000" b="1" dirty="0" smtClean="0">
                <a:ln>
                  <a:solidFill>
                    <a:sysClr val="windowText" lastClr="000000"/>
                  </a:solidFill>
                  <a:prstDash val="solid"/>
                </a:ln>
                <a:solidFill>
                  <a:sysClr val="windowText" lastClr="000000"/>
                </a:solidFill>
                <a:effectLst>
                  <a:glow rad="101600">
                    <a:schemeClr val="accent4">
                      <a:satMod val="175000"/>
                      <a:alpha val="40000"/>
                    </a:schemeClr>
                  </a:glow>
                  <a:outerShdw blurRad="88000" dist="50800" dir="5040000" algn="tl">
                    <a:schemeClr val="accent4">
                      <a:tint val="80000"/>
                      <a:satMod val="250000"/>
                      <a:alpha val="45000"/>
                    </a:schemeClr>
                  </a:outerShdw>
                </a:effectLst>
                <a:cs typeface="Traditional Arabic" pitchFamily="2" charset="-78"/>
              </a:rPr>
              <a:t>أبناءُ بَرْطَعة قدمتُم لَبَّيْتُم دعوتنا           </a:t>
            </a:r>
          </a:p>
          <a:p>
            <a:r>
              <a:rPr lang="ar-SA" sz="4000" b="1" dirty="0" smtClean="0">
                <a:ln>
                  <a:solidFill>
                    <a:sysClr val="windowText" lastClr="000000"/>
                  </a:solidFill>
                  <a:prstDash val="solid"/>
                </a:ln>
                <a:solidFill>
                  <a:sysClr val="windowText" lastClr="000000"/>
                </a:solidFill>
                <a:effectLst>
                  <a:glow rad="101600">
                    <a:schemeClr val="accent4">
                      <a:satMod val="175000"/>
                      <a:alpha val="40000"/>
                    </a:schemeClr>
                  </a:glow>
                  <a:outerShdw blurRad="88000" dist="50800" dir="5040000" algn="tl">
                    <a:schemeClr val="accent4">
                      <a:tint val="80000"/>
                      <a:satMod val="250000"/>
                      <a:alpha val="45000"/>
                    </a:schemeClr>
                  </a:outerShdw>
                </a:effectLst>
                <a:cs typeface="Traditional Arabic" pitchFamily="2" charset="-78"/>
              </a:rPr>
              <a:t>إلى المدينةِ الخضراء سنصحبك هنا مَعَنَا...</a:t>
            </a:r>
          </a:p>
          <a:p>
            <a:r>
              <a:rPr lang="ar-SA" sz="4000" b="1" dirty="0" smtClean="0">
                <a:ln>
                  <a:solidFill>
                    <a:sysClr val="windowText" lastClr="000000"/>
                  </a:solidFill>
                  <a:prstDash val="solid"/>
                </a:ln>
                <a:solidFill>
                  <a:sysClr val="windowText" lastClr="000000"/>
                </a:solidFill>
                <a:effectLst>
                  <a:glow rad="101600">
                    <a:schemeClr val="accent4">
                      <a:satMod val="175000"/>
                      <a:alpha val="40000"/>
                    </a:schemeClr>
                  </a:glow>
                  <a:outerShdw blurRad="88000" dist="50800" dir="5040000" algn="tl">
                    <a:schemeClr val="accent4">
                      <a:tint val="80000"/>
                      <a:satMod val="250000"/>
                      <a:alpha val="45000"/>
                    </a:schemeClr>
                  </a:outerShdw>
                </a:effectLst>
                <a:cs typeface="Traditional Arabic" pitchFamily="2" charset="-78"/>
              </a:rPr>
              <a:t>كونوا على استعداد لرحلةٍ تجمعُنا        </a:t>
            </a:r>
          </a:p>
          <a:p>
            <a:r>
              <a:rPr lang="ar-SA" sz="4000" b="1" dirty="0" smtClean="0">
                <a:ln>
                  <a:solidFill>
                    <a:sysClr val="windowText" lastClr="000000"/>
                  </a:solidFill>
                  <a:prstDash val="solid"/>
                </a:ln>
                <a:solidFill>
                  <a:sysClr val="windowText" lastClr="000000"/>
                </a:solidFill>
                <a:effectLst>
                  <a:glow rad="101600">
                    <a:schemeClr val="accent4">
                      <a:satMod val="175000"/>
                      <a:alpha val="40000"/>
                    </a:schemeClr>
                  </a:glow>
                  <a:outerShdw blurRad="88000" dist="50800" dir="5040000" algn="tl">
                    <a:schemeClr val="accent4">
                      <a:tint val="80000"/>
                      <a:satMod val="250000"/>
                      <a:alpha val="45000"/>
                    </a:schemeClr>
                  </a:outerShdw>
                </a:effectLst>
                <a:cs typeface="Traditional Arabic" pitchFamily="2" charset="-78"/>
              </a:rPr>
              <a:t>تَعْلو بِنَا إلى فضاءات لا تسعنا مِنْ فَرْط فرحتنا... </a:t>
            </a:r>
          </a:p>
          <a:p>
            <a:r>
              <a:rPr lang="ar-SA" sz="4000" b="1" dirty="0" smtClean="0">
                <a:ln>
                  <a:solidFill>
                    <a:sysClr val="windowText" lastClr="000000"/>
                  </a:solidFill>
                  <a:prstDash val="solid"/>
                </a:ln>
                <a:solidFill>
                  <a:sysClr val="windowText" lastClr="000000"/>
                </a:solidFill>
                <a:effectLst>
                  <a:glow rad="101600">
                    <a:schemeClr val="accent4">
                      <a:satMod val="175000"/>
                      <a:alpha val="40000"/>
                    </a:schemeClr>
                  </a:glow>
                  <a:outerShdw blurRad="88000" dist="50800" dir="5040000" algn="tl">
                    <a:schemeClr val="accent4">
                      <a:tint val="80000"/>
                      <a:satMod val="250000"/>
                      <a:alpha val="45000"/>
                    </a:schemeClr>
                  </a:outerShdw>
                </a:effectLst>
                <a:cs typeface="Traditional Arabic" pitchFamily="2" charset="-78"/>
              </a:rPr>
              <a:t>وألوان خضراء منْ حولنا تجذبنا          </a:t>
            </a:r>
          </a:p>
          <a:p>
            <a:r>
              <a:rPr lang="ar-SA" sz="4000" b="1" dirty="0" smtClean="0">
                <a:ln>
                  <a:solidFill>
                    <a:sysClr val="windowText" lastClr="000000"/>
                  </a:solidFill>
                  <a:prstDash val="solid"/>
                </a:ln>
                <a:solidFill>
                  <a:sysClr val="windowText" lastClr="000000"/>
                </a:solidFill>
                <a:effectLst>
                  <a:glow rad="101600">
                    <a:schemeClr val="accent4">
                      <a:satMod val="175000"/>
                      <a:alpha val="40000"/>
                    </a:schemeClr>
                  </a:glow>
                  <a:outerShdw blurRad="88000" dist="50800" dir="5040000" algn="tl">
                    <a:schemeClr val="accent4">
                      <a:tint val="80000"/>
                      <a:satMod val="250000"/>
                      <a:alpha val="45000"/>
                    </a:schemeClr>
                  </a:outerShdw>
                </a:effectLst>
                <a:cs typeface="Traditional Arabic" pitchFamily="2" charset="-78"/>
              </a:rPr>
              <a:t>وأصواتِ غناء تَدقّ في الآذان تطربنا </a:t>
            </a:r>
          </a:p>
          <a:p>
            <a:r>
              <a:rPr lang="ar-SA" sz="4000" b="1" dirty="0" smtClean="0">
                <a:ln>
                  <a:solidFill>
                    <a:sysClr val="windowText" lastClr="000000"/>
                  </a:solidFill>
                  <a:prstDash val="solid"/>
                </a:ln>
                <a:solidFill>
                  <a:sysClr val="windowText" lastClr="000000"/>
                </a:solidFill>
                <a:effectLst>
                  <a:glow rad="101600">
                    <a:schemeClr val="accent4">
                      <a:satMod val="175000"/>
                      <a:alpha val="40000"/>
                    </a:schemeClr>
                  </a:glow>
                  <a:outerShdw blurRad="88000" dist="50800" dir="5040000" algn="tl">
                    <a:schemeClr val="accent4">
                      <a:tint val="80000"/>
                      <a:satMod val="250000"/>
                      <a:alpha val="45000"/>
                    </a:schemeClr>
                  </a:outerShdw>
                </a:effectLst>
                <a:cs typeface="Traditional Arabic" pitchFamily="2" charset="-78"/>
              </a:rPr>
              <a:t>فراشات ملونة ترفرف أمامَ أعيننَا        </a:t>
            </a:r>
          </a:p>
          <a:p>
            <a:r>
              <a:rPr lang="ar-SA" sz="4000" b="1" smtClean="0">
                <a:ln>
                  <a:solidFill>
                    <a:sysClr val="windowText" lastClr="000000"/>
                  </a:solidFill>
                  <a:prstDash val="solid"/>
                </a:ln>
                <a:solidFill>
                  <a:sysClr val="windowText" lastClr="000000"/>
                </a:solidFill>
                <a:effectLst>
                  <a:glow rad="101600">
                    <a:schemeClr val="accent4">
                      <a:satMod val="175000"/>
                      <a:alpha val="40000"/>
                    </a:schemeClr>
                  </a:glow>
                  <a:outerShdw blurRad="88000" dist="50800" dir="5040000" algn="tl">
                    <a:schemeClr val="accent4">
                      <a:tint val="80000"/>
                      <a:satMod val="250000"/>
                      <a:alpha val="45000"/>
                    </a:schemeClr>
                  </a:outerShdw>
                </a:effectLst>
                <a:cs typeface="Traditional Arabic" pitchFamily="2" charset="-78"/>
              </a:rPr>
              <a:t>وشَمْسٌ صفراء </a:t>
            </a:r>
            <a:r>
              <a:rPr lang="ar-SA" sz="4000" b="1" dirty="0" smtClean="0">
                <a:ln>
                  <a:solidFill>
                    <a:sysClr val="windowText" lastClr="000000"/>
                  </a:solidFill>
                  <a:prstDash val="solid"/>
                </a:ln>
                <a:solidFill>
                  <a:sysClr val="windowText" lastClr="000000"/>
                </a:solidFill>
                <a:effectLst>
                  <a:glow rad="101600">
                    <a:schemeClr val="accent4">
                      <a:satMod val="175000"/>
                      <a:alpha val="40000"/>
                    </a:schemeClr>
                  </a:glow>
                  <a:outerShdw blurRad="88000" dist="50800" dir="5040000" algn="tl">
                    <a:schemeClr val="accent4">
                      <a:tint val="80000"/>
                      <a:satMod val="250000"/>
                      <a:alpha val="45000"/>
                    </a:schemeClr>
                  </a:outerShdw>
                </a:effectLst>
                <a:cs typeface="Traditional Arabic" pitchFamily="2" charset="-78"/>
              </a:rPr>
              <a:t>تلاطفنا بأشعَّتِهَا فَتبهجنا</a:t>
            </a:r>
          </a:p>
          <a:p>
            <a:r>
              <a:rPr lang="ar-SA" sz="4000" b="1" dirty="0" smtClean="0">
                <a:ln>
                  <a:solidFill>
                    <a:sysClr val="windowText" lastClr="000000"/>
                  </a:solidFill>
                  <a:prstDash val="solid"/>
                </a:ln>
                <a:solidFill>
                  <a:sysClr val="windowText" lastClr="000000"/>
                </a:solidFill>
                <a:effectLst>
                  <a:glow rad="101600">
                    <a:schemeClr val="accent4">
                      <a:satMod val="175000"/>
                      <a:alpha val="40000"/>
                    </a:schemeClr>
                  </a:glow>
                  <a:outerShdw blurRad="88000" dist="50800" dir="5040000" algn="tl">
                    <a:schemeClr val="accent4">
                      <a:tint val="80000"/>
                      <a:satMod val="250000"/>
                      <a:alpha val="45000"/>
                    </a:schemeClr>
                  </a:outerShdw>
                </a:effectLst>
                <a:cs typeface="Traditional Arabic" pitchFamily="2" charset="-78"/>
              </a:rPr>
              <a:t>مَاهر طفل صغير جاء </a:t>
            </a:r>
            <a:r>
              <a:rPr lang="ar-SA" sz="4000" b="1" dirty="0" err="1" smtClean="0">
                <a:ln>
                  <a:solidFill>
                    <a:sysClr val="windowText" lastClr="000000"/>
                  </a:solidFill>
                  <a:prstDash val="solid"/>
                </a:ln>
                <a:solidFill>
                  <a:sysClr val="windowText" lastClr="000000"/>
                </a:solidFill>
                <a:effectLst>
                  <a:glow rad="101600">
                    <a:schemeClr val="accent4">
                      <a:satMod val="175000"/>
                      <a:alpha val="40000"/>
                    </a:schemeClr>
                  </a:glow>
                  <a:outerShdw blurRad="88000" dist="50800" dir="5040000" algn="tl">
                    <a:schemeClr val="accent4">
                      <a:tint val="80000"/>
                      <a:satMod val="250000"/>
                      <a:alpha val="45000"/>
                    </a:schemeClr>
                  </a:outerShdw>
                </a:effectLst>
                <a:cs typeface="Traditional Arabic" pitchFamily="2" charset="-78"/>
              </a:rPr>
              <a:t>يصحبنا</a:t>
            </a:r>
            <a:r>
              <a:rPr lang="ar-SA" sz="4000" b="1" dirty="0" smtClean="0">
                <a:ln>
                  <a:solidFill>
                    <a:sysClr val="windowText" lastClr="000000"/>
                  </a:solidFill>
                  <a:prstDash val="solid"/>
                </a:ln>
                <a:solidFill>
                  <a:sysClr val="windowText" lastClr="000000"/>
                </a:solidFill>
                <a:effectLst>
                  <a:glow rad="101600">
                    <a:schemeClr val="accent4">
                      <a:satMod val="175000"/>
                      <a:alpha val="40000"/>
                    </a:schemeClr>
                  </a:glow>
                  <a:outerShdw blurRad="88000" dist="50800" dir="5040000" algn="tl">
                    <a:schemeClr val="accent4">
                      <a:tint val="80000"/>
                      <a:satMod val="250000"/>
                      <a:alpha val="45000"/>
                    </a:schemeClr>
                  </a:outerShdw>
                </a:effectLst>
                <a:cs typeface="Traditional Arabic" pitchFamily="2" charset="-78"/>
              </a:rPr>
              <a:t>           </a:t>
            </a:r>
          </a:p>
          <a:p>
            <a:r>
              <a:rPr lang="ar-SA" sz="4000" b="1" dirty="0" smtClean="0">
                <a:ln>
                  <a:solidFill>
                    <a:sysClr val="windowText" lastClr="000000"/>
                  </a:solidFill>
                  <a:prstDash val="solid"/>
                </a:ln>
                <a:solidFill>
                  <a:sysClr val="windowText" lastClr="000000"/>
                </a:solidFill>
                <a:effectLst>
                  <a:glow rad="101600">
                    <a:schemeClr val="accent4">
                      <a:satMod val="175000"/>
                      <a:alpha val="40000"/>
                    </a:schemeClr>
                  </a:glow>
                  <a:outerShdw blurRad="88000" dist="50800" dir="5040000" algn="tl">
                    <a:schemeClr val="accent4">
                      <a:tint val="80000"/>
                      <a:satMod val="250000"/>
                      <a:alpha val="45000"/>
                    </a:schemeClr>
                  </a:outerShdw>
                </a:effectLst>
                <a:cs typeface="Traditional Arabic" pitchFamily="2" charset="-78"/>
              </a:rPr>
              <a:t> فهيا بنا هَيّا، نَلْهو والحُبُّ يجمعنا </a:t>
            </a:r>
            <a:endParaRPr lang="ar-SA" sz="4000" b="1" dirty="0">
              <a:ln>
                <a:solidFill>
                  <a:sysClr val="windowText" lastClr="000000"/>
                </a:solidFill>
                <a:prstDash val="solid"/>
              </a:ln>
              <a:solidFill>
                <a:sysClr val="windowText" lastClr="000000"/>
              </a:solidFill>
              <a:effectLst>
                <a:glow rad="101600">
                  <a:schemeClr val="accent4">
                    <a:satMod val="175000"/>
                    <a:alpha val="40000"/>
                  </a:schemeClr>
                </a:glow>
                <a:outerShdw blurRad="88000" dist="50800" dir="5040000" algn="tl">
                  <a:schemeClr val="accent4">
                    <a:tint val="80000"/>
                    <a:satMod val="250000"/>
                    <a:alpha val="45000"/>
                  </a:schemeClr>
                </a:outerShdw>
              </a:effectLst>
              <a:cs typeface="Traditional Arabic" pitchFamily="2" charset="-78"/>
            </a:endParaRPr>
          </a:p>
        </p:txBody>
      </p:sp>
      <p:pic>
        <p:nvPicPr>
          <p:cNvPr id="10" name="صورة 9" descr="32.gif"/>
          <p:cNvPicPr>
            <a:picLocks noChangeAspect="1"/>
          </p:cNvPicPr>
          <p:nvPr/>
        </p:nvPicPr>
        <p:blipFill>
          <a:blip r:embed="rId3" cstate="print"/>
          <a:stretch>
            <a:fillRect/>
          </a:stretch>
        </p:blipFill>
        <p:spPr>
          <a:xfrm>
            <a:off x="1571604" y="285728"/>
            <a:ext cx="495300" cy="438150"/>
          </a:xfrm>
          <a:prstGeom prst="rect">
            <a:avLst/>
          </a:prstGeom>
        </p:spPr>
      </p:pic>
      <p:pic>
        <p:nvPicPr>
          <p:cNvPr id="11" name="صورة 10" descr="32.gif"/>
          <p:cNvPicPr>
            <a:picLocks noChangeAspect="1"/>
          </p:cNvPicPr>
          <p:nvPr/>
        </p:nvPicPr>
        <p:blipFill>
          <a:blip r:embed="rId3" cstate="print"/>
          <a:stretch>
            <a:fillRect/>
          </a:stretch>
        </p:blipFill>
        <p:spPr>
          <a:xfrm>
            <a:off x="2428860" y="214290"/>
            <a:ext cx="495300" cy="438150"/>
          </a:xfrm>
          <a:prstGeom prst="rect">
            <a:avLst/>
          </a:prstGeom>
        </p:spPr>
      </p:pic>
      <p:pic>
        <p:nvPicPr>
          <p:cNvPr id="12" name="صورة 11" descr="32.gif"/>
          <p:cNvPicPr>
            <a:picLocks noChangeAspect="1"/>
          </p:cNvPicPr>
          <p:nvPr/>
        </p:nvPicPr>
        <p:blipFill>
          <a:blip r:embed="rId3" cstate="print"/>
          <a:stretch>
            <a:fillRect/>
          </a:stretch>
        </p:blipFill>
        <p:spPr>
          <a:xfrm>
            <a:off x="2805098" y="590528"/>
            <a:ext cx="495300" cy="438150"/>
          </a:xfrm>
          <a:prstGeom prst="rect">
            <a:avLst/>
          </a:prstGeom>
        </p:spPr>
      </p:pic>
      <p:pic>
        <p:nvPicPr>
          <p:cNvPr id="13" name="صورة 12" descr="32.gif"/>
          <p:cNvPicPr>
            <a:picLocks noChangeAspect="1"/>
          </p:cNvPicPr>
          <p:nvPr/>
        </p:nvPicPr>
        <p:blipFill>
          <a:blip r:embed="rId3" cstate="print"/>
          <a:stretch>
            <a:fillRect/>
          </a:stretch>
        </p:blipFill>
        <p:spPr>
          <a:xfrm>
            <a:off x="2285984" y="857232"/>
            <a:ext cx="495300" cy="438150"/>
          </a:xfrm>
          <a:prstGeom prst="rect">
            <a:avLst/>
          </a:prstGeom>
        </p:spPr>
      </p:pic>
      <p:pic>
        <p:nvPicPr>
          <p:cNvPr id="14" name="صورة 13" descr="32.gif"/>
          <p:cNvPicPr>
            <a:picLocks noChangeAspect="1"/>
          </p:cNvPicPr>
          <p:nvPr/>
        </p:nvPicPr>
        <p:blipFill>
          <a:blip r:embed="rId3" cstate="print"/>
          <a:stretch>
            <a:fillRect/>
          </a:stretch>
        </p:blipFill>
        <p:spPr>
          <a:xfrm>
            <a:off x="3143240" y="214290"/>
            <a:ext cx="495300" cy="438150"/>
          </a:xfrm>
          <a:prstGeom prst="rect">
            <a:avLst/>
          </a:prstGeom>
        </p:spPr>
      </p:pic>
      <p:pic>
        <p:nvPicPr>
          <p:cNvPr id="15" name="صورة 14" descr="32.gif"/>
          <p:cNvPicPr>
            <a:picLocks noChangeAspect="1"/>
          </p:cNvPicPr>
          <p:nvPr/>
        </p:nvPicPr>
        <p:blipFill>
          <a:blip r:embed="rId3" cstate="print"/>
          <a:stretch>
            <a:fillRect/>
          </a:stretch>
        </p:blipFill>
        <p:spPr>
          <a:xfrm>
            <a:off x="1285852" y="0"/>
            <a:ext cx="495300" cy="438150"/>
          </a:xfrm>
          <a:prstGeom prst="rect">
            <a:avLst/>
          </a:prstGeom>
        </p:spPr>
      </p:pic>
      <p:pic>
        <p:nvPicPr>
          <p:cNvPr id="16" name="صورة 15" descr="32.gif"/>
          <p:cNvPicPr>
            <a:picLocks noChangeAspect="1"/>
          </p:cNvPicPr>
          <p:nvPr/>
        </p:nvPicPr>
        <p:blipFill>
          <a:blip r:embed="rId3" cstate="print"/>
          <a:stretch>
            <a:fillRect/>
          </a:stretch>
        </p:blipFill>
        <p:spPr>
          <a:xfrm>
            <a:off x="1714480" y="1142984"/>
            <a:ext cx="495300" cy="438150"/>
          </a:xfrm>
          <a:prstGeom prst="rect">
            <a:avLst/>
          </a:prstGeom>
        </p:spPr>
      </p:pic>
      <p:pic>
        <p:nvPicPr>
          <p:cNvPr id="17" name="صورة 16" descr="32.gif"/>
          <p:cNvPicPr>
            <a:picLocks noChangeAspect="1"/>
          </p:cNvPicPr>
          <p:nvPr/>
        </p:nvPicPr>
        <p:blipFill>
          <a:blip r:embed="rId3" cstate="print"/>
          <a:stretch>
            <a:fillRect/>
          </a:stretch>
        </p:blipFill>
        <p:spPr>
          <a:xfrm>
            <a:off x="500034" y="642918"/>
            <a:ext cx="495300" cy="438150"/>
          </a:xfrm>
          <a:prstGeom prst="rect">
            <a:avLst/>
          </a:prstGeom>
        </p:spPr>
      </p:pic>
      <p:pic>
        <p:nvPicPr>
          <p:cNvPr id="18" name="صورة 17" descr="32.gif"/>
          <p:cNvPicPr>
            <a:picLocks noChangeAspect="1"/>
          </p:cNvPicPr>
          <p:nvPr/>
        </p:nvPicPr>
        <p:blipFill>
          <a:blip r:embed="rId3" cstate="print"/>
          <a:stretch>
            <a:fillRect/>
          </a:stretch>
        </p:blipFill>
        <p:spPr>
          <a:xfrm>
            <a:off x="1071570" y="1500150"/>
            <a:ext cx="495300" cy="438150"/>
          </a:xfrm>
          <a:prstGeom prst="rect">
            <a:avLst/>
          </a:prstGeom>
        </p:spPr>
      </p:pic>
      <p:pic>
        <p:nvPicPr>
          <p:cNvPr id="19" name="صورة 18" descr="32.gif"/>
          <p:cNvPicPr>
            <a:picLocks noChangeAspect="1"/>
          </p:cNvPicPr>
          <p:nvPr/>
        </p:nvPicPr>
        <p:blipFill>
          <a:blip r:embed="rId3" cstate="print"/>
          <a:stretch>
            <a:fillRect/>
          </a:stretch>
        </p:blipFill>
        <p:spPr>
          <a:xfrm>
            <a:off x="1928826" y="1428712"/>
            <a:ext cx="495300" cy="438150"/>
          </a:xfrm>
          <a:prstGeom prst="rect">
            <a:avLst/>
          </a:prstGeom>
        </p:spPr>
      </p:pic>
      <p:pic>
        <p:nvPicPr>
          <p:cNvPr id="20" name="صورة 19" descr="32.gif"/>
          <p:cNvPicPr>
            <a:picLocks noChangeAspect="1"/>
          </p:cNvPicPr>
          <p:nvPr/>
        </p:nvPicPr>
        <p:blipFill>
          <a:blip r:embed="rId3" cstate="print"/>
          <a:stretch>
            <a:fillRect/>
          </a:stretch>
        </p:blipFill>
        <p:spPr>
          <a:xfrm>
            <a:off x="2305064" y="1804950"/>
            <a:ext cx="495300" cy="438150"/>
          </a:xfrm>
          <a:prstGeom prst="rect">
            <a:avLst/>
          </a:prstGeom>
        </p:spPr>
      </p:pic>
      <p:pic>
        <p:nvPicPr>
          <p:cNvPr id="21" name="صورة 20" descr="32.gif"/>
          <p:cNvPicPr>
            <a:picLocks noChangeAspect="1"/>
          </p:cNvPicPr>
          <p:nvPr/>
        </p:nvPicPr>
        <p:blipFill>
          <a:blip r:embed="rId3" cstate="print"/>
          <a:stretch>
            <a:fillRect/>
          </a:stretch>
        </p:blipFill>
        <p:spPr>
          <a:xfrm>
            <a:off x="1785950" y="2071654"/>
            <a:ext cx="495300" cy="438150"/>
          </a:xfrm>
          <a:prstGeom prst="rect">
            <a:avLst/>
          </a:prstGeom>
        </p:spPr>
      </p:pic>
      <p:pic>
        <p:nvPicPr>
          <p:cNvPr id="22" name="صورة 21" descr="32.gif"/>
          <p:cNvPicPr>
            <a:picLocks noChangeAspect="1"/>
          </p:cNvPicPr>
          <p:nvPr/>
        </p:nvPicPr>
        <p:blipFill>
          <a:blip r:embed="rId3" cstate="print"/>
          <a:stretch>
            <a:fillRect/>
          </a:stretch>
        </p:blipFill>
        <p:spPr>
          <a:xfrm>
            <a:off x="2643206" y="1428712"/>
            <a:ext cx="495300" cy="438150"/>
          </a:xfrm>
          <a:prstGeom prst="rect">
            <a:avLst/>
          </a:prstGeom>
        </p:spPr>
      </p:pic>
      <p:pic>
        <p:nvPicPr>
          <p:cNvPr id="23" name="صورة 22" descr="32.gif"/>
          <p:cNvPicPr>
            <a:picLocks noChangeAspect="1"/>
          </p:cNvPicPr>
          <p:nvPr/>
        </p:nvPicPr>
        <p:blipFill>
          <a:blip r:embed="rId3" cstate="print"/>
          <a:stretch>
            <a:fillRect/>
          </a:stretch>
        </p:blipFill>
        <p:spPr>
          <a:xfrm>
            <a:off x="785818" y="1214422"/>
            <a:ext cx="495300" cy="438150"/>
          </a:xfrm>
          <a:prstGeom prst="rect">
            <a:avLst/>
          </a:prstGeom>
        </p:spPr>
      </p:pic>
      <p:pic>
        <p:nvPicPr>
          <p:cNvPr id="24" name="صورة 23" descr="32.gif"/>
          <p:cNvPicPr>
            <a:picLocks noChangeAspect="1"/>
          </p:cNvPicPr>
          <p:nvPr/>
        </p:nvPicPr>
        <p:blipFill>
          <a:blip r:embed="rId3" cstate="print"/>
          <a:stretch>
            <a:fillRect/>
          </a:stretch>
        </p:blipFill>
        <p:spPr>
          <a:xfrm>
            <a:off x="1214446" y="2357406"/>
            <a:ext cx="495300" cy="438150"/>
          </a:xfrm>
          <a:prstGeom prst="rect">
            <a:avLst/>
          </a:prstGeom>
        </p:spPr>
      </p:pic>
      <p:pic>
        <p:nvPicPr>
          <p:cNvPr id="25" name="صورة 24" descr="32.gif"/>
          <p:cNvPicPr>
            <a:picLocks noChangeAspect="1"/>
          </p:cNvPicPr>
          <p:nvPr/>
        </p:nvPicPr>
        <p:blipFill>
          <a:blip r:embed="rId3" cstate="print"/>
          <a:stretch>
            <a:fillRect/>
          </a:stretch>
        </p:blipFill>
        <p:spPr>
          <a:xfrm>
            <a:off x="0" y="1857340"/>
            <a:ext cx="495300" cy="438150"/>
          </a:xfrm>
          <a:prstGeom prst="rect">
            <a:avLst/>
          </a:prstGeom>
        </p:spPr>
      </p:pic>
      <p:pic>
        <p:nvPicPr>
          <p:cNvPr id="26" name="صورة 25" descr="avatar11329_1.gif"/>
          <p:cNvPicPr>
            <a:picLocks noChangeAspect="1"/>
          </p:cNvPicPr>
          <p:nvPr/>
        </p:nvPicPr>
        <p:blipFill>
          <a:blip r:embed="rId4" cstate="print"/>
          <a:stretch>
            <a:fillRect/>
          </a:stretch>
        </p:blipFill>
        <p:spPr>
          <a:xfrm>
            <a:off x="500034" y="4214818"/>
            <a:ext cx="857256" cy="762002"/>
          </a:xfrm>
          <a:prstGeom prst="rect">
            <a:avLst/>
          </a:prstGeom>
        </p:spPr>
      </p:pic>
      <p:pic>
        <p:nvPicPr>
          <p:cNvPr id="27" name="صورة 26" descr="avatar11329_1.gif"/>
          <p:cNvPicPr>
            <a:picLocks noChangeAspect="1"/>
          </p:cNvPicPr>
          <p:nvPr/>
        </p:nvPicPr>
        <p:blipFill>
          <a:blip r:embed="rId4" cstate="print"/>
          <a:stretch>
            <a:fillRect/>
          </a:stretch>
        </p:blipFill>
        <p:spPr>
          <a:xfrm>
            <a:off x="1285852" y="5500702"/>
            <a:ext cx="857256" cy="76200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0" y="4429132"/>
            <a:ext cx="9144000" cy="242886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SA" sz="3200" b="1" dirty="0" smtClean="0">
                <a:ln>
                  <a:solidFill>
                    <a:sysClr val="windowText" lastClr="000000"/>
                  </a:solidFill>
                </a:ln>
                <a:solidFill>
                  <a:schemeClr val="bg1">
                    <a:lumMod val="95000"/>
                  </a:schemeClr>
                </a:solidFill>
                <a:effectLst>
                  <a:glow rad="63500">
                    <a:schemeClr val="accent2">
                      <a:satMod val="175000"/>
                      <a:alpha val="40000"/>
                    </a:schemeClr>
                  </a:glow>
                </a:effectLst>
                <a:latin typeface="Sakkal Majalla" pitchFamily="2" charset="-78"/>
                <a:cs typeface="Sakkal Majalla" pitchFamily="2" charset="-78"/>
              </a:rPr>
              <a:t/>
            </a:r>
            <a:br>
              <a:rPr lang="ar-SA" sz="3200" b="1" dirty="0" smtClean="0">
                <a:ln>
                  <a:solidFill>
                    <a:sysClr val="windowText" lastClr="000000"/>
                  </a:solidFill>
                </a:ln>
                <a:solidFill>
                  <a:schemeClr val="bg1">
                    <a:lumMod val="95000"/>
                  </a:schemeClr>
                </a:solidFill>
                <a:effectLst>
                  <a:glow rad="63500">
                    <a:schemeClr val="accent2">
                      <a:satMod val="175000"/>
                      <a:alpha val="40000"/>
                    </a:schemeClr>
                  </a:glow>
                </a:effectLst>
                <a:latin typeface="Sakkal Majalla" pitchFamily="2" charset="-78"/>
                <a:cs typeface="Sakkal Majalla" pitchFamily="2" charset="-78"/>
              </a:rPr>
            </a:br>
            <a:r>
              <a:rPr lang="ar-SA" sz="3200" b="1" dirty="0" smtClean="0">
                <a:ln>
                  <a:solidFill>
                    <a:sysClr val="windowText" lastClr="000000"/>
                  </a:solidFill>
                </a:ln>
                <a:solidFill>
                  <a:schemeClr val="bg1">
                    <a:lumMod val="95000"/>
                  </a:schemeClr>
                </a:solidFill>
                <a:effectLst>
                  <a:glow rad="63500">
                    <a:schemeClr val="accent2">
                      <a:satMod val="175000"/>
                      <a:alpha val="40000"/>
                    </a:schemeClr>
                  </a:glow>
                </a:effectLst>
                <a:latin typeface="Sakkal Majalla" pitchFamily="2" charset="-78"/>
                <a:cs typeface="Sakkal Majalla" pitchFamily="2" charset="-78"/>
              </a:rPr>
              <a:t>إعداد الطالبات</a:t>
            </a:r>
          </a:p>
          <a:p>
            <a:r>
              <a:rPr lang="ar-SA" sz="2400" b="1" dirty="0" smtClean="0">
                <a:solidFill>
                  <a:schemeClr val="tx1"/>
                </a:solidFill>
                <a:latin typeface="Sakkal Majalla" pitchFamily="2" charset="-78"/>
                <a:cs typeface="Traditional Arabic" pitchFamily="2" charset="-78"/>
              </a:rPr>
              <a:t> </a:t>
            </a:r>
            <a:r>
              <a:rPr lang="ar-SA" sz="2800" b="1" dirty="0" smtClean="0">
                <a:ln>
                  <a:solidFill>
                    <a:sysClr val="windowText" lastClr="000000"/>
                  </a:solidFill>
                </a:ln>
                <a:solidFill>
                  <a:schemeClr val="bg1">
                    <a:lumMod val="95000"/>
                  </a:schemeClr>
                </a:solidFill>
                <a:effectLst>
                  <a:glow rad="101600">
                    <a:schemeClr val="accent2">
                      <a:satMod val="175000"/>
                      <a:alpha val="40000"/>
                    </a:schemeClr>
                  </a:glow>
                </a:effectLst>
                <a:latin typeface="Sakkal Majalla" pitchFamily="2" charset="-78"/>
                <a:cs typeface="Traditional Arabic" pitchFamily="2" charset="-78"/>
              </a:rPr>
              <a:t>ميساء مصاروة – سلام محاجنة – عبير محاجنة – عبير وتد – سلسبيل محاميد – دعاء شرقية – ريم مصري – أزهار عمري – صفاء محاميد – نداء ياسين – إيناس سلامة – ياسمين تكروري – موران أبو الفية – آلاء بدير – منار محاميد –سهام محاجنة .</a:t>
            </a:r>
            <a:endParaRPr lang="ar-SA" sz="2400" b="1" dirty="0" smtClean="0">
              <a:ln>
                <a:solidFill>
                  <a:sysClr val="windowText" lastClr="000000"/>
                </a:solidFill>
              </a:ln>
              <a:solidFill>
                <a:schemeClr val="bg1">
                  <a:lumMod val="95000"/>
                </a:schemeClr>
              </a:solidFill>
              <a:effectLst>
                <a:glow rad="101600">
                  <a:schemeClr val="accent2">
                    <a:satMod val="175000"/>
                    <a:alpha val="40000"/>
                  </a:schemeClr>
                </a:glow>
              </a:effectLst>
              <a:latin typeface="Sakkal Majalla" pitchFamily="2" charset="-78"/>
              <a:cs typeface="Traditional Arabic" pitchFamily="2" charset="-78"/>
            </a:endParaRPr>
          </a:p>
          <a:p>
            <a:pPr algn="ctr"/>
            <a:r>
              <a:rPr lang="ar-SA" sz="3200" b="1" dirty="0" smtClean="0">
                <a:ln>
                  <a:solidFill>
                    <a:sysClr val="windowText" lastClr="000000"/>
                  </a:solidFill>
                </a:ln>
                <a:solidFill>
                  <a:schemeClr val="bg1">
                    <a:lumMod val="95000"/>
                  </a:schemeClr>
                </a:solidFill>
                <a:effectLst>
                  <a:glow rad="101600">
                    <a:schemeClr val="accent2">
                      <a:satMod val="175000"/>
                      <a:alpha val="40000"/>
                    </a:schemeClr>
                  </a:glow>
                </a:effectLst>
                <a:latin typeface="Sakkal Majalla" pitchFamily="2" charset="-78"/>
                <a:cs typeface="Traditional Arabic" pitchFamily="2" charset="-78"/>
              </a:rPr>
              <a:t>إشراف  </a:t>
            </a:r>
            <a:r>
              <a:rPr lang="ar-SA" sz="3200" b="1" dirty="0" err="1" smtClean="0">
                <a:ln>
                  <a:solidFill>
                    <a:sysClr val="windowText" lastClr="000000"/>
                  </a:solidFill>
                </a:ln>
                <a:solidFill>
                  <a:schemeClr val="bg1">
                    <a:lumMod val="95000"/>
                  </a:schemeClr>
                </a:solidFill>
                <a:effectLst>
                  <a:glow rad="101600">
                    <a:schemeClr val="accent2">
                      <a:satMod val="175000"/>
                      <a:alpha val="40000"/>
                    </a:schemeClr>
                  </a:glow>
                </a:effectLst>
                <a:latin typeface="Sakkal Majalla" pitchFamily="2" charset="-78"/>
                <a:cs typeface="Traditional Arabic" pitchFamily="2" charset="-78"/>
              </a:rPr>
              <a:t>د</a:t>
            </a:r>
            <a:r>
              <a:rPr lang="ar-SA" sz="3200" b="1" dirty="0" smtClean="0">
                <a:ln>
                  <a:solidFill>
                    <a:sysClr val="windowText" lastClr="000000"/>
                  </a:solidFill>
                </a:ln>
                <a:solidFill>
                  <a:schemeClr val="bg1">
                    <a:lumMod val="95000"/>
                  </a:schemeClr>
                </a:solidFill>
                <a:effectLst>
                  <a:glow rad="101600">
                    <a:schemeClr val="accent2">
                      <a:satMod val="175000"/>
                      <a:alpha val="40000"/>
                    </a:schemeClr>
                  </a:glow>
                </a:effectLst>
                <a:latin typeface="Sakkal Majalla" pitchFamily="2" charset="-78"/>
                <a:cs typeface="Traditional Arabic" pitchFamily="2" charset="-78"/>
              </a:rPr>
              <a:t>. فائدة أبو مخ </a:t>
            </a:r>
          </a:p>
          <a:p>
            <a:pPr algn="just"/>
            <a:endParaRPr lang="ar-SA" sz="2400" b="1" dirty="0" smtClean="0">
              <a:solidFill>
                <a:schemeClr val="tx1"/>
              </a:solidFill>
              <a:latin typeface="Sakkal Majalla" pitchFamily="2" charset="-78"/>
              <a:cs typeface="Sakkal Majalla" pitchFamily="2" charset="-78"/>
            </a:endParaRPr>
          </a:p>
        </p:txBody>
      </p:sp>
      <p:pic>
        <p:nvPicPr>
          <p:cNvPr id="4" name="Picture 2" descr="D:\800AAAAA\IMG_1940.JPG"/>
          <p:cNvPicPr>
            <a:picLocks noChangeAspect="1" noChangeArrowheads="1"/>
          </p:cNvPicPr>
          <p:nvPr/>
        </p:nvPicPr>
        <p:blipFill>
          <a:blip r:embed="rId2" cstate="print"/>
          <a:srcRect l="14207" r="12252" b="2238"/>
          <a:stretch>
            <a:fillRect/>
          </a:stretch>
        </p:blipFill>
        <p:spPr bwMode="auto">
          <a:xfrm>
            <a:off x="1" y="0"/>
            <a:ext cx="9144000" cy="4429132"/>
          </a:xfrm>
          <a:prstGeom prst="rect">
            <a:avLst/>
          </a:prstGeom>
          <a:noFill/>
        </p:spPr>
      </p:pic>
      <p:sp>
        <p:nvSpPr>
          <p:cNvPr id="6" name="مربع نص 5"/>
          <p:cNvSpPr txBox="1"/>
          <p:nvPr/>
        </p:nvSpPr>
        <p:spPr>
          <a:xfrm>
            <a:off x="0" y="5301208"/>
            <a:ext cx="9144000" cy="369332"/>
          </a:xfrm>
          <a:prstGeom prst="rect">
            <a:avLst/>
          </a:prstGeom>
          <a:noFill/>
        </p:spPr>
        <p:txBody>
          <a:bodyPr wrap="square" rtlCol="0">
            <a:spAutoFit/>
          </a:bodyPr>
          <a:lstStyle/>
          <a:p>
            <a:pPr>
              <a:buNone/>
            </a:pPr>
            <a:r>
              <a:rPr lang="ar-SA" dirty="0" smtClean="0"/>
              <a:t> </a:t>
            </a:r>
            <a:endParaRPr lang="en-US" dirty="0"/>
          </a:p>
        </p:txBody>
      </p:sp>
      <p:pic>
        <p:nvPicPr>
          <p:cNvPr id="10" name="صورة 9" descr="image393.gif"/>
          <p:cNvPicPr>
            <a:picLocks noChangeAspect="1"/>
          </p:cNvPicPr>
          <p:nvPr/>
        </p:nvPicPr>
        <p:blipFill>
          <a:blip r:embed="rId3" cstate="print"/>
          <a:stretch>
            <a:fillRect/>
          </a:stretch>
        </p:blipFill>
        <p:spPr>
          <a:xfrm>
            <a:off x="0" y="5548310"/>
            <a:ext cx="952500" cy="130969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descr="v2wor3r8ksv7.gif"/>
          <p:cNvPicPr>
            <a:picLocks noChangeAspect="1"/>
          </p:cNvPicPr>
          <p:nvPr/>
        </p:nvPicPr>
        <p:blipFill>
          <a:blip r:embed="rId2" cstate="print"/>
          <a:stretch>
            <a:fillRect/>
          </a:stretch>
        </p:blipFill>
        <p:spPr>
          <a:xfrm>
            <a:off x="0" y="0"/>
            <a:ext cx="9144000" cy="6858000"/>
          </a:xfrm>
          <a:prstGeom prst="rect">
            <a:avLst/>
          </a:prstGeom>
        </p:spPr>
      </p:pic>
      <p:sp>
        <p:nvSpPr>
          <p:cNvPr id="3" name="مستطيل 2"/>
          <p:cNvSpPr/>
          <p:nvPr/>
        </p:nvSpPr>
        <p:spPr>
          <a:xfrm>
            <a:off x="3071802" y="0"/>
            <a:ext cx="3214710" cy="1015663"/>
          </a:xfrm>
          <a:prstGeom prst="rect">
            <a:avLst/>
          </a:prstGeom>
          <a:noFill/>
        </p:spPr>
        <p:txBody>
          <a:bodyPr wrap="square" lIns="91440" tIns="45720" rIns="91440" bIns="45720">
            <a:spAutoFit/>
          </a:bodyPr>
          <a:lstStyle/>
          <a:p>
            <a:pPr algn="ctr"/>
            <a:r>
              <a:rPr lang="ar-SA" sz="6000" b="1" cap="none" spc="0" dirty="0" smtClean="0">
                <a:ln w="19050">
                  <a:solidFill>
                    <a:srgbClr val="00B050"/>
                  </a:solidFill>
                  <a:prstDash val="solid"/>
                </a:ln>
                <a:solidFill>
                  <a:sysClr val="windowText" lastClr="000000"/>
                </a:solidFill>
                <a:effectLst>
                  <a:glow rad="101600">
                    <a:srgbClr val="FF99CC">
                      <a:alpha val="60000"/>
                    </a:srgbClr>
                  </a:glow>
                </a:effectLst>
              </a:rPr>
              <a:t>المقدمة</a:t>
            </a:r>
            <a:endParaRPr lang="ar-SA" sz="6000" b="1" cap="none" spc="0" dirty="0">
              <a:ln w="19050">
                <a:solidFill>
                  <a:srgbClr val="00B050"/>
                </a:solidFill>
                <a:prstDash val="solid"/>
              </a:ln>
              <a:solidFill>
                <a:sysClr val="windowText" lastClr="000000"/>
              </a:solidFill>
              <a:effectLst>
                <a:glow rad="101600">
                  <a:srgbClr val="FF99CC">
                    <a:alpha val="60000"/>
                  </a:srgbClr>
                </a:glow>
              </a:effectLst>
            </a:endParaRPr>
          </a:p>
        </p:txBody>
      </p:sp>
      <p:sp>
        <p:nvSpPr>
          <p:cNvPr id="4" name="مربع نص 3"/>
          <p:cNvSpPr txBox="1"/>
          <p:nvPr/>
        </p:nvSpPr>
        <p:spPr>
          <a:xfrm>
            <a:off x="857224" y="1071546"/>
            <a:ext cx="7286676" cy="5632311"/>
          </a:xfrm>
          <a:prstGeom prst="rect">
            <a:avLst/>
          </a:prstGeom>
          <a:noFill/>
        </p:spPr>
        <p:txBody>
          <a:bodyPr wrap="square" rtlCol="1">
            <a:spAutoFit/>
          </a:bodyPr>
          <a:lstStyle/>
          <a:p>
            <a:pPr algn="ctr"/>
            <a:r>
              <a:rPr lang="ar-SA" sz="4000" b="1" dirty="0" smtClean="0">
                <a:effectLst>
                  <a:glow rad="101600">
                    <a:srgbClr val="FF99CC">
                      <a:alpha val="60000"/>
                    </a:srgbClr>
                  </a:glow>
                </a:effectLst>
                <a:cs typeface="Traditional Arabic" pitchFamily="2" charset="-78"/>
              </a:rPr>
              <a:t>إنّ أثمن ما يملك الإنسان صحته، ولأنها الجوهرة النفيسة الّتي يتمناها الجميع ليزين بها حياته لتمتلئ زهورًا، شهدًا ورحيقًا لينطلق بها نحو آفاق السّعادة، تلك الجوهرة الّتي نأمل أن تفوح شذى أطيابها ليضفي على حياتك عبيرًا جذابًا.</a:t>
            </a:r>
            <a:br>
              <a:rPr lang="ar-SA" sz="4000" b="1" dirty="0" smtClean="0">
                <a:effectLst>
                  <a:glow rad="101600">
                    <a:srgbClr val="FF99CC">
                      <a:alpha val="60000"/>
                    </a:srgbClr>
                  </a:glow>
                </a:effectLst>
                <a:cs typeface="Traditional Arabic" pitchFamily="2" charset="-78"/>
              </a:rPr>
            </a:br>
            <a:r>
              <a:rPr lang="ar-SA" sz="4000" b="1" dirty="0" smtClean="0">
                <a:effectLst>
                  <a:glow rad="101600">
                    <a:srgbClr val="FF99CC">
                      <a:alpha val="60000"/>
                    </a:srgbClr>
                  </a:glow>
                </a:effectLst>
                <a:cs typeface="Traditional Arabic" pitchFamily="2" charset="-78"/>
              </a:rPr>
              <a:t>تحت شعار </a:t>
            </a:r>
            <a:r>
              <a:rPr lang="ar-SA" sz="4000" b="1" u="sng" dirty="0" smtClean="0">
                <a:effectLst>
                  <a:glow rad="101600">
                    <a:srgbClr val="FF99CC">
                      <a:alpha val="60000"/>
                    </a:srgbClr>
                  </a:glow>
                </a:effectLst>
                <a:cs typeface="Traditional Arabic" pitchFamily="2" charset="-78"/>
              </a:rPr>
              <a:t>صحتي حياتي </a:t>
            </a:r>
            <a:r>
              <a:rPr lang="ar-SA" sz="4000" b="1" dirty="0" smtClean="0">
                <a:effectLst>
                  <a:glow rad="101600">
                    <a:srgbClr val="FF99CC">
                      <a:alpha val="60000"/>
                    </a:srgbClr>
                  </a:glow>
                </a:effectLst>
                <a:cs typeface="Traditional Arabic" pitchFamily="2" charset="-78"/>
              </a:rPr>
              <a:t>نضع بين يديك مركز تعلّم، ولأننا نثق بقدراتك عزيزي الطالب، ستقوم أنت بالتّعلّم بشكلٍ منفرد.</a:t>
            </a:r>
          </a:p>
          <a:p>
            <a:pPr algn="ctr"/>
            <a:endParaRPr lang="ar-SA" sz="4000" b="1" dirty="0">
              <a:effectLst>
                <a:glow rad="101600">
                  <a:srgbClr val="FF99CC">
                    <a:alpha val="60000"/>
                  </a:srgbClr>
                </a:glow>
              </a:effectLst>
              <a:cs typeface="Traditional Arabic"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v2wor3r8ksv7.gif"/>
          <p:cNvPicPr>
            <a:picLocks noChangeAspect="1"/>
          </p:cNvPicPr>
          <p:nvPr/>
        </p:nvPicPr>
        <p:blipFill>
          <a:blip r:embed="rId2" cstate="print"/>
          <a:stretch>
            <a:fillRect/>
          </a:stretch>
        </p:blipFill>
        <p:spPr>
          <a:xfrm>
            <a:off x="0" y="0"/>
            <a:ext cx="9144000" cy="7029400"/>
          </a:xfrm>
          <a:prstGeom prst="rect">
            <a:avLst/>
          </a:prstGeom>
        </p:spPr>
      </p:pic>
      <p:sp>
        <p:nvSpPr>
          <p:cNvPr id="5" name="مربع نص 4"/>
          <p:cNvSpPr txBox="1"/>
          <p:nvPr/>
        </p:nvSpPr>
        <p:spPr>
          <a:xfrm>
            <a:off x="1475656" y="548680"/>
            <a:ext cx="6311624" cy="8186857"/>
          </a:xfrm>
          <a:prstGeom prst="rect">
            <a:avLst/>
          </a:prstGeom>
          <a:noFill/>
        </p:spPr>
        <p:txBody>
          <a:bodyPr wrap="square" rtlCol="1">
            <a:spAutoFit/>
          </a:bodyPr>
          <a:lstStyle/>
          <a:p>
            <a:pPr algn="ctr"/>
            <a:r>
              <a:rPr lang="ar-SA" sz="3600" b="1" dirty="0" smtClean="0">
                <a:effectLst>
                  <a:glow rad="101600">
                    <a:srgbClr val="FF99CC">
                      <a:alpha val="60000"/>
                    </a:srgbClr>
                  </a:glow>
                </a:effectLst>
                <a:latin typeface="Traditional Arabic" pitchFamily="18" charset="-78"/>
                <a:cs typeface="Traditional Arabic" pitchFamily="18" charset="-78"/>
              </a:rPr>
              <a:t>عزيزي الطالب:هذا المركز </a:t>
            </a:r>
            <a:r>
              <a:rPr lang="ar-SA" sz="3600" b="1" smtClean="0">
                <a:effectLst>
                  <a:glow rad="101600">
                    <a:srgbClr val="FF99CC">
                      <a:alpha val="60000"/>
                    </a:srgbClr>
                  </a:glow>
                </a:effectLst>
                <a:latin typeface="Traditional Arabic" pitchFamily="18" charset="-78"/>
                <a:cs typeface="Traditional Arabic" pitchFamily="18" charset="-78"/>
              </a:rPr>
              <a:t>خُطِطَ بثماني محطات </a:t>
            </a:r>
            <a:r>
              <a:rPr lang="ar-SA" sz="3600" b="1" dirty="0" smtClean="0">
                <a:effectLst>
                  <a:glow rad="101600">
                    <a:srgbClr val="FF99CC">
                      <a:alpha val="60000"/>
                    </a:srgbClr>
                  </a:glow>
                </a:effectLst>
                <a:latin typeface="Traditional Arabic" pitchFamily="18" charset="-78"/>
                <a:cs typeface="Traditional Arabic" pitchFamily="18" charset="-78"/>
              </a:rPr>
              <a:t>بحيث تعمل كل محطة على موضوع معين يندرج تحت عنوان الصحة، كل محطة تألقت بتنويع فعالياتها، بأسلوبها، بطريقة تقديمها للمادة وأخيرًا بالأسئلة الّتي تحفّزك على التفكير. </a:t>
            </a:r>
          </a:p>
          <a:p>
            <a:r>
              <a:rPr lang="ar-SA" sz="5400" b="1" dirty="0" smtClean="0">
                <a:effectLst>
                  <a:glow rad="101600">
                    <a:srgbClr val="FF99CC">
                      <a:alpha val="60000"/>
                    </a:srgbClr>
                  </a:glow>
                </a:effectLst>
                <a:latin typeface="Traditional Arabic" pitchFamily="18" charset="-78"/>
                <a:cs typeface="Traditional Arabic" pitchFamily="18" charset="-78"/>
              </a:rPr>
              <a:t>انتبه</a:t>
            </a:r>
            <a:r>
              <a:rPr lang="ar-SA" sz="4000" b="1" dirty="0" smtClean="0">
                <a:effectLst>
                  <a:glow rad="101600">
                    <a:srgbClr val="FF99CC">
                      <a:alpha val="60000"/>
                    </a:srgbClr>
                  </a:glow>
                </a:effectLst>
                <a:latin typeface="Traditional Arabic" pitchFamily="18" charset="-78"/>
                <a:cs typeface="Traditional Arabic" pitchFamily="18" charset="-78"/>
              </a:rPr>
              <a:t>:</a:t>
            </a:r>
            <a:r>
              <a:rPr lang="ar-SA" sz="4400" b="1" dirty="0" smtClean="0">
                <a:effectLst>
                  <a:glow rad="101600">
                    <a:srgbClr val="FF99CC">
                      <a:alpha val="60000"/>
                    </a:srgbClr>
                  </a:glow>
                </a:effectLst>
                <a:latin typeface="Traditional Arabic" pitchFamily="18" charset="-78"/>
                <a:cs typeface="Traditional Arabic" pitchFamily="18" charset="-78"/>
              </a:rPr>
              <a:t> </a:t>
            </a:r>
          </a:p>
          <a:p>
            <a:pPr marL="742950" indent="-742950" algn="justLow">
              <a:buFont typeface="+mj-lt"/>
              <a:buAutoNum type="arabicPeriod"/>
            </a:pPr>
            <a:r>
              <a:rPr lang="ar-SA" sz="3600" b="1" dirty="0" smtClean="0">
                <a:effectLst>
                  <a:glow rad="101600">
                    <a:srgbClr val="FF99CC">
                      <a:alpha val="60000"/>
                    </a:srgbClr>
                  </a:glow>
                </a:effectLst>
                <a:latin typeface="Traditional Arabic" pitchFamily="18" charset="-78"/>
                <a:cs typeface="Traditional Arabic" pitchFamily="18" charset="-78"/>
              </a:rPr>
              <a:t>يجب عليك بدايةً المرور بالمحطتين الأولى والثانية، ومن ثم تكمل باقي مشوارك في المركز حسب اختيارك.</a:t>
            </a:r>
          </a:p>
          <a:p>
            <a:pPr marL="742950" indent="-742950" algn="justLow">
              <a:buFont typeface="+mj-lt"/>
              <a:buAutoNum type="arabicPeriod"/>
            </a:pPr>
            <a:r>
              <a:rPr lang="ar-SA" sz="3600" b="1" dirty="0" smtClean="0">
                <a:effectLst>
                  <a:glow rad="101600">
                    <a:srgbClr val="FF99CC">
                      <a:alpha val="60000"/>
                    </a:srgbClr>
                  </a:glow>
                </a:effectLst>
                <a:latin typeface="Traditional Arabic" pitchFamily="18" charset="-78"/>
                <a:cs typeface="Traditional Arabic" pitchFamily="18" charset="-78"/>
              </a:rPr>
              <a:t>بعدَ الانتهاء من كل محطة اضغط ”</a:t>
            </a:r>
            <a:r>
              <a:rPr lang="en-US" sz="3600" b="1" dirty="0" smtClean="0">
                <a:effectLst>
                  <a:glow rad="101600">
                    <a:srgbClr val="FF99CC">
                      <a:alpha val="60000"/>
                    </a:srgbClr>
                  </a:glow>
                </a:effectLst>
                <a:latin typeface="Traditional Arabic" pitchFamily="18" charset="-78"/>
                <a:cs typeface="Traditional Arabic" pitchFamily="18" charset="-78"/>
              </a:rPr>
              <a:t>ESC</a:t>
            </a:r>
            <a:r>
              <a:rPr lang="ar-SA" sz="3600" b="1" dirty="0" smtClean="0">
                <a:effectLst>
                  <a:glow rad="101600">
                    <a:srgbClr val="FF99CC">
                      <a:alpha val="60000"/>
                    </a:srgbClr>
                  </a:glow>
                </a:effectLst>
                <a:latin typeface="Traditional Arabic" pitchFamily="18" charset="-78"/>
                <a:cs typeface="Traditional Arabic" pitchFamily="18" charset="-78"/>
              </a:rPr>
              <a:t>“، للرجوع إلى خريطة المركز.</a:t>
            </a:r>
          </a:p>
          <a:p>
            <a:pPr marL="742950" indent="-742950" algn="ctr">
              <a:buFont typeface="+mj-lt"/>
              <a:buAutoNum type="arabicPeriod"/>
            </a:pPr>
            <a:endParaRPr lang="en-US" sz="4000" b="1" dirty="0" smtClean="0">
              <a:effectLst>
                <a:glow rad="101600">
                  <a:srgbClr val="FF99CC">
                    <a:alpha val="60000"/>
                  </a:srgbClr>
                </a:glow>
              </a:effectLst>
              <a:latin typeface="Traditional Arabic" pitchFamily="18" charset="-78"/>
              <a:cs typeface="Traditional Arabic" pitchFamily="18" charset="-78"/>
            </a:endParaRPr>
          </a:p>
          <a:p>
            <a:pPr algn="ctr"/>
            <a:r>
              <a:rPr lang="ar-SA" sz="3600" dirty="0" smtClean="0">
                <a:latin typeface="Traditional Arabic" pitchFamily="18" charset="-78"/>
                <a:cs typeface="Traditional Arabic" pitchFamily="18" charset="-78"/>
              </a:rPr>
              <a:t> </a:t>
            </a:r>
            <a:br>
              <a:rPr lang="ar-SA" sz="3600" dirty="0" smtClean="0">
                <a:latin typeface="Traditional Arabic" pitchFamily="18" charset="-78"/>
                <a:cs typeface="Traditional Arabic" pitchFamily="18" charset="-78"/>
              </a:rPr>
            </a:br>
            <a:endParaRPr lang="ar-SA" sz="3600" dirty="0">
              <a:latin typeface="Traditional Arabic" pitchFamily="18" charset="-78"/>
              <a:cs typeface="Traditional Arabic" pitchFamily="18"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800AAAAA\IMG_1940.JPG"/>
          <p:cNvPicPr>
            <a:picLocks noChangeAspect="1" noChangeArrowheads="1"/>
          </p:cNvPicPr>
          <p:nvPr/>
        </p:nvPicPr>
        <p:blipFill>
          <a:blip r:embed="rId2" cstate="print"/>
          <a:srcRect l="14207" r="12252" b="2238"/>
          <a:stretch>
            <a:fillRect/>
          </a:stretch>
        </p:blipFill>
        <p:spPr bwMode="auto">
          <a:xfrm>
            <a:off x="1" y="0"/>
            <a:ext cx="9144000" cy="6858000"/>
          </a:xfrm>
          <a:prstGeom prst="rect">
            <a:avLst/>
          </a:prstGeom>
          <a:noFill/>
        </p:spPr>
      </p:pic>
      <p:sp>
        <p:nvSpPr>
          <p:cNvPr id="3" name="مستطيل 2"/>
          <p:cNvSpPr/>
          <p:nvPr/>
        </p:nvSpPr>
        <p:spPr>
          <a:xfrm>
            <a:off x="467544" y="260648"/>
            <a:ext cx="8280920" cy="6336704"/>
          </a:xfrm>
          <a:prstGeom prst="rect">
            <a:avLst/>
          </a:prstGeom>
          <a:solidFill>
            <a:schemeClr val="accent6">
              <a:lumMod val="40000"/>
              <a:lumOff val="6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D:\800AAAAA\IMG_1940.JPG"/>
          <p:cNvPicPr>
            <a:picLocks noChangeAspect="1" noChangeArrowheads="1"/>
          </p:cNvPicPr>
          <p:nvPr/>
        </p:nvPicPr>
        <p:blipFill>
          <a:blip r:embed="rId2" cstate="print"/>
          <a:srcRect l="14207" r="12252" b="2238"/>
          <a:stretch>
            <a:fillRect/>
          </a:stretch>
        </p:blipFill>
        <p:spPr bwMode="auto">
          <a:xfrm>
            <a:off x="6228184" y="476672"/>
            <a:ext cx="2304256" cy="1728192"/>
          </a:xfrm>
          <a:prstGeom prst="rect">
            <a:avLst/>
          </a:prstGeom>
          <a:noFill/>
        </p:spPr>
      </p:pic>
      <p:pic>
        <p:nvPicPr>
          <p:cNvPr id="5" name="Picture 2" descr="D:\800AAAAA\IMG_1940.JPG"/>
          <p:cNvPicPr>
            <a:picLocks noChangeAspect="1" noChangeArrowheads="1"/>
          </p:cNvPicPr>
          <p:nvPr/>
        </p:nvPicPr>
        <p:blipFill>
          <a:blip r:embed="rId2" cstate="print"/>
          <a:srcRect l="14207" r="12252" b="2238"/>
          <a:stretch>
            <a:fillRect/>
          </a:stretch>
        </p:blipFill>
        <p:spPr bwMode="auto">
          <a:xfrm>
            <a:off x="3491880" y="476672"/>
            <a:ext cx="2448272" cy="1728192"/>
          </a:xfrm>
          <a:prstGeom prst="rect">
            <a:avLst/>
          </a:prstGeom>
          <a:noFill/>
        </p:spPr>
      </p:pic>
      <p:pic>
        <p:nvPicPr>
          <p:cNvPr id="7" name="Picture 2" descr="D:\800AAAAA\IMG_1940.JPG"/>
          <p:cNvPicPr>
            <a:picLocks noChangeAspect="1" noChangeArrowheads="1"/>
          </p:cNvPicPr>
          <p:nvPr/>
        </p:nvPicPr>
        <p:blipFill>
          <a:blip r:embed="rId2" cstate="print"/>
          <a:srcRect l="14207" r="12252" b="2238"/>
          <a:stretch>
            <a:fillRect/>
          </a:stretch>
        </p:blipFill>
        <p:spPr bwMode="auto">
          <a:xfrm>
            <a:off x="6228184" y="2492896"/>
            <a:ext cx="2304256" cy="1728192"/>
          </a:xfrm>
          <a:prstGeom prst="rect">
            <a:avLst/>
          </a:prstGeom>
          <a:noFill/>
        </p:spPr>
      </p:pic>
      <p:pic>
        <p:nvPicPr>
          <p:cNvPr id="9" name="Picture 2" descr="D:\800AAAAA\IMG_1940.JPG"/>
          <p:cNvPicPr>
            <a:picLocks noChangeAspect="1" noChangeArrowheads="1"/>
          </p:cNvPicPr>
          <p:nvPr/>
        </p:nvPicPr>
        <p:blipFill>
          <a:blip r:embed="rId2" cstate="print"/>
          <a:srcRect l="14207" r="12252" b="2238"/>
          <a:stretch>
            <a:fillRect/>
          </a:stretch>
        </p:blipFill>
        <p:spPr bwMode="auto">
          <a:xfrm>
            <a:off x="3491880" y="2492896"/>
            <a:ext cx="2448272" cy="1728192"/>
          </a:xfrm>
          <a:prstGeom prst="rect">
            <a:avLst/>
          </a:prstGeom>
          <a:noFill/>
        </p:spPr>
      </p:pic>
      <p:pic>
        <p:nvPicPr>
          <p:cNvPr id="10" name="Picture 2" descr="D:\800AAAAA\IMG_1940.JPG"/>
          <p:cNvPicPr>
            <a:picLocks noChangeAspect="1" noChangeArrowheads="1"/>
          </p:cNvPicPr>
          <p:nvPr/>
        </p:nvPicPr>
        <p:blipFill>
          <a:blip r:embed="rId2" cstate="print"/>
          <a:srcRect l="14207" r="12252" b="2238"/>
          <a:stretch>
            <a:fillRect/>
          </a:stretch>
        </p:blipFill>
        <p:spPr bwMode="auto">
          <a:xfrm>
            <a:off x="683568" y="2492896"/>
            <a:ext cx="2448272" cy="1728192"/>
          </a:xfrm>
          <a:prstGeom prst="rect">
            <a:avLst/>
          </a:prstGeom>
          <a:noFill/>
        </p:spPr>
      </p:pic>
      <p:pic>
        <p:nvPicPr>
          <p:cNvPr id="11" name="Picture 2" descr="D:\800AAAAA\IMG_1940.JPG"/>
          <p:cNvPicPr>
            <a:picLocks noChangeAspect="1" noChangeArrowheads="1"/>
          </p:cNvPicPr>
          <p:nvPr/>
        </p:nvPicPr>
        <p:blipFill>
          <a:blip r:embed="rId2" cstate="print"/>
          <a:srcRect l="14207" r="12252" b="2238"/>
          <a:stretch>
            <a:fillRect/>
          </a:stretch>
        </p:blipFill>
        <p:spPr bwMode="auto">
          <a:xfrm>
            <a:off x="6156176" y="4509120"/>
            <a:ext cx="2448272" cy="1728192"/>
          </a:xfrm>
          <a:prstGeom prst="rect">
            <a:avLst/>
          </a:prstGeom>
          <a:noFill/>
        </p:spPr>
      </p:pic>
      <p:pic>
        <p:nvPicPr>
          <p:cNvPr id="12" name="Picture 2" descr="D:\800AAAAA\IMG_1940.JPG"/>
          <p:cNvPicPr>
            <a:picLocks noChangeAspect="1" noChangeArrowheads="1"/>
          </p:cNvPicPr>
          <p:nvPr/>
        </p:nvPicPr>
        <p:blipFill>
          <a:blip r:embed="rId2" cstate="print"/>
          <a:srcRect l="14207" r="12252" b="2238"/>
          <a:stretch>
            <a:fillRect/>
          </a:stretch>
        </p:blipFill>
        <p:spPr bwMode="auto">
          <a:xfrm>
            <a:off x="3491880" y="4509120"/>
            <a:ext cx="2448272" cy="1728192"/>
          </a:xfrm>
          <a:prstGeom prst="rect">
            <a:avLst/>
          </a:prstGeom>
          <a:noFill/>
        </p:spPr>
      </p:pic>
      <p:pic>
        <p:nvPicPr>
          <p:cNvPr id="13" name="Picture 2" descr="D:\800AAAAA\IMG_1940.JPG"/>
          <p:cNvPicPr>
            <a:picLocks noChangeAspect="1" noChangeArrowheads="1"/>
          </p:cNvPicPr>
          <p:nvPr/>
        </p:nvPicPr>
        <p:blipFill>
          <a:blip r:embed="rId2" cstate="print"/>
          <a:srcRect l="14207" r="12252" b="2238"/>
          <a:stretch>
            <a:fillRect/>
          </a:stretch>
        </p:blipFill>
        <p:spPr bwMode="auto">
          <a:xfrm>
            <a:off x="683568" y="4509120"/>
            <a:ext cx="2448272" cy="1728192"/>
          </a:xfrm>
          <a:prstGeom prst="rect">
            <a:avLst/>
          </a:prstGeom>
          <a:noFill/>
        </p:spPr>
      </p:pic>
      <p:sp>
        <p:nvSpPr>
          <p:cNvPr id="15" name="تمرير أفقي 14">
            <a:hlinkClick r:id="rId3" action="ppaction://hlinkpres?slideindex=1&amp;slidetitle="/>
          </p:cNvPr>
          <p:cNvSpPr/>
          <p:nvPr/>
        </p:nvSpPr>
        <p:spPr>
          <a:xfrm>
            <a:off x="3707904" y="476672"/>
            <a:ext cx="2016224" cy="1728192"/>
          </a:xfrm>
          <a:prstGeom prst="horizontalScroll">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ar-SA" b="1" dirty="0" smtClean="0">
                <a:solidFill>
                  <a:srgbClr val="C00000"/>
                </a:solidFill>
                <a:latin typeface="Sakkal Majalla" pitchFamily="2" charset="-78"/>
                <a:cs typeface="Traditional Arabic" pitchFamily="2" charset="-78"/>
              </a:rPr>
              <a:t>المحطة الثانية</a:t>
            </a:r>
          </a:p>
          <a:p>
            <a:pPr algn="ctr"/>
            <a:r>
              <a:rPr lang="ar-SA" b="1" dirty="0" smtClean="0">
                <a:latin typeface="Sakkal Majalla" pitchFamily="2" charset="-78"/>
                <a:cs typeface="Traditional Arabic" pitchFamily="2" charset="-78"/>
              </a:rPr>
              <a:t>مسرح الظل </a:t>
            </a:r>
            <a:endParaRPr lang="en-US" b="1" dirty="0">
              <a:latin typeface="Sakkal Majalla" pitchFamily="2" charset="-78"/>
              <a:cs typeface="Traditional Arabic" pitchFamily="2" charset="-78"/>
            </a:endParaRPr>
          </a:p>
        </p:txBody>
      </p:sp>
      <p:sp>
        <p:nvSpPr>
          <p:cNvPr id="18" name="تمرير أفقي 17">
            <a:hlinkClick r:id="rId4" action="ppaction://hlinkpres?slideindex=1&amp;slidetitle="/>
          </p:cNvPr>
          <p:cNvSpPr/>
          <p:nvPr/>
        </p:nvSpPr>
        <p:spPr>
          <a:xfrm>
            <a:off x="6372200" y="2492896"/>
            <a:ext cx="2016224" cy="1728192"/>
          </a:xfrm>
          <a:prstGeom prst="horizontalScroll">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ar-SA" b="1" dirty="0" smtClean="0">
                <a:solidFill>
                  <a:srgbClr val="C00000"/>
                </a:solidFill>
                <a:latin typeface="Sakkal Majalla" pitchFamily="2" charset="-78"/>
                <a:cs typeface="Traditional Arabic" pitchFamily="2" charset="-78"/>
              </a:rPr>
              <a:t>المحطة الثالثة</a:t>
            </a:r>
          </a:p>
          <a:p>
            <a:pPr algn="ctr"/>
            <a:r>
              <a:rPr lang="ar-SA" b="1" dirty="0" smtClean="0">
                <a:latin typeface="Sakkal Majalla" pitchFamily="2" charset="-78"/>
                <a:cs typeface="Traditional Arabic" pitchFamily="2" charset="-78"/>
              </a:rPr>
              <a:t>المحافظة على البيئة </a:t>
            </a:r>
            <a:endParaRPr lang="en-US" b="1" dirty="0">
              <a:latin typeface="Sakkal Majalla" pitchFamily="2" charset="-78"/>
              <a:cs typeface="Traditional Arabic" pitchFamily="2" charset="-78"/>
            </a:endParaRPr>
          </a:p>
        </p:txBody>
      </p:sp>
      <p:sp>
        <p:nvSpPr>
          <p:cNvPr id="19" name="تمرير أفقي 18">
            <a:hlinkClick r:id="rId5" action="ppaction://hlinkpres?slideindex=1&amp;slidetitle="/>
          </p:cNvPr>
          <p:cNvSpPr/>
          <p:nvPr/>
        </p:nvSpPr>
        <p:spPr>
          <a:xfrm>
            <a:off x="3707904" y="2492896"/>
            <a:ext cx="2016224" cy="1728192"/>
          </a:xfrm>
          <a:prstGeom prst="horizontalScroll">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ar-SA" b="1" dirty="0" smtClean="0">
                <a:solidFill>
                  <a:srgbClr val="C00000"/>
                </a:solidFill>
                <a:latin typeface="Sakkal Majalla" pitchFamily="2" charset="-78"/>
                <a:cs typeface="Traditional Arabic" pitchFamily="2" charset="-78"/>
              </a:rPr>
              <a:t>المحطة الرابعة</a:t>
            </a:r>
          </a:p>
          <a:p>
            <a:pPr algn="ctr"/>
            <a:r>
              <a:rPr lang="ar-SA" b="1" dirty="0" smtClean="0">
                <a:solidFill>
                  <a:schemeClr val="tx1"/>
                </a:solidFill>
                <a:latin typeface="Sakkal Majalla" pitchFamily="2" charset="-78"/>
                <a:cs typeface="Traditional Arabic" pitchFamily="2" charset="-78"/>
              </a:rPr>
              <a:t>نظافة  الجسم </a:t>
            </a:r>
            <a:endParaRPr lang="en-US" b="1" dirty="0">
              <a:solidFill>
                <a:schemeClr val="tx1"/>
              </a:solidFill>
              <a:latin typeface="Sakkal Majalla" pitchFamily="2" charset="-78"/>
              <a:cs typeface="Traditional Arabic" pitchFamily="2" charset="-78"/>
            </a:endParaRPr>
          </a:p>
        </p:txBody>
      </p:sp>
      <p:sp>
        <p:nvSpPr>
          <p:cNvPr id="20" name="تمرير أفقي 19">
            <a:hlinkClick r:id="rId6" action="ppaction://hlinkpres?slideindex=1&amp;slidetitle="/>
          </p:cNvPr>
          <p:cNvSpPr/>
          <p:nvPr/>
        </p:nvSpPr>
        <p:spPr>
          <a:xfrm>
            <a:off x="899592" y="2492896"/>
            <a:ext cx="2016224" cy="1728192"/>
          </a:xfrm>
          <a:prstGeom prst="horizontalScroll">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ar-SA" b="1" dirty="0" smtClean="0">
                <a:solidFill>
                  <a:srgbClr val="C00000"/>
                </a:solidFill>
                <a:latin typeface="Sakkal Majalla" pitchFamily="2" charset="-78"/>
                <a:cs typeface="Traditional Arabic" pitchFamily="2" charset="-78"/>
              </a:rPr>
              <a:t>المحطة الخامسة</a:t>
            </a:r>
          </a:p>
          <a:p>
            <a:pPr algn="ctr"/>
            <a:r>
              <a:rPr lang="ar-SA" b="1" dirty="0" smtClean="0">
                <a:solidFill>
                  <a:schemeClr val="tx1"/>
                </a:solidFill>
                <a:latin typeface="Sakkal Majalla" pitchFamily="2" charset="-78"/>
                <a:cs typeface="Traditional Arabic" pitchFamily="2" charset="-78"/>
              </a:rPr>
              <a:t>نظافة الأسنان </a:t>
            </a:r>
            <a:endParaRPr lang="en-US" b="1" dirty="0">
              <a:solidFill>
                <a:schemeClr val="tx1"/>
              </a:solidFill>
              <a:latin typeface="Sakkal Majalla" pitchFamily="2" charset="-78"/>
              <a:cs typeface="Traditional Arabic" pitchFamily="2" charset="-78"/>
            </a:endParaRPr>
          </a:p>
        </p:txBody>
      </p:sp>
      <p:sp>
        <p:nvSpPr>
          <p:cNvPr id="21" name="تمرير أفقي 20">
            <a:hlinkClick r:id="rId7" action="ppaction://hlinkpres?slideindex=1&amp;slidetitle="/>
          </p:cNvPr>
          <p:cNvSpPr/>
          <p:nvPr/>
        </p:nvSpPr>
        <p:spPr>
          <a:xfrm>
            <a:off x="6372200" y="4509120"/>
            <a:ext cx="2016224" cy="1728192"/>
          </a:xfrm>
          <a:prstGeom prst="horizontalScroll">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ar-SA" b="1" dirty="0" smtClean="0">
                <a:solidFill>
                  <a:srgbClr val="C00000"/>
                </a:solidFill>
                <a:latin typeface="Sakkal Majalla" pitchFamily="2" charset="-78"/>
                <a:cs typeface="Traditional Arabic" pitchFamily="2" charset="-78"/>
              </a:rPr>
              <a:t>المحطة السادسة</a:t>
            </a:r>
          </a:p>
          <a:p>
            <a:pPr algn="ctr"/>
            <a:r>
              <a:rPr lang="ar-SA" b="1" dirty="0" smtClean="0">
                <a:solidFill>
                  <a:schemeClr val="tx1"/>
                </a:solidFill>
                <a:latin typeface="Sakkal Majalla" pitchFamily="2" charset="-78"/>
                <a:cs typeface="Traditional Arabic" pitchFamily="2" charset="-78"/>
              </a:rPr>
              <a:t>الرياضة والصحة </a:t>
            </a:r>
            <a:endParaRPr lang="en-US" b="1" dirty="0">
              <a:solidFill>
                <a:schemeClr val="tx1"/>
              </a:solidFill>
              <a:latin typeface="Sakkal Majalla" pitchFamily="2" charset="-78"/>
              <a:cs typeface="Traditional Arabic" pitchFamily="2" charset="-78"/>
            </a:endParaRPr>
          </a:p>
        </p:txBody>
      </p:sp>
      <p:sp>
        <p:nvSpPr>
          <p:cNvPr id="22" name="تمرير أفقي 21">
            <a:hlinkClick r:id="rId8" action="ppaction://hlinkpres?slideindex=1&amp;slidetitle="/>
          </p:cNvPr>
          <p:cNvSpPr/>
          <p:nvPr/>
        </p:nvSpPr>
        <p:spPr>
          <a:xfrm>
            <a:off x="3707904" y="4509120"/>
            <a:ext cx="2016224" cy="1728192"/>
          </a:xfrm>
          <a:prstGeom prst="horizontalScroll">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ar-SA" b="1" dirty="0" smtClean="0">
                <a:solidFill>
                  <a:srgbClr val="C00000"/>
                </a:solidFill>
                <a:latin typeface="Sakkal Majalla" pitchFamily="2" charset="-78"/>
                <a:cs typeface="Traditional Arabic" pitchFamily="2" charset="-78"/>
              </a:rPr>
              <a:t>المحطة السابعة</a:t>
            </a:r>
          </a:p>
          <a:p>
            <a:pPr algn="ctr"/>
            <a:r>
              <a:rPr lang="ar-SA" b="1" dirty="0" smtClean="0">
                <a:solidFill>
                  <a:sysClr val="windowText" lastClr="000000"/>
                </a:solidFill>
                <a:latin typeface="Sakkal Majalla" pitchFamily="2" charset="-78"/>
                <a:cs typeface="Traditional Arabic" pitchFamily="2" charset="-78"/>
              </a:rPr>
              <a:t>الطول والوزن  </a:t>
            </a:r>
            <a:endParaRPr lang="en-US" b="1" dirty="0">
              <a:solidFill>
                <a:sysClr val="windowText" lastClr="000000"/>
              </a:solidFill>
              <a:latin typeface="Sakkal Majalla" pitchFamily="2" charset="-78"/>
              <a:cs typeface="Traditional Arabic" pitchFamily="2" charset="-78"/>
            </a:endParaRPr>
          </a:p>
        </p:txBody>
      </p:sp>
      <p:sp>
        <p:nvSpPr>
          <p:cNvPr id="23" name="تمرير أفقي 22">
            <a:hlinkClick r:id="rId9" action="ppaction://hlinkpres?slideindex=1&amp;slidetitle="/>
          </p:cNvPr>
          <p:cNvSpPr/>
          <p:nvPr/>
        </p:nvSpPr>
        <p:spPr>
          <a:xfrm>
            <a:off x="899592" y="4509120"/>
            <a:ext cx="2016224" cy="1728192"/>
          </a:xfrm>
          <a:prstGeom prst="horizontalScroll">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ar-SA" b="1" dirty="0" smtClean="0">
                <a:solidFill>
                  <a:srgbClr val="C00000"/>
                </a:solidFill>
                <a:latin typeface="Sakkal Majalla" pitchFamily="2" charset="-78"/>
                <a:cs typeface="Traditional Arabic" pitchFamily="2" charset="-78"/>
              </a:rPr>
              <a:t>المحطة الثامنة</a:t>
            </a:r>
          </a:p>
          <a:p>
            <a:pPr algn="ctr"/>
            <a:r>
              <a:rPr lang="ar-SA" b="1" dirty="0" smtClean="0">
                <a:solidFill>
                  <a:schemeClr val="tx1"/>
                </a:solidFill>
                <a:latin typeface="Sakkal Majalla" pitchFamily="2" charset="-78"/>
                <a:cs typeface="Traditional Arabic" pitchFamily="2" charset="-78"/>
              </a:rPr>
              <a:t>الغذاء الصحي </a:t>
            </a:r>
            <a:endParaRPr lang="en-US" b="1" dirty="0">
              <a:solidFill>
                <a:schemeClr val="tx1"/>
              </a:solidFill>
              <a:latin typeface="Sakkal Majalla" pitchFamily="2" charset="-78"/>
              <a:cs typeface="Traditional Arabic" pitchFamily="2" charset="-78"/>
            </a:endParaRPr>
          </a:p>
        </p:txBody>
      </p:sp>
      <p:pic>
        <p:nvPicPr>
          <p:cNvPr id="24" name="Picture 2" descr="Exit door">
            <a:hlinkClick r:id="rId10" action="ppaction://hlinkpres?slideindex=1&amp;slidetitle="/>
          </p:cNvPr>
          <p:cNvPicPr>
            <a:picLocks noChangeAspect="1" noChangeArrowheads="1" noCrop="1"/>
          </p:cNvPicPr>
          <p:nvPr/>
        </p:nvPicPr>
        <p:blipFill>
          <a:blip r:embed="rId11" cstate="print"/>
          <a:srcRect/>
          <a:stretch>
            <a:fillRect/>
          </a:stretch>
        </p:blipFill>
        <p:spPr bwMode="auto">
          <a:xfrm>
            <a:off x="0" y="6081754"/>
            <a:ext cx="792088" cy="776246"/>
          </a:xfrm>
          <a:prstGeom prst="rect">
            <a:avLst/>
          </a:prstGeom>
          <a:noFill/>
        </p:spPr>
      </p:pic>
      <p:sp>
        <p:nvSpPr>
          <p:cNvPr id="25" name="تمرير أفقي 24">
            <a:hlinkClick r:id="rId12" action="ppaction://hlinkpres?slideindex=1&amp;slidetitle="/>
          </p:cNvPr>
          <p:cNvSpPr/>
          <p:nvPr/>
        </p:nvSpPr>
        <p:spPr>
          <a:xfrm>
            <a:off x="6524600" y="629072"/>
            <a:ext cx="2016224" cy="1728192"/>
          </a:xfrm>
          <a:prstGeom prst="horizontalScroll">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ar-SA" b="1" dirty="0" smtClean="0">
                <a:solidFill>
                  <a:srgbClr val="C00000"/>
                </a:solidFill>
                <a:latin typeface="Sakkal Majalla" pitchFamily="2" charset="-78"/>
                <a:cs typeface="Traditional Arabic" pitchFamily="2" charset="-78"/>
              </a:rPr>
              <a:t>المحطة الأولى   </a:t>
            </a:r>
          </a:p>
          <a:p>
            <a:pPr algn="ctr"/>
            <a:r>
              <a:rPr lang="ar-SA" b="1" dirty="0" smtClean="0">
                <a:solidFill>
                  <a:schemeClr val="tx1"/>
                </a:solidFill>
                <a:latin typeface="Sakkal Majalla" pitchFamily="2" charset="-78"/>
                <a:cs typeface="Traditional Arabic" pitchFamily="2" charset="-78"/>
              </a:rPr>
              <a:t>العصف الذهني </a:t>
            </a:r>
            <a:endParaRPr lang="en-US" b="1" dirty="0">
              <a:solidFill>
                <a:schemeClr val="tx1"/>
              </a:solidFill>
              <a:latin typeface="Sakkal Majalla" pitchFamily="2" charset="-78"/>
              <a:cs typeface="Traditional Arabic" pitchFamily="2" charset="-78"/>
            </a:endParaRPr>
          </a:p>
        </p:txBody>
      </p:sp>
      <p:pic>
        <p:nvPicPr>
          <p:cNvPr id="26" name="Picture 2" descr="D:\800AAAAA\IMG_1940.JPG"/>
          <p:cNvPicPr>
            <a:picLocks noChangeAspect="1" noChangeArrowheads="1"/>
          </p:cNvPicPr>
          <p:nvPr/>
        </p:nvPicPr>
        <p:blipFill>
          <a:blip r:embed="rId2" cstate="print"/>
          <a:srcRect l="14207" r="12252" b="2238"/>
          <a:stretch>
            <a:fillRect/>
          </a:stretch>
        </p:blipFill>
        <p:spPr bwMode="auto">
          <a:xfrm>
            <a:off x="755576" y="476672"/>
            <a:ext cx="2304256" cy="1728192"/>
          </a:xfrm>
          <a:prstGeom prst="rect">
            <a:avLst/>
          </a:prstGeom>
          <a:noFill/>
        </p:spPr>
      </p:pic>
      <p:sp>
        <p:nvSpPr>
          <p:cNvPr id="16" name="تمرير أفقي 15">
            <a:hlinkClick r:id="rId13" action="ppaction://hlinkpres?slideindex=1&amp;slidetitle="/>
          </p:cNvPr>
          <p:cNvSpPr/>
          <p:nvPr/>
        </p:nvSpPr>
        <p:spPr>
          <a:xfrm>
            <a:off x="899592" y="476672"/>
            <a:ext cx="2016224" cy="1728192"/>
          </a:xfrm>
          <a:prstGeom prst="horizontalScroll">
            <a:avLst/>
          </a:prstGeom>
          <a:solidFill>
            <a:schemeClr val="bg2">
              <a:lumMod val="9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ar-SA" b="1" dirty="0" smtClean="0">
                <a:solidFill>
                  <a:srgbClr val="C00000"/>
                </a:solidFill>
                <a:latin typeface="Sakkal Majalla" pitchFamily="2" charset="-78"/>
                <a:cs typeface="Traditional Arabic" pitchFamily="2" charset="-78"/>
              </a:rPr>
              <a:t>المحطة الثالثة</a:t>
            </a:r>
          </a:p>
          <a:p>
            <a:pPr algn="ctr"/>
            <a:r>
              <a:rPr lang="ar-SA" b="1" dirty="0" smtClean="0">
                <a:solidFill>
                  <a:schemeClr val="tx1"/>
                </a:solidFill>
                <a:latin typeface="Sakkal Majalla" pitchFamily="2" charset="-78"/>
                <a:cs typeface="Traditional Arabic" pitchFamily="2" charset="-78"/>
              </a:rPr>
              <a:t>قصة مدينة الصحة</a:t>
            </a:r>
            <a:endParaRPr lang="en-US" b="1" dirty="0">
              <a:solidFill>
                <a:schemeClr val="tx1"/>
              </a:solidFill>
              <a:latin typeface="Sakkal Majalla" pitchFamily="2" charset="-78"/>
              <a:cs typeface="Traditional Arabic"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v2wor3r8ksv7.gif"/>
          <p:cNvPicPr>
            <a:picLocks noChangeAspect="1"/>
          </p:cNvPicPr>
          <p:nvPr/>
        </p:nvPicPr>
        <p:blipFill>
          <a:blip r:embed="rId3" cstate="print"/>
          <a:stretch>
            <a:fillRect/>
          </a:stretch>
        </p:blipFill>
        <p:spPr>
          <a:xfrm>
            <a:off x="0" y="0"/>
            <a:ext cx="9144000" cy="6858000"/>
          </a:xfrm>
          <a:prstGeom prst="rect">
            <a:avLst/>
          </a:prstGeom>
        </p:spPr>
      </p:pic>
      <p:sp>
        <p:nvSpPr>
          <p:cNvPr id="3" name="مربع نص 2"/>
          <p:cNvSpPr txBox="1"/>
          <p:nvPr/>
        </p:nvSpPr>
        <p:spPr>
          <a:xfrm>
            <a:off x="1907704" y="548680"/>
            <a:ext cx="5328592" cy="707886"/>
          </a:xfrm>
          <a:prstGeom prst="rect">
            <a:avLst/>
          </a:prstGeom>
          <a:noFill/>
        </p:spPr>
        <p:txBody>
          <a:bodyPr wrap="square" rtlCol="1">
            <a:spAutoFit/>
          </a:bodyPr>
          <a:lstStyle/>
          <a:p>
            <a:pPr algn="ctr"/>
            <a:r>
              <a:rPr lang="ar-SA" sz="4000" b="1" dirty="0" smtClean="0">
                <a:ln w="18000">
                  <a:solidFill>
                    <a:schemeClr val="accent2">
                      <a:satMod val="140000"/>
                    </a:schemeClr>
                  </a:solidFill>
                  <a:prstDash val="solid"/>
                  <a:miter lim="800000"/>
                </a:ln>
                <a:solidFill>
                  <a:schemeClr val="accent3">
                    <a:lumMod val="50000"/>
                  </a:schemeClr>
                </a:solidFill>
                <a:effectLst>
                  <a:outerShdw blurRad="25500" dist="23000" dir="7020000" algn="tl">
                    <a:srgbClr val="000000">
                      <a:alpha val="50000"/>
                    </a:srgbClr>
                  </a:outerShdw>
                </a:effectLst>
                <a:latin typeface="Sakkal Majalla" pitchFamily="2" charset="-78"/>
                <a:cs typeface="Sakkal Majalla" pitchFamily="2" charset="-78"/>
              </a:rPr>
              <a:t>الأهداف العامة لمركز التعلّم</a:t>
            </a:r>
            <a:endParaRPr lang="ar-SA" sz="4000" b="1" dirty="0">
              <a:ln w="18000">
                <a:solidFill>
                  <a:schemeClr val="accent2">
                    <a:satMod val="140000"/>
                  </a:schemeClr>
                </a:solidFill>
                <a:prstDash val="solid"/>
                <a:miter lim="800000"/>
              </a:ln>
              <a:solidFill>
                <a:schemeClr val="accent3">
                  <a:lumMod val="50000"/>
                </a:schemeClr>
              </a:solidFill>
              <a:effectLst>
                <a:outerShdw blurRad="25500" dist="23000" dir="7020000" algn="tl">
                  <a:srgbClr val="000000">
                    <a:alpha val="50000"/>
                  </a:srgbClr>
                </a:outerShdw>
              </a:effectLst>
              <a:latin typeface="Sakkal Majalla" pitchFamily="2" charset="-78"/>
              <a:cs typeface="Sakkal Majalla" pitchFamily="2" charset="-78"/>
            </a:endParaRPr>
          </a:p>
        </p:txBody>
      </p:sp>
      <p:sp>
        <p:nvSpPr>
          <p:cNvPr id="7" name="عنصر نائب للمحتوى 6"/>
          <p:cNvSpPr>
            <a:spLocks noGrp="1"/>
          </p:cNvSpPr>
          <p:nvPr>
            <p:ph idx="1"/>
          </p:nvPr>
        </p:nvSpPr>
        <p:spPr>
          <a:xfrm>
            <a:off x="1259632" y="1628800"/>
            <a:ext cx="6480720" cy="4824536"/>
          </a:xfrm>
        </p:spPr>
        <p:txBody>
          <a:bodyPr>
            <a:normAutofit fontScale="70000" lnSpcReduction="20000"/>
          </a:bodyPr>
          <a:lstStyle/>
          <a:p>
            <a:pPr algn="just">
              <a:lnSpc>
                <a:spcPct val="160000"/>
              </a:lnSpc>
            </a:pPr>
            <a:r>
              <a:rPr lang="ar-SA" b="1" dirty="0" smtClean="0">
                <a:latin typeface="Sakkal Majalla" pitchFamily="2" charset="-78"/>
                <a:cs typeface="Sakkal Majalla" pitchFamily="2" charset="-78"/>
              </a:rPr>
              <a:t>أن </a:t>
            </a:r>
            <a:r>
              <a:rPr lang="ar-SA" sz="3600" dirty="0" smtClean="0">
                <a:latin typeface="Sakkal Majalla" pitchFamily="2" charset="-78"/>
                <a:cs typeface="Sakkal Majalla" pitchFamily="2" charset="-78"/>
              </a:rPr>
              <a:t>يدرك التلميذ أهميّة التربية الإسلاميّة في </a:t>
            </a:r>
            <a:r>
              <a:rPr lang="ar-SA" sz="3600" dirty="0" err="1" smtClean="0">
                <a:latin typeface="Sakkal Majalla" pitchFamily="2" charset="-78"/>
                <a:cs typeface="Sakkal Majalla" pitchFamily="2" charset="-78"/>
              </a:rPr>
              <a:t>تذويت</a:t>
            </a:r>
            <a:r>
              <a:rPr lang="ar-SA" sz="3600" dirty="0" smtClean="0">
                <a:latin typeface="Sakkal Majalla" pitchFamily="2" charset="-78"/>
                <a:cs typeface="Sakkal Majalla" pitchFamily="2" charset="-78"/>
              </a:rPr>
              <a:t> قيم تربويّة عديدة في موضوع الصحّة.</a:t>
            </a:r>
          </a:p>
          <a:p>
            <a:pPr algn="just">
              <a:lnSpc>
                <a:spcPct val="160000"/>
              </a:lnSpc>
            </a:pPr>
            <a:r>
              <a:rPr lang="ar-SA" sz="3600" dirty="0" smtClean="0">
                <a:latin typeface="Sakkal Majalla" pitchFamily="2" charset="-78"/>
                <a:cs typeface="Sakkal Majalla" pitchFamily="2" charset="-78"/>
              </a:rPr>
              <a:t>أن يطوّر التلميذ مهارات </a:t>
            </a:r>
            <a:r>
              <a:rPr lang="ar-SA" sz="3600" dirty="0" err="1" smtClean="0">
                <a:latin typeface="Sakkal Majalla" pitchFamily="2" charset="-78"/>
                <a:cs typeface="Sakkal Majalla" pitchFamily="2" charset="-78"/>
              </a:rPr>
              <a:t>إنترحاسوبيّة</a:t>
            </a:r>
            <a:r>
              <a:rPr lang="ar-SA" sz="3600" dirty="0" smtClean="0">
                <a:latin typeface="Sakkal Majalla" pitchFamily="2" charset="-78"/>
                <a:cs typeface="Sakkal Majalla" pitchFamily="2" charset="-78"/>
              </a:rPr>
              <a:t> مختلفة.</a:t>
            </a:r>
          </a:p>
          <a:p>
            <a:pPr algn="just">
              <a:lnSpc>
                <a:spcPct val="160000"/>
              </a:lnSpc>
            </a:pPr>
            <a:r>
              <a:rPr lang="ar-SA" sz="3600" dirty="0" smtClean="0">
                <a:latin typeface="Sakkal Majalla" pitchFamily="2" charset="-78"/>
                <a:cs typeface="Sakkal Majalla" pitchFamily="2" charset="-78"/>
              </a:rPr>
              <a:t>أن يتعرف التلميذ إلى آلية العصف الذهني ودورها في التوصل لمحتوى النّص.</a:t>
            </a:r>
          </a:p>
          <a:p>
            <a:pPr algn="just">
              <a:lnSpc>
                <a:spcPct val="160000"/>
              </a:lnSpc>
            </a:pPr>
            <a:r>
              <a:rPr lang="ar-SA" sz="3600" dirty="0" smtClean="0">
                <a:latin typeface="Sakkal Majalla" pitchFamily="2" charset="-78"/>
                <a:cs typeface="Sakkal Majalla" pitchFamily="2" charset="-78"/>
              </a:rPr>
              <a:t>أن يطوّر التلميذ مهارة الاستماع للقصة.</a:t>
            </a:r>
          </a:p>
          <a:p>
            <a:pPr algn="just">
              <a:lnSpc>
                <a:spcPct val="160000"/>
              </a:lnSpc>
            </a:pPr>
            <a:r>
              <a:rPr lang="ar-SA" sz="3600" dirty="0" smtClean="0">
                <a:latin typeface="Sakkal Majalla" pitchFamily="2" charset="-78"/>
                <a:cs typeface="Sakkal Majalla" pitchFamily="2" charset="-78"/>
              </a:rPr>
              <a:t>أن يتعرّف التلميذ إلى أهميّة المحافظة على بيئة مثمرة.</a:t>
            </a:r>
          </a:p>
          <a:p>
            <a:pPr algn="just">
              <a:lnSpc>
                <a:spcPct val="160000"/>
              </a:lnSpc>
            </a:pPr>
            <a:r>
              <a:rPr lang="ar-SA" sz="3600" dirty="0" smtClean="0">
                <a:latin typeface="Sakkal Majalla" pitchFamily="2" charset="-78"/>
                <a:cs typeface="Sakkal Majalla" pitchFamily="2" charset="-78"/>
              </a:rPr>
              <a:t>أن يستشعر التلميذ قيمة النظافة وارتباطها بصحة الإنسان.</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v2wor3r8ksv7.gif"/>
          <p:cNvPicPr>
            <a:picLocks noChangeAspect="1"/>
          </p:cNvPicPr>
          <p:nvPr/>
        </p:nvPicPr>
        <p:blipFill>
          <a:blip r:embed="rId2" cstate="print"/>
          <a:stretch>
            <a:fillRect/>
          </a:stretch>
        </p:blipFill>
        <p:spPr>
          <a:xfrm>
            <a:off x="0" y="0"/>
            <a:ext cx="9144000" cy="6858000"/>
          </a:xfrm>
          <a:prstGeom prst="rect">
            <a:avLst/>
          </a:prstGeom>
        </p:spPr>
      </p:pic>
      <p:sp>
        <p:nvSpPr>
          <p:cNvPr id="6" name="عنصر نائب للمحتوى 5"/>
          <p:cNvSpPr>
            <a:spLocks noGrp="1"/>
          </p:cNvSpPr>
          <p:nvPr>
            <p:ph idx="1"/>
          </p:nvPr>
        </p:nvSpPr>
        <p:spPr>
          <a:xfrm>
            <a:off x="1115616" y="404664"/>
            <a:ext cx="6840760" cy="5832648"/>
          </a:xfrm>
        </p:spPr>
        <p:txBody>
          <a:bodyPr>
            <a:normAutofit/>
          </a:bodyPr>
          <a:lstStyle/>
          <a:p>
            <a:pPr algn="just">
              <a:lnSpc>
                <a:spcPct val="160000"/>
              </a:lnSpc>
            </a:pPr>
            <a:r>
              <a:rPr lang="ar-SA" sz="2800" dirty="0" smtClean="0">
                <a:latin typeface="Sakkal Majalla" pitchFamily="2" charset="-78"/>
                <a:cs typeface="Sakkal Majalla" pitchFamily="2" charset="-78"/>
              </a:rPr>
              <a:t>أن يدرك التلميذ أهمية المحافظة على أسنان سليمة.</a:t>
            </a:r>
          </a:p>
          <a:p>
            <a:pPr algn="just">
              <a:lnSpc>
                <a:spcPct val="160000"/>
              </a:lnSpc>
            </a:pPr>
            <a:r>
              <a:rPr lang="ar-SA" sz="2500" b="1" dirty="0" smtClean="0">
                <a:latin typeface="Sakkal Majalla" pitchFamily="2" charset="-78"/>
                <a:cs typeface="Sakkal Majalla" pitchFamily="2" charset="-78"/>
              </a:rPr>
              <a:t>أن يتعرّف التلميذ إلى أهميّة الرياضة وفوائدها.</a:t>
            </a:r>
          </a:p>
          <a:p>
            <a:pPr algn="just">
              <a:lnSpc>
                <a:spcPct val="160000"/>
              </a:lnSpc>
            </a:pPr>
            <a:r>
              <a:rPr lang="ar-SA" sz="2500" b="1" dirty="0" smtClean="0">
                <a:latin typeface="Sakkal Majalla" pitchFamily="2" charset="-78"/>
                <a:cs typeface="Sakkal Majalla" pitchFamily="2" charset="-78"/>
              </a:rPr>
              <a:t> أن يبحث التلميذ عن معلومات تتعلّق بالطول والوزن </a:t>
            </a:r>
            <a:r>
              <a:rPr lang="ar-SA" sz="2500" b="1" dirty="0" err="1" smtClean="0">
                <a:latin typeface="Sakkal Majalla" pitchFamily="2" charset="-78"/>
                <a:cs typeface="Sakkal Majalla" pitchFamily="2" charset="-78"/>
              </a:rPr>
              <a:t>وملاءمتها</a:t>
            </a:r>
            <a:r>
              <a:rPr lang="ar-SA" sz="2500" b="1" dirty="0" smtClean="0">
                <a:latin typeface="Sakkal Majalla" pitchFamily="2" charset="-78"/>
                <a:cs typeface="Sakkal Majalla" pitchFamily="2" charset="-78"/>
              </a:rPr>
              <a:t> للإنسان.</a:t>
            </a:r>
            <a:endParaRPr lang="en-US" sz="2500" b="1" dirty="0" smtClean="0">
              <a:latin typeface="Sakkal Majalla" pitchFamily="2" charset="-78"/>
              <a:cs typeface="Sakkal Majalla" pitchFamily="2" charset="-78"/>
            </a:endParaRPr>
          </a:p>
          <a:p>
            <a:pPr algn="just">
              <a:lnSpc>
                <a:spcPct val="150000"/>
              </a:lnSpc>
            </a:pPr>
            <a:r>
              <a:rPr lang="ar-SA" sz="2500" b="1" dirty="0" smtClean="0">
                <a:latin typeface="Sakkal Majalla" pitchFamily="2" charset="-78"/>
                <a:cs typeface="Sakkal Majalla" pitchFamily="2" charset="-78"/>
              </a:rPr>
              <a:t>أن يفرّق التلميذ بين الغذاء الصحي والغذاء غير الصحي.</a:t>
            </a:r>
          </a:p>
          <a:p>
            <a:pPr algn="just">
              <a:lnSpc>
                <a:spcPct val="150000"/>
              </a:lnSpc>
            </a:pPr>
            <a:r>
              <a:rPr lang="ar-SA" sz="2500" b="1" dirty="0" smtClean="0">
                <a:latin typeface="Sakkal Majalla" pitchFamily="2" charset="-78"/>
                <a:cs typeface="Sakkal Majalla" pitchFamily="2" charset="-78"/>
              </a:rPr>
              <a:t>أن يدرك التلميذ أهميّة الغذاء السليم .</a:t>
            </a:r>
          </a:p>
          <a:p>
            <a:pPr algn="just">
              <a:lnSpc>
                <a:spcPct val="150000"/>
              </a:lnSpc>
            </a:pPr>
            <a:r>
              <a:rPr lang="ar-SA" sz="2500" b="1" dirty="0" smtClean="0">
                <a:latin typeface="Sakkal Majalla" pitchFamily="2" charset="-78"/>
                <a:cs typeface="Sakkal Majalla" pitchFamily="2" charset="-78"/>
              </a:rPr>
              <a:t>أن يستمتع التلميذ في تنفيذ محطات مركز التعلم المختلفة.</a:t>
            </a:r>
          </a:p>
          <a:p>
            <a:pPr algn="just">
              <a:lnSpc>
                <a:spcPct val="150000"/>
              </a:lnSpc>
            </a:pPr>
            <a:r>
              <a:rPr lang="ar-SA" sz="2500" b="1" dirty="0" smtClean="0">
                <a:latin typeface="Sakkal Majalla" pitchFamily="2" charset="-78"/>
                <a:cs typeface="Sakkal Majalla" pitchFamily="2" charset="-78"/>
              </a:rPr>
              <a:t>أن يكتسب التلميذ مهارة قراءة لغة الجسد ومفاهيم الألوان. </a:t>
            </a:r>
            <a:endParaRPr lang="en-US" sz="2500" b="1" dirty="0">
              <a:latin typeface="Sakkal Majalla" pitchFamily="2" charset="-78"/>
              <a:cs typeface="Sakkal Majalla"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של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TotalTime>
  <Words>265</Words>
  <Application>Microsoft Office PowerPoint</Application>
  <PresentationFormat>عرض على الشاشة (3:4)‏</PresentationFormat>
  <Paragraphs>55</Paragraphs>
  <Slides>7</Slides>
  <Notes>1</Notes>
  <HiddenSlides>0</HiddenSlides>
  <MMClips>0</MMClips>
  <ScaleCrop>false</ScaleCrop>
  <HeadingPairs>
    <vt:vector size="4" baseType="variant">
      <vt:variant>
        <vt:lpstr>سمة</vt:lpstr>
      </vt:variant>
      <vt:variant>
        <vt:i4>1</vt:i4>
      </vt:variant>
      <vt:variant>
        <vt:lpstr>عناوين الشرائح</vt:lpstr>
      </vt:variant>
      <vt:variant>
        <vt:i4>7</vt:i4>
      </vt:variant>
    </vt:vector>
  </HeadingPairs>
  <TitlesOfParts>
    <vt:vector size="8" baseType="lpstr">
      <vt:lpstr>ערכת נושא של Office</vt:lpstr>
      <vt:lpstr>الشريحة 1</vt:lpstr>
      <vt:lpstr>الشريحة 2</vt:lpstr>
      <vt:lpstr>الشريحة 3</vt:lpstr>
      <vt:lpstr>الشريحة 4</vt:lpstr>
      <vt:lpstr>الشريحة 5</vt:lpstr>
      <vt:lpstr>الشريحة 6</vt:lpstr>
      <vt:lpstr>الشريحة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023332885</dc:creator>
  <cp:lastModifiedBy>023332885</cp:lastModifiedBy>
  <cp:revision>68</cp:revision>
  <dcterms:created xsi:type="dcterms:W3CDTF">2012-05-24T09:17:26Z</dcterms:created>
  <dcterms:modified xsi:type="dcterms:W3CDTF">2012-06-25T07:52:23Z</dcterms:modified>
</cp:coreProperties>
</file>