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76" r:id="rId8"/>
    <p:sldId id="283" r:id="rId9"/>
    <p:sldId id="284" r:id="rId10"/>
    <p:sldId id="274" r:id="rId11"/>
    <p:sldId id="285" r:id="rId12"/>
    <p:sldId id="286" r:id="rId13"/>
    <p:sldId id="266" r:id="rId14"/>
    <p:sldId id="287" r:id="rId15"/>
    <p:sldId id="288" r:id="rId16"/>
    <p:sldId id="277" r:id="rId17"/>
    <p:sldId id="275" r:id="rId18"/>
    <p:sldId id="268" r:id="rId19"/>
    <p:sldId id="280" r:id="rId20"/>
    <p:sldId id="278" r:id="rId21"/>
    <p:sldId id="279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DB2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534" autoAdjust="0"/>
  </p:normalViewPr>
  <p:slideViewPr>
    <p:cSldViewPr>
      <p:cViewPr varScale="1">
        <p:scale>
          <a:sx n="67" d="100"/>
          <a:sy n="67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09/07/1433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" Target="slide12.xml"/><Relationship Id="rId7" Type="http://schemas.openxmlformats.org/officeDocument/2006/relationships/image" Target="../media/image3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19.gif"/><Relationship Id="rId4" Type="http://schemas.openxmlformats.org/officeDocument/2006/relationships/slide" Target="slide11.xml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9.gif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7.gif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heth.info/all.jsp?term=&#1575;&#1604;&#1606;&#1592;&#1575;&#1601;&#1577;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ar.net/enc/hadith?skeys=%D8%A7%D9%84%D9%86%D8%B8%D8%A7%D9%81%D8%A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6.xml"/><Relationship Id="rId18" Type="http://schemas.openxmlformats.org/officeDocument/2006/relationships/image" Target="../media/image4.gi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slide" Target="slide13.xml"/><Relationship Id="rId17" Type="http://schemas.openxmlformats.org/officeDocument/2006/relationships/image" Target="../media/image16.png"/><Relationship Id="rId2" Type="http://schemas.openxmlformats.org/officeDocument/2006/relationships/control" Target="../activeX/activeX1.xml"/><Relationship Id="rId16" Type="http://schemas.openxmlformats.org/officeDocument/2006/relationships/image" Target="../media/image15.png"/><Relationship Id="rId20" Type="http://schemas.openxmlformats.org/officeDocument/2006/relationships/slide" Target="slide2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" Target="slide10.xml"/><Relationship Id="rId5" Type="http://schemas.openxmlformats.org/officeDocument/2006/relationships/control" Target="../activeX/activeX4.xml"/><Relationship Id="rId15" Type="http://schemas.openxmlformats.org/officeDocument/2006/relationships/slide" Target="slide18.xml"/><Relationship Id="rId10" Type="http://schemas.openxmlformats.org/officeDocument/2006/relationships/slide" Target="slide7.xml"/><Relationship Id="rId19" Type="http://schemas.openxmlformats.org/officeDocument/2006/relationships/image" Target="../media/image17.gif"/><Relationship Id="rId4" Type="http://schemas.openxmlformats.org/officeDocument/2006/relationships/control" Target="../activeX/activeX3.xml"/><Relationship Id="rId9" Type="http://schemas.openxmlformats.org/officeDocument/2006/relationships/audio" Target="../media/audio1.wav"/><Relationship Id="rId1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jpeg"/><Relationship Id="rId3" Type="http://schemas.openxmlformats.org/officeDocument/2006/relationships/image" Target="../media/image19.gi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17" Type="http://schemas.openxmlformats.org/officeDocument/2006/relationships/slide" Target="slide6.xml"/><Relationship Id="rId2" Type="http://schemas.openxmlformats.org/officeDocument/2006/relationships/image" Target="../media/image18.jpeg"/><Relationship Id="rId16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5.jpeg"/><Relationship Id="rId5" Type="http://schemas.openxmlformats.org/officeDocument/2006/relationships/image" Target="../media/image20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slide" Target="slide9.xml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1857356" y="214290"/>
            <a:ext cx="55007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80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cs typeface="Arabic Typesetting" pitchFamily="66" charset="-78"/>
              </a:rPr>
              <a:t> أهْداف الْمَحَطّة</a:t>
            </a:r>
            <a:endParaRPr lang="ar-SA" sz="8000" b="1" cap="none" spc="0" dirty="0">
              <a:ln>
                <a:prstDash val="solid"/>
              </a:ln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71604" y="1500174"/>
            <a:ext cx="71438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تطوير الاهتمام بنظافة الجسم عند الطالب</a:t>
            </a:r>
            <a:endParaRPr lang="ar-SA" sz="4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Traditional Arabic" pitchFamily="2" charset="-78"/>
            </a:endParaRPr>
          </a:p>
        </p:txBody>
      </p:sp>
      <p:pic>
        <p:nvPicPr>
          <p:cNvPr id="5" name="صورة 4" descr="1468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428736"/>
            <a:ext cx="2371725" cy="581027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642910" y="2285992"/>
            <a:ext cx="807249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SA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أن يبحث الطالب عن معنى النّظافة بمساعدة الشبكة العنكبوتية.</a:t>
            </a:r>
          </a:p>
          <a:p>
            <a:pPr>
              <a:buFont typeface="Wingdings" pitchFamily="2" charset="2"/>
              <a:buChar char="Ø"/>
            </a:pPr>
            <a:r>
              <a:rPr lang="ar-SA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أن </a:t>
            </a:r>
            <a:r>
              <a:rPr lang="ar-SA" sz="320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يستخرج الطالب </a:t>
            </a:r>
            <a:r>
              <a:rPr lang="ar-SA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أحاديث نبويّة تحثُّ على النّظافة.</a:t>
            </a:r>
          </a:p>
          <a:p>
            <a:pPr>
              <a:buFont typeface="Wingdings" pitchFamily="2" charset="2"/>
              <a:buChar char="Ø"/>
            </a:pPr>
            <a:r>
              <a:rPr lang="ar-SA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أن يحدد الطالب الأدوات المستخدمة للنظافة.</a:t>
            </a:r>
          </a:p>
          <a:p>
            <a:pPr>
              <a:buFont typeface="Wingdings" pitchFamily="2" charset="2"/>
              <a:buChar char="Ø"/>
            </a:pPr>
            <a:r>
              <a:rPr lang="ar-SA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أن يستشعر الطالب أهميّة النظافة.</a:t>
            </a:r>
          </a:p>
          <a:p>
            <a:pPr>
              <a:buFont typeface="Wingdings" pitchFamily="2" charset="2"/>
              <a:buChar char="Ø"/>
            </a:pPr>
            <a:r>
              <a:rPr lang="ar-SA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أن يميّز الطالب بين الجمل الصحيحة والجمل الخاطئة.</a:t>
            </a:r>
          </a:p>
          <a:p>
            <a:pPr>
              <a:buFont typeface="Wingdings" pitchFamily="2" charset="2"/>
              <a:buChar char="Ø"/>
            </a:pPr>
            <a:r>
              <a:rPr lang="ar-SA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أن يقدر الطالب فوائد النّظافة.</a:t>
            </a:r>
          </a:p>
          <a:p>
            <a:pPr>
              <a:buFont typeface="Wingdings" pitchFamily="2" charset="2"/>
              <a:buChar char="Ø"/>
            </a:pPr>
            <a:r>
              <a:rPr lang="ar-SA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أن يكتب الطالب رسالة يحث فيها على النظافة الشخصيّة.</a:t>
            </a:r>
          </a:p>
          <a:p>
            <a:pPr>
              <a:buFont typeface="Wingdings" pitchFamily="2" charset="2"/>
              <a:buChar char="Ø"/>
            </a:pPr>
            <a:endParaRPr lang="ar-SA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qa44.com/powerpoint/wp-content/uploads/626_exampl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50835" y="620688"/>
            <a:ext cx="336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السّؤال الثّاني: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845347" y="1928802"/>
            <a:ext cx="3462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ما أهمية النظافة للإنسان </a:t>
            </a:r>
            <a:r>
              <a:rPr lang="ar-SA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؟</a:t>
            </a:r>
            <a:endParaRPr lang="ar-SA" sz="2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54449" y="2786058"/>
            <a:ext cx="5832110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  <a:hlinkClick r:id="rId3" action="ppaction://hlinksldjump"/>
              </a:rPr>
              <a:t>مع النظافة يبدو الإنسان أكثر جمالاً.</a:t>
            </a:r>
            <a:endParaRPr lang="ar-SA" sz="2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raditional Arabic" pitchFamily="2" charset="-78"/>
            </a:endParaRPr>
          </a:p>
          <a:p>
            <a:endParaRPr lang="ar-SA" sz="2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raditional Arabic" pitchFamily="2" charset="-78"/>
            </a:endParaRPr>
          </a:p>
          <a:p>
            <a:r>
              <a:rPr lang="ar-SA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  <a:hlinkClick r:id="rId4" action="ppaction://hlinksldjump"/>
              </a:rPr>
              <a:t>بها يحيا الفرد صحيحاً سليماً خالياً من الأمراض بصحة جيدة.</a:t>
            </a:r>
            <a:endParaRPr lang="ar-SA" sz="2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raditional Arabic" pitchFamily="2" charset="-78"/>
            </a:endParaRPr>
          </a:p>
          <a:p>
            <a:endParaRPr lang="ar-SA" sz="2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raditional Arabic" pitchFamily="2" charset="-78"/>
            </a:endParaRPr>
          </a:p>
          <a:p>
            <a:r>
              <a:rPr lang="ar-SA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  <a:hlinkClick r:id="rId3" action="ppaction://hlinksldjump"/>
              </a:rPr>
              <a:t>حتى لا يكون إنسان مدمر مخرب يضر ولا ينفع</a:t>
            </a:r>
            <a:r>
              <a:rPr lang="ar-SA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.</a:t>
            </a:r>
          </a:p>
          <a:p>
            <a:endParaRPr lang="ar-SA" sz="2400" dirty="0" smtClean="0">
              <a:effectLst>
                <a:glow rad="101600">
                  <a:srgbClr val="FF99FF">
                    <a:alpha val="60000"/>
                  </a:srgbClr>
                </a:glow>
              </a:effectLst>
              <a:cs typeface="Traditional Arabic" pitchFamily="2" charset="-78"/>
            </a:endParaRPr>
          </a:p>
          <a:p>
            <a:endParaRPr lang="ar-SA" sz="2400" dirty="0" smtClean="0">
              <a:effectLst>
                <a:glow rad="101600">
                  <a:srgbClr val="FF99FF">
                    <a:alpha val="60000"/>
                  </a:srgbClr>
                </a:glow>
              </a:effectLst>
              <a:cs typeface="Traditional Arabic" pitchFamily="2" charset="-78"/>
            </a:endParaRPr>
          </a:p>
          <a:p>
            <a:r>
              <a:rPr lang="ar-SA" sz="2400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cs typeface="Traditional Arabic" pitchFamily="2" charset="-78"/>
              </a:rPr>
              <a:t> </a:t>
            </a:r>
            <a:endParaRPr lang="ar-SA" sz="2400" dirty="0">
              <a:effectLst>
                <a:glow rad="101600">
                  <a:srgbClr val="FF99FF">
                    <a:alpha val="60000"/>
                  </a:srgbClr>
                </a:glow>
              </a:effectLst>
              <a:cs typeface="Traditional Arabic" pitchFamily="2" charset="-78"/>
            </a:endParaRPr>
          </a:p>
        </p:txBody>
      </p:sp>
      <p:pic>
        <p:nvPicPr>
          <p:cNvPr id="6" name="صورة 10" descr="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2071678"/>
            <a:ext cx="392909" cy="357190"/>
          </a:xfrm>
          <a:prstGeom prst="rect">
            <a:avLst/>
          </a:prstGeom>
        </p:spPr>
      </p:pic>
      <p:pic>
        <p:nvPicPr>
          <p:cNvPr id="21506" name="Picture 2" descr="http://www.sultanyat-jeddah.com/webpg/ourpg/smily/animated_no/animated_no08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5" y="2643182"/>
            <a:ext cx="428628" cy="500061"/>
          </a:xfrm>
          <a:prstGeom prst="rect">
            <a:avLst/>
          </a:prstGeom>
          <a:noFill/>
        </p:spPr>
      </p:pic>
      <p:pic>
        <p:nvPicPr>
          <p:cNvPr id="21508" name="Picture 4" descr="http://www.sultanyat-jeddah.com/webpg/ourpg/smily/animated_no/animated_no08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3500438"/>
            <a:ext cx="500093" cy="500061"/>
          </a:xfrm>
          <a:prstGeom prst="rect">
            <a:avLst/>
          </a:prstGeom>
          <a:noFill/>
        </p:spPr>
      </p:pic>
      <p:pic>
        <p:nvPicPr>
          <p:cNvPr id="21510" name="Picture 6" descr="http://www.sultanyat-jeddah.com/webpg/ourpg/smily/animated_no/animated_no08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8214" y="4357694"/>
            <a:ext cx="500093" cy="500061"/>
          </a:xfrm>
          <a:prstGeom prst="rect">
            <a:avLst/>
          </a:prstGeom>
          <a:noFill/>
        </p:spPr>
      </p:pic>
      <p:sp>
        <p:nvSpPr>
          <p:cNvPr id="10" name="زر إجراء: إرجاع 9">
            <a:hlinkClick r:id="rId9" action="ppaction://hlinksldjump" highlightClick="1"/>
          </p:cNvPr>
          <p:cNvSpPr/>
          <p:nvPr/>
        </p:nvSpPr>
        <p:spPr>
          <a:xfrm>
            <a:off x="0" y="5929330"/>
            <a:ext cx="1500166" cy="92867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cymknxlu9v17vvw6a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571604" y="1714489"/>
            <a:ext cx="5643602" cy="3096402"/>
          </a:xfrm>
          <a:prstGeom prst="rect">
            <a:avLst/>
          </a:prstGeom>
        </p:spPr>
        <p:txBody>
          <a:bodyPr wrap="square">
            <a:prstTxWarp prst="textStop">
              <a:avLst>
                <a:gd name="adj" fmla="val 1623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4800" b="1" dirty="0" smtClean="0">
                <a:effectLst>
                  <a:glow rad="63500">
                    <a:srgbClr val="CC3399">
                      <a:alpha val="40000"/>
                    </a:srgbClr>
                  </a:glow>
                </a:effectLst>
              </a:rPr>
              <a:t>كَمْ أنْتَ رَائِعٌ بإجَابَتُكَ المُمَيّزَة، أبْدَعْتَ وَتَألّقْتَ كَنُورِ الشّمْسِ السّاطِع</a:t>
            </a:r>
            <a:r>
              <a:rPr lang="ar-SA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 </a:t>
            </a:r>
            <a:r>
              <a:rPr lang="ar-SA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SA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صورة 5" descr="image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37319">
            <a:off x="7034506" y="5278863"/>
            <a:ext cx="2023769" cy="1514182"/>
          </a:xfrm>
          <a:prstGeom prst="rect">
            <a:avLst/>
          </a:prstGeom>
        </p:spPr>
      </p:pic>
      <p:pic>
        <p:nvPicPr>
          <p:cNvPr id="7" name="صورة 6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143380"/>
            <a:ext cx="495300" cy="438150"/>
          </a:xfrm>
          <a:prstGeom prst="rect">
            <a:avLst/>
          </a:prstGeom>
        </p:spPr>
      </p:pic>
      <p:pic>
        <p:nvPicPr>
          <p:cNvPr id="8" name="صورة 7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9143">
            <a:off x="3534249" y="1539303"/>
            <a:ext cx="495300" cy="438150"/>
          </a:xfrm>
          <a:prstGeom prst="rect">
            <a:avLst/>
          </a:prstGeom>
        </p:spPr>
      </p:pic>
      <p:pic>
        <p:nvPicPr>
          <p:cNvPr id="9" name="صورة 8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736"/>
            <a:ext cx="495300" cy="438150"/>
          </a:xfrm>
          <a:prstGeom prst="rect">
            <a:avLst/>
          </a:prstGeom>
        </p:spPr>
      </p:pic>
      <p:pic>
        <p:nvPicPr>
          <p:cNvPr id="10" name="صورة 9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214422"/>
            <a:ext cx="495300" cy="438150"/>
          </a:xfrm>
          <a:prstGeom prst="rect">
            <a:avLst/>
          </a:prstGeom>
        </p:spPr>
      </p:pic>
      <p:pic>
        <p:nvPicPr>
          <p:cNvPr id="11" name="صورة 10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572008"/>
            <a:ext cx="495300" cy="438150"/>
          </a:xfrm>
          <a:prstGeom prst="rect">
            <a:avLst/>
          </a:prstGeom>
        </p:spPr>
      </p:pic>
      <p:pic>
        <p:nvPicPr>
          <p:cNvPr id="12" name="صورة 11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643446"/>
            <a:ext cx="495300" cy="438150"/>
          </a:xfrm>
          <a:prstGeom prst="rect">
            <a:avLst/>
          </a:prstGeom>
        </p:spPr>
      </p:pic>
      <p:pic>
        <p:nvPicPr>
          <p:cNvPr id="13" name="صورة 12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214422"/>
            <a:ext cx="495300" cy="438150"/>
          </a:xfrm>
          <a:prstGeom prst="rect">
            <a:avLst/>
          </a:prstGeom>
        </p:spPr>
      </p:pic>
      <p:pic>
        <p:nvPicPr>
          <p:cNvPr id="14" name="صورة 13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643446"/>
            <a:ext cx="495300" cy="938216"/>
          </a:xfrm>
          <a:prstGeom prst="rect">
            <a:avLst/>
          </a:prstGeom>
        </p:spPr>
      </p:pic>
      <p:pic>
        <p:nvPicPr>
          <p:cNvPr id="15" name="صورة 14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500306"/>
            <a:ext cx="495300" cy="43815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0" y="4941168"/>
            <a:ext cx="2843808" cy="170080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557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عد إلى السؤال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cymknxlu9v17vvw6a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28860" y="1857364"/>
            <a:ext cx="4429156" cy="2857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algn="ctr"/>
            <a:r>
              <a:rPr lang="ar-SA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63500">
                    <a:srgbClr val="CC3399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أخْطَأتَ هذِهِ المَرّة يَا مَلاكِي ، لا بَأسَ حَاوِلْ مَرَةً أخْرى</a:t>
            </a:r>
            <a:endParaRPr lang="ar-SA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63500">
                  <a:srgbClr val="CC3399"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صورة 4" descr="sa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357826"/>
            <a:ext cx="1743075" cy="1285884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0" y="4941168"/>
            <a:ext cx="2843808" cy="170080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عد إلى السؤال</a:t>
            </a:r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qa44.com/powerpoint/wp-content/uploads/626_exampl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86475" y="620688"/>
            <a:ext cx="339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السّؤال الثّالث: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15616" y="1901916"/>
            <a:ext cx="748883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إضغط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على الجملة الصحيحة</a:t>
            </a:r>
            <a:r>
              <a:rPr kumimoji="0" lang="ar-EG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:</a:t>
            </a:r>
            <a:r>
              <a:rPr kumimoji="0" lang="ar-EG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‏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  <a:hlinkClick r:id="rId3" action="ppaction://hlinksldjump"/>
              </a:rPr>
              <a:t>الاستحمام ضروري للوقاية من الأمراض الجلدية</a:t>
            </a:r>
            <a:r>
              <a:rPr kumimoji="0" lang="ar-SA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  <a:hlinkClick r:id="rId3" action="ppaction://hlinksldjump"/>
              </a:rPr>
              <a:t>.</a:t>
            </a: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‏‏‏ 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  <a:hlinkClick r:id="rId4" action="ppaction://hlinksldjump"/>
              </a:rPr>
              <a:t>ليس من الضروري غسل اليدين بعد ملامسة الحيوانات</a:t>
            </a: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.‏‏‏‏‏ 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  <a:hlinkClick r:id="rId3" action="ppaction://hlinksldjump"/>
              </a:rPr>
              <a:t>البصاق على الأرض يساعد في سهولة انتشار الجراثيم</a:t>
            </a: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.‏‏‏ 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SA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  <a:hlinkClick r:id="rId3" action="ppaction://hlinksldjump"/>
              </a:rPr>
              <a:t>من العوامل المساعدة على إصابة الجلد بالفطور تركه مبللاً بعد الغسل.</a:t>
            </a: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‏‏‏ 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  <a:hlinkClick r:id="rId3" action="ppaction://hlinksldjump"/>
              </a:rPr>
              <a:t>تنظيف الأسنان يحميها من التسوس</a:t>
            </a:r>
            <a:r>
              <a:rPr kumimoji="0" lang="ar-EG" sz="3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.‏‏‏ 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lang="ar-SA" sz="3200" dirty="0" smtClean="0"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  <a:hlinkClick r:id="rId4" action="ppaction://hlinksldjump"/>
              </a:rPr>
              <a:t>غسل اليدين قبل الأكل لا يحمي من الجراثيم</a:t>
            </a:r>
            <a:r>
              <a:rPr lang="ar-SA" sz="3200" dirty="0" smtClean="0">
                <a:solidFill>
                  <a:srgbClr val="3333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</a:t>
            </a: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‏‏‏ </a:t>
            </a:r>
            <a:endParaRPr kumimoji="0" lang="ar-EG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9" name="صورة 10" descr="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2564904"/>
            <a:ext cx="392909" cy="357190"/>
          </a:xfrm>
          <a:prstGeom prst="rect">
            <a:avLst/>
          </a:prstGeom>
        </p:spPr>
      </p:pic>
      <p:pic>
        <p:nvPicPr>
          <p:cNvPr id="10" name="صورة 10" descr="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3068960"/>
            <a:ext cx="392909" cy="357190"/>
          </a:xfrm>
          <a:prstGeom prst="rect">
            <a:avLst/>
          </a:prstGeom>
        </p:spPr>
      </p:pic>
      <p:pic>
        <p:nvPicPr>
          <p:cNvPr id="11" name="صورة 10" descr="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4077072"/>
            <a:ext cx="392909" cy="357190"/>
          </a:xfrm>
          <a:prstGeom prst="rect">
            <a:avLst/>
          </a:prstGeom>
        </p:spPr>
      </p:pic>
      <p:pic>
        <p:nvPicPr>
          <p:cNvPr id="12" name="صورة 10" descr="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2440" y="5085184"/>
            <a:ext cx="392909" cy="357190"/>
          </a:xfrm>
          <a:prstGeom prst="rect">
            <a:avLst/>
          </a:prstGeom>
        </p:spPr>
      </p:pic>
      <p:pic>
        <p:nvPicPr>
          <p:cNvPr id="13" name="صورة 10" descr="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5786454"/>
            <a:ext cx="392909" cy="357190"/>
          </a:xfrm>
          <a:prstGeom prst="rect">
            <a:avLst/>
          </a:prstGeom>
        </p:spPr>
      </p:pic>
      <p:pic>
        <p:nvPicPr>
          <p:cNvPr id="14" name="صورة 10" descr="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3573016"/>
            <a:ext cx="392909" cy="357190"/>
          </a:xfrm>
          <a:prstGeom prst="rect">
            <a:avLst/>
          </a:prstGeom>
        </p:spPr>
      </p:pic>
      <p:sp>
        <p:nvSpPr>
          <p:cNvPr id="15" name="زر إجراء: إرجاع 14">
            <a:hlinkClick r:id="rId6" action="ppaction://hlinksldjump" highlightClick="1"/>
          </p:cNvPr>
          <p:cNvSpPr/>
          <p:nvPr/>
        </p:nvSpPr>
        <p:spPr>
          <a:xfrm>
            <a:off x="0" y="5929330"/>
            <a:ext cx="1500166" cy="92867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cymknxlu9v17vvw6a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571604" y="1714489"/>
            <a:ext cx="5643602" cy="3096402"/>
          </a:xfrm>
          <a:prstGeom prst="rect">
            <a:avLst/>
          </a:prstGeom>
        </p:spPr>
        <p:txBody>
          <a:bodyPr wrap="square">
            <a:prstTxWarp prst="textStop">
              <a:avLst>
                <a:gd name="adj" fmla="val 1623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4800" b="1" dirty="0" smtClean="0">
                <a:effectLst>
                  <a:glow rad="63500">
                    <a:srgbClr val="CC3399">
                      <a:alpha val="40000"/>
                    </a:srgbClr>
                  </a:glow>
                </a:effectLst>
              </a:rPr>
              <a:t>كَمْ أنْتَ رَائِعٌ بإجَابَتُكَ المُمَيّزَة، أبْدَعْتَ وَتَألّقْتَ كَنُورِ الشّمْسِ السّاطِع</a:t>
            </a:r>
            <a:r>
              <a:rPr lang="ar-SA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 </a:t>
            </a:r>
            <a:r>
              <a:rPr lang="ar-SA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SA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صورة 5" descr="image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37319">
            <a:off x="7034506" y="5278863"/>
            <a:ext cx="2023769" cy="1514182"/>
          </a:xfrm>
          <a:prstGeom prst="rect">
            <a:avLst/>
          </a:prstGeom>
        </p:spPr>
      </p:pic>
      <p:pic>
        <p:nvPicPr>
          <p:cNvPr id="7" name="صورة 6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143380"/>
            <a:ext cx="495300" cy="438150"/>
          </a:xfrm>
          <a:prstGeom prst="rect">
            <a:avLst/>
          </a:prstGeom>
        </p:spPr>
      </p:pic>
      <p:pic>
        <p:nvPicPr>
          <p:cNvPr id="8" name="صورة 7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9143">
            <a:off x="3534249" y="1539303"/>
            <a:ext cx="495300" cy="438150"/>
          </a:xfrm>
          <a:prstGeom prst="rect">
            <a:avLst/>
          </a:prstGeom>
        </p:spPr>
      </p:pic>
      <p:pic>
        <p:nvPicPr>
          <p:cNvPr id="9" name="صورة 8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736"/>
            <a:ext cx="495300" cy="438150"/>
          </a:xfrm>
          <a:prstGeom prst="rect">
            <a:avLst/>
          </a:prstGeom>
        </p:spPr>
      </p:pic>
      <p:pic>
        <p:nvPicPr>
          <p:cNvPr id="10" name="صورة 9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214422"/>
            <a:ext cx="495300" cy="438150"/>
          </a:xfrm>
          <a:prstGeom prst="rect">
            <a:avLst/>
          </a:prstGeom>
        </p:spPr>
      </p:pic>
      <p:pic>
        <p:nvPicPr>
          <p:cNvPr id="11" name="صورة 10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572008"/>
            <a:ext cx="495300" cy="438150"/>
          </a:xfrm>
          <a:prstGeom prst="rect">
            <a:avLst/>
          </a:prstGeom>
        </p:spPr>
      </p:pic>
      <p:pic>
        <p:nvPicPr>
          <p:cNvPr id="12" name="صورة 11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643446"/>
            <a:ext cx="495300" cy="438150"/>
          </a:xfrm>
          <a:prstGeom prst="rect">
            <a:avLst/>
          </a:prstGeom>
        </p:spPr>
      </p:pic>
      <p:pic>
        <p:nvPicPr>
          <p:cNvPr id="13" name="صورة 12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214422"/>
            <a:ext cx="495300" cy="438150"/>
          </a:xfrm>
          <a:prstGeom prst="rect">
            <a:avLst/>
          </a:prstGeom>
        </p:spPr>
      </p:pic>
      <p:pic>
        <p:nvPicPr>
          <p:cNvPr id="14" name="صورة 13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643446"/>
            <a:ext cx="495300" cy="938216"/>
          </a:xfrm>
          <a:prstGeom prst="rect">
            <a:avLst/>
          </a:prstGeom>
        </p:spPr>
      </p:pic>
      <p:pic>
        <p:nvPicPr>
          <p:cNvPr id="15" name="صورة 14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500306"/>
            <a:ext cx="495300" cy="43815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0" y="4941168"/>
            <a:ext cx="2843808" cy="170080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0034" y="5572140"/>
            <a:ext cx="167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عد إلى السؤال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cymknxlu9v17vvw6a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28860" y="1857364"/>
            <a:ext cx="4429156" cy="2857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algn="ctr"/>
            <a:r>
              <a:rPr lang="ar-SA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63500">
                    <a:srgbClr val="CC3399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أخْطَأتَ هذِهِ المَرّة يَا مَلاكِي ، لا بَأسَ حَاوِلْ مَرَةً أخْرى</a:t>
            </a:r>
            <a:endParaRPr lang="ar-SA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63500">
                  <a:srgbClr val="CC3399"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صورة 4" descr="sa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357826"/>
            <a:ext cx="1743075" cy="1285884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0" y="4941168"/>
            <a:ext cx="2843808" cy="170080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2910" y="5572140"/>
            <a:ext cx="153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عد إلى السؤال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qa44.com/powerpoint/wp-content/uploads/626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00100" y="620688"/>
            <a:ext cx="3393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السّؤال الرّابع: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2062149"/>
            <a:ext cx="77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ما</a:t>
            </a:r>
            <a:r>
              <a:rPr kumimoji="0" lang="ar-SA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فائدة كلٍ من: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ar-SA" sz="4000" baseline="0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تقليم</a:t>
            </a:r>
            <a:r>
              <a:rPr lang="ar-SA" sz="4000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الأظافر:...............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قص</a:t>
            </a:r>
            <a:r>
              <a:rPr kumimoji="0" lang="ar-SA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الشّعر وغسله:.............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ar-SA" sz="4000" baseline="0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الإستحمام:.............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ar-SA" sz="4000" baseline="0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تنظيف</a:t>
            </a:r>
            <a:r>
              <a:rPr lang="ar-SA" sz="4000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الأسنان:............</a:t>
            </a:r>
            <a:endParaRPr kumimoji="0" lang="ar-EG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2440" y="4077072"/>
            <a:ext cx="392909" cy="357190"/>
          </a:xfrm>
          <a:prstGeom prst="rect">
            <a:avLst/>
          </a:prstGeom>
        </p:spPr>
      </p:pic>
      <p:pic>
        <p:nvPicPr>
          <p:cNvPr id="6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2440" y="3429000"/>
            <a:ext cx="392909" cy="357190"/>
          </a:xfrm>
          <a:prstGeom prst="rect">
            <a:avLst/>
          </a:prstGeom>
        </p:spPr>
      </p:pic>
      <p:pic>
        <p:nvPicPr>
          <p:cNvPr id="7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2440" y="2852936"/>
            <a:ext cx="392909" cy="357190"/>
          </a:xfrm>
          <a:prstGeom prst="rect">
            <a:avLst/>
          </a:prstGeom>
        </p:spPr>
      </p:pic>
      <p:pic>
        <p:nvPicPr>
          <p:cNvPr id="8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2440" y="4653136"/>
            <a:ext cx="392909" cy="357190"/>
          </a:xfrm>
          <a:prstGeom prst="rect">
            <a:avLst/>
          </a:prstGeom>
        </p:spPr>
      </p:pic>
      <p:sp>
        <p:nvSpPr>
          <p:cNvPr id="10" name="زر إجراء: إرجاع 9">
            <a:hlinkClick r:id="rId4" action="ppaction://hlinksldjump" highlightClick="1"/>
          </p:cNvPr>
          <p:cNvSpPr/>
          <p:nvPr/>
        </p:nvSpPr>
        <p:spPr>
          <a:xfrm>
            <a:off x="0" y="5929330"/>
            <a:ext cx="1500166" cy="92867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ounded Rectangle 11"/>
          <p:cNvSpPr/>
          <p:nvPr/>
        </p:nvSpPr>
        <p:spPr>
          <a:xfrm>
            <a:off x="1835696" y="5157192"/>
            <a:ext cx="7056784" cy="14847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5157192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latin typeface="Arabic Typesetting" pitchFamily="66" charset="-78"/>
                <a:cs typeface="Traditional Arabic" pitchFamily="2" charset="-78"/>
              </a:rPr>
              <a:t>لكي لا تتجمع الأوساخ والميكروبات بها  فلا نصاب بمختلف الأمراض- لحمايتها من التسوس- لعدم تجمع الأوساخ به و تساقطه- لتنظيف الجسم من الأوساخ والمحافظة عليه نظيفاً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3728" y="2492896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http://www.qa44.com/powerpoint/wp-content/uploads/626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68227" y="620688"/>
            <a:ext cx="3865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السّؤال الخامس: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857364"/>
            <a:ext cx="813348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ar-EG" sz="3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أملأ الفراغات بالكلمات المناسبة :‏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ar-EG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(الأمراض – التسوس – الجراثيم – الفرشاة – متسخة)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EG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تعيش</a:t>
            </a:r>
            <a:r>
              <a:rPr lang="ar-SA" sz="3800" dirty="0" smtClean="0"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ُ</a:t>
            </a:r>
            <a:r>
              <a:rPr kumimoji="0" lang="ar-EG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.......... وتتكاثر بسرعة على الجلد القذر.‏ 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EG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الاعتناء بالنظافة الشخصية يبعد ...........‏ . 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EG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تنظيف الأسنان بوساطة ............ ومعجون الأسنان تحمي الأسنان من .........‏ . 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ar-EG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تنتقل الجراثيم إلى الطعام عند لمسها</a:t>
            </a:r>
            <a:r>
              <a:rPr kumimoji="0" lang="ar-SA" sz="3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kumimoji="0" lang="ar-EG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بأيد................‏ . </a:t>
            </a:r>
            <a:endParaRPr kumimoji="0" lang="ar-EG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28" y="3714752"/>
            <a:ext cx="392909" cy="357190"/>
          </a:xfrm>
          <a:prstGeom prst="rect">
            <a:avLst/>
          </a:prstGeom>
        </p:spPr>
      </p:pic>
      <p:pic>
        <p:nvPicPr>
          <p:cNvPr id="6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28" y="3214686"/>
            <a:ext cx="392909" cy="357190"/>
          </a:xfrm>
          <a:prstGeom prst="rect">
            <a:avLst/>
          </a:prstGeom>
        </p:spPr>
      </p:pic>
      <p:pic>
        <p:nvPicPr>
          <p:cNvPr id="7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28" y="5500702"/>
            <a:ext cx="392909" cy="357190"/>
          </a:xfrm>
          <a:prstGeom prst="rect">
            <a:avLst/>
          </a:prstGeom>
        </p:spPr>
      </p:pic>
      <p:pic>
        <p:nvPicPr>
          <p:cNvPr id="8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28" y="4286256"/>
            <a:ext cx="392909" cy="357190"/>
          </a:xfrm>
          <a:prstGeom prst="rect">
            <a:avLst/>
          </a:prstGeom>
        </p:spPr>
      </p:pic>
      <p:sp>
        <p:nvSpPr>
          <p:cNvPr id="10" name="زر إجراء: إرجاع 9">
            <a:hlinkClick r:id="rId4" action="ppaction://hlinksldjump" highlightClick="1"/>
          </p:cNvPr>
          <p:cNvSpPr/>
          <p:nvPr/>
        </p:nvSpPr>
        <p:spPr>
          <a:xfrm>
            <a:off x="0" y="5929330"/>
            <a:ext cx="1500166" cy="92867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21"/>
          <p:cNvSpPr txBox="1"/>
          <p:nvPr/>
        </p:nvSpPr>
        <p:spPr>
          <a:xfrm>
            <a:off x="7072298" y="6211669"/>
            <a:ext cx="207170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 smtClean="0">
                <a:hlinkClick r:id="rId5" action="ppaction://hlinksldjump"/>
              </a:rPr>
              <a:t>بعد إنهاء حل السؤال، اضغط هنا لفحص إجاباتك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qa44.com/powerpoint/wp-content/uploads/626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46025" y="620688"/>
            <a:ext cx="3874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السّؤال السادس: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8596" y="1785926"/>
            <a:ext cx="7879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cs typeface="Traditional Arabic" pitchFamily="2" charset="-78"/>
              </a:rPr>
              <a:t>عزيزي الطالب، </a:t>
            </a:r>
            <a:r>
              <a:rPr lang="ar-SA" sz="3200" b="1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cs typeface="Traditional Arabic" pitchFamily="2" charset="-78"/>
                <a:hlinkClick r:id="rId3" action="ppaction://hlinksldjump"/>
              </a:rPr>
              <a:t>اضغط هنا.</a:t>
            </a:r>
            <a:endParaRPr lang="ar-SA" sz="3200" b="1" dirty="0" smtClean="0">
              <a:effectLst>
                <a:glow rad="101600">
                  <a:srgbClr val="FF99FF">
                    <a:alpha val="60000"/>
                  </a:srgbClr>
                </a:glow>
              </a:effectLst>
              <a:cs typeface="Traditional Arabic" pitchFamily="2" charset="-78"/>
            </a:endParaRPr>
          </a:p>
          <a:p>
            <a:r>
              <a:rPr lang="ar-SA" sz="3200" b="1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cs typeface="Traditional Arabic" pitchFamily="2" charset="-78"/>
              </a:rPr>
              <a:t>بعد قراءتك،أكتب بكلماتك الرائعة فقرةً تتطرق فيها إلى أهمية النظافة، وأيضًا صغ جملاً الّتي تحث على النظافة الشخصية.</a:t>
            </a:r>
            <a:endParaRPr lang="ar-SA" sz="3200" b="1" dirty="0">
              <a:effectLst>
                <a:glow rad="101600">
                  <a:srgbClr val="FF99FF">
                    <a:alpha val="60000"/>
                  </a:srgbClr>
                </a:glow>
              </a:effectLst>
              <a:cs typeface="Traditional Arabic" pitchFamily="2" charset="-78"/>
            </a:endParaRPr>
          </a:p>
        </p:txBody>
      </p:sp>
      <p:pic>
        <p:nvPicPr>
          <p:cNvPr id="5" name="صورة 10" descr="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2000240"/>
            <a:ext cx="392909" cy="357190"/>
          </a:xfrm>
          <a:prstGeom prst="rect">
            <a:avLst/>
          </a:prstGeom>
        </p:spPr>
      </p:pic>
      <p:pic>
        <p:nvPicPr>
          <p:cNvPr id="6" name="صورة 5" descr="2_114874039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-214338"/>
            <a:ext cx="1857388" cy="1704983"/>
          </a:xfrm>
          <a:prstGeom prst="rect">
            <a:avLst/>
          </a:prstGeom>
        </p:spPr>
      </p:pic>
      <p:sp>
        <p:nvSpPr>
          <p:cNvPr id="7" name="زر إجراء: إرجاع 6">
            <a:hlinkClick r:id="rId6" action="ppaction://hlinksldjump" highlightClick="1"/>
          </p:cNvPr>
          <p:cNvSpPr/>
          <p:nvPr/>
        </p:nvSpPr>
        <p:spPr>
          <a:xfrm>
            <a:off x="0" y="5929330"/>
            <a:ext cx="1500166" cy="92867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1571604" y="3714752"/>
            <a:ext cx="7143800" cy="284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572396" y="0"/>
            <a:ext cx="157160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2" descr="D:\800AAAAA\IMG_1946.JPG"/>
          <p:cNvPicPr>
            <a:picLocks noChangeAspect="1" noChangeArrowheads="1"/>
          </p:cNvPicPr>
          <p:nvPr/>
        </p:nvPicPr>
        <p:blipFill>
          <a:blip r:embed="rId2" cstate="print"/>
          <a:srcRect l="53495" t="10811" b="24324"/>
          <a:stretch>
            <a:fillRect/>
          </a:stretch>
        </p:blipFill>
        <p:spPr bwMode="auto">
          <a:xfrm>
            <a:off x="0" y="0"/>
            <a:ext cx="7572396" cy="6858001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7572396" y="214290"/>
            <a:ext cx="1357322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اقرأ هذه الصفحة من القصة، ثُمّ </a:t>
            </a:r>
            <a:r>
              <a:rPr lang="ar-SA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  <a:hlinkClick r:id="rId3" action="ppaction://hlinksldjump"/>
              </a:rPr>
              <a:t>اضغط هنا</a:t>
            </a:r>
            <a:r>
              <a:rPr lang="ar-SA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 وعُدْ إلى السؤال وحلّه</a:t>
            </a:r>
            <a:endParaRPr lang="ar-SA" sz="32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v2wor3r8ksv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071538" y="642918"/>
            <a:ext cx="6858048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effectLst>
                  <a:glow rad="101600">
                    <a:srgbClr val="E12DB2">
                      <a:alpha val="60000"/>
                    </a:srgbClr>
                  </a:glow>
                </a:effectLst>
                <a:latin typeface="Arabic Typesetting" pitchFamily="66" charset="-78"/>
                <a:cs typeface="Arabic Typesetting" pitchFamily="66" charset="-78"/>
              </a:rPr>
              <a:t>تُعَدُّ النّظافة بصورة عامة والشخصية بصورة خاصة من أهمّ مَظَاهِر الحَضَارَة وهيَ دليل صحة وعافية، والشّخص النظيف ‏يتقدمُ من مجتمعهِ بثقةٍ أكثر في النفسِ، ويلقَى قَبولاً من الآخرين، والنّظافة هي لغة تواصل غير محكية بين أفراد المجتمع وهي من الأمور الأساسية الّتي تحتاجونَ إلى معرفتها وممارستِها</a:t>
            </a:r>
            <a:r>
              <a:rPr lang="ar-SA" sz="5400" b="1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ar-SA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صورة 5" descr="image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486398"/>
            <a:ext cx="1566867" cy="1371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.al5oon.com/upfiles/91s975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/>
          <p:nvPr/>
        </p:nvSpPr>
        <p:spPr>
          <a:xfrm>
            <a:off x="6215074" y="21429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إجابات الأسئلة</a:t>
            </a:r>
            <a:r>
              <a:rPr lang="ar-SA" sz="4000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: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220072" y="980728"/>
            <a:ext cx="36004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السؤال الخامس:</a:t>
            </a:r>
          </a:p>
          <a:p>
            <a:r>
              <a:rPr lang="ar-SA" sz="3600" dirty="0" smtClean="0">
                <a:effectLst/>
                <a:latin typeface="Traditional Arabic" pitchFamily="18" charset="-78"/>
                <a:cs typeface="Traditional Arabic" pitchFamily="18" charset="-78"/>
              </a:rPr>
              <a:t>أ. الجراثيم.</a:t>
            </a:r>
          </a:p>
          <a:p>
            <a:r>
              <a:rPr lang="ar-SA" sz="3600" dirty="0" smtClean="0">
                <a:effectLst/>
                <a:latin typeface="Traditional Arabic" pitchFamily="18" charset="-78"/>
                <a:cs typeface="Traditional Arabic" pitchFamily="18" charset="-78"/>
              </a:rPr>
              <a:t>ب. الأمراض.</a:t>
            </a:r>
          </a:p>
          <a:p>
            <a:r>
              <a:rPr lang="ar-SA" sz="3600" dirty="0" smtClean="0">
                <a:effectLst/>
                <a:latin typeface="Traditional Arabic" pitchFamily="18" charset="-78"/>
                <a:cs typeface="Traditional Arabic" pitchFamily="18" charset="-78"/>
              </a:rPr>
              <a:t>ج.الفرشاة، التسوس.</a:t>
            </a:r>
          </a:p>
          <a:p>
            <a:r>
              <a:rPr lang="ar-SA" sz="3600" dirty="0" smtClean="0">
                <a:effectLst/>
                <a:latin typeface="Traditional Arabic" pitchFamily="18" charset="-78"/>
                <a:cs typeface="Traditional Arabic" pitchFamily="18" charset="-78"/>
              </a:rPr>
              <a:t>د. متسخة.</a:t>
            </a:r>
          </a:p>
          <a:p>
            <a:r>
              <a:rPr lang="ar-SA" sz="3600" dirty="0" smtClean="0">
                <a:effectLst/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3600" dirty="0" smtClean="0">
                <a:effectLst/>
                <a:latin typeface="Traditional Arabic" pitchFamily="18" charset="-78"/>
                <a:cs typeface="Traditional Arabic" pitchFamily="18" charset="-78"/>
              </a:rPr>
            </a:br>
            <a:endParaRPr lang="ar-SA" sz="3600" dirty="0"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صورة 6" descr="3A9_b1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143512"/>
            <a:ext cx="3832399" cy="1714488"/>
          </a:xfrm>
          <a:prstGeom prst="rect">
            <a:avLst/>
          </a:prstGeom>
        </p:spPr>
      </p:pic>
      <p:pic>
        <p:nvPicPr>
          <p:cNvPr id="9" name="صورة 8" descr="3A9_b1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515723"/>
            <a:ext cx="3000396" cy="1342277"/>
          </a:xfrm>
          <a:prstGeom prst="rect">
            <a:avLst/>
          </a:prstGeom>
        </p:spPr>
      </p:pic>
      <p:pic>
        <p:nvPicPr>
          <p:cNvPr id="10" name="صورة 9" descr="3A9_b1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0850" y="5429264"/>
            <a:ext cx="3193657" cy="1428736"/>
          </a:xfrm>
          <a:prstGeom prst="rect">
            <a:avLst/>
          </a:prstGeom>
        </p:spPr>
      </p:pic>
      <p:pic>
        <p:nvPicPr>
          <p:cNvPr id="11" name="صورة 10" descr="image3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00264" cy="1785950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5652120" y="4293096"/>
            <a:ext cx="3312368" cy="1368152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16216" y="47251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عد إلى السؤال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71538" y="2214554"/>
            <a:ext cx="64294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أحسَنتَ صنعًا يا صديقي،والآن </a:t>
            </a:r>
            <a:r>
              <a:rPr lang="ar-SA" sz="48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اضغط هنا </a:t>
            </a:r>
            <a:r>
              <a:rPr lang="ar-SA" sz="48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واحسب نقاطك وسجلها </a:t>
            </a:r>
            <a:r>
              <a:rPr lang="ar-SA" sz="4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في المربع</a:t>
            </a:r>
            <a:endParaRPr lang="ar-SA" sz="48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929454" y="3857628"/>
            <a:ext cx="972000" cy="97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5" name="صورة 4" descr="2128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7222" y="4000500"/>
            <a:ext cx="2562225" cy="2857500"/>
          </a:xfrm>
          <a:prstGeom prst="rect">
            <a:avLst/>
          </a:prstGeom>
        </p:spPr>
      </p:pic>
      <p:pic>
        <p:nvPicPr>
          <p:cNvPr id="6" name="صورة 5" descr="2128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000500"/>
            <a:ext cx="25622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v2wor3r8ksv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42976" y="785794"/>
            <a:ext cx="678661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 smtClean="0">
                <a:ln>
                  <a:solidFill>
                    <a:srgbClr val="E12DB2"/>
                  </a:solidFill>
                </a:ln>
                <a:effectLst>
                  <a:glow rad="101600">
                    <a:srgbClr val="E12DB2">
                      <a:alpha val="60000"/>
                    </a:srgbClr>
                  </a:glow>
                </a:effectLst>
                <a:latin typeface="Arabic Typesetting" pitchFamily="66" charset="-78"/>
                <a:cs typeface="Arabic Typesetting" pitchFamily="66" charset="-78"/>
              </a:rPr>
              <a:t>في هذِهِ الْمَحَطَّةِ أعِزّائِي سَتَقومونَ بالبَحْثِ عَن:</a:t>
            </a:r>
          </a:p>
          <a:p>
            <a:pPr>
              <a:buFont typeface="Arial" pitchFamily="34" charset="0"/>
              <a:buChar char="•"/>
            </a:pPr>
            <a:r>
              <a:rPr lang="ar-SA" sz="6000" b="1" dirty="0" smtClean="0">
                <a:ln>
                  <a:solidFill>
                    <a:srgbClr val="E12DB2"/>
                  </a:solidFill>
                </a:ln>
                <a:effectLst>
                  <a:glow rad="101600">
                    <a:srgbClr val="E12DB2">
                      <a:alpha val="60000"/>
                    </a:srgbClr>
                  </a:glow>
                </a:effectLst>
                <a:latin typeface="Arabic Typesetting" pitchFamily="66" charset="-78"/>
                <a:cs typeface="Arabic Typesetting" pitchFamily="66" charset="-78"/>
              </a:rPr>
              <a:t> مَعْنَى النّظافَةِ.</a:t>
            </a:r>
          </a:p>
          <a:p>
            <a:pPr>
              <a:buFont typeface="Arial" pitchFamily="34" charset="0"/>
              <a:buChar char="•"/>
            </a:pPr>
            <a:r>
              <a:rPr lang="ar-SA" sz="6000" b="1" dirty="0" smtClean="0">
                <a:ln>
                  <a:solidFill>
                    <a:srgbClr val="E12DB2"/>
                  </a:solidFill>
                </a:ln>
                <a:effectLst>
                  <a:glow rad="101600">
                    <a:srgbClr val="E12DB2">
                      <a:alpha val="60000"/>
                    </a:srgbClr>
                  </a:glow>
                </a:effectLst>
                <a:latin typeface="Arabic Typesetting" pitchFamily="66" charset="-78"/>
                <a:cs typeface="Arabic Typesetting" pitchFamily="66" charset="-78"/>
              </a:rPr>
              <a:t>أحاديث نبوية عن النظافة.</a:t>
            </a:r>
          </a:p>
          <a:p>
            <a:pPr>
              <a:buFont typeface="Arial" pitchFamily="34" charset="0"/>
              <a:buChar char="•"/>
            </a:pPr>
            <a:r>
              <a:rPr lang="ar-SA" sz="6000" b="1" dirty="0" smtClean="0">
                <a:ln>
                  <a:solidFill>
                    <a:srgbClr val="E12DB2"/>
                  </a:solidFill>
                </a:ln>
                <a:effectLst>
                  <a:glow rad="101600">
                    <a:srgbClr val="E12DB2">
                      <a:alpha val="60000"/>
                    </a:srgbClr>
                  </a:glow>
                </a:effectLst>
                <a:latin typeface="Arabic Typesetting" pitchFamily="66" charset="-78"/>
                <a:cs typeface="Arabic Typesetting" pitchFamily="66" charset="-78"/>
              </a:rPr>
              <a:t>وأسئلة حَوْلَ الموضوعِ، ستقومون بحلّها </a:t>
            </a:r>
          </a:p>
        </p:txBody>
      </p:sp>
      <p:pic>
        <p:nvPicPr>
          <p:cNvPr id="6" name="صورة 5" descr="19234648704781527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714488"/>
            <a:ext cx="8572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555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6286544" cy="1143000"/>
          </a:xfrm>
        </p:spPr>
        <p:txBody>
          <a:bodyPr>
            <a:noAutofit/>
          </a:bodyPr>
          <a:lstStyle/>
          <a:p>
            <a:r>
              <a:rPr lang="ar-SA" sz="3600" dirty="0" smtClean="0">
                <a:effectLst>
                  <a:glow rad="101600">
                    <a:srgbClr val="E12DB2">
                      <a:alpha val="60000"/>
                    </a:srgbClr>
                  </a:glo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 dirty="0" smtClean="0">
                <a:effectLst>
                  <a:glow rad="101600">
                    <a:srgbClr val="E12DB2">
                      <a:alpha val="60000"/>
                    </a:srgbClr>
                  </a:glow>
                </a:effectLst>
                <a:latin typeface="Arabic Typesetting" pitchFamily="66" charset="-78"/>
                <a:cs typeface="Arabic Typesetting" pitchFamily="66" charset="-78"/>
              </a:rPr>
              <a:t>عزيزي الطالب،انقر على الصورة التي أمامك، ثم ابحث واكتب عن معنى نظافة:</a:t>
            </a:r>
            <a:endParaRPr lang="ar-SA" sz="3600" dirty="0">
              <a:effectLst>
                <a:glow rad="101600">
                  <a:srgbClr val="E12DB2">
                    <a:alpha val="60000"/>
                  </a:srgbClr>
                </a:glo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عنصر نائب للمحتوى 8" descr="1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4357694"/>
            <a:ext cx="2286016" cy="2037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555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71472" y="785794"/>
            <a:ext cx="6215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 smtClean="0">
                <a:effectLst>
                  <a:glow rad="101600">
                    <a:srgbClr val="E12DB2">
                      <a:alpha val="60000"/>
                    </a:srgbClr>
                  </a:glow>
                </a:effectLst>
                <a:latin typeface="Arabic Typesetting" pitchFamily="66" charset="-78"/>
                <a:cs typeface="Arabic Typesetting" pitchFamily="66" charset="-78"/>
              </a:rPr>
              <a:t>عزيزي الطالب،انقر على الصورة التي أمامك، ثم ابحث عن أحاديث نبوية تحث على النظافة وأكتبها: </a:t>
            </a:r>
            <a:endParaRPr lang="ar-SA" sz="4400" dirty="0"/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2333622" cy="16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32"/>
          <p:cNvSpPr>
            <a:spLocks noChangeArrowheads="1"/>
          </p:cNvSpPr>
          <p:nvPr/>
        </p:nvSpPr>
        <p:spPr bwMode="auto">
          <a:xfrm>
            <a:off x="6143636" y="642918"/>
            <a:ext cx="3000364" cy="62150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7315200" y="776288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10" action="ppaction://hlinksldjump"/>
              </a:rPr>
              <a:t>السؤال الأول</a:t>
            </a:r>
            <a:endParaRPr lang="en-US" b="1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7315200" y="1309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</a:t>
            </a:r>
            <a:r>
              <a:rPr lang="ar-SA" b="1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11" action="ppaction://hlinksldjump"/>
              </a:rPr>
              <a:t>لسؤال الثاني</a:t>
            </a:r>
            <a:endParaRPr lang="en-US" b="1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7286644" y="1857364"/>
            <a:ext cx="150019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12" action="ppaction://hlinksldjump"/>
              </a:rPr>
              <a:t>السؤال الثالث</a:t>
            </a:r>
            <a:endParaRPr lang="en-US" b="1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7315200" y="237648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13" action="ppaction://hlinksldjump"/>
              </a:rPr>
              <a:t>السؤال الرابع</a:t>
            </a:r>
            <a:endParaRPr lang="en-US" b="1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7315200" y="2819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14" action="ppaction://hlinksldjump"/>
              </a:rPr>
              <a:t>السؤال الخامس</a:t>
            </a:r>
            <a:endParaRPr lang="en-US" b="1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7315200" y="3352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15" action="ppaction://hlinksldjump"/>
              </a:rPr>
              <a:t>السؤال السادس</a:t>
            </a:r>
            <a:endParaRPr lang="en-US" b="1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47" name="WordArt 57"/>
          <p:cNvSpPr>
            <a:spLocks noChangeArrowheads="1" noChangeShapeType="1" noTextEdit="1"/>
          </p:cNvSpPr>
          <p:nvPr/>
        </p:nvSpPr>
        <p:spPr bwMode="auto">
          <a:xfrm>
            <a:off x="5715000" y="0"/>
            <a:ext cx="3200400" cy="914401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endParaRPr lang="ar-S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48" name="Line 33"/>
          <p:cNvSpPr>
            <a:spLocks noChangeShapeType="1"/>
          </p:cNvSpPr>
          <p:nvPr/>
        </p:nvSpPr>
        <p:spPr bwMode="auto">
          <a:xfrm>
            <a:off x="6286512" y="3857628"/>
            <a:ext cx="266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49" name="Line 3"/>
          <p:cNvSpPr>
            <a:spLocks noChangeShapeType="1"/>
          </p:cNvSpPr>
          <p:nvPr/>
        </p:nvSpPr>
        <p:spPr bwMode="auto">
          <a:xfrm flipV="1">
            <a:off x="2590800" y="5562600"/>
            <a:ext cx="0" cy="838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50" name="Text Box 4"/>
          <p:cNvSpPr txBox="1">
            <a:spLocks noChangeArrowheads="1"/>
          </p:cNvSpPr>
          <p:nvPr/>
        </p:nvSpPr>
        <p:spPr bwMode="auto">
          <a:xfrm>
            <a:off x="1524000" y="6286500"/>
            <a:ext cx="2133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Verdana" pitchFamily="34" charset="0"/>
              </a:rPr>
              <a:t>النقاط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215074" y="4000504"/>
            <a:ext cx="2667000" cy="1619250"/>
            <a:chOff x="6281738" y="5014342"/>
            <a:chExt cx="2667000" cy="1619250"/>
          </a:xfrm>
        </p:grpSpPr>
        <p:pic>
          <p:nvPicPr>
            <p:cNvPr id="1054" name="Picture 36" descr="gif_BIM0271.gif"/>
            <p:cNvPicPr>
              <a:picLocks noChangeAspect="1"/>
            </p:cNvPicPr>
            <p:nvPr/>
          </p:nvPicPr>
          <p:blipFill>
            <a:blip r:embed="rId16" cstate="print"/>
            <a:srcRect b="32610"/>
            <a:stretch>
              <a:fillRect/>
            </a:stretch>
          </p:blipFill>
          <p:spPr bwMode="auto">
            <a:xfrm>
              <a:off x="6857802" y="5014342"/>
              <a:ext cx="1601839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6281738" y="5654675"/>
              <a:ext cx="2667000" cy="40481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30" y="5562600"/>
              <a:ext cx="219803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SA" sz="28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اجعل العجلة تدور</a:t>
              </a:r>
              <a:endPara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9552" y="980728"/>
            <a:ext cx="42386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215074" y="0"/>
            <a:ext cx="2068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درجات الأسئلة</a:t>
            </a:r>
            <a:endParaRPr lang="en-US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3" name="صورة 32" descr="image384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20747011">
            <a:off x="4164573" y="5068562"/>
            <a:ext cx="1928826" cy="1576735"/>
          </a:xfrm>
          <a:prstGeom prst="rect">
            <a:avLst/>
          </a:prstGeom>
        </p:spPr>
      </p:pic>
      <p:pic>
        <p:nvPicPr>
          <p:cNvPr id="23" name="صورة 15" descr="{BDDFCE24-37C4-469D-A975-AB3D0F45D1DF}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57356" y="-214338"/>
            <a:ext cx="2994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صورة 15" descr="{BDDFCE24-37C4-469D-A975-AB3D0F45D1DF}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08" y="571456"/>
            <a:ext cx="2994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صورة 15" descr="{BDDFCE24-37C4-469D-A975-AB3D0F45D1DF}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57488" y="1000084"/>
            <a:ext cx="2994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صورة 15" descr="{BDDFCE24-37C4-469D-A975-AB3D0F45D1DF}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-214314"/>
            <a:ext cx="2994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صورة 15" descr="{BDDFCE24-37C4-469D-A975-AB3D0F45D1DF}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5752" y="571480"/>
            <a:ext cx="2994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صورة 15" descr="{BDDFCE24-37C4-469D-A975-AB3D0F45D1DF}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00132" y="1000108"/>
            <a:ext cx="2994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6588224" y="5733256"/>
            <a:ext cx="2376264" cy="112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76256" y="57332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  <a:hlinkClick r:id="rId20" action="ppaction://hlinksldjump"/>
              </a:rPr>
              <a:t>بعد انتهائك من حل الأسئلة اضغط هنا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controls>
      <p:control spid="1026" name="TextBox1" r:id="rId2" imgW="990720" imgH="380880"/>
      <p:control spid="1027" name="TextBox2" r:id="rId3" imgW="990720" imgH="380880"/>
      <p:control spid="1028" name="TextBox3" r:id="rId4" imgW="990720" imgH="380880"/>
      <p:control spid="1029" name="TextBox4" r:id="rId5" imgW="990720" imgH="380880"/>
      <p:control spid="1030" name="TextBox5" r:id="rId6" imgW="990720" imgH="380880"/>
      <p:control spid="1031" name="TextBox6" r:id="rId7" imgW="990720" imgH="380880"/>
    </p:controls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qa44.com/powerpoint/wp-content/uploads/626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87276" y="620688"/>
            <a:ext cx="323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السّؤال الأول: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1628800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ar-SA" sz="4000" b="1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أمامك صور عديدة، أنقر على الأدوات الّتي تستخدمها، لنظافة جسمك.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صورة 10" descr="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772816"/>
            <a:ext cx="392909" cy="357190"/>
          </a:xfrm>
          <a:prstGeom prst="rect">
            <a:avLst/>
          </a:prstGeom>
        </p:spPr>
      </p:pic>
      <p:pic>
        <p:nvPicPr>
          <p:cNvPr id="9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14818"/>
            <a:ext cx="668332" cy="119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214950"/>
            <a:ext cx="1454150" cy="125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357562"/>
            <a:ext cx="1119073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4500570"/>
            <a:ext cx="114300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895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photography.byrev.org/wp-content/uploads/2011/02/12/Ear-cleaning-stick-2-400x30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2996952"/>
            <a:ext cx="1047757" cy="1214446"/>
          </a:xfrm>
          <a:prstGeom prst="rect">
            <a:avLst/>
          </a:prstGeom>
          <a:noFill/>
        </p:spPr>
      </p:pic>
      <p:pic>
        <p:nvPicPr>
          <p:cNvPr id="14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3071810"/>
            <a:ext cx="1000132" cy="12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tescouae.com/images/tissue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4214818"/>
            <a:ext cx="1508336" cy="1285884"/>
          </a:xfrm>
          <a:prstGeom prst="rect">
            <a:avLst/>
          </a:prstGeom>
          <a:noFill/>
        </p:spPr>
      </p:pic>
      <p:pic>
        <p:nvPicPr>
          <p:cNvPr id="15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68" y="2786058"/>
            <a:ext cx="857256" cy="107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4365104"/>
            <a:ext cx="1009633" cy="129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480" y="4572008"/>
            <a:ext cx="10715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زر إجراء: إرجاع 17">
            <a:hlinkClick r:id="rId17" action="ppaction://hlinksldjump" highlightClick="1"/>
          </p:cNvPr>
          <p:cNvSpPr/>
          <p:nvPr/>
        </p:nvSpPr>
        <p:spPr>
          <a:xfrm>
            <a:off x="0" y="5929330"/>
            <a:ext cx="1500166" cy="92867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cymknxlu9v17vvw6a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571604" y="1714489"/>
            <a:ext cx="5643602" cy="3096402"/>
          </a:xfrm>
          <a:prstGeom prst="rect">
            <a:avLst/>
          </a:prstGeom>
        </p:spPr>
        <p:txBody>
          <a:bodyPr wrap="square">
            <a:prstTxWarp prst="textStop">
              <a:avLst>
                <a:gd name="adj" fmla="val 1623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4800" b="1" dirty="0" smtClean="0">
                <a:effectLst>
                  <a:glow rad="63500">
                    <a:srgbClr val="CC3399">
                      <a:alpha val="40000"/>
                    </a:srgbClr>
                  </a:glow>
                </a:effectLst>
              </a:rPr>
              <a:t>كَمْ أنْتَ رَائِعٌ بإجَابَتُكَ المُمَيّزَة، أبْدَعْتَ وَتَألّقْتَ كَنُورِ الشّمْسِ السّاطِع</a:t>
            </a:r>
            <a:r>
              <a:rPr lang="ar-SA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 </a:t>
            </a:r>
            <a:r>
              <a:rPr lang="ar-SA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SA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صورة 5" descr="image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37319">
            <a:off x="7034506" y="5278863"/>
            <a:ext cx="2023769" cy="1514182"/>
          </a:xfrm>
          <a:prstGeom prst="rect">
            <a:avLst/>
          </a:prstGeom>
        </p:spPr>
      </p:pic>
      <p:pic>
        <p:nvPicPr>
          <p:cNvPr id="7" name="صورة 6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143380"/>
            <a:ext cx="495300" cy="438150"/>
          </a:xfrm>
          <a:prstGeom prst="rect">
            <a:avLst/>
          </a:prstGeom>
        </p:spPr>
      </p:pic>
      <p:pic>
        <p:nvPicPr>
          <p:cNvPr id="8" name="صورة 7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9143">
            <a:off x="3534249" y="1539303"/>
            <a:ext cx="495300" cy="438150"/>
          </a:xfrm>
          <a:prstGeom prst="rect">
            <a:avLst/>
          </a:prstGeom>
        </p:spPr>
      </p:pic>
      <p:pic>
        <p:nvPicPr>
          <p:cNvPr id="9" name="صورة 8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736"/>
            <a:ext cx="495300" cy="438150"/>
          </a:xfrm>
          <a:prstGeom prst="rect">
            <a:avLst/>
          </a:prstGeom>
        </p:spPr>
      </p:pic>
      <p:pic>
        <p:nvPicPr>
          <p:cNvPr id="10" name="صورة 9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214422"/>
            <a:ext cx="495300" cy="438150"/>
          </a:xfrm>
          <a:prstGeom prst="rect">
            <a:avLst/>
          </a:prstGeom>
        </p:spPr>
      </p:pic>
      <p:pic>
        <p:nvPicPr>
          <p:cNvPr id="11" name="صورة 10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572008"/>
            <a:ext cx="495300" cy="438150"/>
          </a:xfrm>
          <a:prstGeom prst="rect">
            <a:avLst/>
          </a:prstGeom>
        </p:spPr>
      </p:pic>
      <p:pic>
        <p:nvPicPr>
          <p:cNvPr id="12" name="صورة 11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643446"/>
            <a:ext cx="495300" cy="438150"/>
          </a:xfrm>
          <a:prstGeom prst="rect">
            <a:avLst/>
          </a:prstGeom>
        </p:spPr>
      </p:pic>
      <p:pic>
        <p:nvPicPr>
          <p:cNvPr id="13" name="صورة 12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214422"/>
            <a:ext cx="495300" cy="438150"/>
          </a:xfrm>
          <a:prstGeom prst="rect">
            <a:avLst/>
          </a:prstGeom>
        </p:spPr>
      </p:pic>
      <p:pic>
        <p:nvPicPr>
          <p:cNvPr id="14" name="صورة 13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643446"/>
            <a:ext cx="495300" cy="938216"/>
          </a:xfrm>
          <a:prstGeom prst="rect">
            <a:avLst/>
          </a:prstGeom>
        </p:spPr>
      </p:pic>
      <p:pic>
        <p:nvPicPr>
          <p:cNvPr id="15" name="صورة 14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500306"/>
            <a:ext cx="495300" cy="438150"/>
          </a:xfrm>
          <a:prstGeom prst="rect">
            <a:avLst/>
          </a:prstGeom>
        </p:spPr>
      </p:pic>
      <p:sp>
        <p:nvSpPr>
          <p:cNvPr id="17" name="6-Point Star 16"/>
          <p:cNvSpPr/>
          <p:nvPr/>
        </p:nvSpPr>
        <p:spPr>
          <a:xfrm>
            <a:off x="0" y="4941168"/>
            <a:ext cx="2843808" cy="170080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9552" y="55172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hlinkClick r:id="rId5" action="ppaction://hlinksldjump"/>
              </a:rPr>
              <a:t>عد إلى السؤال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cymknxlu9v17vvw6a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28860" y="1857364"/>
            <a:ext cx="4429156" cy="2857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algn="ctr"/>
            <a:r>
              <a:rPr lang="ar-SA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63500">
                    <a:srgbClr val="CC3399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أخْطَأتَ هذِهِ المَرّة يَا مَلاكِي ، لا بَأسَ حَاوِلْ مَرَةً أخْرى</a:t>
            </a:r>
            <a:endParaRPr lang="ar-SA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63500">
                  <a:srgbClr val="CC3399"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صورة 4" descr="sa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357826"/>
            <a:ext cx="1743075" cy="1285884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0" y="4941168"/>
            <a:ext cx="2843808" cy="170080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55172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hlinkClick r:id="rId4" action="ppaction://hlinksldjump"/>
              </a:rPr>
              <a:t>عد إلى السؤال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597</Words>
  <Application>Microsoft Office PowerPoint</Application>
  <PresentationFormat>عرض على الشاشة (3:4)‏</PresentationFormat>
  <Paragraphs>86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الشريحة 1</vt:lpstr>
      <vt:lpstr>الشريحة 2</vt:lpstr>
      <vt:lpstr>الشريحة 3</vt:lpstr>
      <vt:lpstr> عزيزي الطالب،انقر على الصورة التي أمامك، ثم ابحث واكتب عن معنى نظافة: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023332885</cp:lastModifiedBy>
  <cp:revision>63</cp:revision>
  <dcterms:modified xsi:type="dcterms:W3CDTF">2012-05-29T09:51:57Z</dcterms:modified>
</cp:coreProperties>
</file>