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mid" ContentType="audio/unknown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01" r:id="rId2"/>
    <p:sldId id="304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4" r:id="rId22"/>
    <p:sldId id="295" r:id="rId23"/>
    <p:sldId id="296" r:id="rId24"/>
    <p:sldId id="297" r:id="rId25"/>
    <p:sldId id="298" r:id="rId26"/>
    <p:sldId id="302" r:id="rId27"/>
    <p:sldId id="303" r:id="rId28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نمط فاتح 2 - تميي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نمط فاتح 2 - تميي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09B1-4E9B-4DC3-83B6-E7A1E39BEF88}" type="datetimeFigureOut">
              <a:rPr lang="ar-JO" smtClean="0"/>
              <a:pPr/>
              <a:t>09/07/1433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4F05-B9DA-4534-8579-DAE54A1FB02D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2012324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09B1-4E9B-4DC3-83B6-E7A1E39BEF88}" type="datetimeFigureOut">
              <a:rPr lang="ar-JO" smtClean="0"/>
              <a:pPr/>
              <a:t>09/07/1433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4F05-B9DA-4534-8579-DAE54A1FB02D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183185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09B1-4E9B-4DC3-83B6-E7A1E39BEF88}" type="datetimeFigureOut">
              <a:rPr lang="ar-JO" smtClean="0"/>
              <a:pPr/>
              <a:t>09/07/1433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4F05-B9DA-4534-8579-DAE54A1FB02D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307404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09B1-4E9B-4DC3-83B6-E7A1E39BEF88}" type="datetimeFigureOut">
              <a:rPr lang="ar-JO" smtClean="0"/>
              <a:pPr/>
              <a:t>09/07/1433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4F05-B9DA-4534-8579-DAE54A1FB02D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399864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09B1-4E9B-4DC3-83B6-E7A1E39BEF88}" type="datetimeFigureOut">
              <a:rPr lang="ar-JO" smtClean="0"/>
              <a:pPr/>
              <a:t>09/07/1433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4F05-B9DA-4534-8579-DAE54A1FB02D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424169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09B1-4E9B-4DC3-83B6-E7A1E39BEF88}" type="datetimeFigureOut">
              <a:rPr lang="ar-JO" smtClean="0"/>
              <a:pPr/>
              <a:t>09/07/1433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4F05-B9DA-4534-8579-DAE54A1FB02D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427079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09B1-4E9B-4DC3-83B6-E7A1E39BEF88}" type="datetimeFigureOut">
              <a:rPr lang="ar-JO" smtClean="0"/>
              <a:pPr/>
              <a:t>09/07/1433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4F05-B9DA-4534-8579-DAE54A1FB02D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10509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09B1-4E9B-4DC3-83B6-E7A1E39BEF88}" type="datetimeFigureOut">
              <a:rPr lang="ar-JO" smtClean="0"/>
              <a:pPr/>
              <a:t>09/07/1433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4F05-B9DA-4534-8579-DAE54A1FB02D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352754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09B1-4E9B-4DC3-83B6-E7A1E39BEF88}" type="datetimeFigureOut">
              <a:rPr lang="ar-JO" smtClean="0"/>
              <a:pPr/>
              <a:t>09/07/1433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4F05-B9DA-4534-8579-DAE54A1FB02D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429112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09B1-4E9B-4DC3-83B6-E7A1E39BEF88}" type="datetimeFigureOut">
              <a:rPr lang="ar-JO" smtClean="0"/>
              <a:pPr/>
              <a:t>09/07/1433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4F05-B9DA-4534-8579-DAE54A1FB02D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212413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09B1-4E9B-4DC3-83B6-E7A1E39BEF88}" type="datetimeFigureOut">
              <a:rPr lang="ar-JO" smtClean="0"/>
              <a:pPr/>
              <a:t>09/07/1433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4F05-B9DA-4534-8579-DAE54A1FB02D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363334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3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E09B1-4E9B-4DC3-83B6-E7A1E39BEF88}" type="datetimeFigureOut">
              <a:rPr lang="ar-JO" smtClean="0"/>
              <a:pPr/>
              <a:t>09/07/1433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84F05-B9DA-4534-8579-DAE54A1FB02D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51671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id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11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13.xml"/><Relationship Id="rId7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4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microsoft.com/office/2007/relationships/media" Target="../media/media2.wav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3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3.wav"/><Relationship Id="rId5" Type="http://schemas.openxmlformats.org/officeDocument/2006/relationships/slide" Target="slide15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microsoft.com/office/2007/relationships/media" Target="../media/media4.wav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3.wav"/><Relationship Id="rId5" Type="http://schemas.openxmlformats.org/officeDocument/2006/relationships/slide" Target="slide18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microsoft.com/office/2007/relationships/media" Target="../media/media2.wav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3.wav"/><Relationship Id="rId5" Type="http://schemas.openxmlformats.org/officeDocument/2006/relationships/slide" Target="slide1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slide" Target="slide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1.png"/><Relationship Id="rId7" Type="http://schemas.openxmlformats.org/officeDocument/2006/relationships/hyperlink" Target="http://www.youtube.com/watch?v=Uzc13_lvbd0&amp;feature=related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hyperlink" Target="http://www.youtube.com/watch?v=1GDrOqPI3uc" TargetMode="External"/><Relationship Id="rId10" Type="http://schemas.openxmlformats.org/officeDocument/2006/relationships/image" Target="../media/image26.png"/><Relationship Id="rId4" Type="http://schemas.openxmlformats.org/officeDocument/2006/relationships/slide" Target="slide22.xml"/><Relationship Id="rId9" Type="http://schemas.openxmlformats.org/officeDocument/2006/relationships/hyperlink" Target="http://www.youtube.com/watch?v=k7tW5JJux7A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aet.do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forshat.do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hyperlink" Target="forshat.doc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5.xml"/><Relationship Id="rId7" Type="http://schemas.openxmlformats.org/officeDocument/2006/relationships/slide" Target="slid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1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7.jpeg"/><Relationship Id="rId7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214835" y="1441203"/>
            <a:ext cx="643477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صحة </a:t>
            </a:r>
            <a:r>
              <a:rPr lang="ar-JO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الأسنان</a:t>
            </a:r>
            <a:endParaRPr lang="ar-SA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ar-SA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ar-SA" sz="2800" b="1" dirty="0" smtClean="0">
                <a:solidFill>
                  <a:srgbClr val="990000"/>
                </a:solidFill>
                <a:latin typeface="Sakkal Majalla" pitchFamily="2" charset="-78"/>
                <a:cs typeface="Sakkal Majalla" pitchFamily="2" charset="-78"/>
              </a:rPr>
              <a:t>إذا  أردت أن تتعلم أكثر عن الأسنان أنصحك أن تبقى معنا في هذه الصفحات</a:t>
            </a:r>
            <a:r>
              <a:rPr lang="ar-JO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endParaRPr lang="ar-SA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9" name="MS900074317[1].mi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668344" y="3226636"/>
            <a:ext cx="609600" cy="609600"/>
          </a:xfrm>
          <a:prstGeom prst="rect">
            <a:avLst/>
          </a:prstGeom>
        </p:spPr>
      </p:pic>
      <p:pic>
        <p:nvPicPr>
          <p:cNvPr id="1027" name="Picture 3" descr="C:\Users\eman\AppData\Local\Microsoft\Windows\Temporary Internet Files\Content.IE5\N2HQQU09\MC90030985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66301">
            <a:off x="7054172" y="547096"/>
            <a:ext cx="1837944" cy="7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man\AppData\Local\Microsoft\Windows\Temporary Internet Files\Content.IE5\N2HQQU09\MC90030985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211286">
            <a:off x="251226" y="404664"/>
            <a:ext cx="1837944" cy="7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man\AppData\Local\Microsoft\Windows\Temporary Internet Files\Content.IE5\934OT8E2\MC900436364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78488">
            <a:off x="6603776" y="449407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eman\AppData\Local\Microsoft\Windows\Temporary Internet Files\Content.IE5\934OT8E2\MC900436364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639957">
            <a:off x="482140" y="4704351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7" descr="imagesCAG5B5E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444481">
            <a:off x="314468" y="3635963"/>
            <a:ext cx="1044015" cy="104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032244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0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012160" y="260648"/>
            <a:ext cx="24106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تلخيص:</a:t>
            </a:r>
            <a:endParaRPr lang="ar-JO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427984" y="1260920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تؤثر الأسنان على منظر الوجه</a:t>
            </a:r>
            <a:endParaRPr lang="ar-JO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835696" y="2204864"/>
            <a:ext cx="6192688" cy="1305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JO" sz="2800" b="1" dirty="0" smtClean="0"/>
              <a:t>عندما يولد الطفل لا تكون له أسنان، عندما تظهر لديه الأسنان</a:t>
            </a:r>
            <a:r>
              <a:rPr lang="ar-SA" sz="2800" b="1" dirty="0" smtClean="0"/>
              <a:t>، </a:t>
            </a:r>
            <a:r>
              <a:rPr lang="ar-JO" sz="2800" b="1" dirty="0" smtClean="0"/>
              <a:t>فإن </a:t>
            </a:r>
            <a:r>
              <a:rPr lang="ar-JO" sz="2800" b="1" dirty="0" smtClean="0">
                <a:solidFill>
                  <a:schemeClr val="accent6">
                    <a:lumMod val="75000"/>
                  </a:schemeClr>
                </a:solidFill>
              </a:rPr>
              <a:t>منظر وجهه </a:t>
            </a:r>
            <a:r>
              <a:rPr lang="ar-JO" sz="2800" b="1" dirty="0" smtClean="0"/>
              <a:t>يتغير </a:t>
            </a:r>
            <a:r>
              <a:rPr lang="ar-SA" sz="2800" b="1" dirty="0" smtClean="0"/>
              <a:t>.</a:t>
            </a:r>
            <a:r>
              <a:rPr lang="ar-JO" sz="2800" b="1" dirty="0" smtClean="0"/>
              <a:t> </a:t>
            </a:r>
            <a:endParaRPr lang="ar-JO" sz="2800" b="1" dirty="0"/>
          </a:p>
        </p:txBody>
      </p:sp>
      <p:pic>
        <p:nvPicPr>
          <p:cNvPr id="7170" name="Picture 2" descr="http://t3.gstatic.com/images?q=tbn:ANd9GcS8RnbpELWqpiknKfBApiMcCh41UVl-DMJvquKWkwkJirWe5o-4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6703"/>
            <a:ext cx="180778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3.gstatic.com/images?q=tbn:ANd9GcSgsW4jHFD-gKkZ-e2IpCuzbR-1dm11BZ3fe1eekGrPL0u7kqVAY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97152"/>
            <a:ext cx="1680246" cy="137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سهم منحني إلى اليمين 6">
            <a:hlinkClick r:id="rId4" action="ppaction://hlinksldjump"/>
          </p:cNvPr>
          <p:cNvSpPr/>
          <p:nvPr/>
        </p:nvSpPr>
        <p:spPr>
          <a:xfrm>
            <a:off x="2518956" y="5812475"/>
            <a:ext cx="864096" cy="7200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schemeClr val="tx1"/>
              </a:solidFill>
            </a:endParaRPr>
          </a:p>
        </p:txBody>
      </p:sp>
      <p:sp>
        <p:nvSpPr>
          <p:cNvPr id="8" name="سهم إلى اليسار 7">
            <a:hlinkClick r:id="rId5" action="ppaction://hlinksldjump"/>
          </p:cNvPr>
          <p:cNvSpPr/>
          <p:nvPr/>
        </p:nvSpPr>
        <p:spPr>
          <a:xfrm>
            <a:off x="636546" y="5786919"/>
            <a:ext cx="86409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مربع نص 4"/>
          <p:cNvSpPr txBox="1"/>
          <p:nvPr/>
        </p:nvSpPr>
        <p:spPr>
          <a:xfrm>
            <a:off x="251520" y="6172515"/>
            <a:ext cx="12639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000" b="1" dirty="0" smtClean="0"/>
              <a:t>ورقة عمل </a:t>
            </a:r>
            <a:r>
              <a:rPr lang="en-US" sz="2000" b="1" dirty="0" smtClean="0"/>
              <a:t>1</a:t>
            </a:r>
            <a:endParaRPr lang="ar-JO" sz="2000" b="1" dirty="0"/>
          </a:p>
        </p:txBody>
      </p:sp>
      <p:pic>
        <p:nvPicPr>
          <p:cNvPr id="10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4779" y="5928417"/>
            <a:ext cx="757782" cy="61779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35276685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4788024" y="1168531"/>
            <a:ext cx="403244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JO" sz="2400" b="1" dirty="0" smtClean="0"/>
              <a:t>أكمل الجمل التالية:</a:t>
            </a:r>
          </a:p>
          <a:p>
            <a:pPr>
              <a:lnSpc>
                <a:spcPct val="150000"/>
              </a:lnSpc>
            </a:pPr>
            <a:r>
              <a:rPr lang="ar-JO" sz="2400" b="1" dirty="0" smtClean="0"/>
              <a:t>أ) تساعد الأسنان على الأكل لأنها </a:t>
            </a:r>
            <a:endParaRPr lang="ar-JO" sz="2400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4400486" y="1872463"/>
            <a:ext cx="1008112" cy="369332"/>
          </a:xfrm>
          <a:prstGeom prst="rect">
            <a:avLst/>
          </a:prstGeom>
          <a:noFill/>
          <a:ln>
            <a:solidFill>
              <a:schemeClr val="accent2">
                <a:satMod val="140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ar-JO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028041" y="1872463"/>
            <a:ext cx="1008112" cy="369332"/>
          </a:xfrm>
          <a:prstGeom prst="rect">
            <a:avLst/>
          </a:prstGeom>
          <a:noFill/>
          <a:ln>
            <a:solidFill>
              <a:schemeClr val="accent2">
                <a:satMod val="140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ar-JO" dirty="0"/>
          </a:p>
        </p:txBody>
      </p:sp>
      <p:sp>
        <p:nvSpPr>
          <p:cNvPr id="7" name="مربع نص 6"/>
          <p:cNvSpPr txBox="1"/>
          <p:nvPr/>
        </p:nvSpPr>
        <p:spPr>
          <a:xfrm>
            <a:off x="1519952" y="1850810"/>
            <a:ext cx="1008112" cy="369332"/>
          </a:xfrm>
          <a:prstGeom prst="rect">
            <a:avLst/>
          </a:prstGeom>
          <a:noFill/>
          <a:ln>
            <a:solidFill>
              <a:schemeClr val="accent2">
                <a:satMod val="140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ar-JO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528064" y="1889636"/>
            <a:ext cx="360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400" b="1" dirty="0" smtClean="0"/>
              <a:t>وَ</a:t>
            </a:r>
            <a:endParaRPr lang="ar-JO" sz="24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323528" y="1872463"/>
            <a:ext cx="10081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400" b="1" dirty="0" smtClean="0"/>
              <a:t>الطعام</a:t>
            </a:r>
            <a:endParaRPr lang="ar-JO" sz="24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5580112" y="2780928"/>
            <a:ext cx="31238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400" b="1" dirty="0" smtClean="0"/>
              <a:t>ب) تساعدنا الأسنان على أن</a:t>
            </a:r>
            <a:endParaRPr lang="ar-JO" sz="2400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4400486" y="2843664"/>
            <a:ext cx="1008112" cy="369332"/>
          </a:xfrm>
          <a:prstGeom prst="rect">
            <a:avLst/>
          </a:prstGeom>
          <a:noFill/>
          <a:ln>
            <a:solidFill>
              <a:schemeClr val="accent2">
                <a:satMod val="140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ar-JO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2708084" y="2827094"/>
            <a:ext cx="13280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400" b="1" dirty="0" smtClean="0"/>
              <a:t>بوضوح.</a:t>
            </a:r>
            <a:endParaRPr lang="ar-JO" sz="2400" b="1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6243152" y="4005062"/>
            <a:ext cx="24482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400" b="1" dirty="0" smtClean="0"/>
              <a:t>ج) تؤثر الأسنان على </a:t>
            </a:r>
            <a:endParaRPr lang="ar-JO" sz="2400" b="1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5076056" y="4018695"/>
            <a:ext cx="1008112" cy="369332"/>
          </a:xfrm>
          <a:prstGeom prst="rect">
            <a:avLst/>
          </a:prstGeom>
          <a:noFill/>
          <a:ln>
            <a:solidFill>
              <a:schemeClr val="accent2">
                <a:satMod val="140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ar-JO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3727973" y="4018695"/>
            <a:ext cx="1008112" cy="369332"/>
          </a:xfrm>
          <a:prstGeom prst="rect">
            <a:avLst/>
          </a:prstGeom>
          <a:noFill/>
          <a:ln>
            <a:solidFill>
              <a:schemeClr val="accent2">
                <a:satMod val="140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ar-JO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2024008" y="4005061"/>
            <a:ext cx="13481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400" b="1" dirty="0" smtClean="0"/>
              <a:t>الأشخاص.</a:t>
            </a:r>
            <a:endParaRPr lang="ar-JO" sz="2400" b="1" dirty="0"/>
          </a:p>
        </p:txBody>
      </p:sp>
      <p:sp>
        <p:nvSpPr>
          <p:cNvPr id="18" name="إطار 17"/>
          <p:cNvSpPr/>
          <p:nvPr/>
        </p:nvSpPr>
        <p:spPr>
          <a:xfrm>
            <a:off x="706210" y="5143723"/>
            <a:ext cx="6242054" cy="79208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JO" dirty="0" smtClean="0">
                <a:solidFill>
                  <a:schemeClr val="tx1"/>
                </a:solidFill>
              </a:rPr>
              <a:t>   </a:t>
            </a:r>
            <a:r>
              <a:rPr lang="ar-JO" sz="2800" dirty="0" smtClean="0">
                <a:solidFill>
                  <a:schemeClr val="tx1"/>
                </a:solidFill>
              </a:rPr>
              <a:t>تَطْحَن -  نَتَكلّم  -  مَنْظَر وَجْه  – تُقَطّع  -  تُفَتّت </a:t>
            </a:r>
            <a:endParaRPr lang="ar-JO" sz="2800" dirty="0">
              <a:solidFill>
                <a:schemeClr val="tx1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6948264" y="5157192"/>
            <a:ext cx="1743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400" b="1" dirty="0" smtClean="0">
                <a:solidFill>
                  <a:schemeClr val="accent2">
                    <a:lumMod val="50000"/>
                  </a:schemeClr>
                </a:solidFill>
              </a:rPr>
              <a:t>مخزن كلمات:</a:t>
            </a:r>
            <a:endParaRPr lang="ar-JO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سهم منحني إلى اليمين 19">
            <a:hlinkClick r:id="rId2" action="ppaction://hlinksldjump"/>
          </p:cNvPr>
          <p:cNvSpPr/>
          <p:nvPr/>
        </p:nvSpPr>
        <p:spPr>
          <a:xfrm>
            <a:off x="4232029" y="6132962"/>
            <a:ext cx="555995" cy="7200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schemeClr val="tx1"/>
              </a:solidFill>
            </a:endParaRPr>
          </a:p>
        </p:txBody>
      </p:sp>
      <p:sp>
        <p:nvSpPr>
          <p:cNvPr id="21" name="سهم إلى اليسار 20">
            <a:hlinkClick r:id="rId3" action="ppaction://hlinksldjump"/>
          </p:cNvPr>
          <p:cNvSpPr/>
          <p:nvPr/>
        </p:nvSpPr>
        <p:spPr>
          <a:xfrm>
            <a:off x="1500642" y="6348986"/>
            <a:ext cx="86409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2" name="مربع نص 21"/>
          <p:cNvSpPr txBox="1"/>
          <p:nvPr/>
        </p:nvSpPr>
        <p:spPr>
          <a:xfrm>
            <a:off x="251520" y="6292947"/>
            <a:ext cx="12639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000" b="1" dirty="0" smtClean="0"/>
              <a:t>ورقة عمل </a:t>
            </a:r>
            <a:r>
              <a:rPr lang="en-US" sz="2000" b="1" dirty="0" smtClean="0"/>
              <a:t>2</a:t>
            </a:r>
            <a:endParaRPr lang="ar-JO" sz="2000" b="1" dirty="0"/>
          </a:p>
        </p:txBody>
      </p:sp>
      <p:pic>
        <p:nvPicPr>
          <p:cNvPr id="23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2062" y="5961009"/>
            <a:ext cx="757782" cy="61779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4932040" y="3140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88016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166784" y="404664"/>
            <a:ext cx="2773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JO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إختبر</a:t>
            </a:r>
            <a:r>
              <a:rPr lang="ar-JO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نفسك</a:t>
            </a:r>
            <a:endParaRPr lang="ar-JO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427984" y="1628800"/>
            <a:ext cx="37444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err="1" smtClean="0"/>
              <a:t>ا</a:t>
            </a:r>
            <a:r>
              <a:rPr lang="ar-JO" sz="2400" b="1" dirty="0" smtClean="0"/>
              <a:t>ضغط على الإجابة الصحيحة</a:t>
            </a:r>
            <a:r>
              <a:rPr lang="ar-JO" dirty="0" smtClean="0"/>
              <a:t>:</a:t>
            </a:r>
            <a:endParaRPr lang="ar-JO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23728" y="2204864"/>
            <a:ext cx="60486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(1</a:t>
            </a:r>
            <a:r>
              <a:rPr lang="ar-JO" sz="2800" b="1" dirty="0" smtClean="0"/>
              <a:t>عندما ينقص أحد الأسنان يصعب قول الحرف</a:t>
            </a:r>
            <a:r>
              <a:rPr lang="ar-JO" b="1" dirty="0" smtClean="0"/>
              <a:t>:</a:t>
            </a:r>
            <a:endParaRPr lang="ar-JO" b="1" dirty="0"/>
          </a:p>
        </p:txBody>
      </p:sp>
      <p:pic>
        <p:nvPicPr>
          <p:cNvPr id="8194" name="Picture 2" descr="http://t2.gstatic.com/images?q=tbn:ANd9GcSwtSWrzBZWi6Yi0l3OFdmcsLpU_9Y2vveuRnNmgwLP0vH7ph9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85184"/>
            <a:ext cx="103794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إطار 5">
            <a:hlinkClick r:id="rId3" action="ppaction://hlinksldjump"/>
          </p:cNvPr>
          <p:cNvSpPr/>
          <p:nvPr/>
        </p:nvSpPr>
        <p:spPr>
          <a:xfrm>
            <a:off x="6660232" y="3140968"/>
            <a:ext cx="1296144" cy="93610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b="1" dirty="0" smtClean="0">
                <a:solidFill>
                  <a:schemeClr val="tx1"/>
                </a:solidFill>
              </a:rPr>
              <a:t>ع</a:t>
            </a:r>
            <a:endParaRPr lang="ar-JO" sz="4000" b="1" dirty="0">
              <a:solidFill>
                <a:schemeClr val="tx1"/>
              </a:solidFill>
            </a:endParaRPr>
          </a:p>
        </p:txBody>
      </p:sp>
      <p:sp>
        <p:nvSpPr>
          <p:cNvPr id="8" name="إطار 7">
            <a:hlinkClick r:id="rId4" action="ppaction://hlinksldjump"/>
          </p:cNvPr>
          <p:cNvSpPr/>
          <p:nvPr/>
        </p:nvSpPr>
        <p:spPr>
          <a:xfrm>
            <a:off x="1691680" y="3140968"/>
            <a:ext cx="1296144" cy="93610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b="1" dirty="0" smtClean="0">
                <a:solidFill>
                  <a:schemeClr val="tx1"/>
                </a:solidFill>
              </a:rPr>
              <a:t>ش</a:t>
            </a:r>
            <a:endParaRPr lang="ar-JO" sz="4000" b="1" dirty="0">
              <a:solidFill>
                <a:schemeClr val="tx1"/>
              </a:solidFill>
            </a:endParaRPr>
          </a:p>
        </p:txBody>
      </p:sp>
      <p:sp>
        <p:nvSpPr>
          <p:cNvPr id="9" name="إطار 8">
            <a:hlinkClick r:id="rId3" action="ppaction://hlinksldjump"/>
          </p:cNvPr>
          <p:cNvSpPr/>
          <p:nvPr/>
        </p:nvSpPr>
        <p:spPr>
          <a:xfrm>
            <a:off x="4203858" y="3196141"/>
            <a:ext cx="1296144" cy="93610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b="1" dirty="0" smtClean="0">
                <a:solidFill>
                  <a:schemeClr val="tx1"/>
                </a:solidFill>
              </a:rPr>
              <a:t>ح</a:t>
            </a:r>
            <a:endParaRPr lang="ar-JO" sz="4000" b="1" dirty="0">
              <a:solidFill>
                <a:schemeClr val="tx1"/>
              </a:solidFill>
            </a:endParaRPr>
          </a:p>
        </p:txBody>
      </p:sp>
      <p:sp>
        <p:nvSpPr>
          <p:cNvPr id="10" name="سهم منحني إلى اليمين 9">
            <a:hlinkClick r:id="rId5" action="ppaction://hlinksldjump"/>
          </p:cNvPr>
          <p:cNvSpPr/>
          <p:nvPr/>
        </p:nvSpPr>
        <p:spPr>
          <a:xfrm>
            <a:off x="5032220" y="6041436"/>
            <a:ext cx="555995" cy="7200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schemeClr val="tx1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535782" y="6292947"/>
            <a:ext cx="12639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000" b="1" dirty="0" smtClean="0"/>
              <a:t>ورقة عمل </a:t>
            </a:r>
            <a:r>
              <a:rPr lang="en-US" sz="2000" b="1" dirty="0" smtClean="0"/>
              <a:t>1</a:t>
            </a:r>
            <a:endParaRPr lang="ar-JO" sz="2000" b="1" dirty="0"/>
          </a:p>
        </p:txBody>
      </p:sp>
      <p:sp>
        <p:nvSpPr>
          <p:cNvPr id="12" name="سهم إلى اليسار 11">
            <a:hlinkClick r:id="rId6" action="ppaction://hlinksldjump"/>
          </p:cNvPr>
          <p:cNvSpPr/>
          <p:nvPr/>
        </p:nvSpPr>
        <p:spPr>
          <a:xfrm>
            <a:off x="2779735" y="6381328"/>
            <a:ext cx="86409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13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4779" y="5928417"/>
            <a:ext cx="757782" cy="61779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1737841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443058" y="1213009"/>
            <a:ext cx="460254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خطأ !!</a:t>
            </a:r>
          </a:p>
          <a:p>
            <a:pPr algn="ctr"/>
            <a:r>
              <a:rPr lang="ar-JO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حاول مرةً أخرى</a:t>
            </a:r>
            <a:endParaRPr lang="ar-SA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8" name="Picture 2" descr="http://t1.gstatic.com/images?q=tbn:ANd9GcSKFpYbF5-hhedIgldMb2_h1isLQ-aGeyDcdk3EYQ_ApdB2cU9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6510" y="3933056"/>
            <a:ext cx="1293562" cy="135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سهم مسنن إلى اليمين 2">
            <a:hlinkClick r:id="rId4" action="ppaction://hlinksldjump"/>
          </p:cNvPr>
          <p:cNvSpPr/>
          <p:nvPr/>
        </p:nvSpPr>
        <p:spPr>
          <a:xfrm>
            <a:off x="899592" y="5877272"/>
            <a:ext cx="978408" cy="4702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" name="مربع نص 3"/>
          <p:cNvSpPr txBox="1"/>
          <p:nvPr/>
        </p:nvSpPr>
        <p:spPr>
          <a:xfrm>
            <a:off x="1878000" y="5947393"/>
            <a:ext cx="180278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000" b="1" dirty="0" smtClean="0"/>
              <a:t>عودة إلى السؤال</a:t>
            </a:r>
            <a:endParaRPr lang="ar-JO" sz="2000" b="1" dirty="0"/>
          </a:p>
        </p:txBody>
      </p:sp>
      <p:pic>
        <p:nvPicPr>
          <p:cNvPr id="10" name="MS900097502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045601" y="3628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2679697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610295" y="1028343"/>
            <a:ext cx="592341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أحسنت .... </a:t>
            </a:r>
            <a:r>
              <a:rPr lang="ar-JO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رااااااائع</a:t>
            </a:r>
            <a:endParaRPr lang="ar-JO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http://t0.gstatic.com/images?q=tbn:ANd9GcQrfzHxs_kdAbkFYuZdZWLroSKghTRp4I7F8iaHgUY_Xu_yCD0b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6566" y="2420888"/>
            <a:ext cx="1770873" cy="170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t2.gstatic.com/images?q=tbn:ANd9GcRhOJmwvHvCl3SDI-HBKmk02j7meKl-nNgOH1UnZrnvFfxBLjpOO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9" y="4581128"/>
            <a:ext cx="1152128" cy="152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سهم مسنن إلى اليمين 4">
            <a:hlinkClick r:id="rId5" action="ppaction://hlinksldjump"/>
          </p:cNvPr>
          <p:cNvSpPr/>
          <p:nvPr/>
        </p:nvSpPr>
        <p:spPr>
          <a:xfrm>
            <a:off x="899592" y="5877272"/>
            <a:ext cx="978408" cy="4702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مربع نص 5"/>
          <p:cNvSpPr txBox="1"/>
          <p:nvPr/>
        </p:nvSpPr>
        <p:spPr>
          <a:xfrm>
            <a:off x="1878000" y="5947393"/>
            <a:ext cx="180278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000" b="1" dirty="0" smtClean="0"/>
              <a:t> إلى السؤال التالي</a:t>
            </a:r>
            <a:endParaRPr lang="ar-JO" sz="2000" b="1" dirty="0"/>
          </a:p>
        </p:txBody>
      </p:sp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7533712" y="3403600"/>
            <a:ext cx="609600" cy="609600"/>
          </a:xfrm>
          <a:prstGeom prst="rect">
            <a:avLst/>
          </a:prstGeom>
        </p:spPr>
      </p:pic>
      <p:pic>
        <p:nvPicPr>
          <p:cNvPr id="2051" name="Picture 3" descr="C:\Users\eman\AppData\Local\Microsoft\Windows\Temporary Internet Files\Content.IE5\934OT8E2\MC900436364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158077">
            <a:off x="1462385" y="3426053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664249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923928" y="1340768"/>
            <a:ext cx="43204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</a:t>
            </a:r>
            <a:r>
              <a:rPr lang="he-IL" sz="2800" b="1" dirty="0" smtClean="0"/>
              <a:t>) </a:t>
            </a:r>
            <a:r>
              <a:rPr lang="ar-JO" sz="2800" b="1" dirty="0" smtClean="0"/>
              <a:t>لا يمكننا أكله بدون</a:t>
            </a:r>
            <a:r>
              <a:rPr lang="he-IL" sz="2800" b="1" dirty="0" smtClean="0"/>
              <a:t> </a:t>
            </a:r>
            <a:r>
              <a:rPr lang="ar-JO" sz="2800" b="1" dirty="0" smtClean="0"/>
              <a:t>أسنان</a:t>
            </a:r>
            <a:r>
              <a:rPr lang="ar-SA" sz="2800" b="1" dirty="0" smtClean="0"/>
              <a:t>: </a:t>
            </a:r>
            <a:endParaRPr lang="ar-JO" b="1" dirty="0"/>
          </a:p>
        </p:txBody>
      </p:sp>
      <p:sp>
        <p:nvSpPr>
          <p:cNvPr id="3" name="إطار 2">
            <a:hlinkClick r:id="rId2" action="ppaction://hlinksldjump"/>
          </p:cNvPr>
          <p:cNvSpPr/>
          <p:nvPr/>
        </p:nvSpPr>
        <p:spPr>
          <a:xfrm>
            <a:off x="6516216" y="2564904"/>
            <a:ext cx="1296144" cy="93610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b="1" dirty="0" smtClean="0">
                <a:solidFill>
                  <a:schemeClr val="tx1"/>
                </a:solidFill>
              </a:rPr>
              <a:t>كعك</a:t>
            </a:r>
            <a:endParaRPr lang="ar-JO" sz="4000" b="1" dirty="0">
              <a:solidFill>
                <a:schemeClr val="tx1"/>
              </a:solidFill>
            </a:endParaRPr>
          </a:p>
        </p:txBody>
      </p:sp>
      <p:sp>
        <p:nvSpPr>
          <p:cNvPr id="4" name="إطار 3">
            <a:hlinkClick r:id="rId2" action="ppaction://hlinksldjump"/>
          </p:cNvPr>
          <p:cNvSpPr/>
          <p:nvPr/>
        </p:nvSpPr>
        <p:spPr>
          <a:xfrm>
            <a:off x="2051720" y="2587621"/>
            <a:ext cx="1296144" cy="93610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b="1" dirty="0" err="1" smtClean="0">
                <a:solidFill>
                  <a:schemeClr val="tx1"/>
                </a:solidFill>
              </a:rPr>
              <a:t>بمبا</a:t>
            </a:r>
            <a:endParaRPr lang="ar-JO" sz="4000" b="1" dirty="0">
              <a:solidFill>
                <a:schemeClr val="tx1"/>
              </a:solidFill>
            </a:endParaRPr>
          </a:p>
        </p:txBody>
      </p:sp>
      <p:sp>
        <p:nvSpPr>
          <p:cNvPr id="5" name="إطار 4">
            <a:hlinkClick r:id="rId3" action="ppaction://hlinksldjump"/>
          </p:cNvPr>
          <p:cNvSpPr/>
          <p:nvPr/>
        </p:nvSpPr>
        <p:spPr>
          <a:xfrm>
            <a:off x="4139952" y="2564904"/>
            <a:ext cx="1296144" cy="93610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b="1" dirty="0" smtClean="0">
                <a:solidFill>
                  <a:schemeClr val="tx1"/>
                </a:solidFill>
              </a:rPr>
              <a:t>جزر</a:t>
            </a:r>
            <a:endParaRPr lang="ar-JO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7626624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443058" y="1213009"/>
            <a:ext cx="460254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خطأ !!</a:t>
            </a:r>
          </a:p>
          <a:p>
            <a:pPr algn="ctr"/>
            <a:r>
              <a:rPr lang="ar-JO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حاول مرةً أخرى</a:t>
            </a:r>
            <a:endParaRPr lang="ar-SA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 descr="http://t1.gstatic.com/images?q=tbn:ANd9GcSKFpYbF5-hhedIgldMb2_h1isLQ-aGeyDcdk3EYQ_ApdB2cU9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6510" y="3933056"/>
            <a:ext cx="1293562" cy="135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1878000" y="5947393"/>
            <a:ext cx="180278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000" b="1" dirty="0" smtClean="0"/>
              <a:t>عودة إلى السؤال</a:t>
            </a:r>
            <a:endParaRPr lang="ar-JO" sz="2000" b="1" dirty="0"/>
          </a:p>
        </p:txBody>
      </p:sp>
      <p:sp>
        <p:nvSpPr>
          <p:cNvPr id="5" name="سهم مسنن إلى اليمين 4">
            <a:hlinkClick r:id="rId4" action="ppaction://hlinksldjump"/>
          </p:cNvPr>
          <p:cNvSpPr/>
          <p:nvPr/>
        </p:nvSpPr>
        <p:spPr>
          <a:xfrm>
            <a:off x="755576" y="5994504"/>
            <a:ext cx="1122424" cy="3058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13" name="MS900116612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596336" y="3628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4157979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610295" y="1028343"/>
            <a:ext cx="592341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أحسنت .... </a:t>
            </a:r>
            <a:r>
              <a:rPr lang="ar-JO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رااااااائع</a:t>
            </a:r>
            <a:endParaRPr lang="ar-JO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http://t0.gstatic.com/images?q=tbn:ANd9GcQrfzHxs_kdAbkFYuZdZWLroSKghTRp4I7F8iaHgUY_Xu_yCD0b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6566" y="2420888"/>
            <a:ext cx="1770873" cy="170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t2.gstatic.com/images?q=tbn:ANd9GcRhOJmwvHvCl3SDI-HBKmk02j7meKl-nNgOH1UnZrnvFfxBLjpOO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9" y="4581128"/>
            <a:ext cx="1152128" cy="152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1878000" y="5947393"/>
            <a:ext cx="180278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000" b="1" dirty="0" smtClean="0"/>
              <a:t>إلى السؤال التالي</a:t>
            </a:r>
            <a:endParaRPr lang="ar-JO" sz="2000" b="1" dirty="0"/>
          </a:p>
        </p:txBody>
      </p:sp>
      <p:sp>
        <p:nvSpPr>
          <p:cNvPr id="6" name="سهم مسنن إلى اليمين 5">
            <a:hlinkClick r:id="rId5" action="ppaction://hlinksldjump"/>
          </p:cNvPr>
          <p:cNvSpPr/>
          <p:nvPr/>
        </p:nvSpPr>
        <p:spPr>
          <a:xfrm>
            <a:off x="755576" y="5994504"/>
            <a:ext cx="1122424" cy="3058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924112" y="38237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9967905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699792" y="692696"/>
            <a:ext cx="55446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3</a:t>
            </a:r>
            <a:r>
              <a:rPr lang="ar-JO" sz="2800" dirty="0" smtClean="0"/>
              <a:t>) </a:t>
            </a:r>
            <a:r>
              <a:rPr lang="ar-JO" sz="2800" b="1" dirty="0" smtClean="0"/>
              <a:t>تؤثر الأسنان على _______ الإنسان </a:t>
            </a:r>
            <a:endParaRPr lang="ar-JO" sz="2800" b="1" dirty="0"/>
          </a:p>
        </p:txBody>
      </p:sp>
      <p:sp>
        <p:nvSpPr>
          <p:cNvPr id="3" name="إطار 2">
            <a:hlinkClick r:id="rId2" action="ppaction://hlinksldjump"/>
          </p:cNvPr>
          <p:cNvSpPr/>
          <p:nvPr/>
        </p:nvSpPr>
        <p:spPr>
          <a:xfrm>
            <a:off x="6516216" y="2564904"/>
            <a:ext cx="1512168" cy="93610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b="1" dirty="0" smtClean="0">
                <a:solidFill>
                  <a:schemeClr val="tx1"/>
                </a:solidFill>
              </a:rPr>
              <a:t>مشي</a:t>
            </a:r>
            <a:endParaRPr lang="ar-JO" sz="4000" b="1" dirty="0">
              <a:solidFill>
                <a:schemeClr val="tx1"/>
              </a:solidFill>
            </a:endParaRPr>
          </a:p>
        </p:txBody>
      </p:sp>
      <p:sp>
        <p:nvSpPr>
          <p:cNvPr id="4" name="إطار 3">
            <a:hlinkClick r:id="rId3" action="ppaction://hlinksldjump"/>
          </p:cNvPr>
          <p:cNvSpPr/>
          <p:nvPr/>
        </p:nvSpPr>
        <p:spPr>
          <a:xfrm>
            <a:off x="683568" y="2362898"/>
            <a:ext cx="2664296" cy="125009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b="1" dirty="0" smtClean="0">
                <a:solidFill>
                  <a:schemeClr val="tx1"/>
                </a:solidFill>
              </a:rPr>
              <a:t>منظر وجه</a:t>
            </a:r>
            <a:endParaRPr lang="ar-JO" sz="4000" b="1" dirty="0">
              <a:solidFill>
                <a:schemeClr val="tx1"/>
              </a:solidFill>
            </a:endParaRPr>
          </a:p>
        </p:txBody>
      </p:sp>
      <p:sp>
        <p:nvSpPr>
          <p:cNvPr id="5" name="إطار 4">
            <a:hlinkClick r:id="rId2" action="ppaction://hlinksldjump"/>
          </p:cNvPr>
          <p:cNvSpPr/>
          <p:nvPr/>
        </p:nvSpPr>
        <p:spPr>
          <a:xfrm>
            <a:off x="4193422" y="2519895"/>
            <a:ext cx="1296144" cy="93610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b="1" dirty="0" smtClean="0">
                <a:solidFill>
                  <a:schemeClr val="tx1"/>
                </a:solidFill>
              </a:rPr>
              <a:t>طول</a:t>
            </a:r>
            <a:endParaRPr lang="ar-JO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4914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443058" y="1213009"/>
            <a:ext cx="460254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خطأ !!</a:t>
            </a:r>
          </a:p>
          <a:p>
            <a:pPr algn="ctr"/>
            <a:r>
              <a:rPr lang="ar-JO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حاول مرةً أخرى</a:t>
            </a:r>
            <a:endParaRPr lang="ar-SA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 descr="http://t1.gstatic.com/images?q=tbn:ANd9GcSKFpYbF5-hhedIgldMb2_h1isLQ-aGeyDcdk3EYQ_ApdB2cU9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6510" y="3933056"/>
            <a:ext cx="1293562" cy="135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1878000" y="5947393"/>
            <a:ext cx="180278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000" b="1" dirty="0" smtClean="0"/>
              <a:t>عودة إلى السؤال</a:t>
            </a:r>
            <a:endParaRPr lang="ar-JO" sz="2000" b="1" dirty="0"/>
          </a:p>
        </p:txBody>
      </p:sp>
      <p:sp>
        <p:nvSpPr>
          <p:cNvPr id="5" name="سهم مسنن إلى اليمين 4">
            <a:hlinkClick r:id="rId4" action="ppaction://hlinksldjump"/>
          </p:cNvPr>
          <p:cNvSpPr/>
          <p:nvPr/>
        </p:nvSpPr>
        <p:spPr>
          <a:xfrm>
            <a:off x="755576" y="5994504"/>
            <a:ext cx="1122424" cy="3058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6" name="MS900097502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075756" y="39330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378374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800AAAAA\IMG_1946.JPG"/>
          <p:cNvPicPr>
            <a:picLocks noChangeAspect="1" noChangeArrowheads="1"/>
          </p:cNvPicPr>
          <p:nvPr/>
        </p:nvPicPr>
        <p:blipFill>
          <a:blip r:embed="rId2" cstate="print"/>
          <a:srcRect l="53495" t="10811" b="24324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19872" y="314096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ar-SA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قال الرسول صلى الله عليه </a:t>
            </a:r>
            <a:r>
              <a:rPr lang="ar-SA" sz="4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وسلم:</a:t>
            </a:r>
            <a:endParaRPr lang="ar-SA" sz="40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r>
              <a:rPr lang="ar-SA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”إن الله نظيف يحب </a:t>
            </a:r>
            <a:r>
              <a:rPr lang="ar-SA" sz="4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النظافة“.</a:t>
            </a:r>
            <a:endParaRPr lang="he-IL" sz="4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610295" y="1028343"/>
            <a:ext cx="592341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أحسنت .... </a:t>
            </a:r>
            <a:r>
              <a:rPr lang="ar-JO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رااااااائع</a:t>
            </a:r>
            <a:endParaRPr lang="ar-JO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http://t0.gstatic.com/images?q=tbn:ANd9GcQrfzHxs_kdAbkFYuZdZWLroSKghTRp4I7F8iaHgUY_Xu_yCD0b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6566" y="2420888"/>
            <a:ext cx="1770873" cy="170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t2.gstatic.com/images?q=tbn:ANd9GcRhOJmwvHvCl3SDI-HBKmk02j7meKl-nNgOH1UnZrnvFfxBLjpOO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9" y="4581128"/>
            <a:ext cx="1152128" cy="152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1878000" y="5947393"/>
            <a:ext cx="180278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000" b="1" dirty="0" smtClean="0"/>
              <a:t>عودة إلى المسابقة</a:t>
            </a:r>
            <a:endParaRPr lang="ar-JO" sz="2000" b="1" dirty="0"/>
          </a:p>
        </p:txBody>
      </p:sp>
      <p:sp>
        <p:nvSpPr>
          <p:cNvPr id="6" name="سهم مسنن إلى اليمين 5">
            <a:hlinkClick r:id="rId5" action="ppaction://hlinksldjump"/>
          </p:cNvPr>
          <p:cNvSpPr/>
          <p:nvPr/>
        </p:nvSpPr>
        <p:spPr>
          <a:xfrm>
            <a:off x="755576" y="5994504"/>
            <a:ext cx="1122424" cy="3058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7533712" y="34935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0631464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3568" y="476672"/>
            <a:ext cx="78488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المحافظة على صحة الأسنان </a:t>
            </a:r>
          </a:p>
          <a:p>
            <a:pPr algn="ctr"/>
            <a:r>
              <a:rPr lang="ar-JO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ar-SA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ar-SA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</a:t>
            </a:r>
            <a:r>
              <a:rPr lang="ar-JO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نحافظ على أسنان ولثة سليمة</a:t>
            </a:r>
            <a:endParaRPr lang="ar-SA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403648" y="1556792"/>
            <a:ext cx="6912768" cy="50475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JO" sz="2800" b="1" dirty="0" smtClean="0"/>
              <a:t>الأسنان واللثة مهمة: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ar-JO" sz="2800" b="1" dirty="0" smtClean="0"/>
              <a:t>للأكل</a:t>
            </a:r>
            <a:r>
              <a:rPr lang="ar-SA" sz="2800" b="1" dirty="0" smtClean="0"/>
              <a:t>.</a:t>
            </a:r>
            <a:endParaRPr lang="ar-JO" sz="2800" b="1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ar-JO" sz="2800" b="1" dirty="0" smtClean="0"/>
              <a:t>للتكلم</a:t>
            </a:r>
            <a:r>
              <a:rPr lang="ar-SA" sz="2800" b="1" dirty="0" smtClean="0"/>
              <a:t>.</a:t>
            </a:r>
            <a:endParaRPr lang="ar-JO" sz="2800" b="1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ar-JO" sz="2800" b="1" dirty="0" smtClean="0"/>
              <a:t>لمنظر وجهنا</a:t>
            </a:r>
            <a:r>
              <a:rPr lang="ar-SA" sz="2800" b="1" dirty="0" smtClean="0"/>
              <a:t>.</a:t>
            </a:r>
            <a:endParaRPr lang="ar-JO" sz="2800" b="1" dirty="0" smtClean="0"/>
          </a:p>
          <a:p>
            <a:pPr>
              <a:lnSpc>
                <a:spcPct val="150000"/>
              </a:lnSpc>
            </a:pPr>
            <a:r>
              <a:rPr lang="ar-JO" sz="2800" b="1" dirty="0" smtClean="0"/>
              <a:t>فقط الأسنان واللثة السليمة تستطيع القيام بكل ذلك</a:t>
            </a:r>
            <a:r>
              <a:rPr lang="ar-SA" sz="2800" b="1" dirty="0" smtClean="0"/>
              <a:t>، </a:t>
            </a:r>
            <a:r>
              <a:rPr lang="ar-JO" sz="2800" b="1" dirty="0" smtClean="0"/>
              <a:t>لذلك من المهم المحافظة على نظافة الأسنان واللثة.  </a:t>
            </a:r>
            <a:endParaRPr lang="ar-JO" sz="2800" b="1" dirty="0"/>
          </a:p>
          <a:p>
            <a:pPr>
              <a:lnSpc>
                <a:spcPct val="150000"/>
              </a:lnSpc>
            </a:pPr>
            <a:endParaRPr lang="ar-JO" sz="2800" b="1" dirty="0" smtClean="0"/>
          </a:p>
          <a:p>
            <a:endParaRPr lang="ar-JO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سهم منحني إلى اليمين 4">
            <a:hlinkClick r:id="rId3" action="ppaction://hlinksldjump"/>
          </p:cNvPr>
          <p:cNvSpPr/>
          <p:nvPr/>
        </p:nvSpPr>
        <p:spPr>
          <a:xfrm>
            <a:off x="2557395" y="6070849"/>
            <a:ext cx="574445" cy="57375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131840" y="6244493"/>
            <a:ext cx="13681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000" b="1" dirty="0" smtClean="0"/>
              <a:t>أهداف الدرس</a:t>
            </a:r>
            <a:endParaRPr lang="ar-JO" sz="2000" b="1" dirty="0"/>
          </a:p>
        </p:txBody>
      </p:sp>
      <p:sp>
        <p:nvSpPr>
          <p:cNvPr id="7" name="سهم إلى اليسار 6">
            <a:hlinkClick r:id="rId3" action="ppaction://hlinksldjump"/>
          </p:cNvPr>
          <p:cNvSpPr/>
          <p:nvPr/>
        </p:nvSpPr>
        <p:spPr>
          <a:xfrm>
            <a:off x="467544" y="6244493"/>
            <a:ext cx="86409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8" name="Picture 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9163" y="5664932"/>
            <a:ext cx="1390781" cy="65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ربع نص 8">
            <a:hlinkClick r:id="rId4" action="ppaction://hlinksldjump"/>
          </p:cNvPr>
          <p:cNvSpPr txBox="1"/>
          <p:nvPr/>
        </p:nvSpPr>
        <p:spPr>
          <a:xfrm>
            <a:off x="7090498" y="6325801"/>
            <a:ext cx="10081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400" b="1" dirty="0" smtClean="0"/>
              <a:t>روابط</a:t>
            </a:r>
            <a:endParaRPr lang="ar-JO" sz="2400" b="1" dirty="0"/>
          </a:p>
        </p:txBody>
      </p:sp>
    </p:spTree>
    <p:extLst>
      <p:ext uri="{BB962C8B-B14F-4D97-AF65-F5344CB8AC3E}">
        <p14:creationId xmlns:p14="http://schemas.microsoft.com/office/powerpoint/2010/main" xmlns="" val="148798541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63688" y="404664"/>
            <a:ext cx="532859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تسوّس الأسنان</a:t>
            </a:r>
            <a:endParaRPr lang="ar-SA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683568" y="1420327"/>
            <a:ext cx="7776864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2800" b="1" dirty="0" smtClean="0"/>
              <a:t>	</a:t>
            </a:r>
            <a:r>
              <a:rPr lang="ar-JO" sz="2800" b="1" dirty="0" smtClean="0"/>
              <a:t>بعدما نأكل تبقى في فمنا فضلات (بقايا) من الطعام</a:t>
            </a:r>
            <a:r>
              <a:rPr lang="ar-SA" sz="2800" b="1" dirty="0" smtClean="0"/>
              <a:t>،</a:t>
            </a:r>
            <a:r>
              <a:rPr lang="ar-JO" sz="2800" b="1" dirty="0" smtClean="0"/>
              <a:t> هذه الفضلات هي غذاء</a:t>
            </a:r>
            <a:r>
              <a:rPr lang="ar-JO" sz="2800" b="1" dirty="0" smtClean="0">
                <a:hlinkClick r:id="rId2" action="ppaction://hlinksldjump"/>
              </a:rPr>
              <a:t> للجراثيم </a:t>
            </a:r>
            <a:r>
              <a:rPr lang="ar-JO" sz="2800" b="1" dirty="0" smtClean="0"/>
              <a:t>التي تتكاثر في الفم لوجود هذا الغذاء.</a:t>
            </a:r>
          </a:p>
          <a:p>
            <a:pPr algn="just">
              <a:lnSpc>
                <a:spcPct val="150000"/>
              </a:lnSpc>
            </a:pPr>
            <a:r>
              <a:rPr lang="ar-SA" sz="2800" b="1" dirty="0" smtClean="0"/>
              <a:t>	</a:t>
            </a:r>
            <a:r>
              <a:rPr lang="ar-JO" sz="2800" b="1" dirty="0" smtClean="0"/>
              <a:t>تُفرز الجراثيم مواد</a:t>
            </a:r>
            <a:r>
              <a:rPr lang="ar-SA" sz="2800" b="1" dirty="0" smtClean="0"/>
              <a:t>ً</a:t>
            </a:r>
            <a:r>
              <a:rPr lang="ar-JO" sz="2800" b="1" dirty="0" smtClean="0"/>
              <a:t>ا تضُرُّ بميناء السن</a:t>
            </a:r>
            <a:r>
              <a:rPr lang="ar-SA" sz="2800" b="1" dirty="0" smtClean="0"/>
              <a:t>،</a:t>
            </a:r>
            <a:r>
              <a:rPr lang="ar-JO" sz="2800" b="1" dirty="0" smtClean="0"/>
              <a:t> ويُصاب السن </a:t>
            </a:r>
            <a:r>
              <a:rPr lang="ar-SA" sz="2800" b="1" dirty="0" smtClean="0"/>
              <a:t>ب</a:t>
            </a:r>
            <a:r>
              <a:rPr lang="ar-JO" sz="2800" b="1" dirty="0" smtClean="0"/>
              <a:t>ضرر</a:t>
            </a:r>
            <a:r>
              <a:rPr lang="ar-SA" sz="2800" b="1" dirty="0" smtClean="0"/>
              <a:t>،</a:t>
            </a:r>
            <a:r>
              <a:rPr lang="ar-JO" sz="2800" b="1" dirty="0" smtClean="0"/>
              <a:t> وهكذا يتكون مرض أسنان يسمّى تسوّساً </a:t>
            </a:r>
            <a:r>
              <a:rPr lang="ar-SA" sz="2800" b="1" dirty="0" smtClean="0"/>
              <a:t>و</a:t>
            </a:r>
            <a:r>
              <a:rPr lang="ar-JO" sz="2800" b="1" dirty="0" smtClean="0"/>
              <a:t>الذي يؤدي إلى ثقب في السن</a:t>
            </a:r>
            <a:r>
              <a:rPr lang="ar-SA" sz="2800" b="1" dirty="0" smtClean="0"/>
              <a:t>.</a:t>
            </a:r>
            <a:r>
              <a:rPr lang="ar-JO" sz="2800" b="1" dirty="0" smtClean="0"/>
              <a:t> </a:t>
            </a:r>
            <a:endParaRPr lang="ar-JO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11134"/>
            <a:ext cx="2448272" cy="15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سهم منحني إلى اليمين 4">
            <a:hlinkClick r:id="rId4" action="ppaction://hlinksldjump"/>
          </p:cNvPr>
          <p:cNvSpPr/>
          <p:nvPr/>
        </p:nvSpPr>
        <p:spPr>
          <a:xfrm>
            <a:off x="5278223" y="6215933"/>
            <a:ext cx="574445" cy="57375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schemeClr val="tx1"/>
              </a:solidFill>
            </a:endParaRPr>
          </a:p>
        </p:txBody>
      </p:sp>
      <p:sp>
        <p:nvSpPr>
          <p:cNvPr id="6" name="سهم إلى اليسار 5">
            <a:hlinkClick r:id="rId5" action="ppaction://hlinksldjump"/>
          </p:cNvPr>
          <p:cNvSpPr/>
          <p:nvPr/>
        </p:nvSpPr>
        <p:spPr>
          <a:xfrm>
            <a:off x="706105" y="6174045"/>
            <a:ext cx="86409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8" name="Picture 8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9163" y="5664932"/>
            <a:ext cx="1390781" cy="65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ربع نص 8">
            <a:hlinkClick r:id="rId6" action="ppaction://hlinksldjump"/>
          </p:cNvPr>
          <p:cNvSpPr txBox="1"/>
          <p:nvPr/>
        </p:nvSpPr>
        <p:spPr>
          <a:xfrm>
            <a:off x="7090498" y="6325801"/>
            <a:ext cx="10081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400" b="1" dirty="0" smtClean="0"/>
              <a:t>روابط</a:t>
            </a:r>
            <a:endParaRPr lang="ar-JO" sz="2400" b="1" dirty="0"/>
          </a:p>
        </p:txBody>
      </p:sp>
    </p:spTree>
    <p:extLst>
      <p:ext uri="{BB962C8B-B14F-4D97-AF65-F5344CB8AC3E}">
        <p14:creationId xmlns:p14="http://schemas.microsoft.com/office/powerpoint/2010/main" xmlns="" val="1035791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43808" y="476672"/>
            <a:ext cx="374441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</a:t>
            </a:r>
            <a:r>
              <a:rPr lang="ar-JO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لتهاب اللثة</a:t>
            </a:r>
            <a:endParaRPr lang="ar-SA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99592" y="1584668"/>
            <a:ext cx="7416824" cy="16821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ar-JO" sz="2800" b="1" dirty="0" smtClean="0"/>
              <a:t>تُفرز الجراثيم مواد</a:t>
            </a:r>
            <a:r>
              <a:rPr lang="ar-SA" sz="2800" b="1" dirty="0" smtClean="0"/>
              <a:t>ً</a:t>
            </a:r>
            <a:r>
              <a:rPr lang="ar-JO" sz="2800" b="1" dirty="0" smtClean="0"/>
              <a:t>ا تضر باللثة، وهذه المواد تسبب</a:t>
            </a:r>
            <a:r>
              <a:rPr lang="ar-SA" sz="2800" b="1" dirty="0" smtClean="0"/>
              <a:t> </a:t>
            </a:r>
            <a:r>
              <a:rPr lang="ar-JO" sz="2800" b="1" dirty="0" smtClean="0"/>
              <a:t>التهاب اللثة</a:t>
            </a:r>
            <a:r>
              <a:rPr lang="ar-SA" sz="2800" b="1" dirty="0" smtClean="0"/>
              <a:t>، </a:t>
            </a:r>
            <a:r>
              <a:rPr lang="ar-JO" sz="2800" b="1" dirty="0" smtClean="0"/>
              <a:t>اللثة الملتهبة حمراء ومنتفخة</a:t>
            </a:r>
            <a:r>
              <a:rPr lang="ar-SA" sz="2800" b="1" dirty="0" smtClean="0"/>
              <a:t>.</a:t>
            </a:r>
            <a:endParaRPr lang="ar-JO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2600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سهم منحني إلى اليمين 4">
            <a:hlinkClick r:id="rId3" action="ppaction://hlinksldjump"/>
          </p:cNvPr>
          <p:cNvSpPr/>
          <p:nvPr/>
        </p:nvSpPr>
        <p:spPr>
          <a:xfrm>
            <a:off x="3428718" y="6000501"/>
            <a:ext cx="574445" cy="57375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schemeClr val="tx1"/>
              </a:solidFill>
            </a:endParaRPr>
          </a:p>
        </p:txBody>
      </p:sp>
      <p:pic>
        <p:nvPicPr>
          <p:cNvPr id="8" name="Picture 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9163" y="5664932"/>
            <a:ext cx="1390781" cy="65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ربع نص 8">
            <a:hlinkClick r:id="rId4" action="ppaction://hlinksldjump"/>
          </p:cNvPr>
          <p:cNvSpPr txBox="1"/>
          <p:nvPr/>
        </p:nvSpPr>
        <p:spPr>
          <a:xfrm>
            <a:off x="7090498" y="6325801"/>
            <a:ext cx="10081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400" b="1" dirty="0" smtClean="0"/>
              <a:t>روابط</a:t>
            </a:r>
            <a:endParaRPr lang="ar-JO" sz="2400" b="1" dirty="0"/>
          </a:p>
        </p:txBody>
      </p:sp>
    </p:spTree>
    <p:extLst>
      <p:ext uri="{BB962C8B-B14F-4D97-AF65-F5344CB8AC3E}">
        <p14:creationId xmlns:p14="http://schemas.microsoft.com/office/powerpoint/2010/main" xmlns="" val="47295725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75856" y="476672"/>
            <a:ext cx="367240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الجراثيم</a:t>
            </a:r>
            <a:endParaRPr lang="ar-SA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971600" y="1584668"/>
            <a:ext cx="7416824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2800" b="1" dirty="0" smtClean="0"/>
              <a:t>	</a:t>
            </a:r>
            <a:r>
              <a:rPr lang="ar-JO" sz="2800" b="1" dirty="0" smtClean="0"/>
              <a:t>الجراثيم هي كائنات حية صغيرة جداً </a:t>
            </a:r>
            <a:r>
              <a:rPr lang="ar-SA" sz="2800" b="1" dirty="0" smtClean="0"/>
              <a:t>،</a:t>
            </a:r>
            <a:r>
              <a:rPr lang="ar-JO" sz="2800" b="1" dirty="0" smtClean="0"/>
              <a:t>لا يمكن رؤيتها بالعين المجردة، نراها فقط بالمجهر (الميكروسكوب)</a:t>
            </a:r>
            <a:r>
              <a:rPr lang="ar-SA" sz="2800" b="1" dirty="0" smtClean="0"/>
              <a:t>.</a:t>
            </a:r>
            <a:endParaRPr lang="ar-JO" sz="2800" b="1" dirty="0" smtClean="0"/>
          </a:p>
          <a:p>
            <a:pPr algn="just">
              <a:lnSpc>
                <a:spcPct val="150000"/>
              </a:lnSpc>
            </a:pPr>
            <a:r>
              <a:rPr lang="ar-SA" sz="2800" b="1" dirty="0" smtClean="0"/>
              <a:t>	</a:t>
            </a:r>
            <a:r>
              <a:rPr lang="ar-JO" sz="2800" b="1" dirty="0" smtClean="0"/>
              <a:t>للجراثيم علامات حياة مثل كل الكائنات الحية فهي:</a:t>
            </a:r>
            <a:r>
              <a:rPr lang="ar-SA" sz="2800" b="1" dirty="0" smtClean="0"/>
              <a:t> </a:t>
            </a:r>
            <a:r>
              <a:rPr lang="ar-JO" sz="2800" b="1" dirty="0" smtClean="0"/>
              <a:t>تتنفس ، تتغذى ، تتكاثر ، تكبر وغيرها</a:t>
            </a:r>
            <a:r>
              <a:rPr lang="ar-SA" sz="2800" b="1" dirty="0" smtClean="0"/>
              <a:t>.</a:t>
            </a:r>
            <a:endParaRPr lang="ar-JO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9080"/>
            <a:ext cx="1404417" cy="133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37112"/>
            <a:ext cx="16764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سهم منحني إلى اليمين 5">
            <a:hlinkClick r:id="rId4" action="ppaction://hlinksldjump"/>
          </p:cNvPr>
          <p:cNvSpPr/>
          <p:nvPr/>
        </p:nvSpPr>
        <p:spPr>
          <a:xfrm>
            <a:off x="2557395" y="6070849"/>
            <a:ext cx="574445" cy="57375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1818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9552" y="404664"/>
            <a:ext cx="8352928" cy="19514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وأخيرًا:  من خلال الاهتمام بنظافة الفم والأسنان، يمكن التغلب على الرائحة الكريهة التي تنبعث من الفم. وهيا استمع لأنشودة من الأناشيد التاليّة: </a:t>
            </a:r>
            <a:br>
              <a:rPr lang="ar-S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</a:br>
            <a:endParaRPr lang="ar-SA" sz="28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556" y="5805264"/>
            <a:ext cx="757782" cy="61779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</p:pic>
      <p:sp>
        <p:nvSpPr>
          <p:cNvPr id="4" name="سهم منحني إلى اليمين 3">
            <a:hlinkClick r:id="rId4" action="ppaction://hlinksldjump"/>
          </p:cNvPr>
          <p:cNvSpPr/>
          <p:nvPr/>
        </p:nvSpPr>
        <p:spPr>
          <a:xfrm>
            <a:off x="2339752" y="6000501"/>
            <a:ext cx="574445" cy="57375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schemeClr val="tx1"/>
              </a:solidFill>
            </a:endParaRPr>
          </a:p>
        </p:txBody>
      </p:sp>
      <p:pic>
        <p:nvPicPr>
          <p:cNvPr id="7171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88840"/>
            <a:ext cx="9810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hlinkClick r:id="rId7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573016"/>
            <a:ext cx="9810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ربع نص 8"/>
          <p:cNvSpPr txBox="1"/>
          <p:nvPr/>
        </p:nvSpPr>
        <p:spPr>
          <a:xfrm>
            <a:off x="4067944" y="3434938"/>
            <a:ext cx="283805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3200" b="1" dirty="0" smtClean="0"/>
          </a:p>
          <a:p>
            <a:r>
              <a:rPr lang="ar-JO" sz="3200" b="1" dirty="0" smtClean="0"/>
              <a:t>معاً لابتسامة أجمل</a:t>
            </a:r>
            <a:r>
              <a:rPr lang="ar-SA" sz="3200" b="1" dirty="0" smtClean="0"/>
              <a:t>.</a:t>
            </a:r>
            <a:endParaRPr lang="ar-JO" sz="32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4285556" y="1926257"/>
            <a:ext cx="266270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3200" b="1" dirty="0" smtClean="0"/>
          </a:p>
          <a:p>
            <a:r>
              <a:rPr lang="ar-JO" sz="3200" b="1" dirty="0" smtClean="0"/>
              <a:t>أنا أحب أسناني</a:t>
            </a:r>
            <a:r>
              <a:rPr lang="ar-SA" sz="3200" b="1" dirty="0" smtClean="0"/>
              <a:t>.</a:t>
            </a:r>
            <a:endParaRPr lang="ar-JO" sz="3200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1739677" cy="1877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ربع نص 11">
            <a:hlinkClick r:id="rId9"/>
          </p:cNvPr>
          <p:cNvSpPr txBox="1"/>
          <p:nvPr/>
        </p:nvSpPr>
        <p:spPr>
          <a:xfrm>
            <a:off x="4664447" y="4844895"/>
            <a:ext cx="206779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3200" b="1" dirty="0" smtClean="0"/>
          </a:p>
          <a:p>
            <a:r>
              <a:rPr lang="ar-JO" sz="3200" b="1" dirty="0" smtClean="0"/>
              <a:t>نشيد الأسنان</a:t>
            </a:r>
            <a:r>
              <a:rPr lang="ar-SA" sz="3200" b="1" dirty="0" smtClean="0"/>
              <a:t>.</a:t>
            </a:r>
            <a:endParaRPr lang="ar-JO" sz="3200" b="1" dirty="0"/>
          </a:p>
        </p:txBody>
      </p:sp>
      <p:pic>
        <p:nvPicPr>
          <p:cNvPr id="7176" name="Picture 8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85184"/>
            <a:ext cx="17240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126052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3" descr="Scan_Pic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1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404664"/>
            <a:ext cx="7344816" cy="81868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أكمل الحديث النبوي </a:t>
            </a:r>
            <a:r>
              <a:rPr lang="ar-SA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الشريف:-</a:t>
            </a:r>
            <a:endParaRPr lang="ar-SA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ar-SA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قال الرسول صلى الله عليه </a:t>
            </a:r>
            <a:r>
              <a:rPr lang="ar-SA" sz="40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وسلم:- (</a:t>
            </a:r>
            <a:r>
              <a:rPr lang="ar-SA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( لولا أن أشق على أمتي لأمرتهم </a:t>
            </a:r>
            <a:r>
              <a:rPr lang="ar-SA" sz="40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 ........</a:t>
            </a:r>
            <a:r>
              <a:rPr lang="ar-SA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عند كل </a:t>
            </a:r>
            <a:r>
              <a:rPr lang="ar-SA" sz="40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صلاة )).</a:t>
            </a:r>
            <a:r>
              <a:rPr lang="ar-SA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endParaRPr lang="ar-SA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ar-SA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ar-SA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ar-SA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ar-SA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ar-SA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Picture 3" descr="http://mikecombswow-art.com/clocks/toot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653136"/>
            <a:ext cx="1299617" cy="152937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2" descr="http://www.stluciecountyhealth.com/dental/images/tooth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221088"/>
            <a:ext cx="2306216" cy="23542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إطار 3">
            <a:hlinkClick r:id="rId2" action="ppaction://hlinksldjump"/>
          </p:cNvPr>
          <p:cNvSpPr/>
          <p:nvPr/>
        </p:nvSpPr>
        <p:spPr>
          <a:xfrm>
            <a:off x="6660232" y="1628800"/>
            <a:ext cx="2304256" cy="79208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 smtClean="0">
                <a:solidFill>
                  <a:schemeClr val="tx1"/>
                </a:solidFill>
              </a:rPr>
              <a:t>أهمية الأسنان</a:t>
            </a:r>
            <a:endParaRPr lang="ar-JO" sz="2000" b="1" dirty="0">
              <a:solidFill>
                <a:schemeClr val="tx1"/>
              </a:solidFill>
            </a:endParaRPr>
          </a:p>
        </p:txBody>
      </p:sp>
      <p:sp>
        <p:nvSpPr>
          <p:cNvPr id="8" name="إطار 7">
            <a:hlinkClick r:id="rId3" action="ppaction://hlinksldjump"/>
          </p:cNvPr>
          <p:cNvSpPr/>
          <p:nvPr/>
        </p:nvSpPr>
        <p:spPr>
          <a:xfrm>
            <a:off x="827584" y="4509120"/>
            <a:ext cx="2304256" cy="79208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 smtClean="0">
                <a:solidFill>
                  <a:schemeClr val="tx1"/>
                </a:solidFill>
              </a:rPr>
              <a:t>المحافظة على صحة الأسنان</a:t>
            </a:r>
            <a:endParaRPr lang="ar-JO" sz="2000" b="1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915816" y="548680"/>
            <a:ext cx="3324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أهمية الأسنان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2" descr="http://www.stluciecountyhealth.com/dental/images/tooth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869160"/>
            <a:ext cx="1370112" cy="139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t1.gstatic.com/images?q=tbn:ANd9GcTtfSpuIN6zwnMDit-rtQKvKcFViJBmutWTDx9bY2QZcnUmDb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152624" cy="131728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>
                  <a:alpha val="63000"/>
                </a:srgbClr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xmlns="" val="114252502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83568" y="807095"/>
            <a:ext cx="74888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400" b="1" dirty="0" smtClean="0"/>
              <a:t>الأسنان هي جزء من أجسامنا</a:t>
            </a:r>
            <a:r>
              <a:rPr lang="ar-SA" sz="2400" b="1" dirty="0" smtClean="0"/>
              <a:t>،</a:t>
            </a:r>
            <a:r>
              <a:rPr lang="ar-JO" sz="2400" b="1" dirty="0" smtClean="0"/>
              <a:t> وهي تكبر وتعمل مثل بقية أجزاء الجسم</a:t>
            </a:r>
            <a:endParaRPr lang="ar-JO" sz="24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2483768" y="2492896"/>
            <a:ext cx="6048672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ar-JO" sz="3200" dirty="0" smtClean="0">
                <a:hlinkClick r:id="rId3" action="ppaction://hlinksldjump"/>
              </a:rPr>
              <a:t>الأسنان تساعدنا على الأكل</a:t>
            </a:r>
            <a:endParaRPr lang="ar-JO" sz="3200" dirty="0" smtClean="0"/>
          </a:p>
          <a:p>
            <a:endParaRPr lang="ar-JO" sz="3200" dirty="0"/>
          </a:p>
          <a:p>
            <a:pPr marL="457200" indent="-457200">
              <a:buBlip>
                <a:blip r:embed="rId2"/>
              </a:buBlip>
            </a:pPr>
            <a:r>
              <a:rPr lang="ar-JO" sz="3200" dirty="0" smtClean="0">
                <a:hlinkClick r:id="rId4" action="ppaction://hlinksldjump"/>
              </a:rPr>
              <a:t>الأسنان تساعدنا على النطق الصحيح</a:t>
            </a:r>
            <a:endParaRPr lang="ar-JO" sz="3200" dirty="0" smtClean="0"/>
          </a:p>
          <a:p>
            <a:endParaRPr lang="ar-JO" sz="3200" dirty="0" smtClean="0"/>
          </a:p>
          <a:p>
            <a:pPr marL="457200" indent="-457200">
              <a:buBlip>
                <a:blip r:embed="rId2"/>
              </a:buBlip>
            </a:pPr>
            <a:r>
              <a:rPr lang="ar-JO" sz="3200" dirty="0" smtClean="0">
                <a:hlinkClick r:id="rId5" action="ppaction://hlinksldjump"/>
              </a:rPr>
              <a:t>تؤثر الأسنان على منظر الوجه</a:t>
            </a:r>
            <a:endParaRPr lang="ar-JO" sz="32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5580112" y="1772816"/>
            <a:ext cx="2592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JO" dirty="0"/>
          </a:p>
        </p:txBody>
      </p:sp>
      <p:sp>
        <p:nvSpPr>
          <p:cNvPr id="5" name="مربع نص 4"/>
          <p:cNvSpPr txBox="1"/>
          <p:nvPr/>
        </p:nvSpPr>
        <p:spPr>
          <a:xfrm>
            <a:off x="4644008" y="1772816"/>
            <a:ext cx="35283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400" b="1" dirty="0" smtClean="0"/>
              <a:t>تظهر أهميتها في الأمور التالية:</a:t>
            </a:r>
            <a:endParaRPr lang="ar-JO" sz="2400" b="1" dirty="0"/>
          </a:p>
        </p:txBody>
      </p:sp>
      <p:pic>
        <p:nvPicPr>
          <p:cNvPr id="1026" name="Picture 2" descr="http://t1.gstatic.com/images?q=tbn:ANd9GcQNwLj4UPKI94R63BqBD6gOXRRe8XXN2z47BRXF4U3TDM_P-Zo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4509120"/>
            <a:ext cx="1952174" cy="146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2242" y="5589240"/>
            <a:ext cx="757782" cy="61779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865392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995011" y="332656"/>
            <a:ext cx="51539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تساعدنا الأسنان على الأكل</a:t>
            </a:r>
            <a:endParaRPr lang="ar-JO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115616" y="1700808"/>
            <a:ext cx="70567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400" b="1" dirty="0" smtClean="0"/>
              <a:t>هل تستطي</a:t>
            </a:r>
            <a:r>
              <a:rPr lang="ar-SA" sz="2400" b="1" dirty="0" smtClean="0"/>
              <a:t>ع</a:t>
            </a:r>
            <a:r>
              <a:rPr lang="ar-JO" sz="2400" b="1" dirty="0" smtClean="0"/>
              <a:t> تناول هذه الأنواع من الطعام بدون مساعدة الأسنان؟  </a:t>
            </a:r>
            <a:endParaRPr lang="ar-JO" sz="24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1403648" y="3477129"/>
            <a:ext cx="6689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400" b="1" dirty="0" err="1" smtClean="0">
                <a:solidFill>
                  <a:schemeClr val="tx2">
                    <a:lumMod val="75000"/>
                  </a:schemeClr>
                </a:solidFill>
              </a:rPr>
              <a:t>شوكولاطة</a:t>
            </a:r>
            <a:r>
              <a:rPr lang="ar-JO" sz="2400" b="1" dirty="0" smtClean="0">
                <a:solidFill>
                  <a:schemeClr val="tx2">
                    <a:lumMod val="75000"/>
                  </a:schemeClr>
                </a:solidFill>
              </a:rPr>
              <a:t>   -    كعكة   -    جزر  -   تفاحة  -   خيار    - خبز</a:t>
            </a:r>
            <a:endParaRPr lang="ar-JO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94869" y="2577278"/>
            <a:ext cx="79928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400" b="1" dirty="0" smtClean="0"/>
              <a:t>حاول أن تُدْخل إلى فمك في كل مرة طعاماً آخر</a:t>
            </a:r>
            <a:r>
              <a:rPr lang="ar-SA" sz="2400" b="1" dirty="0" smtClean="0"/>
              <a:t>،</a:t>
            </a:r>
            <a:r>
              <a:rPr lang="ar-JO" sz="2400" b="1" dirty="0" smtClean="0"/>
              <a:t> وأن تأكله بدون مساعدة الأسنان </a:t>
            </a:r>
            <a:endParaRPr lang="ar-JO" sz="24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403648" y="4293096"/>
            <a:ext cx="698477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400" b="1" dirty="0" smtClean="0"/>
              <a:t>ستلاحظ  أن</a:t>
            </a:r>
            <a:r>
              <a:rPr lang="ar-SA" sz="2400" b="1" dirty="0" smtClean="0"/>
              <a:t>ّ</a:t>
            </a:r>
            <a:r>
              <a:rPr lang="ar-JO" sz="2400" b="1" dirty="0" smtClean="0"/>
              <a:t> أنواع</a:t>
            </a:r>
            <a:r>
              <a:rPr lang="ar-SA" sz="2400" b="1" dirty="0" smtClean="0"/>
              <a:t>ًا</a:t>
            </a:r>
            <a:r>
              <a:rPr lang="ar-JO" sz="2400" b="1" dirty="0" smtClean="0"/>
              <a:t> من الطعام من السهل أكلها بدون أسنان</a:t>
            </a:r>
          </a:p>
          <a:p>
            <a:pPr algn="ctr"/>
            <a:endParaRPr lang="ar-JO" sz="2400" b="1" dirty="0"/>
          </a:p>
          <a:p>
            <a:pPr algn="ctr"/>
            <a:r>
              <a:rPr lang="ar-JO" sz="2400" b="1" dirty="0" smtClean="0"/>
              <a:t> وهناك أنواع طعام من الصعب أكلها بدون أسنان. </a:t>
            </a:r>
            <a:endParaRPr lang="ar-JO" sz="2400" b="1" dirty="0"/>
          </a:p>
        </p:txBody>
      </p:sp>
      <p:pic>
        <p:nvPicPr>
          <p:cNvPr id="3074" name="Picture 2" descr="http://t2.gstatic.com/images?q=tbn:ANd9GcStw_96XpEdeX4aDSdtGHTfGOdRjuzTiMyQedi2_HVuahN6tosjM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685" y="304867"/>
            <a:ext cx="1495861" cy="111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سهم إلى اليسار 8">
            <a:hlinkClick r:id="rId3" action="ppaction://hlinksldjump"/>
          </p:cNvPr>
          <p:cNvSpPr/>
          <p:nvPr/>
        </p:nvSpPr>
        <p:spPr>
          <a:xfrm>
            <a:off x="755576" y="6093296"/>
            <a:ext cx="86409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10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556" y="5805264"/>
            <a:ext cx="757782" cy="61779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639557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6012160" y="260648"/>
            <a:ext cx="24106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تلخيص:</a:t>
            </a:r>
            <a:endParaRPr lang="ar-JO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331640" y="1988840"/>
            <a:ext cx="6840760" cy="27238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JO" sz="2400" b="1" dirty="0" smtClean="0"/>
              <a:t>تساعد الأسنان على التقطيع ، المضغ ، وتفتيت الطعام</a:t>
            </a:r>
            <a:r>
              <a:rPr lang="ar-SA" sz="2400" b="1" dirty="0" smtClean="0"/>
              <a:t>،</a:t>
            </a:r>
            <a:r>
              <a:rPr lang="ar-JO" sz="2400" b="1" dirty="0" smtClean="0"/>
              <a:t>هكذا نستطيع أن نبلع الطعام بسهولة.</a:t>
            </a:r>
          </a:p>
          <a:p>
            <a:pPr algn="just">
              <a:lnSpc>
                <a:spcPct val="150000"/>
              </a:lnSpc>
            </a:pPr>
            <a:r>
              <a:rPr lang="ar-JO" sz="2400" b="1" dirty="0" smtClean="0"/>
              <a:t>بدون الأسنان  كان من الصعب أكل طعام صلب مثل: الجزر</a:t>
            </a:r>
            <a:r>
              <a:rPr lang="ar-SA" sz="2400" b="1" dirty="0" smtClean="0"/>
              <a:t>،</a:t>
            </a:r>
            <a:r>
              <a:rPr lang="ar-JO" sz="2400" b="1" dirty="0" smtClean="0"/>
              <a:t> التفاحة واللحم</a:t>
            </a:r>
            <a:r>
              <a:rPr lang="ar-SA" sz="2400" b="1" dirty="0" err="1" smtClean="0"/>
              <a:t>.</a:t>
            </a:r>
            <a:endParaRPr lang="ar-JO" sz="2400" b="1" dirty="0" smtClean="0"/>
          </a:p>
          <a:p>
            <a:pPr>
              <a:lnSpc>
                <a:spcPct val="150000"/>
              </a:lnSpc>
            </a:pPr>
            <a:r>
              <a:rPr lang="ar-JO" b="1" dirty="0" smtClean="0"/>
              <a:t>  </a:t>
            </a:r>
            <a:endParaRPr lang="ar-JO" b="1" dirty="0"/>
          </a:p>
        </p:txBody>
      </p:sp>
      <p:sp>
        <p:nvSpPr>
          <p:cNvPr id="5" name="مستطيل 4"/>
          <p:cNvSpPr/>
          <p:nvPr/>
        </p:nvSpPr>
        <p:spPr>
          <a:xfrm>
            <a:off x="4932040" y="1030089"/>
            <a:ext cx="33781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تساعدنا الأسنان على الأكل</a:t>
            </a:r>
            <a:endParaRPr lang="ar-JO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http://t0.gstatic.com/images?q=tbn:ANd9GcTVsrudnmq-TxHsHhHPAeakywTZ4ZFpATTTdpbjYKAr0-rh1svLo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50170"/>
            <a:ext cx="2143125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سهم منحني إلى اليمين 1">
            <a:hlinkClick r:id="rId3" action="ppaction://hlinksldjump"/>
          </p:cNvPr>
          <p:cNvSpPr/>
          <p:nvPr/>
        </p:nvSpPr>
        <p:spPr>
          <a:xfrm>
            <a:off x="683568" y="5805264"/>
            <a:ext cx="864096" cy="7200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schemeClr val="tx1"/>
              </a:solidFill>
            </a:endParaRPr>
          </a:p>
        </p:txBody>
      </p:sp>
      <p:pic>
        <p:nvPicPr>
          <p:cNvPr id="7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3269" y="6093296"/>
            <a:ext cx="757782" cy="61779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</p:pic>
      <p:sp>
        <p:nvSpPr>
          <p:cNvPr id="6" name="مربع نص 5"/>
          <p:cNvSpPr txBox="1"/>
          <p:nvPr/>
        </p:nvSpPr>
        <p:spPr>
          <a:xfrm>
            <a:off x="1691680" y="6093296"/>
            <a:ext cx="1440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b="1" dirty="0" smtClean="0"/>
              <a:t>إلى الدرس الأول</a:t>
            </a:r>
            <a:endParaRPr lang="ar-JO" b="1" dirty="0"/>
          </a:p>
        </p:txBody>
      </p:sp>
    </p:spTree>
    <p:extLst>
      <p:ext uri="{BB962C8B-B14F-4D97-AF65-F5344CB8AC3E}">
        <p14:creationId xmlns:p14="http://schemas.microsoft.com/office/powerpoint/2010/main" xmlns="" val="238530504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827584" y="548680"/>
            <a:ext cx="75994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تساعدنا الأسنان على النطق الصحيح</a:t>
            </a:r>
            <a:endParaRPr lang="ar-JO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67544" y="1412776"/>
            <a:ext cx="8208912" cy="46166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 smtClean="0"/>
              <a:t>ردّد</a:t>
            </a:r>
            <a:r>
              <a:rPr lang="ar-JO" sz="2800" b="1" dirty="0" smtClean="0"/>
              <a:t> بصوت مرتفع الجملة</a:t>
            </a:r>
            <a:r>
              <a:rPr lang="ar-SA" sz="2800" b="1" dirty="0" smtClean="0"/>
              <a:t> التالية:</a:t>
            </a:r>
            <a:endParaRPr lang="ar-JO" sz="2800" b="1" dirty="0" smtClean="0"/>
          </a:p>
          <a:p>
            <a:pPr algn="ctr">
              <a:lnSpc>
                <a:spcPct val="150000"/>
              </a:lnSpc>
            </a:pPr>
            <a:r>
              <a:rPr lang="ar-SA" sz="2800" b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ar-JO" sz="2800" b="1" dirty="0" smtClean="0">
                <a:solidFill>
                  <a:schemeClr val="tx2">
                    <a:lumMod val="75000"/>
                  </a:schemeClr>
                </a:solidFill>
              </a:rPr>
              <a:t>داود، زاهي وسامية ينفخون في البوق بسعادة</a:t>
            </a:r>
            <a:r>
              <a:rPr lang="ar-SA" sz="2800" b="1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ar-JO" sz="2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ar-SA" sz="2800" b="1" dirty="0" smtClean="0"/>
              <a:t>	</a:t>
            </a:r>
            <a:r>
              <a:rPr lang="ar-JO" sz="2800" b="1" dirty="0" smtClean="0"/>
              <a:t>لكي </a:t>
            </a:r>
            <a:r>
              <a:rPr lang="ar-SA" sz="2800" b="1" dirty="0" smtClean="0"/>
              <a:t>تخرج الحروف من مخارجها الصحيحة </a:t>
            </a:r>
            <a:r>
              <a:rPr lang="ar-JO" sz="2800" b="1" dirty="0" smtClean="0"/>
              <a:t>في هذه الجملة </a:t>
            </a:r>
            <a:r>
              <a:rPr lang="ar-SA" sz="2800" b="1" dirty="0" smtClean="0"/>
              <a:t>ا</a:t>
            </a:r>
            <a:r>
              <a:rPr lang="ar-JO" sz="2800" b="1" dirty="0" smtClean="0"/>
              <a:t>ستعنت بالأسنان</a:t>
            </a:r>
            <a:r>
              <a:rPr lang="ar-SA" sz="2800" b="1" dirty="0" smtClean="0"/>
              <a:t>.</a:t>
            </a:r>
            <a:r>
              <a:rPr lang="ar-JO" sz="28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ar-JO" sz="2800" b="1" dirty="0" smtClean="0"/>
              <a:t>حاول أن ت</a:t>
            </a:r>
            <a:r>
              <a:rPr lang="ar-SA" sz="2800" b="1" dirty="0" smtClean="0"/>
              <a:t>ردّد</a:t>
            </a:r>
            <a:r>
              <a:rPr lang="ar-JO" sz="2800" b="1" dirty="0" smtClean="0"/>
              <a:t> الجملة مرة أخرى بدون أن تست</a:t>
            </a:r>
            <a:r>
              <a:rPr lang="ar-SA" sz="2800" b="1" dirty="0" smtClean="0"/>
              <a:t>خدم</a:t>
            </a:r>
            <a:r>
              <a:rPr lang="ar-JO" sz="2800" b="1" dirty="0" smtClean="0"/>
              <a:t> الأسنان</a:t>
            </a:r>
            <a:r>
              <a:rPr lang="ar-SA" sz="2800" b="1" dirty="0" smtClean="0"/>
              <a:t>، ماذا حصل؟</a:t>
            </a:r>
            <a:endParaRPr lang="ar-JO" sz="2800" b="1" dirty="0" smtClean="0"/>
          </a:p>
          <a:p>
            <a:pPr>
              <a:lnSpc>
                <a:spcPct val="150000"/>
              </a:lnSpc>
            </a:pPr>
            <a:endParaRPr lang="ar-JO" sz="2800" b="1" dirty="0"/>
          </a:p>
        </p:txBody>
      </p:sp>
      <p:pic>
        <p:nvPicPr>
          <p:cNvPr id="4098" name="Picture 2" descr="http://t2.gstatic.com/images?q=tbn:ANd9GcRzRhlLto0NT_BnsjQRk4sWaoVRZwqbBZ25Xr46vVgEas83M2a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25144"/>
            <a:ext cx="1872208" cy="120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سهم إلى اليسار 4">
            <a:hlinkClick r:id="rId3" action="ppaction://hlinksldjump"/>
          </p:cNvPr>
          <p:cNvSpPr/>
          <p:nvPr/>
        </p:nvSpPr>
        <p:spPr>
          <a:xfrm>
            <a:off x="755576" y="6093296"/>
            <a:ext cx="86409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3269" y="6093296"/>
            <a:ext cx="757782" cy="61779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</p:pic>
      <p:sp>
        <p:nvSpPr>
          <p:cNvPr id="7" name="سهم منحني إلى اليمين 6">
            <a:hlinkClick r:id="rId6" action="ppaction://hlinksldjump"/>
          </p:cNvPr>
          <p:cNvSpPr/>
          <p:nvPr/>
        </p:nvSpPr>
        <p:spPr>
          <a:xfrm>
            <a:off x="2122307" y="5806655"/>
            <a:ext cx="864096" cy="7200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schemeClr val="tx1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131840" y="6196662"/>
            <a:ext cx="1440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b="1" dirty="0" smtClean="0"/>
              <a:t>إلى الدرس الأول</a:t>
            </a:r>
            <a:endParaRPr lang="ar-JO" b="1" dirty="0"/>
          </a:p>
        </p:txBody>
      </p:sp>
    </p:spTree>
    <p:extLst>
      <p:ext uri="{BB962C8B-B14F-4D97-AF65-F5344CB8AC3E}">
        <p14:creationId xmlns:p14="http://schemas.microsoft.com/office/powerpoint/2010/main" xmlns="" val="348010670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012160" y="260648"/>
            <a:ext cx="24106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تلخيص:</a:t>
            </a:r>
            <a:endParaRPr lang="ar-JO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552002" y="1196752"/>
            <a:ext cx="3996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JO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تساعدنا الأسنان على النطق الصحيح</a:t>
            </a:r>
            <a:endParaRPr lang="ar-JO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611560" y="1916832"/>
            <a:ext cx="7848872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JO" sz="2800" b="1" dirty="0" smtClean="0"/>
              <a:t>بمساعدة الأسنان </a:t>
            </a:r>
            <a:r>
              <a:rPr lang="ar-SA" sz="2800" b="1" dirty="0" smtClean="0"/>
              <a:t>ت</a:t>
            </a:r>
            <a:r>
              <a:rPr lang="ar-JO" sz="2800" b="1" dirty="0" smtClean="0"/>
              <a:t>ستطيع أن نتكلّم بوضوح</a:t>
            </a:r>
            <a:r>
              <a:rPr lang="ar-SA" sz="2800" b="1" dirty="0" smtClean="0"/>
              <a:t>، </a:t>
            </a:r>
            <a:r>
              <a:rPr lang="ar-JO" sz="2800" b="1" dirty="0" smtClean="0"/>
              <a:t>هكذا يكون من السهل فهم الكلمات التي </a:t>
            </a:r>
            <a:r>
              <a:rPr lang="ar-SA" sz="2800" b="1" dirty="0" smtClean="0"/>
              <a:t>ت</a:t>
            </a:r>
            <a:r>
              <a:rPr lang="ar-JO" sz="2800" b="1" dirty="0" smtClean="0"/>
              <a:t>قولها</a:t>
            </a:r>
            <a:r>
              <a:rPr lang="ar-SA" sz="28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ar-SA" sz="2800" b="1" dirty="0" smtClean="0"/>
              <a:t>	</a:t>
            </a:r>
            <a:r>
              <a:rPr lang="ar-JO" sz="2800" b="1" dirty="0" smtClean="0"/>
              <a:t>الحروف</a:t>
            </a:r>
            <a:r>
              <a:rPr lang="ar-JO" sz="2800" dirty="0" smtClean="0"/>
              <a:t> </a:t>
            </a:r>
            <a:r>
              <a:rPr lang="ar-JO" sz="2800" b="1" dirty="0" smtClean="0">
                <a:solidFill>
                  <a:schemeClr val="tx2">
                    <a:lumMod val="75000"/>
                  </a:schemeClr>
                </a:solidFill>
              </a:rPr>
              <a:t>د ، ت ، ض ، ذ ، ط ، ز ، س ، ش ، ظ</a:t>
            </a:r>
            <a:r>
              <a:rPr lang="ar-SA" sz="2800" b="1" dirty="0" smtClean="0">
                <a:solidFill>
                  <a:schemeClr val="tx2">
                    <a:lumMod val="75000"/>
                  </a:schemeClr>
                </a:solidFill>
              </a:rPr>
              <a:t> ، </a:t>
            </a:r>
            <a:r>
              <a:rPr lang="ar-JO" sz="2800" b="1" dirty="0" smtClean="0"/>
              <a:t>يصعب نطقها بدون أسنان.</a:t>
            </a:r>
          </a:p>
          <a:p>
            <a:pPr>
              <a:lnSpc>
                <a:spcPct val="150000"/>
              </a:lnSpc>
            </a:pPr>
            <a:r>
              <a:rPr lang="ar-JO" sz="2800" dirty="0" smtClean="0"/>
              <a:t> </a:t>
            </a:r>
            <a:endParaRPr lang="ar-JO" sz="2800" dirty="0"/>
          </a:p>
        </p:txBody>
      </p:sp>
      <p:pic>
        <p:nvPicPr>
          <p:cNvPr id="4098" name="Picture 2" descr="http://t0.gstatic.com/images?q=tbn:ANd9GcQiQC0OkDK0g9BDeVRkgqE1ibRUy83G6hEfMolpwrpLDQhD9v5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7280" y="4735032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سهم منحني إلى اليمين 5">
            <a:hlinkClick r:id="rId3" action="ppaction://hlinksldjump"/>
          </p:cNvPr>
          <p:cNvSpPr/>
          <p:nvPr/>
        </p:nvSpPr>
        <p:spPr>
          <a:xfrm>
            <a:off x="683568" y="5805264"/>
            <a:ext cx="864096" cy="7200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schemeClr val="tx1"/>
              </a:solidFill>
            </a:endParaRPr>
          </a:p>
        </p:txBody>
      </p:sp>
      <p:pic>
        <p:nvPicPr>
          <p:cNvPr id="7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3245" y="5907554"/>
            <a:ext cx="757782" cy="61779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28991285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655978" y="332656"/>
            <a:ext cx="58320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تؤثر الأسنان على منظر الوجه</a:t>
            </a:r>
            <a:endParaRPr lang="ar-JO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403648" y="1628801"/>
            <a:ext cx="5976664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JO" sz="2800" b="1" dirty="0" smtClean="0"/>
              <a:t>أحب جداً ابتسامات متنوعة:</a:t>
            </a:r>
          </a:p>
          <a:p>
            <a:pPr>
              <a:lnSpc>
                <a:spcPct val="150000"/>
              </a:lnSpc>
            </a:pPr>
            <a:r>
              <a:rPr lang="ar-JO" sz="2800" b="1" dirty="0" smtClean="0"/>
              <a:t>ابتسامة ينقص فيها سن من الأمام،</a:t>
            </a:r>
          </a:p>
          <a:p>
            <a:pPr>
              <a:lnSpc>
                <a:spcPct val="150000"/>
              </a:lnSpc>
            </a:pPr>
            <a:r>
              <a:rPr lang="ar-JO" sz="2800" b="1" dirty="0" smtClean="0"/>
              <a:t>أو ابتسامة مع أسنان كبيرة وبراقة، </a:t>
            </a:r>
          </a:p>
          <a:p>
            <a:pPr>
              <a:lnSpc>
                <a:spcPct val="150000"/>
              </a:lnSpc>
            </a:pPr>
            <a:r>
              <a:rPr lang="ar-JO" sz="2800" b="1" dirty="0" smtClean="0"/>
              <a:t>وحتى كالتي بدون أسنان – كابتسامة الطفل</a:t>
            </a:r>
          </a:p>
          <a:p>
            <a:pPr>
              <a:lnSpc>
                <a:spcPct val="150000"/>
              </a:lnSpc>
            </a:pPr>
            <a:endParaRPr lang="ar-JO" sz="2800" b="1" dirty="0"/>
          </a:p>
        </p:txBody>
      </p:sp>
      <p:pic>
        <p:nvPicPr>
          <p:cNvPr id="5122" name="Picture 2" descr="http://t3.gstatic.com/images?q=tbn:ANd9GcT4cpJUehAK_nBmyNHBTws41C_CeYFs6uBo76y9sU0-9D7V3KNj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170525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0.gstatic.com/images?q=tbn:ANd9GcQpRUic9cAaQ8G8XxlrLniWjTAVSoJoSugTr_Z_AP5xXbsOJyToQ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717377"/>
            <a:ext cx="1229920" cy="112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0.gstatic.com/images?q=tbn:ANd9GcTifX9N36SEnsC9UjCrkUElCE_-LVfBxi_rgFLZFbEEVcJAh7p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941168"/>
            <a:ext cx="1566477" cy="103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سهم إلى اليسار 6">
            <a:hlinkClick r:id="rId5" action="ppaction://hlinksldjump"/>
          </p:cNvPr>
          <p:cNvSpPr/>
          <p:nvPr/>
        </p:nvSpPr>
        <p:spPr>
          <a:xfrm>
            <a:off x="755576" y="6093296"/>
            <a:ext cx="86409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8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4779" y="5928417"/>
            <a:ext cx="757782" cy="61779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</p:pic>
      <p:sp>
        <p:nvSpPr>
          <p:cNvPr id="9" name="سهم منحني إلى اليمين 8">
            <a:hlinkClick r:id="rId8" action="ppaction://hlinksldjump"/>
          </p:cNvPr>
          <p:cNvSpPr/>
          <p:nvPr/>
        </p:nvSpPr>
        <p:spPr>
          <a:xfrm>
            <a:off x="2100792" y="5826127"/>
            <a:ext cx="864096" cy="7200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schemeClr val="tx1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131840" y="6196662"/>
            <a:ext cx="1440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b="1" dirty="0" smtClean="0"/>
              <a:t>إلى الدرس الأول</a:t>
            </a:r>
            <a:endParaRPr lang="ar-JO" b="1" dirty="0"/>
          </a:p>
        </p:txBody>
      </p:sp>
    </p:spTree>
    <p:extLst>
      <p:ext uri="{BB962C8B-B14F-4D97-AF65-F5344CB8AC3E}">
        <p14:creationId xmlns:p14="http://schemas.microsoft.com/office/powerpoint/2010/main" xmlns="" val="4000797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556</Words>
  <Application>Microsoft Office PowerPoint</Application>
  <PresentationFormat>عرض على الشاشة (3:4)‏</PresentationFormat>
  <Paragraphs>124</Paragraphs>
  <Slides>27</Slides>
  <Notes>0</Notes>
  <HiddenSlides>0</HiddenSlides>
  <MMClips>7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نسق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eman</dc:creator>
  <cp:lastModifiedBy>023332885</cp:lastModifiedBy>
  <cp:revision>152</cp:revision>
  <dcterms:created xsi:type="dcterms:W3CDTF">2011-06-04T14:33:49Z</dcterms:created>
  <dcterms:modified xsi:type="dcterms:W3CDTF">2012-05-29T09:51:26Z</dcterms:modified>
</cp:coreProperties>
</file>