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919"/>
    <a:srgbClr val="9EC957"/>
    <a:srgbClr val="66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3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53CF-8494-4432-B897-67E126837A5F}" type="datetimeFigureOut">
              <a:rPr lang="he-IL" smtClean="0"/>
              <a:pPr/>
              <a:t>ח'/סיון/תשע"ב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1359-A02D-48D4-B90F-C0ACBE44DC6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animations.dinamobomb.net/" TargetMode="External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gigaboul.net/anim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0.gif"/><Relationship Id="rId18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hyperlink" Target="http://animations.dinamobomb.net/" TargetMode="External"/><Relationship Id="rId12" Type="http://schemas.openxmlformats.org/officeDocument/2006/relationships/image" Target="../media/image9.gif"/><Relationship Id="rId17" Type="http://schemas.openxmlformats.org/officeDocument/2006/relationships/image" Target="../media/image12.gif"/><Relationship Id="rId2" Type="http://schemas.openxmlformats.org/officeDocument/2006/relationships/slide" Target="slide6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1.png"/><Relationship Id="rId10" Type="http://schemas.openxmlformats.org/officeDocument/2006/relationships/slide" Target="slide7.xml"/><Relationship Id="rId19" Type="http://schemas.openxmlformats.org/officeDocument/2006/relationships/image" Target="../media/image14.png"/><Relationship Id="rId4" Type="http://schemas.openxmlformats.org/officeDocument/2006/relationships/image" Target="../media/image7.gif"/><Relationship Id="rId9" Type="http://schemas.openxmlformats.org/officeDocument/2006/relationships/image" Target="../media/image5.gif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igaboul.net/anima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upport\Desktop\21515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979712" y="-19050"/>
            <a:ext cx="5124451" cy="68770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http://images.alphacoders.com/124/1245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4956"/>
          <a:stretch>
            <a:fillRect/>
          </a:stretch>
        </p:blipFill>
        <p:spPr bwMode="auto">
          <a:xfrm>
            <a:off x="6444208" y="-171400"/>
            <a:ext cx="3187056" cy="74168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4" descr="http://images.alphacoders.com/124/1245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4956"/>
          <a:stretch>
            <a:fillRect/>
          </a:stretch>
        </p:blipFill>
        <p:spPr bwMode="auto">
          <a:xfrm flipH="1">
            <a:off x="-396552" y="0"/>
            <a:ext cx="3187056" cy="74168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8" name="Picture 2" descr=" מגה אנימציות - מנצנצים/נוצצים להורדה 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99992" y="4725144"/>
            <a:ext cx="504056" cy="611588"/>
          </a:xfrm>
          <a:prstGeom prst="rect">
            <a:avLst/>
          </a:prstGeom>
          <a:noFill/>
        </p:spPr>
      </p:pic>
      <p:pic>
        <p:nvPicPr>
          <p:cNvPr id="4102" name="Picture 6" descr="http://www.printime.co.il/image/users/16584/ftp/my_files/firefox/btfly0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512" y="1628800"/>
            <a:ext cx="4392488" cy="3118847"/>
          </a:xfrm>
          <a:prstGeom prst="rect">
            <a:avLst/>
          </a:prstGeom>
          <a:noFill/>
        </p:spPr>
      </p:pic>
      <p:pic>
        <p:nvPicPr>
          <p:cNvPr id="4104" name="Picture 8" descr="http://www.2all.co.il/web/Sites/boa/30581_(35)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35896" y="4941168"/>
            <a:ext cx="504056" cy="539340"/>
          </a:xfrm>
          <a:prstGeom prst="rect">
            <a:avLst/>
          </a:prstGeom>
          <a:noFill/>
        </p:spPr>
      </p:pic>
      <p:pic>
        <p:nvPicPr>
          <p:cNvPr id="4106" name="Picture 10" descr="http://www.printime.co.il/image/users/16584/ftp/my_files/firefox/btfly0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949280"/>
            <a:ext cx="792088" cy="657583"/>
          </a:xfrm>
          <a:prstGeom prst="rect">
            <a:avLst/>
          </a:prstGeom>
          <a:noFill/>
        </p:spPr>
      </p:pic>
      <p:pic>
        <p:nvPicPr>
          <p:cNvPr id="10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0"/>
            <a:ext cx="2160240" cy="21602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support\Desktop\16665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074" name="Picture 2" descr="http://www.printime.co.il/image/users/16584/ftp/my_files/animations/dogs/dog1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305050" cy="2305050"/>
          </a:xfrm>
          <a:prstGeom prst="rect">
            <a:avLst/>
          </a:prstGeom>
          <a:noFill/>
        </p:spPr>
      </p:pic>
      <p:pic>
        <p:nvPicPr>
          <p:cNvPr id="3076" name="Picture 4" descr="אנימציות  להורדה חינם&#10;    ג'יגה אנימציות 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27784" y="1700808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support\Desktop\2236654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4" name="Picture 16" descr="http://www.hydepark.co.il/upload04_2/040408_140222-795_ANI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1562100" cy="771525"/>
          </a:xfrm>
          <a:prstGeom prst="rect">
            <a:avLst/>
          </a:prstGeom>
          <a:noFill/>
        </p:spPr>
      </p:pic>
      <p:pic>
        <p:nvPicPr>
          <p:cNvPr id="2066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232357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support\Desktop\22115544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://www.printime.co.il/image/users/16584/ftp/my_files/firefox/btfly0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4392488" cy="311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6016" y="1052736"/>
            <a:ext cx="410445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51520" y="1052736"/>
            <a:ext cx="410445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4716016" y="3933056"/>
            <a:ext cx="410445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23528" y="3933056"/>
            <a:ext cx="410445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 descr="C:\Users\Tsupport\Desktop\21515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868144" y="1052736"/>
            <a:ext cx="2016224" cy="25202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24744"/>
            <a:ext cx="1008112" cy="10081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4" descr="http://images.alphacoders.com/124/1245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4956"/>
          <a:stretch>
            <a:fillRect/>
          </a:stretch>
        </p:blipFill>
        <p:spPr bwMode="auto">
          <a:xfrm>
            <a:off x="7452320" y="980727"/>
            <a:ext cx="1512168" cy="279751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4" descr="http://images.alphacoders.com/124/1245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4956"/>
          <a:stretch>
            <a:fillRect/>
          </a:stretch>
        </p:blipFill>
        <p:spPr bwMode="auto">
          <a:xfrm flipH="1">
            <a:off x="4499992" y="908720"/>
            <a:ext cx="1656184" cy="28803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6" descr="http://www.printime.co.il/image/users/16584/ftp/my_files/firefox/btfly00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844824"/>
            <a:ext cx="1419794" cy="1008112"/>
          </a:xfrm>
          <a:prstGeom prst="rect">
            <a:avLst/>
          </a:prstGeom>
          <a:noFill/>
        </p:spPr>
      </p:pic>
      <p:pic>
        <p:nvPicPr>
          <p:cNvPr id="13" name="Picture 2" descr=" מגה אנימציות - מנצנצים/נוצצים להורדה 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804248" y="2708920"/>
            <a:ext cx="296736" cy="360040"/>
          </a:xfrm>
          <a:prstGeom prst="rect">
            <a:avLst/>
          </a:prstGeom>
          <a:noFill/>
        </p:spPr>
      </p:pic>
      <p:pic>
        <p:nvPicPr>
          <p:cNvPr id="14" name="Picture 8" descr="http://www.2all.co.il/web/Sites/boa/30581_(35).gif"/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16216" y="2924944"/>
            <a:ext cx="216024" cy="231146"/>
          </a:xfrm>
          <a:prstGeom prst="rect">
            <a:avLst/>
          </a:prstGeom>
          <a:noFill/>
        </p:spPr>
      </p:pic>
      <p:pic>
        <p:nvPicPr>
          <p:cNvPr id="15" name="Picture 2" descr="C:\Users\Tsupport\Desktop\1666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lum contrast="40000"/>
          </a:blip>
          <a:srcRect/>
          <a:stretch>
            <a:fillRect/>
          </a:stretch>
        </p:blipFill>
        <p:spPr bwMode="auto">
          <a:xfrm>
            <a:off x="251520" y="1052736"/>
            <a:ext cx="4104456" cy="2520280"/>
          </a:xfrm>
          <a:prstGeom prst="rect">
            <a:avLst/>
          </a:prstGeom>
          <a:noFill/>
        </p:spPr>
      </p:pic>
      <p:pic>
        <p:nvPicPr>
          <p:cNvPr id="16" name="Picture 2" descr="http://www.printime.co.il/image/users/16584/ftp/my_files/animations/dogs/dog119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340768"/>
            <a:ext cx="899592" cy="899592"/>
          </a:xfrm>
          <a:prstGeom prst="rect">
            <a:avLst/>
          </a:prstGeom>
          <a:noFill/>
        </p:spPr>
      </p:pic>
      <p:pic>
        <p:nvPicPr>
          <p:cNvPr id="17" name="Picture 4" descr="אנימציות  להורדה חינם&#10;    ג'יגה אנימציות 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1484784"/>
            <a:ext cx="822948" cy="576064"/>
          </a:xfrm>
          <a:prstGeom prst="rect">
            <a:avLst/>
          </a:prstGeom>
          <a:noFill/>
        </p:spPr>
      </p:pic>
      <p:pic>
        <p:nvPicPr>
          <p:cNvPr id="18" name="Picture 2" descr="C:\Users\Tsupport\Desktop\2236654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lum contrast="40000"/>
          </a:blip>
          <a:srcRect/>
          <a:stretch>
            <a:fillRect/>
          </a:stretch>
        </p:blipFill>
        <p:spPr bwMode="auto">
          <a:xfrm>
            <a:off x="4716016" y="3933056"/>
            <a:ext cx="4104456" cy="2520280"/>
          </a:xfrm>
          <a:prstGeom prst="rect">
            <a:avLst/>
          </a:prstGeom>
          <a:noFill/>
        </p:spPr>
      </p:pic>
      <p:pic>
        <p:nvPicPr>
          <p:cNvPr id="19" name="Picture 18" descr="http://www.orianit.edu-negev.gov.il/ronit/sites/homepage/chetzronit/Images/Zon20(42)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3789040"/>
            <a:ext cx="995818" cy="648072"/>
          </a:xfrm>
          <a:prstGeom prst="rect">
            <a:avLst/>
          </a:prstGeom>
          <a:noFill/>
        </p:spPr>
      </p:pic>
      <p:pic>
        <p:nvPicPr>
          <p:cNvPr id="20" name="Picture 16" descr="http://www.hydepark.co.il/upload04_2/040408_140222-795_ANI3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4941168"/>
            <a:ext cx="720080" cy="355649"/>
          </a:xfrm>
          <a:prstGeom prst="rect">
            <a:avLst/>
          </a:prstGeom>
          <a:noFill/>
        </p:spPr>
      </p:pic>
      <p:pic>
        <p:nvPicPr>
          <p:cNvPr id="21" name="Picture 2" descr="C:\Users\Tsupport\Desktop\22115544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 t="2751"/>
          <a:stretch>
            <a:fillRect/>
          </a:stretch>
        </p:blipFill>
        <p:spPr bwMode="auto">
          <a:xfrm>
            <a:off x="323528" y="3933056"/>
            <a:ext cx="4104456" cy="2492896"/>
          </a:xfrm>
          <a:prstGeom prst="rect">
            <a:avLst/>
          </a:prstGeom>
          <a:noFill/>
        </p:spPr>
      </p:pic>
      <p:pic>
        <p:nvPicPr>
          <p:cNvPr id="22" name="Picture 21" descr="http://www.printime.co.il/image/users/16584/ftp/my_files/firefox/btfly005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149080"/>
            <a:ext cx="1115552" cy="792088"/>
          </a:xfrm>
          <a:prstGeom prst="rect">
            <a:avLst/>
          </a:prstGeom>
          <a:noFill/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اضغط على الصور لمعاينة الاسئلة</a:t>
            </a:r>
            <a:endParaRPr lang="he-IL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upport\Desktop\21515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528" y="908720"/>
            <a:ext cx="8568952" cy="561662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</p:pic>
      <p:pic>
        <p:nvPicPr>
          <p:cNvPr id="11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548680"/>
            <a:ext cx="2160240" cy="216024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ound Diagonal Corner Rectangle 4"/>
          <p:cNvSpPr/>
          <p:nvPr/>
        </p:nvSpPr>
        <p:spPr>
          <a:xfrm>
            <a:off x="899592" y="1340768"/>
            <a:ext cx="7272808" cy="4824536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chemeClr val="accent6"/>
                </a:solidFill>
              </a:ln>
            </a:endParaRPr>
          </a:p>
        </p:txBody>
      </p:sp>
      <p:pic>
        <p:nvPicPr>
          <p:cNvPr id="6" name="Picture 5" descr="http://images.alphacoders.com/124/1245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rcRect l="54956"/>
          <a:stretch>
            <a:fillRect/>
          </a:stretch>
        </p:blipFill>
        <p:spPr bwMode="auto">
          <a:xfrm flipH="1">
            <a:off x="755576" y="1268760"/>
            <a:ext cx="4248472" cy="51125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4" descr="http://images.alphacoders.com/124/12453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l="54956"/>
          <a:stretch>
            <a:fillRect/>
          </a:stretch>
        </p:blipFill>
        <p:spPr bwMode="auto">
          <a:xfrm>
            <a:off x="4211960" y="1268760"/>
            <a:ext cx="3994044" cy="50405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6840760" cy="3888432"/>
          </a:xfrm>
        </p:spPr>
        <p:txBody>
          <a:bodyPr>
            <a:normAutofit fontScale="85000" lnSpcReduction="20000"/>
          </a:bodyPr>
          <a:lstStyle/>
          <a:p>
            <a:pPr lvl="0" algn="justLow">
              <a:buFont typeface="Wingdings" pitchFamily="2" charset="2"/>
              <a:buChar char="v"/>
            </a:pPr>
            <a:r>
              <a:rPr lang="ar-SA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هو عدد الشخصيات الموجودة، وما هي؟. 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>
              <a:buFont typeface="Wingdings" pitchFamily="2" charset="2"/>
              <a:buChar char="v"/>
            </a:pPr>
            <a:r>
              <a:rPr lang="ar-SA" dirty="0" smtClean="0">
                <a:ln w="10160">
                  <a:solidFill>
                    <a:schemeClr val="accent2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كيف تبدو صفات الطفل الجسدية والمعنوية ؟.                              (بالاعتماد على: الحقيبة الموجودة على الظهر، لغة الجسد). </a:t>
            </a:r>
            <a:endParaRPr lang="en-US" dirty="0" smtClean="0">
              <a:ln w="10160">
                <a:solidFill>
                  <a:schemeClr val="accent2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>
              <a:buFont typeface="Wingdings" pitchFamily="2" charset="2"/>
              <a:buChar char="v"/>
            </a:pPr>
            <a:r>
              <a:rPr lang="ar-SA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هو الجو السائد في الصورة، بالاعتماد على تعابير وجه الطفل. 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>
              <a:buFont typeface="Wingdings" pitchFamily="2" charset="2"/>
              <a:buChar char="v"/>
            </a:pPr>
            <a:r>
              <a:rPr lang="ar-SA" dirty="0" smtClean="0">
                <a:ln w="10160">
                  <a:solidFill>
                    <a:schemeClr val="accent2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نلاحظ وجود اجسام اخرى في النص، اضافة الى الشخصيات، ما هي؟.         ( جمادات ، كائنات حية نحو : الاسهم ، النباتات وغيره ). </a:t>
            </a:r>
            <a:endParaRPr lang="en-US" dirty="0" smtClean="0">
              <a:ln w="10160">
                <a:solidFill>
                  <a:schemeClr val="accent2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>
              <a:buFont typeface="Wingdings" pitchFamily="2" charset="2"/>
              <a:buChar char="v"/>
            </a:pPr>
            <a:r>
              <a:rPr lang="ar-SA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هي الوان الاسهم، وما هي الدلالة التي تعكسها هذه الالوان عادة؟. </a:t>
            </a:r>
          </a:p>
          <a:p>
            <a:pPr lvl="0">
              <a:buNone/>
            </a:pPr>
            <a:r>
              <a:rPr lang="ar-SA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 ( اللون الازرق يعكس صورة المدينة النظيفة، واللون البني القاتم يعكس المدينة الملوثة).</a:t>
            </a:r>
            <a:endParaRPr lang="en-US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>
              <a:buFont typeface="Wingdings" pitchFamily="2" charset="2"/>
              <a:buChar char="v"/>
            </a:pPr>
            <a:r>
              <a:rPr lang="ar-SA" dirty="0" smtClean="0">
                <a:ln w="10160">
                  <a:solidFill>
                    <a:schemeClr val="accent2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بناء توقعات من خلال الصورة، للحدث العام فيها. </a:t>
            </a:r>
            <a:endParaRPr lang="en-US" dirty="0" smtClean="0">
              <a:ln w="10160">
                <a:solidFill>
                  <a:schemeClr val="accent2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he-IL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0"/>
            <a:ext cx="410445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صورة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رقم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400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400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0" name="Picture 6" descr="http://www.printime.co.il/image/users/16584/ftp/my_files/firefox/btfly0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12576" y="332656"/>
            <a:ext cx="4392488" cy="3118847"/>
          </a:xfrm>
          <a:prstGeom prst="rect">
            <a:avLst/>
          </a:prstGeom>
          <a:noFill/>
        </p:spPr>
      </p:pic>
      <p:sp>
        <p:nvSpPr>
          <p:cNvPr id="12" name="Right Arrow 11">
            <a:hlinkClick r:id="rId6" action="ppaction://hlinksldjump"/>
          </p:cNvPr>
          <p:cNvSpPr/>
          <p:nvPr/>
        </p:nvSpPr>
        <p:spPr>
          <a:xfrm flipH="1">
            <a:off x="611560" y="6597352"/>
            <a:ext cx="504056" cy="2606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971600" y="6488668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</a:rPr>
              <a:t>للعودة الى الاسئلة اضغط هنا</a:t>
            </a:r>
            <a:endParaRPr lang="he-IL" b="1" dirty="0">
              <a:ln>
                <a:solidFill>
                  <a:schemeClr val="tx2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upport\Desktop\1666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23528" y="1052736"/>
            <a:ext cx="8496944" cy="5400600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55576" y="1484784"/>
            <a:ext cx="7632848" cy="46805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SA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لماذا ينام الولد على الارجوحة؟. </a:t>
            </a:r>
            <a:endParaRPr lang="en-US" sz="1200" dirty="0" smtClean="0">
              <a:ln w="18415" cmpd="sng">
                <a:solidFill>
                  <a:srgbClr val="66330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SA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هل هو متعب؟، ما هي الملامح التي يعكسها وجهه؟.</a:t>
            </a:r>
            <a:endParaRPr lang="en-US" sz="1200" dirty="0" smtClean="0">
              <a:ln w="18415" cmpd="sng">
                <a:solidFill>
                  <a:srgbClr val="663300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SA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انظروا الى المحيط الذي يسكن به، ما هي صفاته؟. </a:t>
            </a:r>
            <a:endParaRPr lang="en-US" sz="1200" dirty="0" smtClean="0">
              <a:ln w="18415" cmpd="sng">
                <a:solidFill>
                  <a:srgbClr val="66330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SA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هل هناك تشابه بين الولد، والحيط الذي يسكن فيه ( الربط بين صفة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الكسل، والمكان القذر). </a:t>
            </a:r>
            <a:endParaRPr lang="en-US" sz="1200" dirty="0" smtClean="0">
              <a:ln w="18415" cmpd="sng">
                <a:solidFill>
                  <a:srgbClr val="663300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ar-SA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كيف يمكننا ربط الصورة السابقة بالصورة الموجودة امامنا، هل هناك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علاقة بينهما؟. </a:t>
            </a:r>
            <a:endParaRPr lang="ar-SA" sz="3600" dirty="0" smtClean="0">
              <a:ln w="18415" cmpd="sng">
                <a:solidFill>
                  <a:srgbClr val="66330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dirty="0">
              <a:ln w="38100">
                <a:solidFill>
                  <a:srgbClr val="6633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88640"/>
            <a:ext cx="2376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سؤال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رقم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3600" dirty="0">
              <a:ln w="18415" cmpd="sng">
                <a:solidFill>
                  <a:srgbClr val="66330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9" name="Picture 4" descr="אנימציות  להורדה חינם&#10;    ג'יגה אנימציות 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1700808"/>
            <a:ext cx="1905000" cy="1333501"/>
          </a:xfrm>
          <a:prstGeom prst="rect">
            <a:avLst/>
          </a:prstGeom>
          <a:noFill/>
        </p:spPr>
      </p:pic>
      <p:pic>
        <p:nvPicPr>
          <p:cNvPr id="10" name="Picture 2" descr="http://www.printime.co.il/image/users/16584/ftp/my_files/animations/dogs/dog1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51720" y="4869160"/>
            <a:ext cx="1296144" cy="1296144"/>
          </a:xfrm>
          <a:prstGeom prst="rect">
            <a:avLst/>
          </a:prstGeom>
          <a:noFill/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611560" y="6597352"/>
            <a:ext cx="504056" cy="2606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971600" y="6488668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</a:rPr>
              <a:t>للعودة الى الاسئلة اضغط هنا</a:t>
            </a:r>
            <a:endParaRPr lang="he-IL" b="1" dirty="0">
              <a:ln>
                <a:solidFill>
                  <a:schemeClr val="tx2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upport\Desktop\223665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95536" y="1124745"/>
            <a:ext cx="8352928" cy="54006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Cloud 4"/>
          <p:cNvSpPr/>
          <p:nvPr/>
        </p:nvSpPr>
        <p:spPr>
          <a:xfrm>
            <a:off x="395536" y="1124744"/>
            <a:ext cx="8352928" cy="54006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ماذا يفعل الاشخاص في الصورة؟.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لماذا يدهن الرجل الحائط حسب رايكم؟. </a:t>
            </a:r>
            <a:endParaRPr lang="en-US" sz="11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 هو الجو السائد في الصورة؟.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 هي  صفات المكان الموجود في الصورة ؟. </a:t>
            </a:r>
            <a:endParaRPr lang="en-US" sz="11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 الفرق بينه وبين المكان الموجود في الصورة السابقة؟. 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 الفرق بين الولد في الصورة السابقة، والاولاد في هذه الصورة؟. </a:t>
            </a:r>
            <a:endParaRPr lang="en-US" sz="11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كيف يمكننا ربط الصور الثلاث مع بعضها البعض؟ </a:t>
            </a:r>
            <a:endParaRPr lang="ar-S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e-IL" dirty="0"/>
          </a:p>
        </p:txBody>
      </p:sp>
      <p:pic>
        <p:nvPicPr>
          <p:cNvPr id="7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88840"/>
            <a:ext cx="400508" cy="260648"/>
          </a:xfrm>
          <a:prstGeom prst="rect">
            <a:avLst/>
          </a:prstGeom>
          <a:noFill/>
        </p:spPr>
      </p:pic>
      <p:pic>
        <p:nvPicPr>
          <p:cNvPr id="8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348880"/>
            <a:ext cx="400508" cy="260648"/>
          </a:xfrm>
          <a:prstGeom prst="rect">
            <a:avLst/>
          </a:prstGeom>
          <a:noFill/>
        </p:spPr>
      </p:pic>
      <p:pic>
        <p:nvPicPr>
          <p:cNvPr id="9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780928"/>
            <a:ext cx="400508" cy="260648"/>
          </a:xfrm>
          <a:prstGeom prst="rect">
            <a:avLst/>
          </a:prstGeom>
          <a:noFill/>
        </p:spPr>
      </p:pic>
      <p:pic>
        <p:nvPicPr>
          <p:cNvPr id="10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12976"/>
            <a:ext cx="400508" cy="260648"/>
          </a:xfrm>
          <a:prstGeom prst="rect">
            <a:avLst/>
          </a:prstGeom>
          <a:noFill/>
        </p:spPr>
      </p:pic>
      <p:pic>
        <p:nvPicPr>
          <p:cNvPr id="11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645024"/>
            <a:ext cx="400508" cy="260648"/>
          </a:xfrm>
          <a:prstGeom prst="rect">
            <a:avLst/>
          </a:prstGeom>
          <a:noFill/>
        </p:spPr>
      </p:pic>
      <p:pic>
        <p:nvPicPr>
          <p:cNvPr id="12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77072"/>
            <a:ext cx="400508" cy="260648"/>
          </a:xfrm>
          <a:prstGeom prst="rect">
            <a:avLst/>
          </a:prstGeom>
          <a:noFill/>
        </p:spPr>
      </p:pic>
      <p:pic>
        <p:nvPicPr>
          <p:cNvPr id="13" name="Picture 18" descr="http://www.orianit.edu-negev.gov.il/ronit/sites/homepage/chetzronit/Images/Zon20(4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941168"/>
            <a:ext cx="400508" cy="260648"/>
          </a:xfrm>
          <a:prstGeom prst="rect">
            <a:avLst/>
          </a:prstGeom>
          <a:noFill/>
        </p:spPr>
      </p:pic>
      <p:pic>
        <p:nvPicPr>
          <p:cNvPr id="14" name="Picture 16" descr="http://www.hydepark.co.il/upload04_2/040408_140222-795_ANI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2546"/>
            <a:ext cx="2376264" cy="11736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436096" y="332656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صورة</a:t>
            </a:r>
            <a:r>
              <a:rPr lang="ar-SA" sz="3600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رقم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36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971600" y="6488668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</a:rPr>
              <a:t>للعودة الى الاسئلة اضغط هنا</a:t>
            </a:r>
            <a:endParaRPr lang="he-IL" b="1" dirty="0">
              <a:ln>
                <a:solidFill>
                  <a:schemeClr val="tx2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7" name="Right Arrow 16">
            <a:hlinkClick r:id="rId5" action="ppaction://hlinksldjump"/>
          </p:cNvPr>
          <p:cNvSpPr/>
          <p:nvPr/>
        </p:nvSpPr>
        <p:spPr>
          <a:xfrm flipH="1">
            <a:off x="611560" y="6597352"/>
            <a:ext cx="504056" cy="2606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upport\Desktop\221155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t="2751"/>
          <a:stretch>
            <a:fillRect/>
          </a:stretch>
        </p:blipFill>
        <p:spPr bwMode="auto">
          <a:xfrm>
            <a:off x="395536" y="980728"/>
            <a:ext cx="8424936" cy="5472608"/>
          </a:xfrm>
          <a:prstGeom prst="rect">
            <a:avLst/>
          </a:prstGeom>
          <a:noFill/>
        </p:spPr>
      </p:pic>
      <p:sp>
        <p:nvSpPr>
          <p:cNvPr id="5" name="Double Wave 4"/>
          <p:cNvSpPr/>
          <p:nvPr/>
        </p:nvSpPr>
        <p:spPr>
          <a:xfrm>
            <a:off x="755576" y="1196752"/>
            <a:ext cx="7632848" cy="5040560"/>
          </a:xfrm>
          <a:prstGeom prst="doubleWave">
            <a:avLst>
              <a:gd name="adj1" fmla="val 6250"/>
              <a:gd name="adj2" fmla="val -1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EA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هل راينا هذا الطفل سابقا؟. </a:t>
            </a:r>
            <a:endParaRPr lang="en-US" sz="1100" dirty="0" smtClean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من بصحبة الطفل ايضا؟. </a:t>
            </a:r>
            <a:endParaRPr lang="en-US" sz="1100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هل كان في نفس المكان سابقا؟.</a:t>
            </a:r>
            <a:endParaRPr lang="en-US" sz="1100" dirty="0" smtClean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 هي صفات المكان الجديد الذي يتواجد فيه. </a:t>
            </a:r>
            <a:endParaRPr lang="en-US" sz="1100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منَ مِن بين الصور السابقة يمكن ان يكون المكان الجديد جزءا منه ؟. </a:t>
            </a:r>
            <a:endParaRPr lang="en-US" sz="1100" dirty="0" smtClean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ما هو الجو السائد في الصورة؟، اذا ما هي المشاعر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الجديدة التي يحملها هذا الولد؟. </a:t>
            </a:r>
            <a:endParaRPr lang="en-US" sz="1100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بناء توقعات لاحداث القصة. </a:t>
            </a:r>
            <a:endParaRPr lang="ar-SA" sz="3200" dirty="0" smtClean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1916832"/>
            <a:ext cx="432048" cy="432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6136" y="2348880"/>
            <a:ext cx="432048" cy="432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2160" y="2708920"/>
            <a:ext cx="432048" cy="432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140968"/>
            <a:ext cx="432048" cy="432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68344" y="3645024"/>
            <a:ext cx="432048" cy="432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0152" y="4941168"/>
            <a:ext cx="432048" cy="432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6256" y="4005064"/>
            <a:ext cx="432048" cy="4320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12" descr="http://d.wapday.com/animation/ccontennt/12859-f/springtime_sun.gif?__sid=ggl&amp;lang=i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1296144" cy="12961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TextBox 14"/>
          <p:cNvSpPr txBox="1"/>
          <p:nvPr/>
        </p:nvSpPr>
        <p:spPr>
          <a:xfrm>
            <a:off x="6660232" y="260648"/>
            <a:ext cx="20162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ln w="18415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صورة</a:t>
            </a:r>
            <a:r>
              <a:rPr lang="ar-SA" sz="4000" dirty="0" smtClean="0">
                <a:ln w="18415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رقم</a:t>
            </a:r>
            <a:r>
              <a:rPr lang="ar-SA" sz="4000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4</a:t>
            </a:r>
            <a:endParaRPr lang="he-IL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6" name="Right Arrow 15">
            <a:hlinkClick r:id="rId4" action="ppaction://hlinksldjump"/>
          </p:cNvPr>
          <p:cNvSpPr/>
          <p:nvPr/>
        </p:nvSpPr>
        <p:spPr>
          <a:xfrm flipH="1">
            <a:off x="611560" y="6597352"/>
            <a:ext cx="504056" cy="2606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971600" y="6488668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</a:rPr>
              <a:t>للعودة الى الاسئلة اضغط هنا</a:t>
            </a:r>
            <a:endParaRPr lang="he-IL" b="1" dirty="0">
              <a:ln>
                <a:solidFill>
                  <a:schemeClr val="tx2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329</Words>
  <Application>Microsoft Office PowerPoint</Application>
  <PresentationFormat>عرض على الشاشة (3:4)‏</PresentationFormat>
  <Paragraphs>38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الشريحة 1</vt:lpstr>
      <vt:lpstr>الشريحة 2</vt:lpstr>
      <vt:lpstr>الشريحة 3</vt:lpstr>
      <vt:lpstr>الشريحة 4</vt:lpstr>
      <vt:lpstr>اضغط على الصور لمعاينة الاسئلة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Tsupport</dc:creator>
  <cp:lastModifiedBy>023332885</cp:lastModifiedBy>
  <cp:revision>63</cp:revision>
  <dcterms:created xsi:type="dcterms:W3CDTF">2012-05-24T17:35:16Z</dcterms:created>
  <dcterms:modified xsi:type="dcterms:W3CDTF">2012-05-29T09:51:17Z</dcterms:modified>
</cp:coreProperties>
</file>