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8" r:id="rId2"/>
    <p:sldId id="296" r:id="rId3"/>
    <p:sldId id="317" r:id="rId4"/>
    <p:sldId id="288" r:id="rId5"/>
    <p:sldId id="286" r:id="rId6"/>
    <p:sldId id="301" r:id="rId7"/>
    <p:sldId id="300" r:id="rId8"/>
    <p:sldId id="305" r:id="rId9"/>
    <p:sldId id="299" r:id="rId10"/>
    <p:sldId id="316" r:id="rId11"/>
    <p:sldId id="303" r:id="rId12"/>
    <p:sldId id="308" r:id="rId13"/>
    <p:sldId id="306" r:id="rId14"/>
    <p:sldId id="307" r:id="rId15"/>
    <p:sldId id="318" r:id="rId16"/>
    <p:sldId id="302" r:id="rId17"/>
    <p:sldId id="304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996633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نمط ذو سمات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E171933-4619-4E11-9A3F-F7608DF75F80}" styleName="نمط متوسط 1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نمط ذو سمات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D55AABF-0A60-4F94-ABA5-81158A0EE8C9}" type="datetimeFigureOut">
              <a:rPr lang="he-IL" smtClean="0"/>
              <a:pPr/>
              <a:t>י"ג/סיון/תשע"ג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107F28-11D0-4E9C-8048-576E68E359F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8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68E1F0-F9CE-4331-A5D0-09307857B4B4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DF60E8-C15B-4E4C-A0AE-55624C1BE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6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8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635896" y="692696"/>
            <a:ext cx="2674640" cy="842352"/>
          </a:xfrm>
        </p:spPr>
        <p:txBody>
          <a:bodyPr/>
          <a:lstStyle/>
          <a:p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ف</a:t>
            </a:r>
            <a:endParaRPr lang="he-IL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تعليمات</a:t>
            </a:r>
          </a:p>
          <a:p>
            <a:pPr algn="r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1- هنالك لوحة كتبت عليها الاعداد من 100-50.</a:t>
            </a:r>
          </a:p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2- سيقسم الصف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إلى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مجموعتين.</a:t>
            </a:r>
          </a:p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3- ستجرى قرعة من سيبدأ أولا.</a:t>
            </a:r>
          </a:p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4- كل فرقة يجب أن تحقق عدد نقاط أكبر لتفوز باللعبة.</a:t>
            </a:r>
          </a:p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5-عند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إصابة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رقم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عال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سيصبح مستوى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الأسئلة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أصعب.</a:t>
            </a:r>
          </a:p>
          <a:p>
            <a:pPr algn="r">
              <a:buNone/>
            </a:pPr>
            <a:endParaRPr lang="he-IL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5085184"/>
            <a:ext cx="230425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dirty="0" smtClean="0"/>
              <a:t>  (1-6 )</a:t>
            </a:r>
            <a:r>
              <a:rPr lang="ar-SA" dirty="0" smtClean="0"/>
              <a:t> سهل </a:t>
            </a:r>
            <a:r>
              <a:rPr lang="en-US" dirty="0" smtClean="0"/>
              <a:t> </a:t>
            </a:r>
            <a:r>
              <a:rPr lang="ar-SA" dirty="0" smtClean="0"/>
              <a:t>50- 60</a:t>
            </a:r>
          </a:p>
          <a:p>
            <a:pPr algn="r"/>
            <a:r>
              <a:rPr lang="en-US" dirty="0" smtClean="0"/>
              <a:t>(7-10)  </a:t>
            </a:r>
            <a:r>
              <a:rPr lang="ar-SA" dirty="0" smtClean="0"/>
              <a:t>70- 90 وسط</a:t>
            </a:r>
          </a:p>
          <a:p>
            <a:pPr algn="r"/>
            <a:r>
              <a:rPr lang="en-US" dirty="0" smtClean="0"/>
              <a:t> (11-13)  </a:t>
            </a:r>
            <a:r>
              <a:rPr lang="ar-SA" dirty="0" smtClean="0"/>
              <a:t>100     صعب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75656" y="404664"/>
            <a:ext cx="7239000" cy="318773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SA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استخرج من القطعة التالية جميع ما فيها من الأركان </a:t>
            </a:r>
            <a:r>
              <a:rPr lang="ar-SA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والسنن:</a:t>
            </a:r>
            <a:endParaRPr lang="ar-SA" dirty="0" smtClean="0">
              <a:solidFill>
                <a:srgbClr val="7030A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قام سلمان إلى الصلاة، ثم كبر تكبيرة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الإحرام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، ورفع يديه حذو </a:t>
            </a:r>
            <a:r>
              <a:rPr lang="ar-SA" dirty="0" err="1" smtClean="0">
                <a:latin typeface="Traditional Arabic" pitchFamily="18" charset="-78"/>
                <a:cs typeface="Traditional Arabic" pitchFamily="18" charset="-78"/>
              </a:rPr>
              <a:t>أذنية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 ثم وضع كفه اليمنى على اليسرى على صدره، وقرأ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دعاء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الاستفتاح، ثم قرأ الفاتحة، ثم قرأ بعدها سورة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الإخلاص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، ثم ركع قائلا: الله أكبر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، وقال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في ركوعه: سبحان ربي العظيم، ثم رفع من الركوع قائلا سمع الله لمن حمده، ربنا ولك الحمد، ورفع يديه حذو أذنيه، واعتدل بعد ركوعه، ثم قال: الله أكبر، وسجد على أعضائه السبعة، ثم أكمل صلاته، وسلم عن يمينه وشماله.</a:t>
            </a:r>
          </a:p>
          <a:p>
            <a:pPr algn="r">
              <a:buNone/>
            </a:pPr>
            <a:endParaRPr lang="he-IL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10790"/>
              </p:ext>
            </p:extLst>
          </p:nvPr>
        </p:nvGraphicFramePr>
        <p:xfrm>
          <a:off x="1547664" y="3501008"/>
          <a:ext cx="6096000" cy="2072640"/>
        </p:xfrm>
        <a:graphic>
          <a:graphicData uri="http://schemas.openxmlformats.org/drawingml/2006/table">
            <a:tbl>
              <a:tblPr rtl="1" firstRow="1" bandRow="1">
                <a:tableStyleId>{08FB837D-C827-4EFA-A057-4D05807E0F7C}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الأركان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السنن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476672"/>
            <a:ext cx="7931224" cy="57606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في كل مجموعة مما يلي مفردة تختلف عن بقية المفردات، حددها، مع بيان السبب.</a:t>
            </a:r>
          </a:p>
          <a:p>
            <a:pPr algn="r">
              <a:buNone/>
            </a:pPr>
            <a:endParaRPr lang="he-IL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94757"/>
              </p:ext>
            </p:extLst>
          </p:nvPr>
        </p:nvGraphicFramePr>
        <p:xfrm>
          <a:off x="1475656" y="1916832"/>
          <a:ext cx="6096000" cy="365760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المجموعة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المفردة المختلفة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السبب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التشهد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الأول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، التشهد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الأخير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، التسليم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تكبيرة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الإحرام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، تكبيرة الركوع، قول سمع الله لمن حمده في الرفع من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الركوع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الترتيب بين </a:t>
                      </a:r>
                      <a:r>
                        <a:rPr lang="ar-SA" sz="2400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الاأكان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، الطمأنينة في جميع </a:t>
                      </a:r>
                      <a:r>
                        <a:rPr lang="ar-SA" sz="2400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الاأكان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، الخشوع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75656" y="620688"/>
            <a:ext cx="7239000" cy="864096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بعد أن تعرفت على ما يجب على تارك الركن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والسنة،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تأمل الحالات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الآتية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واكتشف ما فيها من أخطاء، وبين الواجب فيها.</a:t>
            </a:r>
          </a:p>
          <a:p>
            <a:pPr algn="r">
              <a:buNone/>
            </a:pPr>
            <a:endParaRPr lang="he-IL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98185"/>
              </p:ext>
            </p:extLst>
          </p:nvPr>
        </p:nvGraphicFramePr>
        <p:xfrm>
          <a:off x="395536" y="2348880"/>
          <a:ext cx="8352927" cy="2743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435248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الحالة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الخطأ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الواجب فيه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1869008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صلى سلمان سنة الظهر في بيته، فلما سجد السجدة </a:t>
                      </a:r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الأولى </a:t>
                      </a:r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 الركعة الثانية، لم يقل شيئا حتى رفع من السجود.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45570"/>
              </p:ext>
            </p:extLst>
          </p:nvPr>
        </p:nvGraphicFramePr>
        <p:xfrm>
          <a:off x="611560" y="2420888"/>
          <a:ext cx="8136903" cy="201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الحالة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الخطأ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الواجب فيه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صلى </a:t>
                      </a:r>
                      <a:r>
                        <a:rPr lang="ar-SA" sz="2400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اأمد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الوتر في بيته، فلما رفع من السجدة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الأولى </a:t>
                      </a:r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جلس وقرأ التشهد، وقبل أن يسلم تذكر أنه أخطأ في صلاته.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539552" y="620688"/>
            <a:ext cx="7812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بعد أن تعرفت على ما يجب على تارك الركن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والسنة،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تأمل الحالات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الآتية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واكتشف ما فيها من أخطاء، وبين الواجب فيها.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2852936"/>
            <a:ext cx="7239000" cy="6674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صمم شكلا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توضيحيا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لأركان الصلاة،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وسننها،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والفرق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بينهما.</a:t>
            </a:r>
            <a:endParaRPr lang="he-IL" dirty="0"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3068960"/>
            <a:ext cx="7239000" cy="6674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قارن بين الركن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والسنة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من حيث أوجه الشبه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وأوجه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الاختلاف.</a:t>
            </a:r>
            <a:endParaRPr lang="he-IL" sz="3200" dirty="0"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95936" y="692696"/>
            <a:ext cx="4348336" cy="59544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أفرق بين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الإمام والمأموم والمنفرد:</a:t>
            </a:r>
            <a:endParaRPr lang="he-IL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449511"/>
              </p:ext>
            </p:extLst>
          </p:nvPr>
        </p:nvGraphicFramePr>
        <p:xfrm>
          <a:off x="611560" y="2348880"/>
          <a:ext cx="7920880" cy="240792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017204"/>
                <a:gridCol w="2017204"/>
                <a:gridCol w="2017204"/>
                <a:gridCol w="186926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العبارة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الإمام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المأموم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المنفرد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قول( سمع الله لمن </a:t>
                      </a:r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حمده)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قول( ربنا ولك الحمد</a:t>
                      </a:r>
                      <a:r>
                        <a:rPr lang="ar-SA" sz="2800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)</a:t>
                      </a:r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79912" y="476672"/>
            <a:ext cx="1944216" cy="698336"/>
          </a:xfrm>
        </p:spPr>
        <p:txBody>
          <a:bodyPr/>
          <a:lstStyle/>
          <a:p>
            <a:pPr algn="ctr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الاسئلة</a:t>
            </a:r>
            <a:endParaRPr lang="he-IL" dirty="0">
              <a:latin typeface="Traditional Arabic" pitchFamily="18" charset="-78"/>
            </a:endParaRPr>
          </a:p>
        </p:txBody>
      </p:sp>
      <p:graphicFrame>
        <p:nvGraphicFramePr>
          <p:cNvPr id="5" name="Group 37"/>
          <p:cNvGraphicFramePr>
            <a:graphicFrameLocks noGrp="1"/>
          </p:cNvGraphicFramePr>
          <p:nvPr>
            <p:ph idx="1"/>
          </p:nvPr>
        </p:nvGraphicFramePr>
        <p:xfrm>
          <a:off x="755576" y="1772816"/>
          <a:ext cx="7693025" cy="2794001"/>
        </p:xfrm>
        <a:graphic>
          <a:graphicData uri="http://schemas.openxmlformats.org/drawingml/2006/table">
            <a:tbl>
              <a:tblPr/>
              <a:tblGrid>
                <a:gridCol w="1538288"/>
                <a:gridCol w="1538287"/>
                <a:gridCol w="1539875"/>
                <a:gridCol w="1538288"/>
                <a:gridCol w="1538287"/>
              </a:tblGrid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2" action="ppaction://hlinksldjump"/>
                        </a:rPr>
                        <a:t>1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3" action="ppaction://hlinksldjump"/>
                        </a:rPr>
                        <a:t>2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4" action="ppaction://hlinksldjump"/>
                        </a:rPr>
                        <a:t>3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5" action="ppaction://hlinksldjump"/>
                        </a:rPr>
                        <a:t>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6" action="ppaction://hlinksldjump"/>
                        </a:rPr>
                        <a:t>5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7" action="ppaction://hlinksldjump"/>
                        </a:rPr>
                        <a:t>6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8" action="ppaction://hlinksldjump"/>
                        </a:rPr>
                        <a:t>7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9" action="ppaction://hlinksldjump"/>
                        </a:rPr>
                        <a:t>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0" action="ppaction://hlinksldjump"/>
                        </a:rPr>
                        <a:t>9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1" action="ppaction://hlinksldjump"/>
                        </a:rPr>
                        <a:t>10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2" action="ppaction://hlinksldjump"/>
                        </a:rPr>
                        <a:t>11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3" action="ppaction://hlinksldjump"/>
                        </a:rPr>
                        <a:t>12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4" action="ppaction://hlinksldjump"/>
                        </a:rPr>
                        <a:t>13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5" action="ppaction://hlinksldjump"/>
                        </a:rPr>
                        <a:t>14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  <a:hlinkClick r:id="rId16" action="ppaction://hlinksldjump"/>
                        </a:rPr>
                        <a:t>15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5940152" y="5373216"/>
            <a:ext cx="230425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dirty="0" smtClean="0"/>
              <a:t>  (1-6 )</a:t>
            </a:r>
            <a:r>
              <a:rPr lang="ar-SA" dirty="0" smtClean="0"/>
              <a:t> سهل </a:t>
            </a:r>
            <a:r>
              <a:rPr lang="en-US" dirty="0" smtClean="0"/>
              <a:t> </a:t>
            </a:r>
            <a:r>
              <a:rPr lang="ar-SA" dirty="0" smtClean="0"/>
              <a:t>50- 60</a:t>
            </a:r>
          </a:p>
          <a:p>
            <a:pPr algn="r"/>
            <a:r>
              <a:rPr lang="en-US" dirty="0" smtClean="0"/>
              <a:t>(7-10)  </a:t>
            </a:r>
            <a:r>
              <a:rPr lang="ar-SA" dirty="0" smtClean="0"/>
              <a:t>70- 90 وسط</a:t>
            </a:r>
          </a:p>
          <a:p>
            <a:pPr algn="r"/>
            <a:r>
              <a:rPr lang="en-US" dirty="0" smtClean="0"/>
              <a:t> (11-13)  </a:t>
            </a:r>
            <a:r>
              <a:rPr lang="ar-SA" dirty="0" smtClean="0"/>
              <a:t>100     صعب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1556792"/>
            <a:ext cx="7239000" cy="4846320"/>
          </a:xfrm>
        </p:spPr>
        <p:txBody>
          <a:bodyPr/>
          <a:lstStyle/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971600" y="2924944"/>
            <a:ext cx="7272808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buNone/>
            </a:pPr>
            <a:r>
              <a:rPr lang="ar-SA" sz="32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أركان الصلاة ( الطمأنينة في جميع </a:t>
            </a:r>
            <a:r>
              <a:rPr lang="ar-SA" sz="32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الأركان</a:t>
            </a:r>
            <a:r>
              <a:rPr lang="ar-SA" sz="32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 فما المراد بها؟</a:t>
            </a:r>
            <a:endParaRPr lang="he-IL" sz="3200" b="1" dirty="0">
              <a:ln w="12700">
                <a:solidFill>
                  <a:srgbClr val="00B050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خطط انسيابي: محطة طرفية 27"/>
          <p:cNvSpPr/>
          <p:nvPr/>
        </p:nvSpPr>
        <p:spPr>
          <a:xfrm>
            <a:off x="611560" y="3140968"/>
            <a:ext cx="7776864" cy="64807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3212976"/>
            <a:ext cx="6699338" cy="665270"/>
          </a:xfrm>
        </p:spPr>
        <p:txBody>
          <a:bodyPr/>
          <a:lstStyle/>
          <a:p>
            <a:pPr>
              <a:buNone/>
            </a:pPr>
            <a:r>
              <a:rPr lang="ar-SA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أركان الصلاة السجود على </a:t>
            </a:r>
            <a:r>
              <a:rPr lang="ar-SA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الأعضاء </a:t>
            </a:r>
            <a:r>
              <a:rPr lang="ar-SA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السبعة، فما هي؟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2708920"/>
            <a:ext cx="6796608" cy="73946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>
              <a:buNone/>
            </a:pPr>
            <a:r>
              <a:rPr lang="ar-SA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ميز بين واجبات الصلاة الفعلية وواجبات الصلاة </a:t>
            </a:r>
            <a:r>
              <a:rPr lang="ar-SA" sz="32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القولية.</a:t>
            </a:r>
            <a:endParaRPr lang="he-IL" sz="3200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2564904"/>
            <a:ext cx="6580584" cy="64807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لماذا لم تدخل تكبيرة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الإحرام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سنن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الصلاة؟</a:t>
            </a:r>
            <a:endParaRPr lang="he-IL" sz="3600" dirty="0"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779912" y="548680"/>
            <a:ext cx="4574704" cy="52344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ar-SA" sz="3500" dirty="0" smtClean="0">
                <a:latin typeface="Traditional Arabic" pitchFamily="18" charset="-78"/>
                <a:cs typeface="Traditional Arabic" pitchFamily="18" charset="-78"/>
              </a:rPr>
              <a:t>ضع علامة صح في المكان المناسب </a:t>
            </a:r>
          </a:p>
          <a:p>
            <a:pPr algn="r">
              <a:buNone/>
            </a:pPr>
            <a:endParaRPr lang="he-IL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46594"/>
              </p:ext>
            </p:extLst>
          </p:nvPr>
        </p:nvGraphicFramePr>
        <p:xfrm>
          <a:off x="1619672" y="1700808"/>
          <a:ext cx="6096000" cy="484632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الركن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السنة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تكبيرة الركوع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تكبيرة الاحرام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التشهد الاول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قول رب اغفر لي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قراءة سورة الفاتحة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الجلسة</a:t>
                      </a:r>
                      <a:r>
                        <a:rPr lang="ar-SA" sz="24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بين السجدتين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قول“ سبحان ربي الاعلى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الطمأنينة في جميع الاركان</a:t>
                      </a:r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75656" y="2852936"/>
            <a:ext cx="6220544" cy="52344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>
              <a:buNone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ما الفرق بين التشهد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الأول والتشهد الأخير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؟</a:t>
            </a:r>
            <a:endParaRPr lang="he-IL" sz="3600" dirty="0"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1034</TotalTime>
  <Words>493</Words>
  <Application>Microsoft Office PowerPoint</Application>
  <PresentationFormat>On-screen Show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وافر</vt:lpstr>
      <vt:lpstr>صوب الهدف</vt:lpstr>
      <vt:lpstr>الاسئلة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115</cp:revision>
  <dcterms:created xsi:type="dcterms:W3CDTF">2013-04-24T08:05:45Z</dcterms:created>
  <dcterms:modified xsi:type="dcterms:W3CDTF">2013-05-22T15:15:02Z</dcterms:modified>
</cp:coreProperties>
</file>