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15" r:id="rId2"/>
    <p:sldId id="313" r:id="rId3"/>
    <p:sldId id="259" r:id="rId4"/>
    <p:sldId id="261" r:id="rId5"/>
    <p:sldId id="263" r:id="rId6"/>
    <p:sldId id="281" r:id="rId7"/>
    <p:sldId id="271" r:id="rId8"/>
    <p:sldId id="273" r:id="rId9"/>
    <p:sldId id="274" r:id="rId10"/>
    <p:sldId id="275" r:id="rId11"/>
    <p:sldId id="276" r:id="rId12"/>
    <p:sldId id="277" r:id="rId13"/>
    <p:sldId id="278" r:id="rId14"/>
    <p:sldId id="279" r:id="rId15"/>
    <p:sldId id="280" r:id="rId16"/>
    <p:sldId id="282" r:id="rId17"/>
    <p:sldId id="285" r:id="rId18"/>
    <p:sldId id="283" r:id="rId19"/>
    <p:sldId id="286" r:id="rId20"/>
    <p:sldId id="287" r:id="rId21"/>
    <p:sldId id="288" r:id="rId22"/>
    <p:sldId id="284" r:id="rId23"/>
    <p:sldId id="314" r:id="rId24"/>
    <p:sldId id="289" r:id="rId25"/>
    <p:sldId id="290" r:id="rId26"/>
    <p:sldId id="291" r:id="rId27"/>
    <p:sldId id="292" r:id="rId28"/>
    <p:sldId id="294" r:id="rId29"/>
    <p:sldId id="295" r:id="rId30"/>
    <p:sldId id="29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4D"/>
    <a:srgbClr val="996633"/>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نمط ذو سمات 2 - تميي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نمط متوسط 1 - تميي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D55AABF-0A60-4F94-ABA5-81158A0EE8C9}" type="datetimeFigureOut">
              <a:rPr lang="he-IL" smtClean="0"/>
              <a:pPr/>
              <a:t>י"ג/סיון/תשע"ג</a:t>
            </a:fld>
            <a:endParaRPr lang="he-IL"/>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5107F28-11D0-4E9C-8048-576E68E359F0}" type="slidenum">
              <a:rPr lang="he-IL" smtClean="0"/>
              <a:pPr/>
              <a:t>‹#›</a:t>
            </a:fld>
            <a:endParaRPr lang="he-IL"/>
          </a:p>
        </p:txBody>
      </p:sp>
    </p:spTree>
    <p:extLst>
      <p:ext uri="{BB962C8B-B14F-4D97-AF65-F5344CB8AC3E}">
        <p14:creationId xmlns:p14="http://schemas.microsoft.com/office/powerpoint/2010/main" val="6890895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 </a:t>
            </a:r>
            <a:r>
              <a:rPr lang="ar-SA" dirty="0" smtClean="0"/>
              <a:t>الرغبة</a:t>
            </a:r>
            <a:r>
              <a:rPr lang="ar-SA" baseline="0" dirty="0" smtClean="0"/>
              <a:t> في الصلاة</a:t>
            </a:r>
            <a:endParaRPr lang="he-IL" dirty="0"/>
          </a:p>
        </p:txBody>
      </p:sp>
      <p:sp>
        <p:nvSpPr>
          <p:cNvPr id="4" name="عنصر نائب لرقم الشريحة 3"/>
          <p:cNvSpPr>
            <a:spLocks noGrp="1"/>
          </p:cNvSpPr>
          <p:nvPr>
            <p:ph type="sldNum" sz="quarter" idx="10"/>
          </p:nvPr>
        </p:nvSpPr>
        <p:spPr/>
        <p:txBody>
          <a:bodyPr/>
          <a:lstStyle/>
          <a:p>
            <a:fld id="{95107F28-11D0-4E9C-8048-576E68E359F0}" type="slidenum">
              <a:rPr lang="he-IL" smtClean="0"/>
              <a:pPr/>
              <a:t>4</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A268E1F0-F9CE-4331-A5D0-09307857B4B4}" type="datetimeFigureOut">
              <a:rPr lang="en-US" smtClean="0"/>
              <a:pPr/>
              <a:t>5/22/2013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DDF60E8-C15B-4E4C-A0AE-55624C1BE1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A268E1F0-F9CE-4331-A5D0-09307857B4B4}" type="datetimeFigureOut">
              <a:rPr lang="en-US" smtClean="0"/>
              <a:pPr/>
              <a:t>5/22/2013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DDF60E8-C15B-4E4C-A0AE-55624C1BE1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A268E1F0-F9CE-4331-A5D0-09307857B4B4}" type="datetimeFigureOut">
              <a:rPr lang="en-US" smtClean="0"/>
              <a:pPr/>
              <a:t>5/22/2013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DDF60E8-C15B-4E4C-A0AE-55624C1BE1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A268E1F0-F9CE-4331-A5D0-09307857B4B4}" type="datetimeFigureOut">
              <a:rPr lang="en-US" smtClean="0"/>
              <a:pPr/>
              <a:t>5/22/2013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DDF60E8-C15B-4E4C-A0AE-55624C1BE1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268E1F0-F9CE-4331-A5D0-09307857B4B4}" type="datetimeFigureOut">
              <a:rPr lang="en-US" smtClean="0"/>
              <a:pPr/>
              <a:t>5/22/2013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DDF60E8-C15B-4E4C-A0AE-55624C1BE1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A268E1F0-F9CE-4331-A5D0-09307857B4B4}" type="datetimeFigureOut">
              <a:rPr lang="en-US" smtClean="0"/>
              <a:pPr/>
              <a:t>5/22/2013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2DDF60E8-C15B-4E4C-A0AE-55624C1BE1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A268E1F0-F9CE-4331-A5D0-09307857B4B4}" type="datetimeFigureOut">
              <a:rPr lang="en-US" smtClean="0"/>
              <a:pPr/>
              <a:t>5/22/2013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2DDF60E8-C15B-4E4C-A0AE-55624C1BE1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A268E1F0-F9CE-4331-A5D0-09307857B4B4}" type="datetimeFigureOut">
              <a:rPr lang="en-US" smtClean="0"/>
              <a:pPr/>
              <a:t>5/22/2013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2DDF60E8-C15B-4E4C-A0AE-55624C1BE1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268E1F0-F9CE-4331-A5D0-09307857B4B4}" type="datetimeFigureOut">
              <a:rPr lang="en-US" smtClean="0"/>
              <a:pPr/>
              <a:t>5/22/2013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2DDF60E8-C15B-4E4C-A0AE-55624C1BE1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268E1F0-F9CE-4331-A5D0-09307857B4B4}" type="datetimeFigureOut">
              <a:rPr lang="en-US" smtClean="0"/>
              <a:pPr/>
              <a:t>5/22/2013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2DDF60E8-C15B-4E4C-A0AE-55624C1BE1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268E1F0-F9CE-4331-A5D0-09307857B4B4}" type="datetimeFigureOut">
              <a:rPr lang="en-US" smtClean="0"/>
              <a:pPr/>
              <a:t>5/22/2013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2DDF60E8-C15B-4E4C-A0AE-55624C1BE1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8E1F0-F9CE-4331-A5D0-09307857B4B4}" type="datetimeFigureOut">
              <a:rPr lang="en-US" smtClean="0"/>
              <a:pPr/>
              <a:t>5/22/2013</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F60E8-C15B-4E4C-A0AE-55624C1BE1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gif"/></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gif"/></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il/url?sa=i&amp;rct=j&amp;q=%D8%B1%D8%AC%D9%84+%D9%83%D8%A7%D8%B1%D8%AA%D9%88%D9%86&amp;source=images&amp;cd=&amp;cad=rja&amp;docid=Pg1nJt2wZXbg7M&amp;tbnid=QyRlpfARjiZZtM:&amp;ved=0CAUQjRw&amp;url=http://mahawees.com/2011/05/13/sales-art/&amp;ei=Aph3UaH6N8WlO6q4gPAD&amp;psig=AFQjCNFtMlb7zbSnTIccInDjsT6PkFQULA&amp;ust=1366878426281884"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il/url?sa=i&amp;rct=j&amp;q=%D8%B1%D8%AC%D9%84+%D9%83%D8%A7%D8%B1%D8%AA%D9%88%D9%86&amp;source=images&amp;cd=&amp;cad=rja&amp;docid=Pg1nJt2wZXbg7M&amp;tbnid=QyRlpfARjiZZtM:&amp;ved=0CAUQjRw&amp;url=http://mahawees.com/2011/05/13/sales-art/&amp;ei=Aph3UaH6N8WlO6q4gPAD&amp;psig=AFQjCNFtMlb7zbSnTIccInDjsT6PkFQULA&amp;ust=1366878426281884" TargetMode="External"/><Relationship Id="rId7"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hyperlink" Target="http://www.google.co.il/url?sa=i&amp;rct=j&amp;q=&amp;esrc=s&amp;frm=1&amp;source=images&amp;cd=&amp;cad=rja&amp;docid=iOb_1yvk5Ui4nM&amp;tbnid=ZeajngO6VFCQkM:&amp;ved=0CAUQjRw&amp;url=http://www.presentermedia.com/index.php?target=closeup&amp;maincat=animsp&amp;id=717&amp;ei=B36CUc6WGYfRtAb01IDwCQ&amp;psig=AFQjCNFVmPoIo2Lyw1zMfNbTv5oYtsUcTQ&amp;ust=1367592714176340" TargetMode="Externa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il/url?sa=i&amp;rct=j&amp;q=&amp;esrc=s&amp;frm=1&amp;source=images&amp;cd=&amp;cad=rja&amp;docid=OnQMGAMp_P3IuM&amp;tbnid=ZNSRrqrSHZ1DNM:&amp;ved=0CAUQjRw&amp;url=http://arabic.rt.com/forum/showthread.php/171570-%D9%85%D9%81%D8%A7%D8%AA%D9%8A%D8%AD-%D8%A8%D8%A7%D9%84%D8%B5%D9%88%D8%B1&amp;ei=2X6CUcKOA9HktQbZtYHICQ&amp;psig=AFQjCNHokP_b2_8ZJKdi7ZfD6p7vcSlRCQ&amp;ust=1367593029316238"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www.google.co.il/url?sa=i&amp;rct=j&amp;q=&amp;esrc=s&amp;frm=1&amp;source=images&amp;cd=&amp;cad=rja&amp;docid=OnQMGAMp_P3IuM&amp;tbnid=ZNSRrqrSHZ1DNM:&amp;ved=0CAUQjRw&amp;url=http://arabic.rt.com/forum/showthread.php/171570-%D9%85%D9%81%D8%A7%D8%AA%D9%8A%D8%AD-%D8%A8%D8%A7%D9%84%D8%B5%D9%88%D8%B1&amp;ei=2X6CUcKOA9HktQbZtYHICQ&amp;psig=AFQjCNHokP_b2_8ZJKdi7ZfD6p7vcSlRCQ&amp;ust=136759302931623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35.jpeg"/><Relationship Id="rId7" Type="http://schemas.openxmlformats.org/officeDocument/2006/relationships/hyperlink" Target="http://www.google.co.il/url?sa=i&amp;rct=j&amp;q=&amp;esrc=s&amp;frm=1&amp;source=images&amp;cd=&amp;cad=rja&amp;docid=OnQMGAMp_P3IuM&amp;tbnid=ZNSRrqrSHZ1DNM:&amp;ved=0CAUQjRw&amp;url=http://arabic.rt.com/forum/showthread.php/171570-%D9%85%D9%81%D8%A7%D8%AA%D9%8A%D8%AD-%D8%A8%D8%A7%D9%84%D8%B5%D9%88%D8%B1&amp;ei=2X6CUcKOA9HktQbZtYHICQ&amp;psig=AFQjCNHokP_b2_8ZJKdi7ZfD6p7vcSlRCQ&amp;ust=1367593029316238" TargetMode="External"/><Relationship Id="rId2" Type="http://schemas.openxmlformats.org/officeDocument/2006/relationships/hyperlink" Target="http://www.google.co.il/url?sa=i&amp;rct=j&amp;q=&amp;esrc=s&amp;frm=1&amp;source=images&amp;cd=&amp;cad=rja&amp;docid=jG3jvRax46SbxM&amp;tbnid=IUpBtBVl0vambM:&amp;ved=0CAUQjRw&amp;url=http://www.omardo.com/blog/archives/tag/%D9%86%D9%82%D8%B4&amp;ei=z4uCUYeCEsrAtAbB_oAw&amp;psig=AFQjCNGid2LHJ6NbBPd_AU-RaHiSmH2WXw&amp;ust=1367596353526503" TargetMode="Externa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il/url?sa=i&amp;rct=j&amp;q=%D8%B1%D8%AC%D9%84+%D9%83%D8%A7%D8%B1%D8%AA%D9%88%D9%86&amp;source=images&amp;cd=&amp;cad=rja&amp;docid=Pg1nJt2wZXbg7M&amp;tbnid=QyRlpfARjiZZtM:&amp;ved=0CAUQjRw&amp;url=http://mahawees.com/2011/05/13/sales-art/&amp;ei=Aph3UaH6N8WlO6q4gPAD&amp;psig=AFQjCNFtMlb7zbSnTIccInDjsT6PkFQULA&amp;ust=1366878426281884"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google.co.il/url?sa=i&amp;rct=j&amp;q=%D8%A7%D9%86%D9%85%D8%A7%20%D8%A7%D9%84%D8%A7%D8%B9%D9%85%D8%A7%D9%84%20%D8%A8%D8%A7%D9%84%D9%86%D9%8A%D8%A7%D8%AA&amp;source=images&amp;cd=&amp;cad=rja&amp;docid=WOsSUzqhzCq9MM&amp;tbnid=WztalmGHSSAoCM:&amp;ved=0CAUQjRw&amp;url=http://araseel.tumblr.com/post/15293884502&amp;ei=B6t3Ue7XL4SeO5L8gYgI&amp;psig=AFQjCNFD9z0DWthAoaoznP74Vt-4XidU8g&amp;ust=136688342240453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cstate="print"/>
          <a:srcRect l="32602" t="21420" r="19204" b="15581"/>
          <a:stretch>
            <a:fillRect/>
          </a:stretch>
        </p:blipFill>
        <p:spPr bwMode="auto">
          <a:xfrm>
            <a:off x="0" y="0"/>
            <a:ext cx="9144000" cy="6858000"/>
          </a:xfrm>
          <a:prstGeom prst="rect">
            <a:avLst/>
          </a:prstGeom>
          <a:noFill/>
          <a:ln w="9525">
            <a:noFill/>
            <a:miter lim="800000"/>
            <a:headEnd/>
            <a:tailEnd/>
          </a:ln>
        </p:spPr>
      </p:pic>
      <p:sp>
        <p:nvSpPr>
          <p:cNvPr id="9" name="مستطيل 8"/>
          <p:cNvSpPr/>
          <p:nvPr/>
        </p:nvSpPr>
        <p:spPr>
          <a:xfrm>
            <a:off x="395536" y="2348880"/>
            <a:ext cx="4464496" cy="4154984"/>
          </a:xfrm>
          <a:prstGeom prst="rect">
            <a:avLst/>
          </a:prstGeom>
        </p:spPr>
        <p:txBody>
          <a:bodyPr wrap="square">
            <a:spAutoFit/>
          </a:bodyPr>
          <a:lstStyle/>
          <a:p>
            <a:pPr algn="ctr"/>
            <a:r>
              <a:rPr lang="ar-SA" sz="2400" b="1" dirty="0" smtClean="0">
                <a:ln w="19050">
                  <a:solidFill>
                    <a:srgbClr val="EEECE1">
                      <a:lumMod val="75000"/>
                    </a:srgbClr>
                  </a:solidFill>
                  <a:prstDash val="solid"/>
                </a:ln>
                <a:solidFill>
                  <a:srgbClr val="F79646">
                    <a:lumMod val="50000"/>
                  </a:srgbClr>
                </a:solidFill>
                <a:effectLst>
                  <a:outerShdw blurRad="50000" dist="50800" dir="7500000" algn="tl">
                    <a:srgbClr val="000000">
                      <a:shade val="5000"/>
                      <a:alpha val="35000"/>
                    </a:srgbClr>
                  </a:outerShdw>
                </a:effectLst>
                <a:latin typeface="Traditional Arabic" pitchFamily="18" charset="-78"/>
                <a:cs typeface="Traditional Arabic" pitchFamily="18" charset="-78"/>
              </a:rPr>
              <a:t>عَنْ أَبِي هُرَيْرَةَ رضي الله عنه أَنَّ النَّبِيَّ صلى الله عليه وسلم دَخَلَ الْمَسْجِدَ، فَدَخَلَ رَجُلٌ فَصَلَّى، ثُمَّ جَاءَ فَسَلَّمَ عَلَى النَّبِيِّ صلى الله عليه وسلم فَقَالَ : ارْجِعْ فَصَلِّ، فَإِنَّك لَمْ تُصَلِّ . فَرَجَعَ فَصَلَّى كَمَا صَلَّى، ثُمَّ جَاءَ فَسَلَّمَ عَلَى النَّبِيِّ صلى الله عليه وسلم فَقَالَ: ارْجِعْ فَصَلِّ، فَإِنَّك لَمْ تُصَلِّ - ثَلاثاً - فَقَالَ : وَاَلَّذِي بَعَثَكَ بِالْحَقِّ لا أُحْسِنُ غَيْرَهُ، فَعَلِّمْنِي، فَقَالَ: إذَا قُمْتَ إلَى الصَّلاةِ فَكَبِّرْ، ثُمَّ اقْرَأْ مَا تَيَسَّرَ معك مِنْ الْقُرْآنِ، ثُمَّ ارْكَعْ حَتَّى تَطْمَئِنَّ رَاكِعاً، ثُمَّ ارْفَعْ حَتَّى تَعْتَدِلَ قَائِماً، ثُمَّ اُسْجُدْ حَتَّى تَطْمَئِنَّ سَاجِداً، ثُمَّ ارْفَعْ حَتَّى تَطْمَئِنَّ جَالِساً . وَافْعَلْ ذَلِكَ فِي صَلاتِكَ </a:t>
            </a:r>
            <a:r>
              <a:rPr lang="ar-SA" sz="2400" b="1" dirty="0" err="1" smtClean="0">
                <a:ln w="19050">
                  <a:solidFill>
                    <a:srgbClr val="EEECE1">
                      <a:lumMod val="75000"/>
                    </a:srgbClr>
                  </a:solidFill>
                  <a:prstDash val="solid"/>
                </a:ln>
                <a:solidFill>
                  <a:srgbClr val="F79646">
                    <a:lumMod val="50000"/>
                  </a:srgbClr>
                </a:solidFill>
                <a:effectLst>
                  <a:outerShdw blurRad="50000" dist="50800" dir="7500000" algn="tl">
                    <a:srgbClr val="000000">
                      <a:shade val="5000"/>
                      <a:alpha val="35000"/>
                    </a:srgbClr>
                  </a:outerShdw>
                </a:effectLst>
                <a:latin typeface="Traditional Arabic" pitchFamily="18" charset="-78"/>
                <a:cs typeface="Traditional Arabic" pitchFamily="18" charset="-78"/>
              </a:rPr>
              <a:t>كُلِّهَا .</a:t>
            </a:r>
            <a:endParaRPr lang="ar-SA" sz="2400" b="1" dirty="0">
              <a:ln w="19050">
                <a:solidFill>
                  <a:srgbClr val="EEECE1">
                    <a:lumMod val="75000"/>
                  </a:srgbClr>
                </a:solidFill>
                <a:prstDash val="solid"/>
              </a:ln>
              <a:solidFill>
                <a:srgbClr val="F79646">
                  <a:lumMod val="50000"/>
                </a:srgbClr>
              </a:solidFill>
              <a:effectLst>
                <a:outerShdw blurRad="50000" dist="50800" dir="7500000" algn="tl">
                  <a:srgbClr val="000000">
                    <a:shade val="5000"/>
                    <a:alpha val="35000"/>
                  </a:srgbClr>
                </a:outerShdw>
              </a:effectLst>
              <a:latin typeface="Traditional Arabic" pitchFamily="18" charset="-78"/>
              <a:cs typeface="Traditional Arabic" pitchFamily="18" charset="-78"/>
            </a:endParaRPr>
          </a:p>
        </p:txBody>
      </p:sp>
      <p:sp>
        <p:nvSpPr>
          <p:cNvPr id="10" name="شكل بيضاوي 9"/>
          <p:cNvSpPr/>
          <p:nvPr/>
        </p:nvSpPr>
        <p:spPr>
          <a:xfrm>
            <a:off x="7020272" y="2924944"/>
            <a:ext cx="1944216" cy="1944216"/>
          </a:xfrm>
          <a:prstGeom prst="ellipse">
            <a:avLst/>
          </a:prstGeom>
          <a:solidFill>
            <a:schemeClr val="accent5">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rgbClr val="EEECE1">
                    <a:lumMod val="90000"/>
                  </a:srgbClr>
                </a:solidFill>
              </a:rPr>
              <a:t>استخرج اركان الصلاة من الحديث الوارد</a:t>
            </a:r>
            <a:endParaRPr lang="en-US" dirty="0">
              <a:solidFill>
                <a:srgbClr val="EEECE1">
                  <a:lumMod val="90000"/>
                </a:srgbClr>
              </a:solidFill>
            </a:endParaRPr>
          </a:p>
        </p:txBody>
      </p:sp>
    </p:spTree>
    <p:extLst>
      <p:ext uri="{BB962C8B-B14F-4D97-AF65-F5344CB8AC3E}">
        <p14:creationId xmlns:p14="http://schemas.microsoft.com/office/powerpoint/2010/main" val="2389928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مستطيل 23"/>
          <p:cNvSpPr/>
          <p:nvPr/>
        </p:nvSpPr>
        <p:spPr>
          <a:xfrm>
            <a:off x="467544" y="0"/>
            <a:ext cx="144016"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4"/>
          <p:cNvPicPr>
            <a:picLocks noChangeAspect="1" noChangeArrowheads="1"/>
          </p:cNvPicPr>
          <p:nvPr/>
        </p:nvPicPr>
        <p:blipFill>
          <a:blip r:embed="rId2" cstate="print"/>
          <a:srcRect/>
          <a:stretch>
            <a:fillRect/>
          </a:stretch>
        </p:blipFill>
        <p:spPr bwMode="auto">
          <a:xfrm>
            <a:off x="611560" y="1196752"/>
            <a:ext cx="634365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مربع نص 16"/>
          <p:cNvSpPr txBox="1"/>
          <p:nvPr/>
        </p:nvSpPr>
        <p:spPr>
          <a:xfrm>
            <a:off x="2627784" y="1628800"/>
            <a:ext cx="3168352" cy="584775"/>
          </a:xfrm>
          <a:prstGeom prst="rect">
            <a:avLst/>
          </a:prstGeom>
          <a:noFill/>
        </p:spPr>
        <p:txBody>
          <a:bodyPr wrap="square" rtlCol="0">
            <a:spAutoFit/>
          </a:bodyPr>
          <a:lstStyle/>
          <a:p>
            <a:pPr algn="ctr"/>
            <a:r>
              <a:rPr lang="ar-SA" sz="3200" b="1" dirty="0" smtClean="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rPr>
              <a:t>السجود مرتين في كل ركعة </a:t>
            </a:r>
            <a:endParaRPr lang="en-US" sz="3200" b="1" dirty="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endParaRPr>
          </a:p>
        </p:txBody>
      </p:sp>
      <p:sp>
        <p:nvSpPr>
          <p:cNvPr id="19" name="مستطيل 18"/>
          <p:cNvSpPr/>
          <p:nvPr/>
        </p:nvSpPr>
        <p:spPr>
          <a:xfrm>
            <a:off x="0" y="404664"/>
            <a:ext cx="9144000" cy="14401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مستطيل 19"/>
          <p:cNvSpPr/>
          <p:nvPr/>
        </p:nvSpPr>
        <p:spPr>
          <a:xfrm>
            <a:off x="0" y="692696"/>
            <a:ext cx="9144000" cy="14401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مستطيل 20"/>
          <p:cNvSpPr/>
          <p:nvPr/>
        </p:nvSpPr>
        <p:spPr>
          <a:xfrm>
            <a:off x="0" y="116632"/>
            <a:ext cx="9144000" cy="14401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مستطيل 21"/>
          <p:cNvSpPr/>
          <p:nvPr/>
        </p:nvSpPr>
        <p:spPr>
          <a:xfrm>
            <a:off x="0" y="6021288"/>
            <a:ext cx="9144000" cy="3600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smtClean="0">
                <a:solidFill>
                  <a:schemeClr val="tx1"/>
                </a:solidFill>
                <a:latin typeface="Traditional Arabic" pitchFamily="18" charset="-78"/>
                <a:cs typeface="Traditional Arabic" pitchFamily="18" charset="-78"/>
              </a:rPr>
              <a:t>لا يجوز وضع احدى القدمين على الاخرى أثناء السجود لأن من فعل ذلك فقد سجد على ستة أعضاء وليس على سبعة.</a:t>
            </a:r>
            <a:endParaRPr lang="en-US" sz="2000" dirty="0">
              <a:solidFill>
                <a:schemeClr val="tx1"/>
              </a:solidFill>
              <a:latin typeface="Traditional Arabic" pitchFamily="18" charset="-78"/>
              <a:cs typeface="Traditional Arabic" pitchFamily="18" charset="-78"/>
            </a:endParaRPr>
          </a:p>
        </p:txBody>
      </p:sp>
      <p:sp>
        <p:nvSpPr>
          <p:cNvPr id="23" name="مستطيل 22"/>
          <p:cNvSpPr/>
          <p:nvPr/>
        </p:nvSpPr>
        <p:spPr>
          <a:xfrm>
            <a:off x="0" y="6525344"/>
            <a:ext cx="9144000" cy="14401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ربع نص 10"/>
          <p:cNvSpPr txBox="1"/>
          <p:nvPr/>
        </p:nvSpPr>
        <p:spPr>
          <a:xfrm>
            <a:off x="467544" y="3861048"/>
            <a:ext cx="5688632" cy="830997"/>
          </a:xfrm>
          <a:prstGeom prst="rect">
            <a:avLst/>
          </a:prstGeom>
          <a:noFill/>
        </p:spPr>
        <p:txBody>
          <a:bodyPr wrap="square" rtlCol="1">
            <a:spAutoFit/>
          </a:bodyPr>
          <a:lstStyle/>
          <a:p>
            <a:pPr algn="r"/>
            <a:r>
              <a:rPr lang="ar-SA" sz="2400" dirty="0" smtClean="0">
                <a:latin typeface="Traditional Arabic" pitchFamily="18" charset="-78"/>
                <a:cs typeface="Traditional Arabic" pitchFamily="18" charset="-78"/>
              </a:rPr>
              <a:t>أي السجود على الاعضاء السبعة وتمكينها على </a:t>
            </a:r>
            <a:r>
              <a:rPr lang="ar-SA" sz="2400" dirty="0" err="1" smtClean="0">
                <a:latin typeface="Traditional Arabic" pitchFamily="18" charset="-78"/>
                <a:cs typeface="Traditional Arabic" pitchFamily="18" charset="-78"/>
              </a:rPr>
              <a:t>الارض .</a:t>
            </a:r>
            <a:r>
              <a:rPr lang="ar-SA" sz="2400" dirty="0" smtClean="0">
                <a:latin typeface="Traditional Arabic" pitchFamily="18" charset="-78"/>
                <a:cs typeface="Traditional Arabic" pitchFamily="18" charset="-78"/>
              </a:rPr>
              <a:t>  </a:t>
            </a:r>
          </a:p>
          <a:p>
            <a:pPr algn="r"/>
            <a:r>
              <a:rPr lang="ar-SA" sz="2400" dirty="0" smtClean="0">
                <a:latin typeface="Traditional Arabic" pitchFamily="18" charset="-78"/>
                <a:cs typeface="Traditional Arabic" pitchFamily="18" charset="-78"/>
              </a:rPr>
              <a:t>الاعضاء السبعة هي: الجبهة </a:t>
            </a:r>
            <a:r>
              <a:rPr lang="ar-SA" sz="2400" dirty="0" err="1" smtClean="0">
                <a:latin typeface="Traditional Arabic" pitchFamily="18" charset="-78"/>
                <a:cs typeface="Traditional Arabic" pitchFamily="18" charset="-78"/>
              </a:rPr>
              <a:t>والانف</a:t>
            </a:r>
            <a:r>
              <a:rPr lang="ar-SA" sz="2400" dirty="0" smtClean="0">
                <a:latin typeface="Traditional Arabic" pitchFamily="18" charset="-78"/>
                <a:cs typeface="Traditional Arabic" pitchFamily="18" charset="-78"/>
              </a:rPr>
              <a:t>، اليدان، الركبتان، وأطراف القدمين</a:t>
            </a:r>
            <a:endParaRPr lang="he-IL" sz="2400" dirty="0">
              <a:latin typeface="Traditional Arabic" pitchFamily="18" charset="-78"/>
            </a:endParaRPr>
          </a:p>
        </p:txBody>
      </p:sp>
      <p:pic>
        <p:nvPicPr>
          <p:cNvPr id="12" name="صورة 11" descr="PrayerBook05ap29.gif"/>
          <p:cNvPicPr>
            <a:picLocks noChangeAspect="1"/>
          </p:cNvPicPr>
          <p:nvPr/>
        </p:nvPicPr>
        <p:blipFill>
          <a:blip r:embed="rId3" cstate="print">
            <a:lum contrast="-40000"/>
          </a:blip>
          <a:stretch>
            <a:fillRect/>
          </a:stretch>
        </p:blipFill>
        <p:spPr>
          <a:xfrm>
            <a:off x="6877050" y="1772816"/>
            <a:ext cx="2266950" cy="1543050"/>
          </a:xfrm>
          <a:prstGeom prst="rect">
            <a:avLst/>
          </a:prstGeom>
        </p:spPr>
      </p:pic>
      <p:pic>
        <p:nvPicPr>
          <p:cNvPr id="13" name="Picture 2" descr="http://muslimprayer.com/en-shafii/files/2012/11/PrayerBook05bp30.gif"/>
          <p:cNvPicPr>
            <a:picLocks noChangeAspect="1" noChangeArrowheads="1"/>
          </p:cNvPicPr>
          <p:nvPr/>
        </p:nvPicPr>
        <p:blipFill>
          <a:blip r:embed="rId4" cstate="print"/>
          <a:srcRect/>
          <a:stretch>
            <a:fillRect/>
          </a:stretch>
        </p:blipFill>
        <p:spPr bwMode="auto">
          <a:xfrm>
            <a:off x="6991350" y="3356992"/>
            <a:ext cx="2152650" cy="2305050"/>
          </a:xfrm>
          <a:prstGeom prst="rect">
            <a:avLst/>
          </a:prstGeom>
          <a:noFill/>
        </p:spPr>
      </p:pic>
      <p:cxnSp>
        <p:nvCxnSpPr>
          <p:cNvPr id="15" name="رابط كسهم مستقيم 14"/>
          <p:cNvCxnSpPr/>
          <p:nvPr/>
        </p:nvCxnSpPr>
        <p:spPr>
          <a:xfrm flipV="1">
            <a:off x="7164288" y="5373216"/>
            <a:ext cx="792088"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6" name="شكل بيضاوي 25"/>
          <p:cNvSpPr/>
          <p:nvPr/>
        </p:nvSpPr>
        <p:spPr>
          <a:xfrm>
            <a:off x="5868144" y="4365104"/>
            <a:ext cx="1656184" cy="1584176"/>
          </a:xfrm>
          <a:prstGeom prst="ellipse">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ar-SA" sz="2000" b="1" dirty="0" smtClean="0">
                <a:solidFill>
                  <a:schemeClr val="tx1"/>
                </a:solidFill>
                <a:latin typeface="Traditional Arabic" pitchFamily="18" charset="-78"/>
                <a:cs typeface="Traditional Arabic" pitchFamily="18" charset="-78"/>
              </a:rPr>
              <a:t>هل يجوز أن نضع احدى القدمين على </a:t>
            </a:r>
            <a:r>
              <a:rPr lang="ar-SA" sz="2000" b="1" dirty="0" err="1" smtClean="0">
                <a:solidFill>
                  <a:schemeClr val="tx1"/>
                </a:solidFill>
                <a:latin typeface="Traditional Arabic" pitchFamily="18" charset="-78"/>
                <a:cs typeface="Traditional Arabic" pitchFamily="18" charset="-78"/>
              </a:rPr>
              <a:t>الاخرى؟؟</a:t>
            </a:r>
            <a:endParaRPr lang="ar-SA" sz="2000" b="1" dirty="0" smtClean="0">
              <a:solidFill>
                <a:schemeClr val="tx1"/>
              </a:solidFill>
              <a:latin typeface="Traditional Arabic" pitchFamily="18" charset="-78"/>
              <a:cs typeface="Traditional Arabic" pitchFamily="18" charset="-78"/>
            </a:endParaRPr>
          </a:p>
          <a:p>
            <a:pPr algn="ctr"/>
            <a:r>
              <a:rPr lang="ar-SA" sz="2000" b="1" dirty="0" smtClean="0">
                <a:solidFill>
                  <a:schemeClr val="tx1"/>
                </a:solidFill>
                <a:latin typeface="Traditional Arabic" pitchFamily="18" charset="-78"/>
                <a:cs typeface="Traditional Arabic" pitchFamily="18" charset="-78"/>
              </a:rPr>
              <a:t>ولماذا؟</a:t>
            </a:r>
            <a:endParaRPr lang="he-IL" b="1" dirty="0">
              <a:solidFill>
                <a:schemeClr val="tx1"/>
              </a:solidFill>
              <a:latin typeface="Traditional Arabic" pitchFamily="18" charset="-78"/>
            </a:endParaRPr>
          </a:p>
        </p:txBody>
      </p:sp>
      <p:pic>
        <p:nvPicPr>
          <p:cNvPr id="38914" name="Picture 2" descr="http://img176.imageshack.us/img176/7647/34178752.gif"/>
          <p:cNvPicPr>
            <a:picLocks noChangeAspect="1" noChangeArrowheads="1" noCrop="1"/>
          </p:cNvPicPr>
          <p:nvPr/>
        </p:nvPicPr>
        <p:blipFill>
          <a:blip r:embed="rId5" cstate="print"/>
          <a:srcRect/>
          <a:stretch>
            <a:fillRect/>
          </a:stretch>
        </p:blipFill>
        <p:spPr bwMode="auto">
          <a:xfrm flipH="1">
            <a:off x="539552" y="4581128"/>
            <a:ext cx="1872208" cy="149847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مستطيل 23"/>
          <p:cNvSpPr/>
          <p:nvPr/>
        </p:nvSpPr>
        <p:spPr>
          <a:xfrm>
            <a:off x="467544" y="0"/>
            <a:ext cx="144016"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4"/>
          <p:cNvPicPr>
            <a:picLocks noChangeAspect="1" noChangeArrowheads="1"/>
          </p:cNvPicPr>
          <p:nvPr/>
        </p:nvPicPr>
        <p:blipFill>
          <a:blip r:embed="rId2" cstate="print"/>
          <a:srcRect/>
          <a:stretch>
            <a:fillRect/>
          </a:stretch>
        </p:blipFill>
        <p:spPr bwMode="auto">
          <a:xfrm>
            <a:off x="899592" y="1124744"/>
            <a:ext cx="634365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مربع نص 16"/>
          <p:cNvSpPr txBox="1"/>
          <p:nvPr/>
        </p:nvSpPr>
        <p:spPr>
          <a:xfrm>
            <a:off x="2699792" y="1628800"/>
            <a:ext cx="3168352" cy="646331"/>
          </a:xfrm>
          <a:prstGeom prst="rect">
            <a:avLst/>
          </a:prstGeom>
          <a:noFill/>
        </p:spPr>
        <p:txBody>
          <a:bodyPr wrap="square" rtlCol="0">
            <a:spAutoFit/>
          </a:bodyPr>
          <a:lstStyle/>
          <a:p>
            <a:pPr algn="ctr"/>
            <a:r>
              <a:rPr lang="ar-SA" sz="3600" b="1" dirty="0" smtClean="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rPr>
              <a:t>الجلوس بين السجدتين</a:t>
            </a:r>
            <a:endParaRPr lang="en-US" sz="3600" b="1" dirty="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endParaRPr>
          </a:p>
        </p:txBody>
      </p:sp>
      <p:sp>
        <p:nvSpPr>
          <p:cNvPr id="19" name="مستطيل 18"/>
          <p:cNvSpPr/>
          <p:nvPr/>
        </p:nvSpPr>
        <p:spPr>
          <a:xfrm>
            <a:off x="0" y="404664"/>
            <a:ext cx="9144000" cy="14401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مستطيل 19"/>
          <p:cNvSpPr/>
          <p:nvPr/>
        </p:nvSpPr>
        <p:spPr>
          <a:xfrm>
            <a:off x="0" y="692696"/>
            <a:ext cx="9144000" cy="14401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مستطيل 20"/>
          <p:cNvSpPr/>
          <p:nvPr/>
        </p:nvSpPr>
        <p:spPr>
          <a:xfrm>
            <a:off x="0" y="116632"/>
            <a:ext cx="9144000" cy="14401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مستطيل 21"/>
          <p:cNvSpPr/>
          <p:nvPr/>
        </p:nvSpPr>
        <p:spPr>
          <a:xfrm>
            <a:off x="0" y="6237312"/>
            <a:ext cx="9144000" cy="1440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مستطيل 22"/>
          <p:cNvSpPr/>
          <p:nvPr/>
        </p:nvSpPr>
        <p:spPr>
          <a:xfrm>
            <a:off x="0" y="6525344"/>
            <a:ext cx="9144000" cy="14401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ربع نص 10"/>
          <p:cNvSpPr txBox="1"/>
          <p:nvPr/>
        </p:nvSpPr>
        <p:spPr>
          <a:xfrm>
            <a:off x="1331640" y="3861048"/>
            <a:ext cx="5256584" cy="830997"/>
          </a:xfrm>
          <a:prstGeom prst="rect">
            <a:avLst/>
          </a:prstGeom>
          <a:noFill/>
        </p:spPr>
        <p:txBody>
          <a:bodyPr wrap="square" rtlCol="1">
            <a:spAutoFit/>
          </a:bodyPr>
          <a:lstStyle/>
          <a:p>
            <a:pPr algn="r"/>
            <a:r>
              <a:rPr lang="ar-SA" sz="2400" dirty="0" smtClean="0">
                <a:latin typeface="Traditional Arabic" pitchFamily="18" charset="-78"/>
                <a:cs typeface="Traditional Arabic" pitchFamily="18" charset="-78"/>
              </a:rPr>
              <a:t>يجب أن يكون في كل ركعة ودليل ذلك قوله صلى الله عليه وسلم للمسيء في صلاته:“ ثم ارفع حتى تعتدل </a:t>
            </a:r>
            <a:r>
              <a:rPr lang="ar-SA" sz="2400" dirty="0" err="1" smtClean="0">
                <a:latin typeface="Traditional Arabic" pitchFamily="18" charset="-78"/>
                <a:cs typeface="Traditional Arabic" pitchFamily="18" charset="-78"/>
              </a:rPr>
              <a:t>جالسا“</a:t>
            </a:r>
            <a:r>
              <a:rPr lang="ar-SA" sz="2400" dirty="0" smtClean="0">
                <a:latin typeface="Traditional Arabic" pitchFamily="18" charset="-78"/>
                <a:cs typeface="Traditional Arabic" pitchFamily="18" charset="-78"/>
              </a:rPr>
              <a:t> </a:t>
            </a:r>
            <a:endParaRPr lang="he-IL" sz="2400" dirty="0">
              <a:latin typeface="Traditional Arabic" pitchFamily="18" charset="-78"/>
            </a:endParaRPr>
          </a:p>
        </p:txBody>
      </p:sp>
      <p:pic>
        <p:nvPicPr>
          <p:cNvPr id="35844" name="Picture 4" descr="http://muslimprayer.com/en-shafii/files/2012/11/PrayerBook06p31.gif"/>
          <p:cNvPicPr>
            <a:picLocks noChangeAspect="1" noChangeArrowheads="1"/>
          </p:cNvPicPr>
          <p:nvPr/>
        </p:nvPicPr>
        <p:blipFill>
          <a:blip r:embed="rId3" cstate="print"/>
          <a:srcRect/>
          <a:stretch>
            <a:fillRect/>
          </a:stretch>
        </p:blipFill>
        <p:spPr bwMode="auto">
          <a:xfrm>
            <a:off x="7181850" y="1124744"/>
            <a:ext cx="1962150" cy="2552700"/>
          </a:xfrm>
          <a:prstGeom prst="rect">
            <a:avLst/>
          </a:prstGeom>
          <a:noFill/>
        </p:spPr>
      </p:pic>
      <p:pic>
        <p:nvPicPr>
          <p:cNvPr id="35846" name="Picture 6" descr="http://muslimprayer.com/en-shafii/files/2012/11/PrayerBook06ap31.gif"/>
          <p:cNvPicPr>
            <a:picLocks noChangeAspect="1" noChangeArrowheads="1"/>
          </p:cNvPicPr>
          <p:nvPr/>
        </p:nvPicPr>
        <p:blipFill>
          <a:blip r:embed="rId4" cstate="print"/>
          <a:srcRect/>
          <a:stretch>
            <a:fillRect/>
          </a:stretch>
        </p:blipFill>
        <p:spPr bwMode="auto">
          <a:xfrm>
            <a:off x="7286625" y="3717032"/>
            <a:ext cx="1857375" cy="2495551"/>
          </a:xfrm>
          <a:prstGeom prst="rect">
            <a:avLst/>
          </a:prstGeom>
          <a:noFill/>
        </p:spPr>
      </p:pic>
      <p:pic>
        <p:nvPicPr>
          <p:cNvPr id="37890" name="Picture 2" descr="http://img14.imageshack.us/img14/421/89270017.gif"/>
          <p:cNvPicPr>
            <a:picLocks noChangeAspect="1" noChangeArrowheads="1" noCrop="1"/>
          </p:cNvPicPr>
          <p:nvPr/>
        </p:nvPicPr>
        <p:blipFill>
          <a:blip r:embed="rId5" cstate="print"/>
          <a:srcRect/>
          <a:stretch>
            <a:fillRect/>
          </a:stretch>
        </p:blipFill>
        <p:spPr bwMode="auto">
          <a:xfrm flipH="1">
            <a:off x="755576" y="4581128"/>
            <a:ext cx="1800200" cy="17145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مستطيل 23"/>
          <p:cNvSpPr/>
          <p:nvPr/>
        </p:nvSpPr>
        <p:spPr>
          <a:xfrm>
            <a:off x="467544" y="0"/>
            <a:ext cx="144016"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4"/>
          <p:cNvPicPr>
            <a:picLocks noChangeAspect="1" noChangeArrowheads="1"/>
          </p:cNvPicPr>
          <p:nvPr/>
        </p:nvPicPr>
        <p:blipFill>
          <a:blip r:embed="rId2" cstate="print"/>
          <a:srcRect/>
          <a:stretch>
            <a:fillRect/>
          </a:stretch>
        </p:blipFill>
        <p:spPr bwMode="auto">
          <a:xfrm>
            <a:off x="2555776" y="1052736"/>
            <a:ext cx="634365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مربع نص 16"/>
          <p:cNvSpPr txBox="1"/>
          <p:nvPr/>
        </p:nvSpPr>
        <p:spPr>
          <a:xfrm>
            <a:off x="4716016" y="1484784"/>
            <a:ext cx="3600400" cy="523220"/>
          </a:xfrm>
          <a:prstGeom prst="rect">
            <a:avLst/>
          </a:prstGeom>
          <a:noFill/>
        </p:spPr>
        <p:txBody>
          <a:bodyPr wrap="square" rtlCol="0">
            <a:spAutoFit/>
          </a:bodyPr>
          <a:lstStyle/>
          <a:p>
            <a:pPr algn="ctr"/>
            <a:r>
              <a:rPr lang="ar-SA" sz="2800" b="1" dirty="0" smtClean="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rPr>
              <a:t>الجلوس </a:t>
            </a:r>
            <a:r>
              <a:rPr lang="ar-SA" sz="2800" b="1" dirty="0" smtClean="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rPr>
              <a:t>الأخير </a:t>
            </a:r>
            <a:r>
              <a:rPr lang="ar-SA" sz="2800" b="1" dirty="0" smtClean="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rPr>
              <a:t>وقراءة التشهد فيه</a:t>
            </a:r>
            <a:endParaRPr lang="en-US" sz="2800" b="1" dirty="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endParaRPr>
          </a:p>
        </p:txBody>
      </p:sp>
      <p:sp>
        <p:nvSpPr>
          <p:cNvPr id="19" name="مستطيل 18"/>
          <p:cNvSpPr/>
          <p:nvPr/>
        </p:nvSpPr>
        <p:spPr>
          <a:xfrm>
            <a:off x="0" y="404664"/>
            <a:ext cx="9144000" cy="14401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مستطيل 19"/>
          <p:cNvSpPr/>
          <p:nvPr/>
        </p:nvSpPr>
        <p:spPr>
          <a:xfrm>
            <a:off x="0" y="692696"/>
            <a:ext cx="9144000" cy="14401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مستطيل 20"/>
          <p:cNvSpPr/>
          <p:nvPr/>
        </p:nvSpPr>
        <p:spPr>
          <a:xfrm>
            <a:off x="0" y="116632"/>
            <a:ext cx="9144000" cy="14401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مستطيل 21"/>
          <p:cNvSpPr/>
          <p:nvPr/>
        </p:nvSpPr>
        <p:spPr>
          <a:xfrm>
            <a:off x="0" y="6237312"/>
            <a:ext cx="9144000" cy="1440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مستطيل 22"/>
          <p:cNvSpPr/>
          <p:nvPr/>
        </p:nvSpPr>
        <p:spPr>
          <a:xfrm>
            <a:off x="0" y="6525344"/>
            <a:ext cx="9144000" cy="14401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ربع نص 10"/>
          <p:cNvSpPr txBox="1"/>
          <p:nvPr/>
        </p:nvSpPr>
        <p:spPr>
          <a:xfrm>
            <a:off x="3347864" y="3645024"/>
            <a:ext cx="4968552" cy="830997"/>
          </a:xfrm>
          <a:prstGeom prst="rect">
            <a:avLst/>
          </a:prstGeom>
          <a:noFill/>
        </p:spPr>
        <p:txBody>
          <a:bodyPr wrap="square" rtlCol="1">
            <a:spAutoFit/>
          </a:bodyPr>
          <a:lstStyle/>
          <a:p>
            <a:pPr algn="r"/>
            <a:r>
              <a:rPr lang="ar-SA" sz="2400" dirty="0" smtClean="0">
                <a:latin typeface="Traditional Arabic" pitchFamily="18" charset="-78"/>
                <a:cs typeface="Traditional Arabic" pitchFamily="18" charset="-78"/>
              </a:rPr>
              <a:t>وهو الجلوس في الركعة </a:t>
            </a:r>
            <a:r>
              <a:rPr lang="ar-SA" sz="2400" dirty="0" smtClean="0">
                <a:latin typeface="Traditional Arabic" pitchFamily="18" charset="-78"/>
                <a:cs typeface="Traditional Arabic" pitchFamily="18" charset="-78"/>
              </a:rPr>
              <a:t>الأخيرة </a:t>
            </a:r>
            <a:r>
              <a:rPr lang="ar-SA" sz="2400" dirty="0" smtClean="0">
                <a:latin typeface="Traditional Arabic" pitchFamily="18" charset="-78"/>
                <a:cs typeface="Traditional Arabic" pitchFamily="18" charset="-78"/>
              </a:rPr>
              <a:t>من الصلاة لقراءة التشهد</a:t>
            </a:r>
          </a:p>
          <a:p>
            <a:pPr algn="r"/>
            <a:r>
              <a:rPr lang="ar-SA" sz="2400" dirty="0" smtClean="0">
                <a:latin typeface="Traditional Arabic" pitchFamily="18" charset="-78"/>
                <a:cs typeface="Traditional Arabic" pitchFamily="18" charset="-78"/>
              </a:rPr>
              <a:t>قراءة التشهد: وهي قراءة التحيات والصلاة </a:t>
            </a:r>
            <a:r>
              <a:rPr lang="ar-SA" sz="2400" dirty="0" smtClean="0">
                <a:latin typeface="Traditional Arabic" pitchFamily="18" charset="-78"/>
                <a:cs typeface="Traditional Arabic" pitchFamily="18" charset="-78"/>
              </a:rPr>
              <a:t>الإبراهيمية</a:t>
            </a:r>
            <a:endParaRPr lang="he-IL" dirty="0">
              <a:latin typeface="Traditional Arabic" pitchFamily="18" charset="-78"/>
            </a:endParaRPr>
          </a:p>
        </p:txBody>
      </p:sp>
      <p:pic>
        <p:nvPicPr>
          <p:cNvPr id="34818" name="Picture 2" descr="http://muslimprayer.com/en-shafii/files/2012/11/PrayerBook08bp33.gif"/>
          <p:cNvPicPr>
            <a:picLocks noChangeAspect="1" noChangeArrowheads="1"/>
          </p:cNvPicPr>
          <p:nvPr/>
        </p:nvPicPr>
        <p:blipFill>
          <a:blip r:embed="rId3" cstate="print"/>
          <a:srcRect/>
          <a:stretch>
            <a:fillRect/>
          </a:stretch>
        </p:blipFill>
        <p:spPr bwMode="auto">
          <a:xfrm>
            <a:off x="323528" y="2276872"/>
            <a:ext cx="2088232" cy="2905125"/>
          </a:xfrm>
          <a:prstGeom prst="rect">
            <a:avLst/>
          </a:prstGeom>
          <a:noFill/>
        </p:spPr>
      </p:pic>
      <p:pic>
        <p:nvPicPr>
          <p:cNvPr id="36866" name="Picture 2" descr="http://img6.imageshack.us/img6/3408/99145482.gif"/>
          <p:cNvPicPr>
            <a:picLocks noChangeAspect="1" noChangeArrowheads="1" noCrop="1"/>
          </p:cNvPicPr>
          <p:nvPr/>
        </p:nvPicPr>
        <p:blipFill>
          <a:blip r:embed="rId4" cstate="print"/>
          <a:srcRect/>
          <a:stretch>
            <a:fillRect/>
          </a:stretch>
        </p:blipFill>
        <p:spPr bwMode="auto">
          <a:xfrm>
            <a:off x="1259632" y="4725144"/>
            <a:ext cx="2286000" cy="17145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مستطيل 23"/>
          <p:cNvSpPr/>
          <p:nvPr/>
        </p:nvSpPr>
        <p:spPr>
          <a:xfrm>
            <a:off x="467544" y="0"/>
            <a:ext cx="144016"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4"/>
          <p:cNvPicPr>
            <a:picLocks noChangeAspect="1" noChangeArrowheads="1"/>
          </p:cNvPicPr>
          <p:nvPr/>
        </p:nvPicPr>
        <p:blipFill>
          <a:blip r:embed="rId2" cstate="print"/>
          <a:srcRect/>
          <a:stretch>
            <a:fillRect/>
          </a:stretch>
        </p:blipFill>
        <p:spPr bwMode="auto">
          <a:xfrm>
            <a:off x="755576" y="1268760"/>
            <a:ext cx="634365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مربع نص 16"/>
          <p:cNvSpPr txBox="1"/>
          <p:nvPr/>
        </p:nvSpPr>
        <p:spPr>
          <a:xfrm>
            <a:off x="3563888" y="1628800"/>
            <a:ext cx="1728192" cy="830997"/>
          </a:xfrm>
          <a:prstGeom prst="rect">
            <a:avLst/>
          </a:prstGeom>
          <a:noFill/>
        </p:spPr>
        <p:txBody>
          <a:bodyPr wrap="square" rtlCol="0">
            <a:spAutoFit/>
          </a:bodyPr>
          <a:lstStyle/>
          <a:p>
            <a:pPr algn="ctr"/>
            <a:r>
              <a:rPr lang="ar-SA" sz="4800" b="1" dirty="0" smtClean="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rPr>
              <a:t>التسليم</a:t>
            </a:r>
            <a:endParaRPr lang="en-US" sz="4800" b="1" dirty="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endParaRPr>
          </a:p>
        </p:txBody>
      </p:sp>
      <p:sp>
        <p:nvSpPr>
          <p:cNvPr id="19" name="مستطيل 18"/>
          <p:cNvSpPr/>
          <p:nvPr/>
        </p:nvSpPr>
        <p:spPr>
          <a:xfrm>
            <a:off x="0" y="404664"/>
            <a:ext cx="9144000" cy="14401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مستطيل 19"/>
          <p:cNvSpPr/>
          <p:nvPr/>
        </p:nvSpPr>
        <p:spPr>
          <a:xfrm>
            <a:off x="0" y="692696"/>
            <a:ext cx="9144000" cy="14401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مستطيل 20"/>
          <p:cNvSpPr/>
          <p:nvPr/>
        </p:nvSpPr>
        <p:spPr>
          <a:xfrm>
            <a:off x="0" y="116632"/>
            <a:ext cx="9144000" cy="14401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مستطيل 21"/>
          <p:cNvSpPr/>
          <p:nvPr/>
        </p:nvSpPr>
        <p:spPr>
          <a:xfrm>
            <a:off x="0" y="6237312"/>
            <a:ext cx="9144000" cy="1440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مستطيل 22"/>
          <p:cNvSpPr/>
          <p:nvPr/>
        </p:nvSpPr>
        <p:spPr>
          <a:xfrm>
            <a:off x="0" y="6525344"/>
            <a:ext cx="9144000" cy="14401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ربع نص 10"/>
          <p:cNvSpPr txBox="1"/>
          <p:nvPr/>
        </p:nvSpPr>
        <p:spPr>
          <a:xfrm>
            <a:off x="1187624" y="3789040"/>
            <a:ext cx="5112568" cy="830997"/>
          </a:xfrm>
          <a:prstGeom prst="rect">
            <a:avLst/>
          </a:prstGeom>
          <a:noFill/>
        </p:spPr>
        <p:txBody>
          <a:bodyPr wrap="square" rtlCol="1">
            <a:spAutoFit/>
          </a:bodyPr>
          <a:lstStyle/>
          <a:p>
            <a:pPr algn="r"/>
            <a:r>
              <a:rPr lang="ar-SA" sz="2400" dirty="0" smtClean="0">
                <a:latin typeface="Traditional Arabic" pitchFamily="18" charset="-78"/>
                <a:cs typeface="Traditional Arabic" pitchFamily="18" charset="-78"/>
              </a:rPr>
              <a:t>وهو الخروج من الصلاة </a:t>
            </a:r>
            <a:r>
              <a:rPr lang="ar-SA" sz="2400" dirty="0" err="1" smtClean="0">
                <a:latin typeface="Traditional Arabic" pitchFamily="18" charset="-78"/>
                <a:cs typeface="Traditional Arabic" pitchFamily="18" charset="-78"/>
              </a:rPr>
              <a:t>بقول: </a:t>
            </a:r>
            <a:r>
              <a:rPr lang="ar-SA" sz="2400" dirty="0" smtClean="0">
                <a:latin typeface="Traditional Arabic" pitchFamily="18" charset="-78"/>
                <a:cs typeface="Traditional Arabic" pitchFamily="18" charset="-78"/>
              </a:rPr>
              <a:t>” السلام عليكم ورحمة </a:t>
            </a:r>
            <a:r>
              <a:rPr lang="ar-SA" sz="2400" dirty="0" err="1" smtClean="0">
                <a:latin typeface="Traditional Arabic" pitchFamily="18" charset="-78"/>
                <a:cs typeface="Traditional Arabic" pitchFamily="18" charset="-78"/>
              </a:rPr>
              <a:t>الله“</a:t>
            </a:r>
            <a:endParaRPr lang="ar-SA" sz="2400" dirty="0" smtClean="0">
              <a:latin typeface="Traditional Arabic" pitchFamily="18" charset="-78"/>
              <a:cs typeface="Traditional Arabic" pitchFamily="18" charset="-78"/>
            </a:endParaRPr>
          </a:p>
          <a:p>
            <a:pPr algn="r"/>
            <a:r>
              <a:rPr lang="ar-SA" sz="2400" dirty="0" smtClean="0">
                <a:latin typeface="Traditional Arabic" pitchFamily="18" charset="-78"/>
                <a:cs typeface="Traditional Arabic" pitchFamily="18" charset="-78"/>
              </a:rPr>
              <a:t>التسليمة </a:t>
            </a:r>
            <a:r>
              <a:rPr lang="ar-SA" sz="2400" dirty="0" smtClean="0">
                <a:latin typeface="Traditional Arabic" pitchFamily="18" charset="-78"/>
                <a:cs typeface="Traditional Arabic" pitchFamily="18" charset="-78"/>
              </a:rPr>
              <a:t>الأولى </a:t>
            </a:r>
            <a:r>
              <a:rPr lang="ar-SA" sz="2400" dirty="0" smtClean="0">
                <a:latin typeface="Traditional Arabic" pitchFamily="18" charset="-78"/>
                <a:cs typeface="Traditional Arabic" pitchFamily="18" charset="-78"/>
              </a:rPr>
              <a:t>واجبة، والثانية مستحبة</a:t>
            </a:r>
            <a:endParaRPr lang="he-IL" sz="2400" dirty="0">
              <a:latin typeface="Traditional Arabic" pitchFamily="18" charset="-78"/>
            </a:endParaRPr>
          </a:p>
        </p:txBody>
      </p:sp>
      <p:pic>
        <p:nvPicPr>
          <p:cNvPr id="33794" name="Picture 2" descr="http://muslimprayer.com/en-shafii/files/2012/11/PrayerBook10ap35.gif"/>
          <p:cNvPicPr>
            <a:picLocks noChangeAspect="1" noChangeArrowheads="1"/>
          </p:cNvPicPr>
          <p:nvPr/>
        </p:nvPicPr>
        <p:blipFill>
          <a:blip r:embed="rId3" cstate="print"/>
          <a:srcRect/>
          <a:stretch>
            <a:fillRect/>
          </a:stretch>
        </p:blipFill>
        <p:spPr bwMode="auto">
          <a:xfrm>
            <a:off x="7162800" y="836712"/>
            <a:ext cx="1981200" cy="2847976"/>
          </a:xfrm>
          <a:prstGeom prst="rect">
            <a:avLst/>
          </a:prstGeom>
          <a:noFill/>
        </p:spPr>
      </p:pic>
      <p:pic>
        <p:nvPicPr>
          <p:cNvPr id="33796" name="Picture 4" descr="http://muslimprayer.com/en-shafii/files/2012/11/PrayerBook10bp35.gif"/>
          <p:cNvPicPr>
            <a:picLocks noChangeAspect="1" noChangeArrowheads="1"/>
          </p:cNvPicPr>
          <p:nvPr/>
        </p:nvPicPr>
        <p:blipFill>
          <a:blip r:embed="rId4" cstate="print"/>
          <a:srcRect/>
          <a:stretch>
            <a:fillRect/>
          </a:stretch>
        </p:blipFill>
        <p:spPr bwMode="auto">
          <a:xfrm>
            <a:off x="7086600" y="3573016"/>
            <a:ext cx="2057400" cy="2838450"/>
          </a:xfrm>
          <a:prstGeom prst="rect">
            <a:avLst/>
          </a:prstGeom>
          <a:noFill/>
        </p:spPr>
      </p:pic>
      <p:pic>
        <p:nvPicPr>
          <p:cNvPr id="35842" name="Picture 2" descr="http://img84.imageshack.us/img84/1298/98883687.gif"/>
          <p:cNvPicPr>
            <a:picLocks noChangeAspect="1" noChangeArrowheads="1" noCrop="1"/>
          </p:cNvPicPr>
          <p:nvPr/>
        </p:nvPicPr>
        <p:blipFill>
          <a:blip r:embed="rId5" cstate="print"/>
          <a:srcRect/>
          <a:stretch>
            <a:fillRect/>
          </a:stretch>
        </p:blipFill>
        <p:spPr bwMode="auto">
          <a:xfrm>
            <a:off x="0" y="4725144"/>
            <a:ext cx="2286000" cy="17145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مستطيل 23"/>
          <p:cNvSpPr/>
          <p:nvPr/>
        </p:nvSpPr>
        <p:spPr>
          <a:xfrm>
            <a:off x="467544" y="0"/>
            <a:ext cx="144016"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4"/>
          <p:cNvPicPr>
            <a:picLocks noChangeAspect="1" noChangeArrowheads="1"/>
          </p:cNvPicPr>
          <p:nvPr/>
        </p:nvPicPr>
        <p:blipFill>
          <a:blip r:embed="rId2" cstate="print"/>
          <a:srcRect/>
          <a:stretch>
            <a:fillRect/>
          </a:stretch>
        </p:blipFill>
        <p:spPr bwMode="auto">
          <a:xfrm>
            <a:off x="1547664" y="1196752"/>
            <a:ext cx="634365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مربع نص 16"/>
          <p:cNvSpPr txBox="1"/>
          <p:nvPr/>
        </p:nvSpPr>
        <p:spPr>
          <a:xfrm>
            <a:off x="3779912" y="1628800"/>
            <a:ext cx="3168352" cy="584775"/>
          </a:xfrm>
          <a:prstGeom prst="rect">
            <a:avLst/>
          </a:prstGeom>
          <a:noFill/>
        </p:spPr>
        <p:txBody>
          <a:bodyPr wrap="square" rtlCol="0">
            <a:spAutoFit/>
          </a:bodyPr>
          <a:lstStyle/>
          <a:p>
            <a:pPr algn="ctr"/>
            <a:r>
              <a:rPr lang="ar-SA" sz="3200" b="1" dirty="0" smtClean="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rPr>
              <a:t>الطمأنينة في جميع </a:t>
            </a:r>
            <a:r>
              <a:rPr lang="ar-SA" sz="3200" b="1" dirty="0" smtClean="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rPr>
              <a:t>الأركان</a:t>
            </a:r>
            <a:endParaRPr lang="en-US" sz="3200" b="1" dirty="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endParaRPr>
          </a:p>
        </p:txBody>
      </p:sp>
      <p:sp>
        <p:nvSpPr>
          <p:cNvPr id="19" name="مستطيل 18"/>
          <p:cNvSpPr/>
          <p:nvPr/>
        </p:nvSpPr>
        <p:spPr>
          <a:xfrm>
            <a:off x="0" y="404664"/>
            <a:ext cx="9144000" cy="14401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مستطيل 19"/>
          <p:cNvSpPr/>
          <p:nvPr/>
        </p:nvSpPr>
        <p:spPr>
          <a:xfrm>
            <a:off x="0" y="692696"/>
            <a:ext cx="9144000" cy="14401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مستطيل 20"/>
          <p:cNvSpPr/>
          <p:nvPr/>
        </p:nvSpPr>
        <p:spPr>
          <a:xfrm>
            <a:off x="0" y="116632"/>
            <a:ext cx="9144000" cy="14401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مستطيل 21"/>
          <p:cNvSpPr/>
          <p:nvPr/>
        </p:nvSpPr>
        <p:spPr>
          <a:xfrm>
            <a:off x="0" y="6237312"/>
            <a:ext cx="9144000" cy="1440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مستطيل 22"/>
          <p:cNvSpPr/>
          <p:nvPr/>
        </p:nvSpPr>
        <p:spPr>
          <a:xfrm>
            <a:off x="0" y="6525344"/>
            <a:ext cx="9144000" cy="14401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ربع نص 10"/>
          <p:cNvSpPr txBox="1"/>
          <p:nvPr/>
        </p:nvSpPr>
        <p:spPr>
          <a:xfrm>
            <a:off x="1547664" y="3933056"/>
            <a:ext cx="5760640" cy="830997"/>
          </a:xfrm>
          <a:prstGeom prst="rect">
            <a:avLst/>
          </a:prstGeom>
          <a:noFill/>
        </p:spPr>
        <p:txBody>
          <a:bodyPr wrap="square" rtlCol="1">
            <a:spAutoFit/>
          </a:bodyPr>
          <a:lstStyle/>
          <a:p>
            <a:pPr algn="r"/>
            <a:r>
              <a:rPr lang="ar-SA" sz="2400" dirty="0" smtClean="0">
                <a:latin typeface="Traditional Arabic" pitchFamily="18" charset="-78"/>
                <a:cs typeface="Traditional Arabic" pitchFamily="18" charset="-78"/>
              </a:rPr>
              <a:t>وهي الاطمئنان في القيام والركوع </a:t>
            </a:r>
            <a:r>
              <a:rPr lang="ar-SA" sz="2400" dirty="0" err="1" smtClean="0">
                <a:latin typeface="Traditional Arabic" pitchFamily="18" charset="-78"/>
                <a:cs typeface="Traditional Arabic" pitchFamily="18" charset="-78"/>
              </a:rPr>
              <a:t>و...</a:t>
            </a:r>
            <a:r>
              <a:rPr lang="ar-SA" sz="2400" dirty="0" smtClean="0">
                <a:latin typeface="Traditional Arabic" pitchFamily="18" charset="-78"/>
                <a:cs typeface="Traditional Arabic" pitchFamily="18" charset="-78"/>
              </a:rPr>
              <a:t> بحيث يطمئن القلب والجوارح، ويتدبر المصلي </a:t>
            </a:r>
            <a:r>
              <a:rPr lang="ar-SA" sz="2400" dirty="0" smtClean="0">
                <a:latin typeface="Traditional Arabic" pitchFamily="18" charset="-78"/>
                <a:cs typeface="Traditional Arabic" pitchFamily="18" charset="-78"/>
              </a:rPr>
              <a:t>الأقوال والأفعال </a:t>
            </a:r>
            <a:r>
              <a:rPr lang="ar-SA" sz="2400" dirty="0" smtClean="0">
                <a:latin typeface="Traditional Arabic" pitchFamily="18" charset="-78"/>
                <a:cs typeface="Traditional Arabic" pitchFamily="18" charset="-78"/>
              </a:rPr>
              <a:t>التي يفعلها.</a:t>
            </a:r>
            <a:endParaRPr lang="he-IL" sz="2400" dirty="0">
              <a:latin typeface="Traditional Arabic" pitchFamily="18"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مستطيل 23"/>
          <p:cNvSpPr/>
          <p:nvPr/>
        </p:nvSpPr>
        <p:spPr>
          <a:xfrm>
            <a:off x="467544" y="0"/>
            <a:ext cx="144016"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4"/>
          <p:cNvPicPr>
            <a:picLocks noChangeAspect="1" noChangeArrowheads="1"/>
          </p:cNvPicPr>
          <p:nvPr/>
        </p:nvPicPr>
        <p:blipFill>
          <a:blip r:embed="rId2" cstate="print"/>
          <a:srcRect/>
          <a:stretch>
            <a:fillRect/>
          </a:stretch>
        </p:blipFill>
        <p:spPr bwMode="auto">
          <a:xfrm>
            <a:off x="1547664" y="1196752"/>
            <a:ext cx="634365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مربع نص 16"/>
          <p:cNvSpPr txBox="1"/>
          <p:nvPr/>
        </p:nvSpPr>
        <p:spPr>
          <a:xfrm>
            <a:off x="3851920" y="1556792"/>
            <a:ext cx="3168352" cy="769441"/>
          </a:xfrm>
          <a:prstGeom prst="rect">
            <a:avLst/>
          </a:prstGeom>
          <a:noFill/>
        </p:spPr>
        <p:txBody>
          <a:bodyPr wrap="square" rtlCol="0">
            <a:spAutoFit/>
          </a:bodyPr>
          <a:lstStyle/>
          <a:p>
            <a:pPr algn="ctr"/>
            <a:r>
              <a:rPr lang="ar-SA" sz="4400" b="1" dirty="0" smtClean="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rPr>
              <a:t>الترتيب بين </a:t>
            </a:r>
            <a:r>
              <a:rPr lang="ar-SA" sz="4400" b="1" dirty="0" smtClean="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rPr>
              <a:t>الأركان</a:t>
            </a:r>
            <a:endParaRPr lang="en-US" sz="4400" b="1" dirty="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endParaRPr>
          </a:p>
        </p:txBody>
      </p:sp>
      <p:sp>
        <p:nvSpPr>
          <p:cNvPr id="19" name="مستطيل 18"/>
          <p:cNvSpPr/>
          <p:nvPr/>
        </p:nvSpPr>
        <p:spPr>
          <a:xfrm>
            <a:off x="0" y="404664"/>
            <a:ext cx="9144000" cy="14401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مستطيل 19"/>
          <p:cNvSpPr/>
          <p:nvPr/>
        </p:nvSpPr>
        <p:spPr>
          <a:xfrm>
            <a:off x="0" y="692696"/>
            <a:ext cx="9144000" cy="14401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مستطيل 20"/>
          <p:cNvSpPr/>
          <p:nvPr/>
        </p:nvSpPr>
        <p:spPr>
          <a:xfrm>
            <a:off x="0" y="116632"/>
            <a:ext cx="9144000" cy="14401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مستطيل 21"/>
          <p:cNvSpPr/>
          <p:nvPr/>
        </p:nvSpPr>
        <p:spPr>
          <a:xfrm>
            <a:off x="0" y="6237312"/>
            <a:ext cx="9144000" cy="1440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مستطيل 22"/>
          <p:cNvSpPr/>
          <p:nvPr/>
        </p:nvSpPr>
        <p:spPr>
          <a:xfrm>
            <a:off x="0" y="6525344"/>
            <a:ext cx="9144000" cy="14401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ربع نص 10"/>
          <p:cNvSpPr txBox="1"/>
          <p:nvPr/>
        </p:nvSpPr>
        <p:spPr>
          <a:xfrm>
            <a:off x="1763688" y="3645024"/>
            <a:ext cx="5724128" cy="954107"/>
          </a:xfrm>
          <a:prstGeom prst="rect">
            <a:avLst/>
          </a:prstGeom>
          <a:noFill/>
        </p:spPr>
        <p:txBody>
          <a:bodyPr wrap="square" rtlCol="1">
            <a:spAutoFit/>
          </a:bodyPr>
          <a:lstStyle/>
          <a:p>
            <a:pPr algn="r"/>
            <a:r>
              <a:rPr lang="ar-SA" sz="2800" dirty="0" smtClean="0">
                <a:latin typeface="Traditional Arabic" pitchFamily="18" charset="-78"/>
                <a:cs typeface="Traditional Arabic" pitchFamily="18" charset="-78"/>
              </a:rPr>
              <a:t>أي أن يبدأ بالنية وتكبيرة </a:t>
            </a:r>
            <a:r>
              <a:rPr lang="ar-SA" sz="2800" dirty="0" smtClean="0">
                <a:latin typeface="Traditional Arabic" pitchFamily="18" charset="-78"/>
                <a:cs typeface="Traditional Arabic" pitchFamily="18" charset="-78"/>
              </a:rPr>
              <a:t>الإحرام</a:t>
            </a:r>
            <a:r>
              <a:rPr lang="ar-SA" sz="2800" dirty="0" smtClean="0">
                <a:latin typeface="Traditional Arabic" pitchFamily="18" charset="-78"/>
                <a:cs typeface="Traditional Arabic" pitchFamily="18" charset="-78"/>
              </a:rPr>
              <a:t>، ثم الفاتحة، ثم الركوع فالاعتدال، السجود... وهكذا</a:t>
            </a:r>
            <a:endParaRPr lang="he-IL" sz="2800" dirty="0">
              <a:latin typeface="Traditional Arabic" pitchFamily="18"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4" name="Picture 11" descr="http://mahawees.com/wp-content/uploads/2011/05/4366374-sales-man-cartoon-artwork-line-art-with-empty-balloon.jpg">
            <a:hlinkClick r:id="rId2"/>
          </p:cNvPr>
          <p:cNvPicPr>
            <a:picLocks noChangeAspect="1" noChangeArrowheads="1"/>
          </p:cNvPicPr>
          <p:nvPr/>
        </p:nvPicPr>
        <p:blipFill>
          <a:blip r:embed="rId3" cstate="print">
            <a:clrChange>
              <a:clrFrom>
                <a:srgbClr val="FFFFFF"/>
              </a:clrFrom>
              <a:clrTo>
                <a:srgbClr val="FFFFFF">
                  <a:alpha val="0"/>
                </a:srgbClr>
              </a:clrTo>
            </a:clrChange>
          </a:blip>
          <a:srcRect l="28912" r="25750" b="67169"/>
          <a:stretch>
            <a:fillRect/>
          </a:stretch>
        </p:blipFill>
        <p:spPr bwMode="auto">
          <a:xfrm>
            <a:off x="395536" y="0"/>
            <a:ext cx="2232248" cy="1512168"/>
          </a:xfrm>
          <a:prstGeom prst="rect">
            <a:avLst/>
          </a:prstGeom>
          <a:noFill/>
          <a:effectLst>
            <a:reflection blurRad="6350" stA="50000" endA="300" endPos="90000" dir="5400000" sy="-100000" algn="bl" rotWithShape="0"/>
            <a:softEdge rad="12700"/>
          </a:effectLst>
        </p:spPr>
      </p:pic>
      <p:pic>
        <p:nvPicPr>
          <p:cNvPr id="12" name="Picture 5" descr="C:\Users\Amar\Pictures\happy_mother__s_day_by_do0oba-d508kmu.jpg"/>
          <p:cNvPicPr>
            <a:picLocks noChangeAspect="1" noChangeArrowheads="1"/>
          </p:cNvPicPr>
          <p:nvPr/>
        </p:nvPicPr>
        <p:blipFill>
          <a:blip r:embed="rId4" cstate="print"/>
          <a:srcRect t="64799" r="68950"/>
          <a:stretch>
            <a:fillRect/>
          </a:stretch>
        </p:blipFill>
        <p:spPr bwMode="auto">
          <a:xfrm>
            <a:off x="323528" y="1340768"/>
            <a:ext cx="4392488" cy="3168352"/>
          </a:xfrm>
          <a:prstGeom prst="cloudCallout">
            <a:avLst>
              <a:gd name="adj1" fmla="val -31737"/>
              <a:gd name="adj2" fmla="val -15744"/>
            </a:avLst>
          </a:prstGeom>
          <a:noFill/>
        </p:spPr>
      </p:pic>
      <p:sp>
        <p:nvSpPr>
          <p:cNvPr id="14" name="مربع نص 13"/>
          <p:cNvSpPr txBox="1"/>
          <p:nvPr/>
        </p:nvSpPr>
        <p:spPr>
          <a:xfrm>
            <a:off x="611560" y="1628800"/>
            <a:ext cx="3816424" cy="2246769"/>
          </a:xfrm>
          <a:prstGeom prst="rect">
            <a:avLst/>
          </a:prstGeom>
          <a:noFill/>
        </p:spPr>
        <p:txBody>
          <a:bodyPr wrap="square" rtlCol="0">
            <a:spAutoFit/>
          </a:bodyPr>
          <a:lstStyle/>
          <a:p>
            <a:pPr algn="justLow" rtl="1"/>
            <a:r>
              <a:rPr lang="ar-SA" sz="2800" b="1" dirty="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إ</a:t>
            </a:r>
            <a:r>
              <a:rPr lang="ar-SA" sz="28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ذا </a:t>
            </a:r>
            <a:r>
              <a:rPr lang="ar-SA" sz="28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تعمدت أن تترك الركن عمدا فصلاتك باطلة وعليك إعادتها. </a:t>
            </a:r>
          </a:p>
          <a:p>
            <a:pPr algn="justLow" rtl="1"/>
            <a:r>
              <a:rPr lang="ar-SA" sz="28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أما </a:t>
            </a:r>
            <a:r>
              <a:rPr lang="ar-SA" sz="28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إذا </a:t>
            </a:r>
            <a:r>
              <a:rPr lang="ar-SA" sz="28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تركته ناسيا أو جاهلا فإنه يجب عليك أن تأتي به وبما بعده، وعليك أيضا أن تسجد سجود السهو </a:t>
            </a:r>
            <a:endParaRPr lang="en-US" sz="2800" b="1" dirty="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endParaRPr>
          </a:p>
        </p:txBody>
      </p:sp>
      <p:pic>
        <p:nvPicPr>
          <p:cNvPr id="1026" name="Picture 2" descr="C:\Users\User\Desktop\תיקיה חדשה (2)\644620_538593136192610_1948760049_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724128" y="3438128"/>
            <a:ext cx="3419872" cy="3419872"/>
          </a:xfrm>
          <a:prstGeom prst="rect">
            <a:avLst/>
          </a:prstGeom>
          <a:noFill/>
        </p:spPr>
      </p:pic>
      <p:sp>
        <p:nvSpPr>
          <p:cNvPr id="9" name="مربع نص 8"/>
          <p:cNvSpPr txBox="1"/>
          <p:nvPr/>
        </p:nvSpPr>
        <p:spPr>
          <a:xfrm>
            <a:off x="5076056" y="2636912"/>
            <a:ext cx="3816424" cy="646331"/>
          </a:xfrm>
          <a:prstGeom prst="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justLow" rtl="1"/>
            <a:r>
              <a:rPr lang="ar-SA" sz="36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وماذا أفعل </a:t>
            </a:r>
            <a:r>
              <a:rPr lang="ar-SA" sz="36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إن </a:t>
            </a:r>
            <a:r>
              <a:rPr lang="ar-SA" sz="36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نسيت ركنا؟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8" presetClass="entr" presetSubtype="0" accel="5000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8" presetClass="entr" presetSubtype="0" accel="5000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12"/>
                                        </p:tgtEl>
                                        <p:attrNameLst>
                                          <p:attrName>ppt_y</p:attrName>
                                        </p:attrNameLst>
                                      </p:cBhvr>
                                      <p:tavLst>
                                        <p:tav tm="0">
                                          <p:val>
                                            <p:strVal val="#ppt_y"/>
                                          </p:val>
                                        </p:tav>
                                        <p:tav tm="100000">
                                          <p:val>
                                            <p:strVal val="#ppt_y"/>
                                          </p:val>
                                        </p:tav>
                                      </p:tavLst>
                                    </p:anim>
                                    <p:animEffect transition="in" filter="fade">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5367" name="Picture 7" descr="C:\Users\Amar\Pictures\qasam_by_al3fo-d5h9ic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Picture 11" descr="http://mahawees.com/wp-content/uploads/2011/05/4366374-sales-man-cartoon-artwork-line-art-with-empty-balloon.jpg">
            <a:hlinkClick r:id="rId3"/>
          </p:cNvPr>
          <p:cNvPicPr>
            <a:picLocks noChangeAspect="1" noChangeArrowheads="1"/>
          </p:cNvPicPr>
          <p:nvPr/>
        </p:nvPicPr>
        <p:blipFill>
          <a:blip r:embed="rId4" cstate="print">
            <a:clrChange>
              <a:clrFrom>
                <a:srgbClr val="FFFFFF"/>
              </a:clrFrom>
              <a:clrTo>
                <a:srgbClr val="FFFFFF">
                  <a:alpha val="0"/>
                </a:srgbClr>
              </a:clrTo>
            </a:clrChange>
          </a:blip>
          <a:srcRect l="28912" r="25750" b="67169"/>
          <a:stretch>
            <a:fillRect/>
          </a:stretch>
        </p:blipFill>
        <p:spPr bwMode="auto">
          <a:xfrm flipH="1">
            <a:off x="6300192" y="0"/>
            <a:ext cx="2088232" cy="1512168"/>
          </a:xfrm>
          <a:prstGeom prst="rect">
            <a:avLst/>
          </a:prstGeom>
          <a:noFill/>
          <a:effectLst>
            <a:softEdge rad="12700"/>
          </a:effectLst>
        </p:spPr>
      </p:pic>
      <p:pic>
        <p:nvPicPr>
          <p:cNvPr id="11" name="Picture 5" descr="C:\Users\Amar\Pictures\happy_mother__s_day_by_do0oba-d508kmu.jpg"/>
          <p:cNvPicPr>
            <a:picLocks noChangeAspect="1" noChangeArrowheads="1"/>
          </p:cNvPicPr>
          <p:nvPr/>
        </p:nvPicPr>
        <p:blipFill>
          <a:blip r:embed="rId5" cstate="print"/>
          <a:srcRect b="20339"/>
          <a:stretch>
            <a:fillRect/>
          </a:stretch>
        </p:blipFill>
        <p:spPr bwMode="auto">
          <a:xfrm>
            <a:off x="539552" y="1412776"/>
            <a:ext cx="7920880" cy="3744416"/>
          </a:xfrm>
          <a:prstGeom prst="rect">
            <a:avLst/>
          </a:prstGeom>
          <a:noFill/>
        </p:spPr>
      </p:pic>
      <p:pic>
        <p:nvPicPr>
          <p:cNvPr id="12" name="Picture 5" descr="C:\Users\Amar\Pictures\happy_mother__s_day_by_do0oba-d508kmu.jpg"/>
          <p:cNvPicPr>
            <a:picLocks noChangeAspect="1" noChangeArrowheads="1"/>
          </p:cNvPicPr>
          <p:nvPr/>
        </p:nvPicPr>
        <p:blipFill>
          <a:blip r:embed="rId5" cstate="print"/>
          <a:srcRect t="64799" r="68950"/>
          <a:stretch>
            <a:fillRect/>
          </a:stretch>
        </p:blipFill>
        <p:spPr bwMode="auto">
          <a:xfrm>
            <a:off x="3923928" y="2564904"/>
            <a:ext cx="1910248" cy="1624236"/>
          </a:xfrm>
          <a:prstGeom prst="rect">
            <a:avLst/>
          </a:prstGeom>
          <a:noFill/>
        </p:spPr>
      </p:pic>
      <p:pic>
        <p:nvPicPr>
          <p:cNvPr id="13" name="Picture 5" descr="C:\Users\Amar\Pictures\happy_mother__s_day_by_do0oba-d508kmu.jpg"/>
          <p:cNvPicPr>
            <a:picLocks noChangeAspect="1" noChangeArrowheads="1"/>
          </p:cNvPicPr>
          <p:nvPr/>
        </p:nvPicPr>
        <p:blipFill>
          <a:blip r:embed="rId5" cstate="print"/>
          <a:srcRect t="64799" r="68950"/>
          <a:stretch>
            <a:fillRect/>
          </a:stretch>
        </p:blipFill>
        <p:spPr bwMode="auto">
          <a:xfrm>
            <a:off x="3491880" y="3068960"/>
            <a:ext cx="1656184" cy="1408212"/>
          </a:xfrm>
          <a:prstGeom prst="rect">
            <a:avLst/>
          </a:prstGeom>
          <a:noFill/>
          <a:effectLst>
            <a:softEdge rad="317500"/>
          </a:effectLst>
        </p:spPr>
      </p:pic>
      <p:sp>
        <p:nvSpPr>
          <p:cNvPr id="14" name="مربع نص 13"/>
          <p:cNvSpPr txBox="1"/>
          <p:nvPr/>
        </p:nvSpPr>
        <p:spPr>
          <a:xfrm>
            <a:off x="899592" y="2348880"/>
            <a:ext cx="7200800" cy="1754326"/>
          </a:xfrm>
          <a:prstGeom prst="rect">
            <a:avLst/>
          </a:prstGeom>
          <a:noFill/>
        </p:spPr>
        <p:txBody>
          <a:bodyPr wrap="square" rtlCol="0">
            <a:spAutoFit/>
          </a:bodyPr>
          <a:lstStyle/>
          <a:p>
            <a:pPr algn="justLow" rtl="1"/>
            <a:r>
              <a:rPr lang="ar-SA" sz="36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حسنا يا </a:t>
            </a:r>
            <a:r>
              <a:rPr lang="ar-SA" sz="3600" b="1" dirty="0" err="1"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أعزائي</a:t>
            </a:r>
            <a:r>
              <a:rPr lang="ar-SA" sz="36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 </a:t>
            </a:r>
            <a:r>
              <a:rPr lang="ar-SA" sz="36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هنالك باب مقفل ولا يمكن فتحه </a:t>
            </a:r>
            <a:r>
              <a:rPr lang="ar-SA" sz="36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إلا</a:t>
            </a:r>
            <a:r>
              <a:rPr lang="ar-SA" sz="36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 </a:t>
            </a:r>
            <a:r>
              <a:rPr lang="ar-SA" sz="36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بمفتاح </a:t>
            </a:r>
            <a:r>
              <a:rPr lang="ar-SA" sz="36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خاص، </a:t>
            </a:r>
            <a:r>
              <a:rPr lang="ar-SA" sz="36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ولكي تفتحه وتدخل </a:t>
            </a:r>
            <a:r>
              <a:rPr lang="ar-SA" sz="36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إلى </a:t>
            </a:r>
            <a:r>
              <a:rPr lang="ar-SA" sz="36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المرحلة الثانية ما عليك إلا </a:t>
            </a:r>
            <a:r>
              <a:rPr lang="ar-SA" sz="36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أن </a:t>
            </a:r>
            <a:r>
              <a:rPr lang="ar-SA" sz="36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تجيب </a:t>
            </a:r>
            <a:r>
              <a:rPr lang="ar-SA" sz="36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عن الأسئلة </a:t>
            </a:r>
            <a:r>
              <a:rPr lang="ar-SA" sz="36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التالية </a:t>
            </a:r>
            <a:endParaRPr lang="en-US" sz="3600" b="1" dirty="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endParaRPr>
          </a:p>
        </p:txBody>
      </p:sp>
      <p:pic>
        <p:nvPicPr>
          <p:cNvPr id="31746" name="Picture 2" descr="http://content.presentermedia.com/files/animsp/00000000/717/house_lock_key_insert_door_md_wm.gif">
            <a:hlinkClick r:id="rId6"/>
          </p:cNvPr>
          <p:cNvPicPr>
            <a:picLocks noChangeAspect="1" noChangeArrowheads="1" noCrop="1"/>
          </p:cNvPicPr>
          <p:nvPr/>
        </p:nvPicPr>
        <p:blipFill>
          <a:blip r:embed="rId7" cstate="print">
            <a:clrChange>
              <a:clrFrom>
                <a:srgbClr val="FFFFFF"/>
              </a:clrFrom>
              <a:clrTo>
                <a:srgbClr val="FFFFFF">
                  <a:alpha val="0"/>
                </a:srgbClr>
              </a:clrTo>
            </a:clrChange>
          </a:blip>
          <a:srcRect/>
          <a:stretch>
            <a:fillRect/>
          </a:stretch>
        </p:blipFill>
        <p:spPr bwMode="auto">
          <a:xfrm>
            <a:off x="611560" y="3284984"/>
            <a:ext cx="2095500" cy="20955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31746"/>
                                        </p:tgtEl>
                                        <p:attrNameLst>
                                          <p:attrName>style.visibility</p:attrName>
                                        </p:attrNameLst>
                                      </p:cBhvr>
                                      <p:to>
                                        <p:strVal val="visible"/>
                                      </p:to>
                                    </p:set>
                                    <p:anim calcmode="lin" valueType="num">
                                      <p:cBhvr>
                                        <p:cTn id="21" dur="1000" fill="hold"/>
                                        <p:tgtEl>
                                          <p:spTgt spid="31746"/>
                                        </p:tgtEl>
                                        <p:attrNameLst>
                                          <p:attrName>ppt_w</p:attrName>
                                        </p:attrNameLst>
                                      </p:cBhvr>
                                      <p:tavLst>
                                        <p:tav tm="0">
                                          <p:val>
                                            <p:fltVal val="0"/>
                                          </p:val>
                                        </p:tav>
                                        <p:tav tm="100000">
                                          <p:val>
                                            <p:strVal val="#ppt_w"/>
                                          </p:val>
                                        </p:tav>
                                      </p:tavLst>
                                    </p:anim>
                                    <p:anim calcmode="lin" valueType="num">
                                      <p:cBhvr>
                                        <p:cTn id="22" dur="1000" fill="hold"/>
                                        <p:tgtEl>
                                          <p:spTgt spid="31746"/>
                                        </p:tgtEl>
                                        <p:attrNameLst>
                                          <p:attrName>ppt_h</p:attrName>
                                        </p:attrNameLst>
                                      </p:cBhvr>
                                      <p:tavLst>
                                        <p:tav tm="0">
                                          <p:val>
                                            <p:fltVal val="0"/>
                                          </p:val>
                                        </p:tav>
                                        <p:tav tm="100000">
                                          <p:val>
                                            <p:strVal val="#ppt_h"/>
                                          </p:val>
                                        </p:tav>
                                      </p:tavLst>
                                    </p:anim>
                                    <p:anim calcmode="lin" valueType="num">
                                      <p:cBhvr>
                                        <p:cTn id="23" dur="1000" fill="hold"/>
                                        <p:tgtEl>
                                          <p:spTgt spid="31746"/>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174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a:xfrm>
            <a:off x="0" y="1268760"/>
            <a:ext cx="9144000" cy="4320480"/>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عنصر نائب للمحتوى 2"/>
          <p:cNvSpPr>
            <a:spLocks noGrp="1"/>
          </p:cNvSpPr>
          <p:nvPr>
            <p:ph idx="1"/>
          </p:nvPr>
        </p:nvSpPr>
        <p:spPr>
          <a:xfrm>
            <a:off x="0" y="1772816"/>
            <a:ext cx="8229600" cy="648072"/>
          </a:xfrm>
        </p:spPr>
        <p:txBody>
          <a:bodyPr/>
          <a:lstStyle/>
          <a:p>
            <a:pPr algn="r">
              <a:buNone/>
            </a:pPr>
            <a:r>
              <a:rPr lang="ar-SA" sz="3600" dirty="0" smtClean="0">
                <a:latin typeface="Traditional Arabic" pitchFamily="18" charset="-78"/>
                <a:cs typeface="Traditional Arabic" pitchFamily="18" charset="-78"/>
              </a:rPr>
              <a:t>ميز بين أركان الصلاة الفعلية وأركان الصلاة </a:t>
            </a:r>
            <a:r>
              <a:rPr lang="ar-SA" sz="3600" dirty="0" err="1" smtClean="0">
                <a:latin typeface="Traditional Arabic" pitchFamily="18" charset="-78"/>
                <a:cs typeface="Traditional Arabic" pitchFamily="18" charset="-78"/>
              </a:rPr>
              <a:t>القولية</a:t>
            </a:r>
            <a:endParaRPr lang="ar-SA" sz="3600" dirty="0" smtClean="0">
              <a:latin typeface="Traditional Arabic" pitchFamily="18" charset="-78"/>
              <a:cs typeface="Traditional Arabic" pitchFamily="18" charset="-78"/>
            </a:endParaRPr>
          </a:p>
          <a:p>
            <a:pPr algn="r">
              <a:buNone/>
            </a:pPr>
            <a:endParaRPr lang="ar-SA" dirty="0" smtClean="0"/>
          </a:p>
          <a:p>
            <a:pPr algn="r">
              <a:buNone/>
            </a:pPr>
            <a:endParaRPr lang="ar-SA" dirty="0" smtClean="0"/>
          </a:p>
        </p:txBody>
      </p:sp>
      <p:graphicFrame>
        <p:nvGraphicFramePr>
          <p:cNvPr id="4" name="جدول 3"/>
          <p:cNvGraphicFramePr>
            <a:graphicFrameLocks noGrp="1"/>
          </p:cNvGraphicFramePr>
          <p:nvPr>
            <p:extLst>
              <p:ext uri="{D42A27DB-BD31-4B8C-83A1-F6EECF244321}">
                <p14:modId xmlns:p14="http://schemas.microsoft.com/office/powerpoint/2010/main" val="2092028260"/>
              </p:ext>
            </p:extLst>
          </p:nvPr>
        </p:nvGraphicFramePr>
        <p:xfrm>
          <a:off x="1475656" y="2636912"/>
          <a:ext cx="6096000" cy="2682240"/>
        </p:xfrm>
        <a:graphic>
          <a:graphicData uri="http://schemas.openxmlformats.org/drawingml/2006/table">
            <a:tbl>
              <a:tblPr rtl="1" firstRow="1" bandRow="1">
                <a:tableStyleId>{5DA37D80-6434-44D0-A028-1B22A696006F}</a:tableStyleId>
              </a:tblPr>
              <a:tblGrid>
                <a:gridCol w="3048000"/>
                <a:gridCol w="3048000"/>
              </a:tblGrid>
              <a:tr h="370840">
                <a:tc>
                  <a:txBody>
                    <a:bodyPr/>
                    <a:lstStyle/>
                    <a:p>
                      <a:pPr algn="ctr" rtl="1"/>
                      <a:r>
                        <a:rPr lang="ar-SA" sz="2400" dirty="0" smtClean="0">
                          <a:latin typeface="Traditional Arabic" pitchFamily="18" charset="-78"/>
                          <a:cs typeface="Traditional Arabic" pitchFamily="18" charset="-78"/>
                        </a:rPr>
                        <a:t>أركان </a:t>
                      </a:r>
                      <a:r>
                        <a:rPr lang="ar-SA" sz="2400" dirty="0" smtClean="0">
                          <a:latin typeface="Traditional Arabic" pitchFamily="18" charset="-78"/>
                          <a:cs typeface="Traditional Arabic" pitchFamily="18" charset="-78"/>
                        </a:rPr>
                        <a:t>الصلاة الفعلية</a:t>
                      </a:r>
                      <a:endParaRPr lang="he-IL" sz="2400" dirty="0">
                        <a:latin typeface="Traditional Arabic" pitchFamily="18" charset="-78"/>
                      </a:endParaRPr>
                    </a:p>
                  </a:txBody>
                  <a:tcPr/>
                </a:tc>
                <a:tc>
                  <a:txBody>
                    <a:bodyPr/>
                    <a:lstStyle/>
                    <a:p>
                      <a:pPr algn="ctr" rtl="1"/>
                      <a:r>
                        <a:rPr lang="ar-SA" sz="2400" dirty="0" smtClean="0">
                          <a:latin typeface="Traditional Arabic" pitchFamily="18" charset="-78"/>
                          <a:cs typeface="Traditional Arabic" pitchFamily="18" charset="-78"/>
                        </a:rPr>
                        <a:t>أركان الصلاة </a:t>
                      </a:r>
                      <a:r>
                        <a:rPr lang="ar-SA" sz="2400" dirty="0" err="1" smtClean="0">
                          <a:latin typeface="Traditional Arabic" pitchFamily="18" charset="-78"/>
                          <a:cs typeface="Traditional Arabic" pitchFamily="18" charset="-78"/>
                        </a:rPr>
                        <a:t>القولية</a:t>
                      </a:r>
                      <a:endParaRPr lang="he-IL" sz="2400" dirty="0">
                        <a:latin typeface="Traditional Arabic" pitchFamily="18" charset="-78"/>
                      </a:endParaRPr>
                    </a:p>
                  </a:txBody>
                  <a:tcPr/>
                </a:tc>
              </a:tr>
              <a:tr h="370840">
                <a:tc>
                  <a:txBody>
                    <a:bodyPr/>
                    <a:lstStyle/>
                    <a:p>
                      <a:pPr rtl="1"/>
                      <a:endParaRPr lang="he-IL"/>
                    </a:p>
                  </a:txBody>
                  <a:tcPr/>
                </a:tc>
                <a:tc>
                  <a:txBody>
                    <a:bodyPr/>
                    <a:lstStyle/>
                    <a:p>
                      <a:pPr rtl="1"/>
                      <a:endParaRPr lang="he-IL"/>
                    </a:p>
                  </a:txBody>
                  <a:tcPr/>
                </a:tc>
              </a:tr>
              <a:tr h="370840">
                <a:tc>
                  <a:txBody>
                    <a:bodyPr/>
                    <a:lstStyle/>
                    <a:p>
                      <a:pPr rtl="1"/>
                      <a:endParaRPr lang="he-IL"/>
                    </a:p>
                  </a:txBody>
                  <a:tcPr/>
                </a:tc>
                <a:tc>
                  <a:txBody>
                    <a:bodyPr/>
                    <a:lstStyle/>
                    <a:p>
                      <a:pPr rtl="1"/>
                      <a:endParaRPr lang="he-IL"/>
                    </a:p>
                  </a:txBody>
                  <a:tcPr/>
                </a:tc>
              </a:tr>
              <a:tr h="370840">
                <a:tc>
                  <a:txBody>
                    <a:bodyPr/>
                    <a:lstStyle/>
                    <a:p>
                      <a:pPr rtl="1"/>
                      <a:endParaRPr lang="he-IL"/>
                    </a:p>
                  </a:txBody>
                  <a:tcPr/>
                </a:tc>
                <a:tc>
                  <a:txBody>
                    <a:bodyPr/>
                    <a:lstStyle/>
                    <a:p>
                      <a:pPr rtl="1"/>
                      <a:endParaRPr lang="he-IL"/>
                    </a:p>
                  </a:txBody>
                  <a:tcPr/>
                </a:tc>
              </a:tr>
              <a:tr h="370840">
                <a:tc>
                  <a:txBody>
                    <a:bodyPr/>
                    <a:lstStyle/>
                    <a:p>
                      <a:pPr rtl="1"/>
                      <a:endParaRPr lang="he-IL"/>
                    </a:p>
                  </a:txBody>
                  <a:tcPr/>
                </a:tc>
                <a:tc>
                  <a:txBody>
                    <a:bodyPr/>
                    <a:lstStyle/>
                    <a:p>
                      <a:pPr rtl="1"/>
                      <a:endParaRPr lang="he-IL"/>
                    </a:p>
                  </a:txBody>
                  <a:tcPr/>
                </a:tc>
              </a:tr>
              <a:tr h="370840">
                <a:tc>
                  <a:txBody>
                    <a:bodyPr/>
                    <a:lstStyle/>
                    <a:p>
                      <a:pPr rtl="1"/>
                      <a:endParaRPr lang="he-IL"/>
                    </a:p>
                  </a:txBody>
                  <a:tcPr/>
                </a:tc>
                <a:tc>
                  <a:txBody>
                    <a:bodyPr/>
                    <a:lstStyle/>
                    <a:p>
                      <a:pPr rtl="1"/>
                      <a:endParaRPr lang="he-IL"/>
                    </a:p>
                  </a:txBody>
                  <a:tcPr/>
                </a:tc>
              </a:tr>
              <a:tr h="370840">
                <a:tc>
                  <a:txBody>
                    <a:bodyPr/>
                    <a:lstStyle/>
                    <a:p>
                      <a:pPr rtl="1"/>
                      <a:endParaRPr lang="he-IL"/>
                    </a:p>
                  </a:txBody>
                  <a:tcPr/>
                </a:tc>
                <a:tc>
                  <a:txBody>
                    <a:bodyPr/>
                    <a:lstStyle/>
                    <a:p>
                      <a:pPr rtl="1"/>
                      <a:endParaRPr lang="he-IL" dirty="0"/>
                    </a:p>
                  </a:txBody>
                  <a:tcPr/>
                </a:tc>
              </a:tr>
            </a:tbl>
          </a:graphicData>
        </a:graphic>
      </p:graphicFrame>
      <p:pic>
        <p:nvPicPr>
          <p:cNvPr id="30722" name="Picture 2" descr="http://www.winnsborovet.com/wp-content/uploads/2012/02/key2.jpg">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8885185">
            <a:off x="8327200" y="1703385"/>
            <a:ext cx="719090" cy="575272"/>
          </a:xfrm>
          <a:prstGeom prst="rect">
            <a:avLst/>
          </a:prstGeom>
          <a:noFill/>
        </p:spPr>
      </p:pic>
      <p:pic>
        <p:nvPicPr>
          <p:cNvPr id="30727" name="Picture 7"/>
          <p:cNvPicPr>
            <a:picLocks noChangeAspect="1" noChangeArrowheads="1"/>
          </p:cNvPicPr>
          <p:nvPr/>
        </p:nvPicPr>
        <p:blipFill>
          <a:blip r:embed="rId4" cstate="print"/>
          <a:srcRect/>
          <a:stretch>
            <a:fillRect/>
          </a:stretch>
        </p:blipFill>
        <p:spPr bwMode="auto">
          <a:xfrm>
            <a:off x="7934325" y="0"/>
            <a:ext cx="1209675" cy="1257300"/>
          </a:xfrm>
          <a:prstGeom prst="rect">
            <a:avLst/>
          </a:prstGeom>
          <a:noFill/>
          <a:ln w="9525">
            <a:noFill/>
            <a:miter lim="800000"/>
            <a:headEnd/>
            <a:tailEnd/>
          </a:ln>
        </p:spPr>
      </p:pic>
      <p:pic>
        <p:nvPicPr>
          <p:cNvPr id="9" name="Picture 7"/>
          <p:cNvPicPr>
            <a:picLocks noChangeAspect="1" noChangeArrowheads="1"/>
          </p:cNvPicPr>
          <p:nvPr/>
        </p:nvPicPr>
        <p:blipFill>
          <a:blip r:embed="rId4" cstate="print"/>
          <a:srcRect/>
          <a:stretch>
            <a:fillRect/>
          </a:stretch>
        </p:blipFill>
        <p:spPr bwMode="auto">
          <a:xfrm>
            <a:off x="2123728" y="0"/>
            <a:ext cx="1209675" cy="1257300"/>
          </a:xfrm>
          <a:prstGeom prst="rect">
            <a:avLst/>
          </a:prstGeom>
          <a:noFill/>
          <a:ln w="9525">
            <a:noFill/>
            <a:miter lim="800000"/>
            <a:headEnd/>
            <a:tailEnd/>
          </a:ln>
        </p:spPr>
      </p:pic>
      <p:pic>
        <p:nvPicPr>
          <p:cNvPr id="10" name="Picture 7"/>
          <p:cNvPicPr>
            <a:picLocks noChangeAspect="1" noChangeArrowheads="1"/>
          </p:cNvPicPr>
          <p:nvPr/>
        </p:nvPicPr>
        <p:blipFill>
          <a:blip r:embed="rId4" cstate="print"/>
          <a:srcRect/>
          <a:stretch>
            <a:fillRect/>
          </a:stretch>
        </p:blipFill>
        <p:spPr bwMode="auto">
          <a:xfrm>
            <a:off x="3275856" y="0"/>
            <a:ext cx="1209675" cy="1257300"/>
          </a:xfrm>
          <a:prstGeom prst="rect">
            <a:avLst/>
          </a:prstGeom>
          <a:noFill/>
          <a:ln w="9525">
            <a:noFill/>
            <a:miter lim="800000"/>
            <a:headEnd/>
            <a:tailEnd/>
          </a:ln>
        </p:spPr>
      </p:pic>
      <p:pic>
        <p:nvPicPr>
          <p:cNvPr id="11" name="Picture 7"/>
          <p:cNvPicPr>
            <a:picLocks noChangeAspect="1" noChangeArrowheads="1"/>
          </p:cNvPicPr>
          <p:nvPr/>
        </p:nvPicPr>
        <p:blipFill>
          <a:blip r:embed="rId4" cstate="print"/>
          <a:srcRect/>
          <a:stretch>
            <a:fillRect/>
          </a:stretch>
        </p:blipFill>
        <p:spPr bwMode="auto">
          <a:xfrm>
            <a:off x="4427984" y="0"/>
            <a:ext cx="1209675" cy="1257300"/>
          </a:xfrm>
          <a:prstGeom prst="rect">
            <a:avLst/>
          </a:prstGeom>
          <a:noFill/>
          <a:ln w="9525">
            <a:noFill/>
            <a:miter lim="800000"/>
            <a:headEnd/>
            <a:tailEnd/>
          </a:ln>
        </p:spPr>
      </p:pic>
      <p:pic>
        <p:nvPicPr>
          <p:cNvPr id="12" name="Picture 7"/>
          <p:cNvPicPr>
            <a:picLocks noChangeAspect="1" noChangeArrowheads="1"/>
          </p:cNvPicPr>
          <p:nvPr/>
        </p:nvPicPr>
        <p:blipFill>
          <a:blip r:embed="rId4" cstate="print"/>
          <a:srcRect/>
          <a:stretch>
            <a:fillRect/>
          </a:stretch>
        </p:blipFill>
        <p:spPr bwMode="auto">
          <a:xfrm>
            <a:off x="5580112" y="0"/>
            <a:ext cx="1209675" cy="1257300"/>
          </a:xfrm>
          <a:prstGeom prst="rect">
            <a:avLst/>
          </a:prstGeom>
          <a:noFill/>
          <a:ln w="9525">
            <a:noFill/>
            <a:miter lim="800000"/>
            <a:headEnd/>
            <a:tailEnd/>
          </a:ln>
        </p:spPr>
      </p:pic>
      <p:pic>
        <p:nvPicPr>
          <p:cNvPr id="13" name="Picture 7"/>
          <p:cNvPicPr>
            <a:picLocks noChangeAspect="1" noChangeArrowheads="1"/>
          </p:cNvPicPr>
          <p:nvPr/>
        </p:nvPicPr>
        <p:blipFill>
          <a:blip r:embed="rId4" cstate="print"/>
          <a:srcRect/>
          <a:stretch>
            <a:fillRect/>
          </a:stretch>
        </p:blipFill>
        <p:spPr bwMode="auto">
          <a:xfrm>
            <a:off x="6732240" y="0"/>
            <a:ext cx="1209675" cy="1257300"/>
          </a:xfrm>
          <a:prstGeom prst="rect">
            <a:avLst/>
          </a:prstGeom>
          <a:noFill/>
          <a:ln w="9525">
            <a:noFill/>
            <a:miter lim="800000"/>
            <a:headEnd/>
            <a:tailEnd/>
          </a:ln>
        </p:spPr>
      </p:pic>
      <p:pic>
        <p:nvPicPr>
          <p:cNvPr id="14" name="Picture 7"/>
          <p:cNvPicPr>
            <a:picLocks noChangeAspect="1" noChangeArrowheads="1"/>
          </p:cNvPicPr>
          <p:nvPr/>
        </p:nvPicPr>
        <p:blipFill>
          <a:blip r:embed="rId4" cstate="print"/>
          <a:srcRect/>
          <a:stretch>
            <a:fillRect/>
          </a:stretch>
        </p:blipFill>
        <p:spPr bwMode="auto">
          <a:xfrm>
            <a:off x="0" y="0"/>
            <a:ext cx="1209675" cy="1257300"/>
          </a:xfrm>
          <a:prstGeom prst="rect">
            <a:avLst/>
          </a:prstGeom>
          <a:noFill/>
          <a:ln w="9525">
            <a:noFill/>
            <a:miter lim="800000"/>
            <a:headEnd/>
            <a:tailEnd/>
          </a:ln>
        </p:spPr>
      </p:pic>
      <p:pic>
        <p:nvPicPr>
          <p:cNvPr id="15" name="Picture 7"/>
          <p:cNvPicPr>
            <a:picLocks noChangeAspect="1" noChangeArrowheads="1"/>
          </p:cNvPicPr>
          <p:nvPr/>
        </p:nvPicPr>
        <p:blipFill>
          <a:blip r:embed="rId4" cstate="print"/>
          <a:srcRect/>
          <a:stretch>
            <a:fillRect/>
          </a:stretch>
        </p:blipFill>
        <p:spPr bwMode="auto">
          <a:xfrm>
            <a:off x="1043608" y="0"/>
            <a:ext cx="1209675" cy="1257300"/>
          </a:xfrm>
          <a:prstGeom prst="rect">
            <a:avLst/>
          </a:prstGeom>
          <a:noFill/>
          <a:ln w="9525">
            <a:noFill/>
            <a:miter lim="800000"/>
            <a:headEnd/>
            <a:tailEnd/>
          </a:ln>
        </p:spPr>
      </p:pic>
      <p:pic>
        <p:nvPicPr>
          <p:cNvPr id="17" name="Picture 7"/>
          <p:cNvPicPr>
            <a:picLocks noChangeAspect="1" noChangeArrowheads="1"/>
          </p:cNvPicPr>
          <p:nvPr/>
        </p:nvPicPr>
        <p:blipFill>
          <a:blip r:embed="rId4" cstate="print"/>
          <a:srcRect/>
          <a:stretch>
            <a:fillRect/>
          </a:stretch>
        </p:blipFill>
        <p:spPr bwMode="auto">
          <a:xfrm>
            <a:off x="7934325" y="5600700"/>
            <a:ext cx="1209675" cy="1257300"/>
          </a:xfrm>
          <a:prstGeom prst="rect">
            <a:avLst/>
          </a:prstGeom>
          <a:noFill/>
          <a:ln w="9525">
            <a:noFill/>
            <a:miter lim="800000"/>
            <a:headEnd/>
            <a:tailEnd/>
          </a:ln>
        </p:spPr>
      </p:pic>
      <p:pic>
        <p:nvPicPr>
          <p:cNvPr id="18" name="Picture 7"/>
          <p:cNvPicPr>
            <a:picLocks noChangeAspect="1" noChangeArrowheads="1"/>
          </p:cNvPicPr>
          <p:nvPr/>
        </p:nvPicPr>
        <p:blipFill>
          <a:blip r:embed="rId4" cstate="print"/>
          <a:srcRect/>
          <a:stretch>
            <a:fillRect/>
          </a:stretch>
        </p:blipFill>
        <p:spPr bwMode="auto">
          <a:xfrm>
            <a:off x="4427984" y="5600700"/>
            <a:ext cx="1209675" cy="1257300"/>
          </a:xfrm>
          <a:prstGeom prst="rect">
            <a:avLst/>
          </a:prstGeom>
          <a:noFill/>
          <a:ln w="9525">
            <a:noFill/>
            <a:miter lim="800000"/>
            <a:headEnd/>
            <a:tailEnd/>
          </a:ln>
        </p:spPr>
      </p:pic>
      <p:pic>
        <p:nvPicPr>
          <p:cNvPr id="19" name="Picture 7"/>
          <p:cNvPicPr>
            <a:picLocks noChangeAspect="1" noChangeArrowheads="1"/>
          </p:cNvPicPr>
          <p:nvPr/>
        </p:nvPicPr>
        <p:blipFill>
          <a:blip r:embed="rId4" cstate="print"/>
          <a:srcRect/>
          <a:stretch>
            <a:fillRect/>
          </a:stretch>
        </p:blipFill>
        <p:spPr bwMode="auto">
          <a:xfrm>
            <a:off x="5580112" y="5600700"/>
            <a:ext cx="1209675" cy="1257300"/>
          </a:xfrm>
          <a:prstGeom prst="rect">
            <a:avLst/>
          </a:prstGeom>
          <a:noFill/>
          <a:ln w="9525">
            <a:noFill/>
            <a:miter lim="800000"/>
            <a:headEnd/>
            <a:tailEnd/>
          </a:ln>
        </p:spPr>
      </p:pic>
      <p:pic>
        <p:nvPicPr>
          <p:cNvPr id="20" name="Picture 7"/>
          <p:cNvPicPr>
            <a:picLocks noChangeAspect="1" noChangeArrowheads="1"/>
          </p:cNvPicPr>
          <p:nvPr/>
        </p:nvPicPr>
        <p:blipFill>
          <a:blip r:embed="rId4" cstate="print"/>
          <a:srcRect/>
          <a:stretch>
            <a:fillRect/>
          </a:stretch>
        </p:blipFill>
        <p:spPr bwMode="auto">
          <a:xfrm>
            <a:off x="6732240" y="5600700"/>
            <a:ext cx="1209675" cy="1257300"/>
          </a:xfrm>
          <a:prstGeom prst="rect">
            <a:avLst/>
          </a:prstGeom>
          <a:noFill/>
          <a:ln w="9525">
            <a:noFill/>
            <a:miter lim="800000"/>
            <a:headEnd/>
            <a:tailEnd/>
          </a:ln>
        </p:spPr>
      </p:pic>
      <p:pic>
        <p:nvPicPr>
          <p:cNvPr id="21" name="Picture 7"/>
          <p:cNvPicPr>
            <a:picLocks noChangeAspect="1" noChangeArrowheads="1"/>
          </p:cNvPicPr>
          <p:nvPr/>
        </p:nvPicPr>
        <p:blipFill>
          <a:blip r:embed="rId4" cstate="print"/>
          <a:srcRect/>
          <a:stretch>
            <a:fillRect/>
          </a:stretch>
        </p:blipFill>
        <p:spPr bwMode="auto">
          <a:xfrm>
            <a:off x="-180528" y="5600700"/>
            <a:ext cx="1209675" cy="1257300"/>
          </a:xfrm>
          <a:prstGeom prst="rect">
            <a:avLst/>
          </a:prstGeom>
          <a:noFill/>
          <a:ln w="9525">
            <a:noFill/>
            <a:miter lim="800000"/>
            <a:headEnd/>
            <a:tailEnd/>
          </a:ln>
        </p:spPr>
      </p:pic>
      <p:pic>
        <p:nvPicPr>
          <p:cNvPr id="22" name="Picture 7"/>
          <p:cNvPicPr>
            <a:picLocks noChangeAspect="1" noChangeArrowheads="1"/>
          </p:cNvPicPr>
          <p:nvPr/>
        </p:nvPicPr>
        <p:blipFill>
          <a:blip r:embed="rId4" cstate="print"/>
          <a:srcRect/>
          <a:stretch>
            <a:fillRect/>
          </a:stretch>
        </p:blipFill>
        <p:spPr bwMode="auto">
          <a:xfrm>
            <a:off x="971600" y="5600700"/>
            <a:ext cx="1209675" cy="1257300"/>
          </a:xfrm>
          <a:prstGeom prst="rect">
            <a:avLst/>
          </a:prstGeom>
          <a:noFill/>
          <a:ln w="9525">
            <a:noFill/>
            <a:miter lim="800000"/>
            <a:headEnd/>
            <a:tailEnd/>
          </a:ln>
        </p:spPr>
      </p:pic>
      <p:pic>
        <p:nvPicPr>
          <p:cNvPr id="23" name="Picture 7"/>
          <p:cNvPicPr>
            <a:picLocks noChangeAspect="1" noChangeArrowheads="1"/>
          </p:cNvPicPr>
          <p:nvPr/>
        </p:nvPicPr>
        <p:blipFill>
          <a:blip r:embed="rId4" cstate="print"/>
          <a:srcRect/>
          <a:stretch>
            <a:fillRect/>
          </a:stretch>
        </p:blipFill>
        <p:spPr bwMode="auto">
          <a:xfrm>
            <a:off x="2123728" y="5600700"/>
            <a:ext cx="1209675" cy="1257300"/>
          </a:xfrm>
          <a:prstGeom prst="rect">
            <a:avLst/>
          </a:prstGeom>
          <a:noFill/>
          <a:ln w="9525">
            <a:noFill/>
            <a:miter lim="800000"/>
            <a:headEnd/>
            <a:tailEnd/>
          </a:ln>
        </p:spPr>
      </p:pic>
      <p:pic>
        <p:nvPicPr>
          <p:cNvPr id="24" name="Picture 7"/>
          <p:cNvPicPr>
            <a:picLocks noChangeAspect="1" noChangeArrowheads="1"/>
          </p:cNvPicPr>
          <p:nvPr/>
        </p:nvPicPr>
        <p:blipFill>
          <a:blip r:embed="rId4" cstate="print"/>
          <a:srcRect/>
          <a:stretch>
            <a:fillRect/>
          </a:stretch>
        </p:blipFill>
        <p:spPr bwMode="auto">
          <a:xfrm>
            <a:off x="3275856" y="5600700"/>
            <a:ext cx="1209675" cy="125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1"/>
          <p:cNvPicPr>
            <a:picLocks noChangeAspect="1" noChangeArrowheads="1"/>
          </p:cNvPicPr>
          <p:nvPr/>
        </p:nvPicPr>
        <p:blipFill>
          <a:blip r:embed="rId2" cstate="print"/>
          <a:srcRect/>
          <a:stretch>
            <a:fillRect/>
          </a:stretch>
        </p:blipFill>
        <p:spPr bwMode="auto">
          <a:xfrm>
            <a:off x="0" y="3717032"/>
            <a:ext cx="9144000" cy="1609725"/>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a:stretch>
            <a:fillRect/>
          </a:stretch>
        </p:blipFill>
        <p:spPr bwMode="auto">
          <a:xfrm>
            <a:off x="7829550" y="0"/>
            <a:ext cx="1314450" cy="857250"/>
          </a:xfrm>
          <a:prstGeom prst="rect">
            <a:avLst/>
          </a:prstGeom>
          <a:noFill/>
          <a:ln w="9525">
            <a:noFill/>
            <a:miter lim="800000"/>
            <a:headEnd/>
            <a:tailEnd/>
          </a:ln>
        </p:spPr>
      </p:pic>
      <p:pic>
        <p:nvPicPr>
          <p:cNvPr id="29700" name="Picture 4"/>
          <p:cNvPicPr>
            <a:picLocks noChangeAspect="1" noChangeArrowheads="1"/>
          </p:cNvPicPr>
          <p:nvPr/>
        </p:nvPicPr>
        <p:blipFill>
          <a:blip r:embed="rId3" cstate="print"/>
          <a:srcRect/>
          <a:stretch>
            <a:fillRect/>
          </a:stretch>
        </p:blipFill>
        <p:spPr bwMode="auto">
          <a:xfrm>
            <a:off x="0" y="0"/>
            <a:ext cx="1493962" cy="857250"/>
          </a:xfrm>
          <a:prstGeom prst="rect">
            <a:avLst/>
          </a:prstGeom>
          <a:noFill/>
          <a:ln w="9525">
            <a:noFill/>
            <a:miter lim="800000"/>
            <a:headEnd/>
            <a:tailEnd/>
          </a:ln>
        </p:spPr>
      </p:pic>
      <p:pic>
        <p:nvPicPr>
          <p:cNvPr id="29701" name="Picture 5"/>
          <p:cNvPicPr>
            <a:picLocks noChangeAspect="1" noChangeArrowheads="1"/>
          </p:cNvPicPr>
          <p:nvPr/>
        </p:nvPicPr>
        <p:blipFill>
          <a:blip r:embed="rId3" cstate="print"/>
          <a:srcRect/>
          <a:stretch>
            <a:fillRect/>
          </a:stretch>
        </p:blipFill>
        <p:spPr bwMode="auto">
          <a:xfrm>
            <a:off x="5220072" y="0"/>
            <a:ext cx="1314450" cy="857250"/>
          </a:xfrm>
          <a:prstGeom prst="rect">
            <a:avLst/>
          </a:prstGeom>
          <a:noFill/>
          <a:ln w="9525">
            <a:noFill/>
            <a:miter lim="800000"/>
            <a:headEnd/>
            <a:tailEnd/>
          </a:ln>
        </p:spPr>
      </p:pic>
      <p:pic>
        <p:nvPicPr>
          <p:cNvPr id="29702" name="Picture 6"/>
          <p:cNvPicPr>
            <a:picLocks noChangeAspect="1" noChangeArrowheads="1"/>
          </p:cNvPicPr>
          <p:nvPr/>
        </p:nvPicPr>
        <p:blipFill>
          <a:blip r:embed="rId3" cstate="print"/>
          <a:srcRect/>
          <a:stretch>
            <a:fillRect/>
          </a:stretch>
        </p:blipFill>
        <p:spPr bwMode="auto">
          <a:xfrm>
            <a:off x="6516216" y="0"/>
            <a:ext cx="1314450" cy="857250"/>
          </a:xfrm>
          <a:prstGeom prst="rect">
            <a:avLst/>
          </a:prstGeom>
          <a:noFill/>
          <a:ln w="9525">
            <a:noFill/>
            <a:miter lim="800000"/>
            <a:headEnd/>
            <a:tailEnd/>
          </a:ln>
        </p:spPr>
      </p:pic>
      <p:pic>
        <p:nvPicPr>
          <p:cNvPr id="29704" name="Picture 8"/>
          <p:cNvPicPr>
            <a:picLocks noChangeAspect="1" noChangeArrowheads="1"/>
          </p:cNvPicPr>
          <p:nvPr/>
        </p:nvPicPr>
        <p:blipFill>
          <a:blip r:embed="rId3" cstate="print"/>
          <a:srcRect/>
          <a:stretch>
            <a:fillRect/>
          </a:stretch>
        </p:blipFill>
        <p:spPr bwMode="auto">
          <a:xfrm>
            <a:off x="1403648" y="0"/>
            <a:ext cx="1314450" cy="857250"/>
          </a:xfrm>
          <a:prstGeom prst="rect">
            <a:avLst/>
          </a:prstGeom>
          <a:noFill/>
          <a:ln w="9525">
            <a:noFill/>
            <a:miter lim="800000"/>
            <a:headEnd/>
            <a:tailEnd/>
          </a:ln>
        </p:spPr>
      </p:pic>
      <p:pic>
        <p:nvPicPr>
          <p:cNvPr id="29705" name="Picture 9"/>
          <p:cNvPicPr>
            <a:picLocks noChangeAspect="1" noChangeArrowheads="1"/>
          </p:cNvPicPr>
          <p:nvPr/>
        </p:nvPicPr>
        <p:blipFill>
          <a:blip r:embed="rId3" cstate="print"/>
          <a:srcRect/>
          <a:stretch>
            <a:fillRect/>
          </a:stretch>
        </p:blipFill>
        <p:spPr bwMode="auto">
          <a:xfrm>
            <a:off x="2699792" y="0"/>
            <a:ext cx="1314450" cy="857250"/>
          </a:xfrm>
          <a:prstGeom prst="rect">
            <a:avLst/>
          </a:prstGeom>
          <a:noFill/>
          <a:ln w="9525">
            <a:noFill/>
            <a:miter lim="800000"/>
            <a:headEnd/>
            <a:tailEnd/>
          </a:ln>
        </p:spPr>
      </p:pic>
      <p:pic>
        <p:nvPicPr>
          <p:cNvPr id="29706" name="Picture 10"/>
          <p:cNvPicPr>
            <a:picLocks noChangeAspect="1" noChangeArrowheads="1"/>
          </p:cNvPicPr>
          <p:nvPr/>
        </p:nvPicPr>
        <p:blipFill>
          <a:blip r:embed="rId3" cstate="print"/>
          <a:srcRect/>
          <a:stretch>
            <a:fillRect/>
          </a:stretch>
        </p:blipFill>
        <p:spPr bwMode="auto">
          <a:xfrm>
            <a:off x="3923928" y="0"/>
            <a:ext cx="1314450" cy="857250"/>
          </a:xfrm>
          <a:prstGeom prst="rect">
            <a:avLst/>
          </a:prstGeom>
          <a:noFill/>
          <a:ln w="9525">
            <a:noFill/>
            <a:miter lim="800000"/>
            <a:headEnd/>
            <a:tailEnd/>
          </a:ln>
        </p:spPr>
      </p:pic>
      <p:pic>
        <p:nvPicPr>
          <p:cNvPr id="29707" name="Picture 11"/>
          <p:cNvPicPr>
            <a:picLocks noChangeAspect="1" noChangeArrowheads="1"/>
          </p:cNvPicPr>
          <p:nvPr/>
        </p:nvPicPr>
        <p:blipFill>
          <a:blip r:embed="rId2" cstate="print"/>
          <a:srcRect/>
          <a:stretch>
            <a:fillRect/>
          </a:stretch>
        </p:blipFill>
        <p:spPr bwMode="auto">
          <a:xfrm>
            <a:off x="0" y="5248275"/>
            <a:ext cx="9144000" cy="1609725"/>
          </a:xfrm>
          <a:prstGeom prst="rect">
            <a:avLst/>
          </a:prstGeom>
          <a:noFill/>
          <a:ln w="9525">
            <a:noFill/>
            <a:miter lim="800000"/>
            <a:headEnd/>
            <a:tailEnd/>
          </a:ln>
        </p:spPr>
      </p:pic>
      <p:pic>
        <p:nvPicPr>
          <p:cNvPr id="25" name="Picture 11"/>
          <p:cNvPicPr>
            <a:picLocks noChangeAspect="1" noChangeArrowheads="1"/>
          </p:cNvPicPr>
          <p:nvPr/>
        </p:nvPicPr>
        <p:blipFill>
          <a:blip r:embed="rId2" cstate="print"/>
          <a:srcRect/>
          <a:stretch>
            <a:fillRect/>
          </a:stretch>
        </p:blipFill>
        <p:spPr bwMode="auto">
          <a:xfrm>
            <a:off x="0" y="2420888"/>
            <a:ext cx="9144000" cy="1609725"/>
          </a:xfrm>
          <a:prstGeom prst="rect">
            <a:avLst/>
          </a:prstGeom>
          <a:noFill/>
          <a:ln w="9525">
            <a:noFill/>
            <a:miter lim="800000"/>
            <a:headEnd/>
            <a:tailEnd/>
          </a:ln>
        </p:spPr>
      </p:pic>
      <p:pic>
        <p:nvPicPr>
          <p:cNvPr id="26" name="Picture 11"/>
          <p:cNvPicPr>
            <a:picLocks noChangeAspect="1" noChangeArrowheads="1"/>
          </p:cNvPicPr>
          <p:nvPr/>
        </p:nvPicPr>
        <p:blipFill>
          <a:blip r:embed="rId2" cstate="print"/>
          <a:srcRect/>
          <a:stretch>
            <a:fillRect/>
          </a:stretch>
        </p:blipFill>
        <p:spPr bwMode="auto">
          <a:xfrm>
            <a:off x="0" y="836712"/>
            <a:ext cx="9144000" cy="1609725"/>
          </a:xfrm>
          <a:prstGeom prst="rect">
            <a:avLst/>
          </a:prstGeom>
          <a:noFill/>
          <a:ln w="9525">
            <a:noFill/>
            <a:miter lim="800000"/>
            <a:headEnd/>
            <a:tailEnd/>
          </a:ln>
        </p:spPr>
      </p:pic>
      <p:sp>
        <p:nvSpPr>
          <p:cNvPr id="28" name="مخطط انسيابي: محطة طرفية 27"/>
          <p:cNvSpPr/>
          <p:nvPr/>
        </p:nvSpPr>
        <p:spPr>
          <a:xfrm>
            <a:off x="323528" y="2852936"/>
            <a:ext cx="8352928" cy="864096"/>
          </a:xfrm>
          <a:prstGeom prst="flowChartTerminator">
            <a:avLst/>
          </a:prstGeom>
          <a:solidFill>
            <a:schemeClr val="bg2">
              <a:lumMod val="9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عنصر نائب للمحتوى 2"/>
          <p:cNvSpPr>
            <a:spLocks noGrp="1"/>
          </p:cNvSpPr>
          <p:nvPr>
            <p:ph idx="1"/>
          </p:nvPr>
        </p:nvSpPr>
        <p:spPr>
          <a:xfrm>
            <a:off x="1115616" y="2924944"/>
            <a:ext cx="6699338" cy="665270"/>
          </a:xfrm>
        </p:spPr>
        <p:txBody>
          <a:bodyPr/>
          <a:lstStyle/>
          <a:p>
            <a:pPr>
              <a:buNone/>
            </a:pPr>
            <a:r>
              <a:rPr lang="ar-SA" b="1" dirty="0" smtClean="0">
                <a:ln w="18000">
                  <a:solidFill>
                    <a:schemeClr val="tx1"/>
                  </a:solidFill>
                  <a:prstDash val="solid"/>
                  <a:miter lim="800000"/>
                </a:ln>
                <a:solidFill>
                  <a:schemeClr val="accent6">
                    <a:lumMod val="60000"/>
                    <a:lumOff val="40000"/>
                  </a:schemeClr>
                </a:solidFill>
                <a:effectLst>
                  <a:outerShdw blurRad="25500" dist="23000" dir="7020000" algn="tl">
                    <a:srgbClr val="000000">
                      <a:alpha val="50000"/>
                    </a:srgbClr>
                  </a:outerShdw>
                </a:effectLst>
                <a:latin typeface="Traditional Arabic" pitchFamily="18" charset="-78"/>
                <a:cs typeface="Traditional Arabic" pitchFamily="18" charset="-78"/>
              </a:rPr>
              <a:t>من أركان الصلاة السجود على </a:t>
            </a:r>
            <a:r>
              <a:rPr lang="ar-SA" b="1" dirty="0" smtClean="0">
                <a:ln w="18000">
                  <a:solidFill>
                    <a:schemeClr val="tx1"/>
                  </a:solidFill>
                  <a:prstDash val="solid"/>
                  <a:miter lim="800000"/>
                </a:ln>
                <a:solidFill>
                  <a:schemeClr val="accent6">
                    <a:lumMod val="60000"/>
                    <a:lumOff val="40000"/>
                  </a:schemeClr>
                </a:solidFill>
                <a:effectLst>
                  <a:outerShdw blurRad="25500" dist="23000" dir="7020000" algn="tl">
                    <a:srgbClr val="000000">
                      <a:alpha val="50000"/>
                    </a:srgbClr>
                  </a:outerShdw>
                </a:effectLst>
                <a:latin typeface="Traditional Arabic" pitchFamily="18" charset="-78"/>
                <a:cs typeface="Traditional Arabic" pitchFamily="18" charset="-78"/>
              </a:rPr>
              <a:t>الأعضاء </a:t>
            </a:r>
            <a:r>
              <a:rPr lang="ar-SA" b="1" dirty="0" smtClean="0">
                <a:ln w="18000">
                  <a:solidFill>
                    <a:schemeClr val="tx1"/>
                  </a:solidFill>
                  <a:prstDash val="solid"/>
                  <a:miter lim="800000"/>
                </a:ln>
                <a:solidFill>
                  <a:schemeClr val="accent6">
                    <a:lumMod val="60000"/>
                    <a:lumOff val="40000"/>
                  </a:schemeClr>
                </a:solidFill>
                <a:effectLst>
                  <a:outerShdw blurRad="25500" dist="23000" dir="7020000" algn="tl">
                    <a:srgbClr val="000000">
                      <a:alpha val="50000"/>
                    </a:srgbClr>
                  </a:outerShdw>
                </a:effectLst>
                <a:latin typeface="Traditional Arabic" pitchFamily="18" charset="-78"/>
                <a:cs typeface="Traditional Arabic" pitchFamily="18" charset="-78"/>
              </a:rPr>
              <a:t>السبعة، فما هي؟</a:t>
            </a:r>
          </a:p>
        </p:txBody>
      </p:sp>
      <p:pic>
        <p:nvPicPr>
          <p:cNvPr id="29" name="Picture 2" descr="http://www.winnsborovet.com/wp-content/uploads/2012/02/key2.jpg">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8885185">
            <a:off x="7550029" y="2999529"/>
            <a:ext cx="719090" cy="57527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712968" cy="2016224"/>
          </a:xfrm>
        </p:spPr>
        <p:txBody>
          <a:bodyPr>
            <a:normAutofit fontScale="77500" lnSpcReduction="20000"/>
          </a:bodyPr>
          <a:lstStyle/>
          <a:p>
            <a:pPr algn="r">
              <a:buNone/>
            </a:pPr>
            <a:r>
              <a:rPr lang="ar-SA" b="1" dirty="0"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عَنْ أَبِي هُرَيْرَةَ رضي الله عنه أَنَّ النَّبِيَّ صلى الله عليه وسلم دَخَلَ </a:t>
            </a:r>
            <a:r>
              <a:rPr lang="ar-SA" b="1" dirty="0" err="1"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الْمَسْجِدَ </a:t>
            </a:r>
            <a:r>
              <a:rPr lang="ar-SA" b="1" dirty="0"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 فَدَخَلَ رَجُلٌ </a:t>
            </a:r>
            <a:r>
              <a:rPr lang="ar-SA" b="1" dirty="0" err="1"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فَصَلَّى </a:t>
            </a:r>
            <a:r>
              <a:rPr lang="ar-SA" b="1" dirty="0"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،ثُمَّ جَاءَ فَسَلَّمَ عَلَى النَّبِيِّ صلى الله عليه وسلم </a:t>
            </a:r>
            <a:r>
              <a:rPr lang="ar-SA" b="1" dirty="0" err="1"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فَقَالَ </a:t>
            </a:r>
            <a:r>
              <a:rPr lang="ar-SA" b="1" dirty="0"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 ارْجِعْ </a:t>
            </a:r>
            <a:r>
              <a:rPr lang="ar-SA" b="1" dirty="0" err="1"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فَصَلِّ </a:t>
            </a:r>
            <a:r>
              <a:rPr lang="ar-SA" b="1" dirty="0"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 فَإِنَّك لَمْ </a:t>
            </a:r>
            <a:r>
              <a:rPr lang="ar-SA" b="1" dirty="0" err="1"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تُصَلِّ .</a:t>
            </a:r>
            <a:r>
              <a:rPr lang="ar-SA" b="1" dirty="0"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 فَرَجَعَ فَصَلَّى كَمَا </a:t>
            </a:r>
            <a:r>
              <a:rPr lang="ar-SA" b="1" dirty="0" err="1"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صَلَّى </a:t>
            </a:r>
            <a:r>
              <a:rPr lang="ar-SA" b="1" dirty="0"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 ثُمَّ جَاءَ فَسَلَّمَ عَلَى النَّبِيِّ صلى الله عليه وسلم </a:t>
            </a:r>
            <a:r>
              <a:rPr lang="ar-SA" b="1" dirty="0" err="1"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فَقَالَ </a:t>
            </a:r>
            <a:r>
              <a:rPr lang="ar-SA" b="1" dirty="0"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 ارْجِعْ </a:t>
            </a:r>
            <a:r>
              <a:rPr lang="ar-SA" b="1" dirty="0" err="1"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فَصَلِّ </a:t>
            </a:r>
            <a:r>
              <a:rPr lang="ar-SA" b="1" dirty="0"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 فَإِنَّك لَمْ </a:t>
            </a:r>
            <a:r>
              <a:rPr lang="ar-SA" b="1" dirty="0" err="1"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تُصَلِّ </a:t>
            </a:r>
            <a:r>
              <a:rPr lang="ar-SA" b="1" dirty="0"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 </a:t>
            </a:r>
            <a:r>
              <a:rPr lang="ar-SA" b="1" dirty="0" err="1"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ثَلاثاً </a:t>
            </a:r>
            <a:r>
              <a:rPr lang="ar-SA" b="1" dirty="0"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 </a:t>
            </a:r>
            <a:r>
              <a:rPr lang="ar-SA" b="1" dirty="0" err="1"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فَقَالَ </a:t>
            </a:r>
            <a:r>
              <a:rPr lang="ar-SA" b="1" dirty="0"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 وَاَلَّذِي بَعَثَكَ بِالْحَقِّ لا أُحْسِنُ </a:t>
            </a:r>
            <a:r>
              <a:rPr lang="ar-SA" b="1" dirty="0" err="1"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غَيْرَهُ ،فَعَلِّمْنِي </a:t>
            </a:r>
            <a:r>
              <a:rPr lang="ar-SA" b="1" dirty="0"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 </a:t>
            </a:r>
            <a:r>
              <a:rPr lang="ar-SA" b="1" dirty="0" err="1"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فَقَالَ </a:t>
            </a:r>
            <a:r>
              <a:rPr lang="ar-SA" b="1" dirty="0"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 إذَا قُمْتَ إلَى الصَّلاةِ </a:t>
            </a:r>
            <a:r>
              <a:rPr lang="ar-SA" b="1" dirty="0" err="1"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فَكَبِّرْ </a:t>
            </a:r>
            <a:r>
              <a:rPr lang="ar-SA" b="1" dirty="0"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،ثُمَّ اقْرَأْ مَا تَيَسَّرَ معك مِنْ </a:t>
            </a:r>
            <a:r>
              <a:rPr lang="ar-SA" b="1" dirty="0" err="1"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الْقُرْآنِ </a:t>
            </a:r>
            <a:r>
              <a:rPr lang="ar-SA" b="1" dirty="0"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 ثُمَّ ارْكَعْ حَتَّى تَطْمَئِنَّ </a:t>
            </a:r>
            <a:r>
              <a:rPr lang="ar-SA" b="1" dirty="0" err="1"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رَاكِعاً </a:t>
            </a:r>
            <a:r>
              <a:rPr lang="ar-SA" b="1" dirty="0"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 ثُمَّ ارْفَعْ حَتَّى تَعْتَدِلَ </a:t>
            </a:r>
            <a:r>
              <a:rPr lang="ar-SA" b="1" dirty="0" err="1"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قَائِماً </a:t>
            </a:r>
            <a:r>
              <a:rPr lang="ar-SA" b="1" dirty="0"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 ثُمَّ اُسْجُدْ حَتَّى تَطْمَئِنَّ سَاجِداً، ثُمَّ ارْفَعْ حَتَّى تَطْمَئِنَّ </a:t>
            </a:r>
            <a:r>
              <a:rPr lang="ar-SA" b="1" dirty="0" err="1"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جَالِساً .</a:t>
            </a:r>
            <a:r>
              <a:rPr lang="ar-SA" b="1" dirty="0"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 وَافْعَلْ ذَلِكَ فِي صَلاتِكَ </a:t>
            </a:r>
            <a:r>
              <a:rPr lang="ar-SA" b="1" dirty="0" err="1" smtClean="0">
                <a:ln w="19050">
                  <a:noFill/>
                  <a:prstDash val="solid"/>
                </a:ln>
                <a:solidFill>
                  <a:srgbClr val="00B050"/>
                </a:solidFill>
                <a:effectLst>
                  <a:outerShdw blurRad="50000" dist="50800" dir="7500000" algn="tl">
                    <a:srgbClr val="000000">
                      <a:shade val="5000"/>
                      <a:alpha val="35000"/>
                    </a:srgbClr>
                  </a:outerShdw>
                </a:effectLst>
                <a:latin typeface="Traditional Arabic" pitchFamily="18" charset="-78"/>
                <a:cs typeface="Traditional Arabic" pitchFamily="18" charset="-78"/>
              </a:rPr>
              <a:t>كُلِّهَا </a:t>
            </a:r>
            <a:r>
              <a:rPr lang="ar-SA" b="1" dirty="0" err="1" smtClean="0">
                <a:ln w="19050">
                  <a:solidFill>
                    <a:schemeClr val="bg2">
                      <a:lumMod val="75000"/>
                    </a:schemeClr>
                  </a:solidFill>
                  <a:prstDash val="solid"/>
                </a:ln>
                <a:solidFill>
                  <a:schemeClr val="accent6">
                    <a:lumMod val="50000"/>
                  </a:schemeClr>
                </a:solidFill>
                <a:effectLst>
                  <a:outerShdw blurRad="50000" dist="50800" dir="7500000" algn="tl">
                    <a:srgbClr val="000000">
                      <a:shade val="5000"/>
                      <a:alpha val="35000"/>
                    </a:srgbClr>
                  </a:outerShdw>
                </a:effectLst>
                <a:latin typeface="Traditional Arabic" pitchFamily="18" charset="-78"/>
                <a:cs typeface="Traditional Arabic" pitchFamily="18" charset="-78"/>
              </a:rPr>
              <a:t>.</a:t>
            </a:r>
            <a:endParaRPr lang="ar-SA" b="1" dirty="0" smtClean="0">
              <a:ln w="19050">
                <a:solidFill>
                  <a:schemeClr val="bg2">
                    <a:lumMod val="75000"/>
                  </a:schemeClr>
                </a:solidFill>
                <a:prstDash val="solid"/>
              </a:ln>
              <a:solidFill>
                <a:schemeClr val="accent6">
                  <a:lumMod val="50000"/>
                </a:schemeClr>
              </a:solidFill>
              <a:effectLst>
                <a:outerShdw blurRad="50000" dist="50800" dir="7500000" algn="tl">
                  <a:srgbClr val="000000">
                    <a:shade val="5000"/>
                    <a:alpha val="35000"/>
                  </a:srgbClr>
                </a:outerShdw>
              </a:effectLst>
              <a:latin typeface="Traditional Arabic" pitchFamily="18" charset="-78"/>
              <a:cs typeface="Traditional Arabic" pitchFamily="18" charset="-78"/>
            </a:endParaRPr>
          </a:p>
          <a:p>
            <a:pPr algn="r">
              <a:buNone/>
            </a:pPr>
            <a:endParaRPr lang="he-IL" dirty="0"/>
          </a:p>
        </p:txBody>
      </p:sp>
      <p:pic>
        <p:nvPicPr>
          <p:cNvPr id="1026" name="Picture 2"/>
          <p:cNvPicPr>
            <a:picLocks noChangeAspect="1" noChangeArrowheads="1"/>
          </p:cNvPicPr>
          <p:nvPr/>
        </p:nvPicPr>
        <p:blipFill>
          <a:blip r:embed="rId2" cstate="print"/>
          <a:srcRect t="77704"/>
          <a:stretch>
            <a:fillRect/>
          </a:stretch>
        </p:blipFill>
        <p:spPr bwMode="auto">
          <a:xfrm>
            <a:off x="5796136" y="5013176"/>
            <a:ext cx="1851907" cy="703759"/>
          </a:xfrm>
          <a:prstGeom prst="roundRect">
            <a:avLst/>
          </a:prstGeom>
          <a:noFill/>
          <a:ln w="9525">
            <a:noFill/>
            <a:miter lim="800000"/>
            <a:headEnd/>
            <a:tailEnd/>
          </a:ln>
        </p:spPr>
      </p:pic>
      <p:pic>
        <p:nvPicPr>
          <p:cNvPr id="6" name="Picture 2"/>
          <p:cNvPicPr>
            <a:picLocks noChangeAspect="1" noChangeArrowheads="1"/>
          </p:cNvPicPr>
          <p:nvPr/>
        </p:nvPicPr>
        <p:blipFill>
          <a:blip r:embed="rId2" cstate="print"/>
          <a:srcRect l="8277" r="6191" b="44960"/>
          <a:stretch>
            <a:fillRect/>
          </a:stretch>
        </p:blipFill>
        <p:spPr bwMode="auto">
          <a:xfrm>
            <a:off x="5796136" y="2564904"/>
            <a:ext cx="1575704" cy="1728192"/>
          </a:xfrm>
          <a:prstGeom prst="roundRect">
            <a:avLst/>
          </a:prstGeom>
          <a:noFill/>
          <a:ln w="57150">
            <a:solidFill>
              <a:schemeClr val="bg2">
                <a:lumMod val="50000"/>
              </a:schemeClr>
            </a:solidFill>
            <a:miter lim="800000"/>
            <a:headEnd/>
            <a:tailEnd/>
          </a:ln>
          <a:effectLst>
            <a:softEdge rad="31750"/>
          </a:effectLst>
        </p:spPr>
      </p:pic>
      <p:pic>
        <p:nvPicPr>
          <p:cNvPr id="7" name="Picture 2"/>
          <p:cNvPicPr>
            <a:picLocks noChangeAspect="1" noChangeArrowheads="1"/>
          </p:cNvPicPr>
          <p:nvPr/>
        </p:nvPicPr>
        <p:blipFill>
          <a:blip r:embed="rId2" cstate="print"/>
          <a:srcRect l="8277" t="53421" r="6191" b="22297"/>
          <a:stretch>
            <a:fillRect/>
          </a:stretch>
        </p:blipFill>
        <p:spPr bwMode="auto">
          <a:xfrm>
            <a:off x="5868144" y="4293096"/>
            <a:ext cx="1584176" cy="766537"/>
          </a:xfrm>
          <a:prstGeom prst="roundRect">
            <a:avLst/>
          </a:prstGeom>
          <a:noFill/>
          <a:ln w="9525">
            <a:noFill/>
            <a:miter lim="800000"/>
            <a:headEnd/>
            <a:tailEnd/>
          </a:ln>
        </p:spPr>
      </p:pic>
      <p:pic>
        <p:nvPicPr>
          <p:cNvPr id="1027" name="Picture 3"/>
          <p:cNvPicPr>
            <a:picLocks noChangeAspect="1" noChangeArrowheads="1"/>
          </p:cNvPicPr>
          <p:nvPr/>
        </p:nvPicPr>
        <p:blipFill>
          <a:blip r:embed="rId3" cstate="print"/>
          <a:srcRect l="11290" r="15844" b="46783"/>
          <a:stretch>
            <a:fillRect/>
          </a:stretch>
        </p:blipFill>
        <p:spPr bwMode="auto">
          <a:xfrm>
            <a:off x="2771800" y="2564904"/>
            <a:ext cx="1728192" cy="1786793"/>
          </a:xfrm>
          <a:prstGeom prst="roundRect">
            <a:avLst/>
          </a:prstGeom>
          <a:noFill/>
          <a:ln w="28575">
            <a:solidFill>
              <a:schemeClr val="bg2">
                <a:lumMod val="50000"/>
              </a:schemeClr>
            </a:solidFill>
            <a:miter lim="800000"/>
            <a:headEnd/>
            <a:tailEnd/>
          </a:ln>
        </p:spPr>
      </p:pic>
      <p:pic>
        <p:nvPicPr>
          <p:cNvPr id="9" name="Picture 3"/>
          <p:cNvPicPr>
            <a:picLocks noChangeAspect="1" noChangeArrowheads="1"/>
          </p:cNvPicPr>
          <p:nvPr/>
        </p:nvPicPr>
        <p:blipFill>
          <a:blip r:embed="rId3" cstate="print"/>
          <a:srcRect l="12413" t="54638" r="14722" b="22843"/>
          <a:stretch>
            <a:fillRect/>
          </a:stretch>
        </p:blipFill>
        <p:spPr bwMode="auto">
          <a:xfrm>
            <a:off x="2771800" y="4365104"/>
            <a:ext cx="1656184" cy="724581"/>
          </a:xfrm>
          <a:prstGeom prst="roundRect">
            <a:avLst/>
          </a:prstGeom>
          <a:noFill/>
          <a:ln w="9525">
            <a:noFill/>
            <a:miter lim="800000"/>
            <a:headEnd/>
            <a:tailEnd/>
          </a:ln>
          <a:effectLst>
            <a:softEdge rad="31750"/>
          </a:effectLst>
        </p:spPr>
      </p:pic>
      <p:pic>
        <p:nvPicPr>
          <p:cNvPr id="10" name="Picture 3"/>
          <p:cNvPicPr>
            <a:picLocks noChangeAspect="1" noChangeArrowheads="1"/>
          </p:cNvPicPr>
          <p:nvPr/>
        </p:nvPicPr>
        <p:blipFill>
          <a:blip r:embed="rId3" cstate="print"/>
          <a:srcRect l="6736" t="76970" r="11290"/>
          <a:stretch>
            <a:fillRect/>
          </a:stretch>
        </p:blipFill>
        <p:spPr bwMode="auto">
          <a:xfrm>
            <a:off x="2699792" y="5085184"/>
            <a:ext cx="1872208" cy="744616"/>
          </a:xfrm>
          <a:prstGeom prst="roundRect">
            <a:avLst/>
          </a:prstGeom>
          <a:noFill/>
          <a:ln w="9525">
            <a:noFill/>
            <a:miter lim="800000"/>
            <a:headEnd/>
            <a:tailEnd/>
          </a:ln>
          <a:effectLst>
            <a:softEdge rad="12700"/>
          </a:effectLst>
        </p:spPr>
      </p:pic>
      <p:sp>
        <p:nvSpPr>
          <p:cNvPr id="11" name="إطار 10"/>
          <p:cNvSpPr/>
          <p:nvPr/>
        </p:nvSpPr>
        <p:spPr>
          <a:xfrm>
            <a:off x="0" y="0"/>
            <a:ext cx="9144000" cy="6858000"/>
          </a:xfrm>
          <a:prstGeom prst="frame">
            <a:avLst>
              <a:gd name="adj1" fmla="val 2553"/>
            </a:avLst>
          </a:prstGeom>
          <a:solidFill>
            <a:schemeClr val="accent3"/>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914400" y="1772816"/>
            <a:ext cx="8229600" cy="2016224"/>
          </a:xfrm>
        </p:spPr>
        <p:txBody>
          <a:bodyPr/>
          <a:lstStyle/>
          <a:p>
            <a:pPr algn="r">
              <a:buNone/>
            </a:pPr>
            <a:r>
              <a:rPr lang="ar-SA" dirty="0" smtClean="0">
                <a:latin typeface="Traditional Arabic" pitchFamily="18" charset="-78"/>
                <a:cs typeface="Traditional Arabic" pitchFamily="18" charset="-78"/>
              </a:rPr>
              <a:t>رتب </a:t>
            </a:r>
            <a:r>
              <a:rPr lang="ar-SA" dirty="0" smtClean="0">
                <a:latin typeface="Traditional Arabic" pitchFamily="18" charset="-78"/>
                <a:cs typeface="Traditional Arabic" pitchFamily="18" charset="-78"/>
              </a:rPr>
              <a:t>الأركان </a:t>
            </a:r>
            <a:r>
              <a:rPr lang="ar-SA" dirty="0" smtClean="0">
                <a:latin typeface="Traditional Arabic" pitchFamily="18" charset="-78"/>
                <a:cs typeface="Traditional Arabic" pitchFamily="18" charset="-78"/>
              </a:rPr>
              <a:t>التالية حسب موقعها في الصلاة:</a:t>
            </a:r>
          </a:p>
          <a:p>
            <a:pPr algn="r">
              <a:buNone/>
            </a:pPr>
            <a:r>
              <a:rPr lang="ar-SA" dirty="0" smtClean="0">
                <a:latin typeface="Traditional Arabic" pitchFamily="18" charset="-78"/>
                <a:cs typeface="Traditional Arabic" pitchFamily="18" charset="-78"/>
              </a:rPr>
              <a:t>( قراءة الفاتحة، تكبيرة </a:t>
            </a:r>
            <a:r>
              <a:rPr lang="ar-SA" dirty="0" err="1" smtClean="0">
                <a:latin typeface="Traditional Arabic" pitchFamily="18" charset="-78"/>
                <a:cs typeface="Traditional Arabic" pitchFamily="18" charset="-78"/>
              </a:rPr>
              <a:t>الإحرام،التسليم</a:t>
            </a:r>
            <a:r>
              <a:rPr lang="ar-SA" dirty="0" smtClean="0">
                <a:latin typeface="Traditional Arabic" pitchFamily="18" charset="-78"/>
                <a:cs typeface="Traditional Arabic" pitchFamily="18" charset="-78"/>
              </a:rPr>
              <a:t>، التشهد الأخير، الركوع، الجلسة بين السجدتين، السجود)</a:t>
            </a:r>
          </a:p>
        </p:txBody>
      </p:sp>
      <p:sp>
        <p:nvSpPr>
          <p:cNvPr id="3" name="سهم إلى اليسار 2"/>
          <p:cNvSpPr/>
          <p:nvPr/>
        </p:nvSpPr>
        <p:spPr>
          <a:xfrm>
            <a:off x="1835696" y="260648"/>
            <a:ext cx="7308304" cy="1368152"/>
          </a:xfrm>
          <a:prstGeom prst="leftArrow">
            <a:avLst/>
          </a:prstGeom>
          <a:solidFill>
            <a:schemeClr val="accent5">
              <a:lumMod val="60000"/>
              <a:lumOff val="40000"/>
            </a:schemeClr>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عنصر نائب للمحتوى 2"/>
          <p:cNvSpPr txBox="1">
            <a:spLocks/>
          </p:cNvSpPr>
          <p:nvPr/>
        </p:nvSpPr>
        <p:spPr>
          <a:xfrm>
            <a:off x="3131840" y="620688"/>
            <a:ext cx="4860032" cy="648072"/>
          </a:xfrm>
          <a:prstGeom prst="rect">
            <a:avLst/>
          </a:prstGeom>
        </p:spPr>
        <p:txBody>
          <a:bodyPr vert="horz" lIns="91440" tIns="45720" rIns="91440" bIns="45720" rtlCol="0">
            <a:norm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ar-SA" sz="3200" b="0" i="0" u="none" strike="noStrike" kern="1200" cap="none" spc="0" normalizeH="0" baseline="0" noProof="0" dirty="0" smtClean="0">
                <a:ln>
                  <a:noFill/>
                </a:ln>
                <a:solidFill>
                  <a:schemeClr val="tx1"/>
                </a:solidFill>
                <a:effectLst/>
                <a:uLnTx/>
                <a:uFillTx/>
                <a:latin typeface="Traditional Arabic" pitchFamily="18" charset="-78"/>
                <a:cs typeface="Traditional Arabic" pitchFamily="18" charset="-78"/>
              </a:rPr>
              <a:t>رتب </a:t>
            </a:r>
            <a:r>
              <a:rPr kumimoji="0" lang="ar-SA" sz="3200" b="0" i="0" u="none" strike="noStrike" kern="1200" cap="none" spc="0" normalizeH="0" baseline="0" noProof="0" dirty="0" smtClean="0">
                <a:ln>
                  <a:noFill/>
                </a:ln>
                <a:solidFill>
                  <a:schemeClr val="tx1"/>
                </a:solidFill>
                <a:effectLst/>
                <a:uLnTx/>
                <a:uFillTx/>
                <a:latin typeface="Traditional Arabic" pitchFamily="18" charset="-78"/>
                <a:cs typeface="Traditional Arabic" pitchFamily="18" charset="-78"/>
              </a:rPr>
              <a:t>الأركان </a:t>
            </a:r>
            <a:r>
              <a:rPr kumimoji="0" lang="ar-SA" sz="3200" b="0" i="0" u="none" strike="noStrike" kern="1200" cap="none" spc="0" normalizeH="0" baseline="0" noProof="0" dirty="0" smtClean="0">
                <a:ln>
                  <a:noFill/>
                </a:ln>
                <a:solidFill>
                  <a:schemeClr val="tx1"/>
                </a:solidFill>
                <a:effectLst/>
                <a:uLnTx/>
                <a:uFillTx/>
                <a:latin typeface="Traditional Arabic" pitchFamily="18" charset="-78"/>
                <a:cs typeface="Traditional Arabic" pitchFamily="18" charset="-78"/>
              </a:rPr>
              <a:t>التالية حسب موقعها في الصلاة:</a:t>
            </a:r>
          </a:p>
        </p:txBody>
      </p:sp>
      <p:pic>
        <p:nvPicPr>
          <p:cNvPr id="28674" name="Picture 2" descr="http://www.omardo.com/blog/wp-content/gallery/tut_1/islamic-art-maker-example1.jpg">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850024">
            <a:off x="102915" y="904131"/>
            <a:ext cx="1721865" cy="1721865"/>
          </a:xfrm>
          <a:prstGeom prst="rect">
            <a:avLst/>
          </a:prstGeom>
          <a:noFill/>
        </p:spPr>
      </p:pic>
      <p:pic>
        <p:nvPicPr>
          <p:cNvPr id="6" name="Picture 2" descr="http://www.omardo.com/blog/wp-content/gallery/tut_1/islamic-art-maker-example1.jpg">
            <a:hlinkClick r:id="rId2"/>
          </p:cNvPr>
          <p:cNvPicPr>
            <a:picLocks noChangeAspect="1" noChangeArrowheads="1"/>
          </p:cNvPicPr>
          <p:nvPr/>
        </p:nvPicPr>
        <p:blipFill>
          <a:blip r:embed="rId4" cstate="print">
            <a:clrChange>
              <a:clrFrom>
                <a:srgbClr val="FFFFFF"/>
              </a:clrFrom>
              <a:clrTo>
                <a:srgbClr val="FFFFFF">
                  <a:alpha val="0"/>
                </a:srgbClr>
              </a:clrTo>
            </a:clrChange>
          </a:blip>
          <a:srcRect b="26868"/>
          <a:stretch>
            <a:fillRect/>
          </a:stretch>
        </p:blipFill>
        <p:spPr bwMode="auto">
          <a:xfrm rot="5625758">
            <a:off x="-142779" y="3260709"/>
            <a:ext cx="1096408" cy="801830"/>
          </a:xfrm>
          <a:prstGeom prst="rect">
            <a:avLst/>
          </a:prstGeom>
          <a:noFill/>
        </p:spPr>
      </p:pic>
      <p:pic>
        <p:nvPicPr>
          <p:cNvPr id="7" name="Picture 2" descr="http://www.omardo.com/blog/wp-content/gallery/tut_1/islamic-art-maker-example1.jpg">
            <a:hlinkClick r:id="rId2"/>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386864">
            <a:off x="95251" y="4604371"/>
            <a:ext cx="610007" cy="610007"/>
          </a:xfrm>
          <a:prstGeom prst="rect">
            <a:avLst/>
          </a:prstGeom>
          <a:noFill/>
        </p:spPr>
      </p:pic>
      <p:pic>
        <p:nvPicPr>
          <p:cNvPr id="8" name="Picture 2" descr="http://www.omardo.com/blog/wp-content/gallery/tut_1/islamic-art-maker-example1.jpg">
            <a:hlinkClick r:id="rId2"/>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386864">
            <a:off x="737369" y="5355010"/>
            <a:ext cx="344557" cy="344557"/>
          </a:xfrm>
          <a:prstGeom prst="rect">
            <a:avLst/>
          </a:prstGeom>
          <a:noFill/>
        </p:spPr>
      </p:pic>
      <p:pic>
        <p:nvPicPr>
          <p:cNvPr id="9" name="Picture 2" descr="http://www.omardo.com/blog/wp-content/gallery/tut_1/islamic-art-maker-example1.jpg">
            <a:hlinkClick r:id="rId2"/>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386864">
            <a:off x="233312" y="5571033"/>
            <a:ext cx="344557" cy="344557"/>
          </a:xfrm>
          <a:prstGeom prst="rect">
            <a:avLst/>
          </a:prstGeom>
          <a:noFill/>
        </p:spPr>
      </p:pic>
      <p:pic>
        <p:nvPicPr>
          <p:cNvPr id="10" name="Picture 2" descr="http://www.omardo.com/blog/wp-content/gallery/tut_1/islamic-art-maker-example1.jpg">
            <a:hlinkClick r:id="rId2"/>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386864">
            <a:off x="449337" y="6075088"/>
            <a:ext cx="344557" cy="344557"/>
          </a:xfrm>
          <a:prstGeom prst="rect">
            <a:avLst/>
          </a:prstGeom>
          <a:noFill/>
        </p:spPr>
      </p:pic>
      <p:pic>
        <p:nvPicPr>
          <p:cNvPr id="11" name="Picture 2" descr="http://www.omardo.com/blog/wp-content/gallery/tut_1/islamic-art-maker-example1.jpg">
            <a:hlinkClick r:id="rId2"/>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386864">
            <a:off x="53802" y="6459642"/>
            <a:ext cx="344557" cy="344557"/>
          </a:xfrm>
          <a:prstGeom prst="rect">
            <a:avLst/>
          </a:prstGeom>
          <a:noFill/>
        </p:spPr>
      </p:pic>
      <p:pic>
        <p:nvPicPr>
          <p:cNvPr id="12" name="Picture 2" descr="http://www.winnsborovet.com/wp-content/uploads/2012/02/key2.jpg">
            <a:hlinkClick r:id="rId7"/>
          </p:cNvP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8885185">
            <a:off x="8126093" y="695272"/>
            <a:ext cx="719090" cy="57527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C:\Users\User\Desktop\תיקיה חדשה (2)\_xoo_xoo_applications_xooplate_public_assets_template_4350_p16dc1eje4nmi1gl83ai15a61ljn9-600x.jpg"/>
          <p:cNvPicPr>
            <a:picLocks noChangeAspect="1" noChangeArrowheads="1"/>
          </p:cNvPicPr>
          <p:nvPr/>
        </p:nvPicPr>
        <p:blipFill>
          <a:blip r:embed="rId2" cstate="print"/>
          <a:srcRect/>
          <a:stretch>
            <a:fillRect/>
          </a:stretch>
        </p:blipFill>
        <p:spPr bwMode="auto">
          <a:xfrm>
            <a:off x="3429000" y="0"/>
            <a:ext cx="5715000" cy="5867400"/>
          </a:xfrm>
          <a:prstGeom prst="rect">
            <a:avLst/>
          </a:prstGeom>
          <a:noFill/>
        </p:spPr>
      </p:pic>
      <p:pic>
        <p:nvPicPr>
          <p:cNvPr id="6" name="Picture 1" descr="C:\Users\User\Desktop\תיקיה חדשה (2)\_xoo_xoo_applications_xooplate_public_assets_template_4350_p16dc1eje4nmi1gl83ai15a61ljn9-600x.jpg"/>
          <p:cNvPicPr>
            <a:picLocks noChangeAspect="1" noChangeArrowheads="1"/>
          </p:cNvPicPr>
          <p:nvPr/>
        </p:nvPicPr>
        <p:blipFill>
          <a:blip r:embed="rId2" cstate="print"/>
          <a:srcRect l="39698"/>
          <a:stretch>
            <a:fillRect/>
          </a:stretch>
        </p:blipFill>
        <p:spPr bwMode="auto">
          <a:xfrm>
            <a:off x="0" y="0"/>
            <a:ext cx="3446240" cy="5867400"/>
          </a:xfrm>
          <a:prstGeom prst="rect">
            <a:avLst/>
          </a:prstGeom>
          <a:noFill/>
        </p:spPr>
      </p:pic>
      <p:pic>
        <p:nvPicPr>
          <p:cNvPr id="7" name="Picture 1" descr="C:\Users\User\Desktop\תיקיה חדשה (2)\_xoo_xoo_applications_xooplate_public_assets_template_4350_p16dc1eje4nmi1gl83ai15a61ljn9-600x.jpg"/>
          <p:cNvPicPr>
            <a:picLocks noChangeAspect="1" noChangeArrowheads="1"/>
          </p:cNvPicPr>
          <p:nvPr/>
        </p:nvPicPr>
        <p:blipFill>
          <a:blip r:embed="rId2" cstate="print"/>
          <a:srcRect l="42908" r="38671"/>
          <a:stretch>
            <a:fillRect/>
          </a:stretch>
        </p:blipFill>
        <p:spPr bwMode="auto">
          <a:xfrm rot="16200000">
            <a:off x="5683932" y="3397932"/>
            <a:ext cx="1052736" cy="5867400"/>
          </a:xfrm>
          <a:prstGeom prst="rect">
            <a:avLst/>
          </a:prstGeom>
          <a:noFill/>
        </p:spPr>
      </p:pic>
      <p:pic>
        <p:nvPicPr>
          <p:cNvPr id="8" name="Picture 1" descr="C:\Users\User\Desktop\תיקיה חדשה (2)\_xoo_xoo_applications_xooplate_public_assets_template_4350_p16dc1eje4nmi1gl83ai15a61ljn9-600x.jpg"/>
          <p:cNvPicPr>
            <a:picLocks noChangeAspect="1" noChangeArrowheads="1"/>
          </p:cNvPicPr>
          <p:nvPr/>
        </p:nvPicPr>
        <p:blipFill>
          <a:blip r:embed="rId2" cstate="print"/>
          <a:srcRect l="42908" t="43576" r="38671"/>
          <a:stretch>
            <a:fillRect/>
          </a:stretch>
        </p:blipFill>
        <p:spPr bwMode="auto">
          <a:xfrm rot="16200000">
            <a:off x="1128936" y="4676328"/>
            <a:ext cx="1052736" cy="3310608"/>
          </a:xfrm>
          <a:prstGeom prst="rect">
            <a:avLst/>
          </a:prstGeom>
          <a:noFill/>
        </p:spPr>
      </p:pic>
      <p:sp>
        <p:nvSpPr>
          <p:cNvPr id="9" name="مستطيل 8"/>
          <p:cNvSpPr/>
          <p:nvPr/>
        </p:nvSpPr>
        <p:spPr>
          <a:xfrm>
            <a:off x="1187624" y="1628800"/>
            <a:ext cx="6696744" cy="3024336"/>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endParaRPr lang="he-IL"/>
          </a:p>
        </p:txBody>
      </p:sp>
      <p:sp>
        <p:nvSpPr>
          <p:cNvPr id="4" name="مستطيل 3"/>
          <p:cNvSpPr/>
          <p:nvPr/>
        </p:nvSpPr>
        <p:spPr>
          <a:xfrm>
            <a:off x="1043608" y="2636912"/>
            <a:ext cx="6768752" cy="1077218"/>
          </a:xfrm>
          <a:prstGeom prst="rect">
            <a:avLst/>
          </a:prstGeom>
        </p:spPr>
        <p:txBody>
          <a:bodyPr wrap="square">
            <a:spAutoFit/>
          </a:bodyPr>
          <a:lstStyle/>
          <a:p>
            <a:pPr algn="r">
              <a:buNone/>
            </a:pPr>
            <a:r>
              <a:rPr lang="ar-SA" sz="3200" b="1" dirty="0" smtClean="0">
                <a:ln w="12700">
                  <a:solidFill>
                    <a:srgbClr val="00B050"/>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من أركان الصلاة ( الطمأنينة في جميع </a:t>
            </a:r>
            <a:r>
              <a:rPr lang="ar-SA" sz="3200" b="1" dirty="0" smtClean="0">
                <a:ln w="12700">
                  <a:solidFill>
                    <a:srgbClr val="00B050"/>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الأركان</a:t>
            </a:r>
            <a:r>
              <a:rPr lang="ar-SA" sz="3200" b="1" dirty="0" smtClean="0">
                <a:ln w="12700">
                  <a:solidFill>
                    <a:srgbClr val="00B050"/>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 فما المراد بها؟</a:t>
            </a:r>
            <a:endParaRPr lang="he-IL" sz="3200" b="1" dirty="0">
              <a:ln w="12700">
                <a:solidFill>
                  <a:srgbClr val="00B050"/>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Traditional Arabic" pitchFamily="18"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45224"/>
            <a:ext cx="8229600" cy="680939"/>
          </a:xfrm>
        </p:spPr>
        <p:txBody>
          <a:bodyPr/>
          <a:lstStyle/>
          <a:p>
            <a:pPr algn="ctr">
              <a:buNone/>
            </a:pPr>
            <a:r>
              <a:rPr lang="ar-SA" b="1" dirty="0" smtClean="0">
                <a:ln w="12700">
                  <a:solidFill>
                    <a:srgbClr val="00B050"/>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أحسنتم صنعا لقد فتح هذا الباب</a:t>
            </a:r>
            <a:endParaRPr lang="he-IL" b="1" dirty="0">
              <a:ln w="12700">
                <a:solidFill>
                  <a:srgbClr val="00B050"/>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Traditional Arabic" pitchFamily="18" charset="-78"/>
            </a:endParaRPr>
          </a:p>
        </p:txBody>
      </p:sp>
      <p:pic>
        <p:nvPicPr>
          <p:cNvPr id="4" name="صورة 3" descr="house_front_door_open_close_md_wm.gif"/>
          <p:cNvPicPr>
            <a:picLocks noChangeAspect="1"/>
          </p:cNvPicPr>
          <p:nvPr/>
        </p:nvPicPr>
        <p:blipFill>
          <a:blip r:embed="rId2" cstate="print">
            <a:clrChange>
              <a:clrFrom>
                <a:srgbClr val="FFFFFF"/>
              </a:clrFrom>
              <a:clrTo>
                <a:srgbClr val="FFFFFF">
                  <a:alpha val="0"/>
                </a:srgbClr>
              </a:clrTo>
            </a:clrChange>
          </a:blip>
          <a:stretch>
            <a:fillRect/>
          </a:stretch>
        </p:blipFill>
        <p:spPr>
          <a:xfrm>
            <a:off x="2339752" y="764704"/>
            <a:ext cx="4504134" cy="450413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User\Desktop\תיקיה חדשה (2)\untitled bnm.png"/>
          <p:cNvPicPr>
            <a:picLocks noChangeAspect="1" noChangeArrowheads="1"/>
          </p:cNvPicPr>
          <p:nvPr/>
        </p:nvPicPr>
        <p:blipFill>
          <a:blip r:embed="rId2" cstate="print"/>
          <a:srcRect/>
          <a:stretch>
            <a:fillRect/>
          </a:stretch>
        </p:blipFill>
        <p:spPr bwMode="auto">
          <a:xfrm>
            <a:off x="0" y="0"/>
            <a:ext cx="9144000" cy="6948264"/>
          </a:xfrm>
          <a:prstGeom prst="rect">
            <a:avLst/>
          </a:prstGeom>
          <a:noFill/>
        </p:spPr>
      </p:pic>
      <p:sp>
        <p:nvSpPr>
          <p:cNvPr id="5" name="شكل بيضاوي 4"/>
          <p:cNvSpPr/>
          <p:nvPr/>
        </p:nvSpPr>
        <p:spPr>
          <a:xfrm>
            <a:off x="2267744" y="1700808"/>
            <a:ext cx="4752528" cy="3672408"/>
          </a:xfrm>
          <a:prstGeom prst="ellipse">
            <a:avLst/>
          </a:prstGeom>
          <a:solidFill>
            <a:schemeClr val="accent6">
              <a:lumMod val="60000"/>
              <a:lumOff val="40000"/>
            </a:schemeClr>
          </a:solidFill>
          <a:ln>
            <a:solidFill>
              <a:srgbClr val="996633"/>
            </a:solidFill>
          </a:ln>
        </p:spPr>
        <p:style>
          <a:lnRef idx="3">
            <a:schemeClr val="lt1"/>
          </a:lnRef>
          <a:fillRef idx="1">
            <a:schemeClr val="accent5"/>
          </a:fillRef>
          <a:effectRef idx="1">
            <a:schemeClr val="accent5"/>
          </a:effectRef>
          <a:fontRef idx="minor">
            <a:schemeClr val="lt1"/>
          </a:fontRef>
        </p:style>
        <p:txBody>
          <a:bodyPr rtlCol="1" anchor="ctr"/>
          <a:lstStyle/>
          <a:p>
            <a:pPr algn="ctr"/>
            <a:r>
              <a:rPr lang="ar-SA" sz="6000" dirty="0" smtClean="0">
                <a:latin typeface="Traditional Arabic" pitchFamily="18" charset="-78"/>
                <a:cs typeface="Traditional Arabic" pitchFamily="18" charset="-78"/>
              </a:rPr>
              <a:t>سنن </a:t>
            </a:r>
            <a:r>
              <a:rPr lang="ar-SA" sz="6000" dirty="0" smtClean="0">
                <a:latin typeface="Traditional Arabic" pitchFamily="18" charset="-78"/>
                <a:cs typeface="Traditional Arabic" pitchFamily="18" charset="-78"/>
              </a:rPr>
              <a:t>الصلاة</a:t>
            </a:r>
            <a:endParaRPr lang="he-IL" sz="6000" dirty="0">
              <a:latin typeface="Traditional Arabic" pitchFamily="18"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مستطيل 5"/>
          <p:cNvSpPr/>
          <p:nvPr/>
        </p:nvSpPr>
        <p:spPr>
          <a:xfrm rot="16200000">
            <a:off x="-4176464" y="4499992"/>
            <a:ext cx="9144000" cy="144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عنوان 1"/>
          <p:cNvSpPr>
            <a:spLocks noGrp="1"/>
          </p:cNvSpPr>
          <p:nvPr>
            <p:ph type="title"/>
          </p:nvPr>
        </p:nvSpPr>
        <p:spPr>
          <a:ln>
            <a:noFill/>
          </a:ln>
        </p:spPr>
        <p:txBody>
          <a:bodyPr/>
          <a:lstStyle/>
          <a:p>
            <a:r>
              <a:rPr lang="ar-SA" dirty="0" smtClean="0">
                <a:ln w="18415" cmpd="sng">
                  <a:solidFill>
                    <a:srgbClr val="00B050"/>
                  </a:solidFill>
                  <a:prstDash val="solid"/>
                </a:ln>
                <a:solidFill>
                  <a:schemeClr val="accent3">
                    <a:lumMod val="60000"/>
                    <a:lumOff val="40000"/>
                  </a:schemeClr>
                </a:solidFill>
                <a:effectLst>
                  <a:outerShdw blurRad="63500" dir="3600000" algn="tl" rotWithShape="0">
                    <a:srgbClr val="000000">
                      <a:alpha val="70000"/>
                    </a:srgbClr>
                  </a:outerShdw>
                </a:effectLst>
                <a:latin typeface="Traditional Arabic" pitchFamily="18" charset="-78"/>
                <a:cs typeface="Traditional Arabic" pitchFamily="18" charset="-78"/>
              </a:rPr>
              <a:t>سنن </a:t>
            </a:r>
            <a:r>
              <a:rPr lang="ar-SA" dirty="0" smtClean="0">
                <a:ln w="18415" cmpd="sng">
                  <a:solidFill>
                    <a:srgbClr val="00B050"/>
                  </a:solidFill>
                  <a:prstDash val="solid"/>
                </a:ln>
                <a:solidFill>
                  <a:schemeClr val="accent3">
                    <a:lumMod val="60000"/>
                    <a:lumOff val="40000"/>
                  </a:schemeClr>
                </a:solidFill>
                <a:effectLst>
                  <a:outerShdw blurRad="63500" dir="3600000" algn="tl" rotWithShape="0">
                    <a:srgbClr val="000000">
                      <a:alpha val="70000"/>
                    </a:srgbClr>
                  </a:outerShdw>
                </a:effectLst>
                <a:latin typeface="Traditional Arabic" pitchFamily="18" charset="-78"/>
                <a:cs typeface="Traditional Arabic" pitchFamily="18" charset="-78"/>
              </a:rPr>
              <a:t>الصلاة</a:t>
            </a:r>
            <a:endParaRPr lang="he-IL" dirty="0">
              <a:ln w="18415" cmpd="sng">
                <a:solidFill>
                  <a:srgbClr val="00B050"/>
                </a:solidFill>
                <a:prstDash val="solid"/>
              </a:ln>
              <a:solidFill>
                <a:schemeClr val="accent3">
                  <a:lumMod val="60000"/>
                  <a:lumOff val="40000"/>
                </a:schemeClr>
              </a:solidFill>
              <a:effectLst>
                <a:outerShdw blurRad="63500" dir="3600000" algn="tl" rotWithShape="0">
                  <a:srgbClr val="000000">
                    <a:alpha val="70000"/>
                  </a:srgbClr>
                </a:outerShdw>
              </a:effectLst>
              <a:latin typeface="Traditional Arabic" pitchFamily="18" charset="-78"/>
            </a:endParaRPr>
          </a:p>
        </p:txBody>
      </p:sp>
      <p:sp>
        <p:nvSpPr>
          <p:cNvPr id="3" name="عنصر نائب للمحتوى 2"/>
          <p:cNvSpPr>
            <a:spLocks noGrp="1"/>
          </p:cNvSpPr>
          <p:nvPr>
            <p:ph idx="1"/>
          </p:nvPr>
        </p:nvSpPr>
        <p:spPr>
          <a:xfrm>
            <a:off x="457200" y="1412776"/>
            <a:ext cx="8229600" cy="4713387"/>
          </a:xfrm>
        </p:spPr>
        <p:txBody>
          <a:bodyPr>
            <a:normAutofit fontScale="62500" lnSpcReduction="20000"/>
          </a:bodyPr>
          <a:lstStyle/>
          <a:p>
            <a:pPr algn="r">
              <a:buNone/>
            </a:pPr>
            <a:r>
              <a:rPr lang="ar-SA" sz="3300" dirty="0" smtClean="0">
                <a:latin typeface="Traditional Arabic" pitchFamily="18" charset="-78"/>
                <a:cs typeface="Traditional Arabic" pitchFamily="18" charset="-78"/>
              </a:rPr>
              <a:t>سنن </a:t>
            </a:r>
            <a:r>
              <a:rPr lang="ar-SA" sz="3300" dirty="0" smtClean="0">
                <a:latin typeface="Traditional Arabic" pitchFamily="18" charset="-78"/>
                <a:cs typeface="Traditional Arabic" pitchFamily="18" charset="-78"/>
              </a:rPr>
              <a:t>الصلاة ثمانية</a:t>
            </a:r>
            <a:r>
              <a:rPr lang="ar-SA" sz="3300" dirty="0" smtClean="0">
                <a:latin typeface="Traditional Arabic" pitchFamily="18" charset="-78"/>
                <a:cs typeface="Traditional Arabic" pitchFamily="18" charset="-78"/>
              </a:rPr>
              <a:t>، هي</a:t>
            </a:r>
            <a:r>
              <a:rPr lang="ar-SA" sz="3300" dirty="0" smtClean="0">
                <a:latin typeface="Traditional Arabic" pitchFamily="18" charset="-78"/>
                <a:cs typeface="Traditional Arabic" pitchFamily="18" charset="-78"/>
              </a:rPr>
              <a:t>:</a:t>
            </a:r>
          </a:p>
          <a:p>
            <a:pPr algn="just" rtl="1">
              <a:lnSpc>
                <a:spcPct val="170000"/>
              </a:lnSpc>
              <a:buNone/>
            </a:pPr>
            <a:r>
              <a:rPr lang="ar-SA" sz="3300" b="1" u="sng" dirty="0" smtClean="0">
                <a:latin typeface="Traditional Arabic" pitchFamily="18" charset="-78"/>
                <a:cs typeface="Traditional Arabic" pitchFamily="18" charset="-78"/>
              </a:rPr>
              <a:t>جميع التكبيرات، غير تكبيرة </a:t>
            </a:r>
            <a:r>
              <a:rPr lang="ar-SA" sz="3300" b="1" u="sng" dirty="0" smtClean="0">
                <a:latin typeface="Traditional Arabic" pitchFamily="18" charset="-78"/>
                <a:cs typeface="Traditional Arabic" pitchFamily="18" charset="-78"/>
              </a:rPr>
              <a:t>الإحرام</a:t>
            </a:r>
            <a:endParaRPr lang="ar-SA" sz="3300" b="1" u="sng" dirty="0" smtClean="0">
              <a:latin typeface="Traditional Arabic" pitchFamily="18" charset="-78"/>
              <a:cs typeface="Traditional Arabic" pitchFamily="18" charset="-78"/>
            </a:endParaRPr>
          </a:p>
          <a:p>
            <a:pPr algn="just" rtl="1">
              <a:lnSpc>
                <a:spcPct val="170000"/>
              </a:lnSpc>
              <a:buNone/>
            </a:pPr>
            <a:r>
              <a:rPr lang="ar-SA" sz="3300" dirty="0" smtClean="0">
                <a:latin typeface="Traditional Arabic" pitchFamily="18" charset="-78"/>
                <a:cs typeface="Traditional Arabic" pitchFamily="18" charset="-78"/>
              </a:rPr>
              <a:t>		عن </a:t>
            </a:r>
            <a:r>
              <a:rPr lang="ar-SA" sz="3300" dirty="0" smtClean="0">
                <a:latin typeface="Traditional Arabic" pitchFamily="18" charset="-78"/>
                <a:cs typeface="Traditional Arabic" pitchFamily="18" charset="-78"/>
              </a:rPr>
              <a:t>أَبِي هُرَيْرَةَ رضي الله عنه قَالَ : كَانَ رَسُولُ اللَّهِ صلى الله عليه وسلم إذَا قَامَ إلَى الصَّلاةِ يُكَبِّرُ حِينَ </a:t>
            </a:r>
            <a:r>
              <a:rPr lang="ar-SA" sz="3300" dirty="0" smtClean="0">
                <a:latin typeface="Traditional Arabic" pitchFamily="18" charset="-78"/>
                <a:cs typeface="Traditional Arabic" pitchFamily="18" charset="-78"/>
              </a:rPr>
              <a:t>يَقُومُ، </a:t>
            </a:r>
            <a:r>
              <a:rPr lang="ar-SA" sz="3300" dirty="0" smtClean="0">
                <a:latin typeface="Traditional Arabic" pitchFamily="18" charset="-78"/>
                <a:cs typeface="Traditional Arabic" pitchFamily="18" charset="-78"/>
              </a:rPr>
              <a:t>ثُمَّ يُكَبِّرُ حِينَ </a:t>
            </a:r>
            <a:r>
              <a:rPr lang="ar-SA" sz="3300" dirty="0" smtClean="0">
                <a:latin typeface="Traditional Arabic" pitchFamily="18" charset="-78"/>
                <a:cs typeface="Traditional Arabic" pitchFamily="18" charset="-78"/>
              </a:rPr>
              <a:t>يَرْكَعُ، ثُمَّ </a:t>
            </a:r>
            <a:r>
              <a:rPr lang="ar-SA" sz="3300" dirty="0" smtClean="0">
                <a:latin typeface="Traditional Arabic" pitchFamily="18" charset="-78"/>
                <a:cs typeface="Traditional Arabic" pitchFamily="18" charset="-78"/>
              </a:rPr>
              <a:t>يَقُولُ : سَمِعَ اللَّهُ لِمَنْ </a:t>
            </a:r>
            <a:r>
              <a:rPr lang="ar-SA" sz="3300" dirty="0" smtClean="0">
                <a:latin typeface="Traditional Arabic" pitchFamily="18" charset="-78"/>
                <a:cs typeface="Traditional Arabic" pitchFamily="18" charset="-78"/>
              </a:rPr>
              <a:t>حَمِدَهُ، </a:t>
            </a:r>
            <a:r>
              <a:rPr lang="ar-SA" sz="3300" dirty="0" smtClean="0">
                <a:latin typeface="Traditional Arabic" pitchFamily="18" charset="-78"/>
                <a:cs typeface="Traditional Arabic" pitchFamily="18" charset="-78"/>
              </a:rPr>
              <a:t>حِينَ يَرْفَعُ صُلْبَهُ مِنْ </a:t>
            </a:r>
            <a:r>
              <a:rPr lang="ar-SA" sz="3300" dirty="0" smtClean="0">
                <a:latin typeface="Traditional Arabic" pitchFamily="18" charset="-78"/>
                <a:cs typeface="Traditional Arabic" pitchFamily="18" charset="-78"/>
              </a:rPr>
              <a:t>الرَّكْعَةِ، </a:t>
            </a:r>
            <a:r>
              <a:rPr lang="ar-SA" sz="3300" dirty="0" smtClean="0">
                <a:latin typeface="Traditional Arabic" pitchFamily="18" charset="-78"/>
                <a:cs typeface="Traditional Arabic" pitchFamily="18" charset="-78"/>
              </a:rPr>
              <a:t>ثُمَّ يَقُولُ وَهُوَ قَائِمٌ : رَبَّنَا وَلَكَ </a:t>
            </a:r>
            <a:r>
              <a:rPr lang="ar-SA" sz="3300" dirty="0" smtClean="0">
                <a:latin typeface="Traditional Arabic" pitchFamily="18" charset="-78"/>
                <a:cs typeface="Traditional Arabic" pitchFamily="18" charset="-78"/>
              </a:rPr>
              <a:t>الْحَمْدُ، ثُمَّ </a:t>
            </a:r>
            <a:r>
              <a:rPr lang="ar-SA" sz="3300" dirty="0" smtClean="0">
                <a:latin typeface="Traditional Arabic" pitchFamily="18" charset="-78"/>
                <a:cs typeface="Traditional Arabic" pitchFamily="18" charset="-78"/>
              </a:rPr>
              <a:t>يُكَبِّرُ حِينَ </a:t>
            </a:r>
            <a:r>
              <a:rPr lang="ar-SA" sz="3300" dirty="0" smtClean="0">
                <a:latin typeface="Traditional Arabic" pitchFamily="18" charset="-78"/>
                <a:cs typeface="Traditional Arabic" pitchFamily="18" charset="-78"/>
              </a:rPr>
              <a:t>يَهْوِي، ثُمَّ </a:t>
            </a:r>
            <a:r>
              <a:rPr lang="ar-SA" sz="3300" dirty="0" smtClean="0">
                <a:latin typeface="Traditional Arabic" pitchFamily="18" charset="-78"/>
                <a:cs typeface="Traditional Arabic" pitchFamily="18" charset="-78"/>
              </a:rPr>
              <a:t>يُكَبِّرُ حِينَ يَرْفَعُ </a:t>
            </a:r>
            <a:r>
              <a:rPr lang="ar-SA" sz="3300" dirty="0" smtClean="0">
                <a:latin typeface="Traditional Arabic" pitchFamily="18" charset="-78"/>
                <a:cs typeface="Traditional Arabic" pitchFamily="18" charset="-78"/>
              </a:rPr>
              <a:t>رَأْسَهُ، </a:t>
            </a:r>
            <a:r>
              <a:rPr lang="ar-SA" sz="3300" dirty="0" smtClean="0">
                <a:latin typeface="Traditional Arabic" pitchFamily="18" charset="-78"/>
                <a:cs typeface="Traditional Arabic" pitchFamily="18" charset="-78"/>
              </a:rPr>
              <a:t>ثُمَّ يُكَبِّرُ حِينَ </a:t>
            </a:r>
            <a:r>
              <a:rPr lang="ar-SA" sz="3300" dirty="0" smtClean="0">
                <a:latin typeface="Traditional Arabic" pitchFamily="18" charset="-78"/>
                <a:cs typeface="Traditional Arabic" pitchFamily="18" charset="-78"/>
              </a:rPr>
              <a:t>يَسْجُدُ، </a:t>
            </a:r>
            <a:r>
              <a:rPr lang="ar-SA" sz="3300" dirty="0" smtClean="0">
                <a:latin typeface="Traditional Arabic" pitchFamily="18" charset="-78"/>
                <a:cs typeface="Traditional Arabic" pitchFamily="18" charset="-78"/>
              </a:rPr>
              <a:t>ثُمَّ يُكَبِّرُ حِينَ يَرْفَع </a:t>
            </a:r>
            <a:r>
              <a:rPr lang="ar-SA" sz="3300" dirty="0" smtClean="0">
                <a:latin typeface="Traditional Arabic" pitchFamily="18" charset="-78"/>
                <a:cs typeface="Traditional Arabic" pitchFamily="18" charset="-78"/>
              </a:rPr>
              <a:t>رَأْسَهُ، </a:t>
            </a:r>
            <a:r>
              <a:rPr lang="ar-SA" sz="3300" dirty="0" smtClean="0">
                <a:latin typeface="Traditional Arabic" pitchFamily="18" charset="-78"/>
                <a:cs typeface="Traditional Arabic" pitchFamily="18" charset="-78"/>
              </a:rPr>
              <a:t>ثُمَّ يَفْعَلُ ذَلِكَ فِي صَلاتِهِ كُلِّهَا حَتَّى </a:t>
            </a:r>
            <a:r>
              <a:rPr lang="ar-SA" sz="3300" dirty="0" smtClean="0">
                <a:latin typeface="Traditional Arabic" pitchFamily="18" charset="-78"/>
                <a:cs typeface="Traditional Arabic" pitchFamily="18" charset="-78"/>
              </a:rPr>
              <a:t>يَقْضِيَهَا، </a:t>
            </a:r>
            <a:r>
              <a:rPr lang="ar-SA" sz="3300" dirty="0" smtClean="0">
                <a:latin typeface="Traditional Arabic" pitchFamily="18" charset="-78"/>
                <a:cs typeface="Traditional Arabic" pitchFamily="18" charset="-78"/>
              </a:rPr>
              <a:t>وَيُكَبِّرُ حِينَ يَقُومُ مِنْ الثِّنْتَيْنِ بَعْدَ الْجُلُوسِ </a:t>
            </a:r>
            <a:r>
              <a:rPr lang="ar-SA" sz="3300" dirty="0" smtClean="0">
                <a:latin typeface="Traditional Arabic" pitchFamily="18" charset="-78"/>
                <a:cs typeface="Traditional Arabic" pitchFamily="18" charset="-78"/>
              </a:rPr>
              <a:t>.</a:t>
            </a:r>
          </a:p>
          <a:p>
            <a:pPr algn="just" rtl="1">
              <a:lnSpc>
                <a:spcPct val="170000"/>
              </a:lnSpc>
              <a:buNone/>
            </a:pPr>
            <a:endParaRPr lang="ar-SA" sz="3300" dirty="0" smtClean="0">
              <a:latin typeface="Traditional Arabic" pitchFamily="18" charset="-78"/>
              <a:cs typeface="Traditional Arabic" pitchFamily="18" charset="-78"/>
            </a:endParaRPr>
          </a:p>
          <a:p>
            <a:pPr algn="r">
              <a:buNone/>
            </a:pPr>
            <a:r>
              <a:rPr lang="ar-SA" sz="3300" dirty="0" smtClean="0">
                <a:latin typeface="Traditional Arabic" pitchFamily="18" charset="-78"/>
                <a:cs typeface="Traditional Arabic" pitchFamily="18" charset="-78"/>
              </a:rPr>
              <a:t>تصور هيئة الصلاة، واستنتج التكبيرات </a:t>
            </a:r>
            <a:r>
              <a:rPr lang="ar-SA" sz="3300" dirty="0" smtClean="0">
                <a:latin typeface="Traditional Arabic" pitchFamily="18" charset="-78"/>
                <a:cs typeface="Traditional Arabic" pitchFamily="18" charset="-78"/>
              </a:rPr>
              <a:t>المسنونة.</a:t>
            </a:r>
            <a:endParaRPr lang="ar-SA" sz="3300" dirty="0" smtClean="0">
              <a:latin typeface="Traditional Arabic" pitchFamily="18" charset="-78"/>
              <a:cs typeface="Traditional Arabic" pitchFamily="18" charset="-78"/>
            </a:endParaRPr>
          </a:p>
          <a:p>
            <a:pPr algn="r">
              <a:buNone/>
            </a:pPr>
            <a:r>
              <a:rPr lang="ar-SA" sz="3300" dirty="0" smtClean="0">
                <a:latin typeface="Traditional Arabic" pitchFamily="18" charset="-78"/>
                <a:cs typeface="Traditional Arabic" pitchFamily="18" charset="-78"/>
              </a:rPr>
              <a:t>أ- تكبيرة الركوع</a:t>
            </a:r>
          </a:p>
          <a:p>
            <a:pPr algn="r">
              <a:buNone/>
            </a:pPr>
            <a:r>
              <a:rPr lang="ar-SA" dirty="0" err="1" smtClean="0">
                <a:latin typeface="Traditional Arabic" pitchFamily="18" charset="-78"/>
                <a:cs typeface="Traditional Arabic" pitchFamily="18" charset="-78"/>
              </a:rPr>
              <a:t>ب-</a:t>
            </a:r>
            <a:r>
              <a:rPr lang="ar-SA" dirty="0" smtClean="0">
                <a:latin typeface="Traditional Arabic" pitchFamily="18" charset="-78"/>
                <a:cs typeface="Traditional Arabic" pitchFamily="18" charset="-78"/>
              </a:rPr>
              <a:t> </a:t>
            </a:r>
          </a:p>
          <a:p>
            <a:pPr algn="r">
              <a:buNone/>
            </a:pPr>
            <a:endParaRPr lang="ar-SA" dirty="0" smtClean="0"/>
          </a:p>
          <a:p>
            <a:pPr marL="514350" indent="-514350" algn="r">
              <a:buNone/>
            </a:pPr>
            <a:endParaRPr lang="he-IL" dirty="0"/>
          </a:p>
        </p:txBody>
      </p:sp>
      <p:sp>
        <p:nvSpPr>
          <p:cNvPr id="4" name="مستطيل 3"/>
          <p:cNvSpPr/>
          <p:nvPr/>
        </p:nvSpPr>
        <p:spPr>
          <a:xfrm>
            <a:off x="0" y="6453336"/>
            <a:ext cx="9144000"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مستطيل 4"/>
          <p:cNvSpPr/>
          <p:nvPr/>
        </p:nvSpPr>
        <p:spPr>
          <a:xfrm>
            <a:off x="0" y="6165304"/>
            <a:ext cx="9144000" cy="144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2204864"/>
            <a:ext cx="8229600" cy="1684784"/>
          </a:xfrm>
        </p:spPr>
        <p:txBody>
          <a:bodyPr>
            <a:normAutofit fontScale="92500"/>
          </a:bodyPr>
          <a:lstStyle/>
          <a:p>
            <a:pPr algn="just" rtl="1">
              <a:lnSpc>
                <a:spcPct val="150000"/>
              </a:lnSpc>
              <a:buNone/>
            </a:pPr>
            <a:r>
              <a:rPr lang="en-US" dirty="0" smtClean="0"/>
              <a:t> </a:t>
            </a:r>
            <a:r>
              <a:rPr lang="ar-SA" dirty="0" smtClean="0"/>
              <a:t> </a:t>
            </a:r>
            <a:r>
              <a:rPr lang="ar-SA" dirty="0" smtClean="0">
                <a:latin typeface="Traditional Arabic" pitchFamily="18" charset="-78"/>
                <a:cs typeface="Traditional Arabic" pitchFamily="18" charset="-78"/>
              </a:rPr>
              <a:t>قول سبحان ربي العظيم في الركوع، لحديث حذيفة رضي الله عنه في صفة صلاة النبي صلى الله صليه وسلم قال:“ ثم ركع فجعل يقول سبحان ربي العظيم“</a:t>
            </a:r>
            <a:endParaRPr lang="he-IL" dirty="0">
              <a:latin typeface="Traditional Arabic" pitchFamily="18" charset="-78"/>
            </a:endParaRPr>
          </a:p>
        </p:txBody>
      </p:sp>
      <p:sp>
        <p:nvSpPr>
          <p:cNvPr id="5" name="مستطيل 4"/>
          <p:cNvSpPr/>
          <p:nvPr/>
        </p:nvSpPr>
        <p:spPr>
          <a:xfrm>
            <a:off x="0" y="6453336"/>
            <a:ext cx="9144000" cy="14401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مستطيل 5"/>
          <p:cNvSpPr/>
          <p:nvPr/>
        </p:nvSpPr>
        <p:spPr>
          <a:xfrm>
            <a:off x="0" y="6165304"/>
            <a:ext cx="9144000" cy="144016"/>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مستطيل 6"/>
          <p:cNvSpPr/>
          <p:nvPr/>
        </p:nvSpPr>
        <p:spPr>
          <a:xfrm>
            <a:off x="0" y="188640"/>
            <a:ext cx="9144000" cy="14401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مستطيل 7"/>
          <p:cNvSpPr/>
          <p:nvPr/>
        </p:nvSpPr>
        <p:spPr>
          <a:xfrm>
            <a:off x="0" y="476672"/>
            <a:ext cx="9144000" cy="144016"/>
          </a:xfrm>
          <a:prstGeom prst="rect">
            <a:avLst/>
          </a:prstGeom>
          <a:solidFill>
            <a:srgbClr val="9966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Picture 2" descr="http://th09.deviantart.net/fs24/PRE/f/2008/003/9/d/Gift_Background_I_by_imaginedmoments.jp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0" y="0"/>
            <a:ext cx="9144000" cy="6858000"/>
          </a:xfrm>
          <a:prstGeom prst="rect">
            <a:avLst/>
          </a:prstGeom>
          <a:noFill/>
        </p:spPr>
      </p:pic>
      <p:sp>
        <p:nvSpPr>
          <p:cNvPr id="3" name="عنصر نائب للمحتوى 2"/>
          <p:cNvSpPr>
            <a:spLocks noGrp="1"/>
          </p:cNvSpPr>
          <p:nvPr>
            <p:ph idx="1"/>
          </p:nvPr>
        </p:nvSpPr>
        <p:spPr>
          <a:xfrm>
            <a:off x="395536" y="332656"/>
            <a:ext cx="8229600" cy="4525963"/>
          </a:xfrm>
        </p:spPr>
        <p:txBody>
          <a:bodyPr>
            <a:normAutofit fontScale="85000" lnSpcReduction="20000"/>
          </a:bodyPr>
          <a:lstStyle/>
          <a:p>
            <a:pPr algn="r">
              <a:buNone/>
            </a:pPr>
            <a:r>
              <a:rPr lang="ar-SA" dirty="0" smtClean="0">
                <a:latin typeface="Traditional Arabic" pitchFamily="18" charset="-78"/>
                <a:cs typeface="Traditional Arabic" pitchFamily="18" charset="-78"/>
              </a:rPr>
              <a:t>قول سمع الله لمن </a:t>
            </a:r>
            <a:r>
              <a:rPr lang="ar-SA" dirty="0" smtClean="0">
                <a:latin typeface="Traditional Arabic" pitchFamily="18" charset="-78"/>
                <a:cs typeface="Traditional Arabic" pitchFamily="18" charset="-78"/>
              </a:rPr>
              <a:t>حمده </a:t>
            </a:r>
            <a:r>
              <a:rPr lang="ar-SA" dirty="0" smtClean="0">
                <a:latin typeface="Traditional Arabic" pitchFamily="18" charset="-78"/>
                <a:cs typeface="Traditional Arabic" pitchFamily="18" charset="-78"/>
              </a:rPr>
              <a:t>للإمام والمنفرد، لا للمأموم.</a:t>
            </a:r>
          </a:p>
          <a:p>
            <a:pPr algn="r">
              <a:buNone/>
            </a:pPr>
            <a:r>
              <a:rPr lang="ar-SA" b="1" u="sng" dirty="0" smtClean="0">
                <a:latin typeface="Traditional Arabic" pitchFamily="18" charset="-78"/>
                <a:cs typeface="Traditional Arabic" pitchFamily="18" charset="-78"/>
              </a:rPr>
              <a:t>اذكر دليله من حديث أبي هريرة.</a:t>
            </a:r>
          </a:p>
          <a:p>
            <a:pPr algn="r">
              <a:buNone/>
            </a:pPr>
            <a:endParaRPr lang="ar-SA" dirty="0" smtClean="0">
              <a:latin typeface="Traditional Arabic" pitchFamily="18" charset="-78"/>
              <a:cs typeface="Traditional Arabic" pitchFamily="18" charset="-78"/>
            </a:endParaRPr>
          </a:p>
          <a:p>
            <a:pPr algn="r">
              <a:buNone/>
            </a:pPr>
            <a:r>
              <a:rPr lang="ar-SA" dirty="0" smtClean="0">
                <a:latin typeface="Traditional Arabic" pitchFamily="18" charset="-78"/>
                <a:cs typeface="Traditional Arabic" pitchFamily="18" charset="-78"/>
              </a:rPr>
              <a:t>عن أَبِي هُرَيْرَةَ رضي الله عنه قَالَ : كَانَ رَسُولُ اللَّهِ صلى الله عليه وسلم إذَا قَامَ إلَى الصَّلاةِ يُكَبِّرُ حِينَ </a:t>
            </a:r>
            <a:r>
              <a:rPr lang="ar-SA" dirty="0" smtClean="0">
                <a:latin typeface="Traditional Arabic" pitchFamily="18" charset="-78"/>
                <a:cs typeface="Traditional Arabic" pitchFamily="18" charset="-78"/>
              </a:rPr>
              <a:t>يَقُومُ، </a:t>
            </a:r>
            <a:r>
              <a:rPr lang="ar-SA" dirty="0" smtClean="0">
                <a:latin typeface="Traditional Arabic" pitchFamily="18" charset="-78"/>
                <a:cs typeface="Traditional Arabic" pitchFamily="18" charset="-78"/>
              </a:rPr>
              <a:t>ثُمَّ يُكَبِّرُ حِينَ </a:t>
            </a:r>
            <a:r>
              <a:rPr lang="ar-SA" dirty="0" smtClean="0">
                <a:latin typeface="Traditional Arabic" pitchFamily="18" charset="-78"/>
                <a:cs typeface="Traditional Arabic" pitchFamily="18" charset="-78"/>
              </a:rPr>
              <a:t>يَرْكَعُ، ثُمَّ </a:t>
            </a:r>
            <a:r>
              <a:rPr lang="ar-SA" dirty="0" smtClean="0">
                <a:latin typeface="Traditional Arabic" pitchFamily="18" charset="-78"/>
                <a:cs typeface="Traditional Arabic" pitchFamily="18" charset="-78"/>
              </a:rPr>
              <a:t>يَقُولُ : سَمِعَ اللَّهُ لِمَنْ </a:t>
            </a:r>
            <a:r>
              <a:rPr lang="ar-SA" dirty="0" smtClean="0">
                <a:latin typeface="Traditional Arabic" pitchFamily="18" charset="-78"/>
                <a:cs typeface="Traditional Arabic" pitchFamily="18" charset="-78"/>
              </a:rPr>
              <a:t>حَمِدَهُ، </a:t>
            </a:r>
            <a:r>
              <a:rPr lang="ar-SA" dirty="0" smtClean="0">
                <a:latin typeface="Traditional Arabic" pitchFamily="18" charset="-78"/>
                <a:cs typeface="Traditional Arabic" pitchFamily="18" charset="-78"/>
              </a:rPr>
              <a:t>حِينَ يَرْفَعُ صُلْبَهُ مِنْ </a:t>
            </a:r>
            <a:r>
              <a:rPr lang="ar-SA" dirty="0" smtClean="0">
                <a:latin typeface="Traditional Arabic" pitchFamily="18" charset="-78"/>
                <a:cs typeface="Traditional Arabic" pitchFamily="18" charset="-78"/>
              </a:rPr>
              <a:t>الرَّكْعَةِ، </a:t>
            </a:r>
            <a:r>
              <a:rPr lang="ar-SA" dirty="0" smtClean="0">
                <a:latin typeface="Traditional Arabic" pitchFamily="18" charset="-78"/>
                <a:cs typeface="Traditional Arabic" pitchFamily="18" charset="-78"/>
              </a:rPr>
              <a:t>ثُمَّ يَقُولُ وَهُوَ قَائِمٌ : رَبَّنَا وَلَكَ </a:t>
            </a:r>
            <a:r>
              <a:rPr lang="ar-SA" dirty="0" smtClean="0">
                <a:latin typeface="Traditional Arabic" pitchFamily="18" charset="-78"/>
                <a:cs typeface="Traditional Arabic" pitchFamily="18" charset="-78"/>
              </a:rPr>
              <a:t>الْحَمْدُ، ثُمَّ </a:t>
            </a:r>
            <a:r>
              <a:rPr lang="ar-SA" dirty="0" smtClean="0">
                <a:latin typeface="Traditional Arabic" pitchFamily="18" charset="-78"/>
                <a:cs typeface="Traditional Arabic" pitchFamily="18" charset="-78"/>
              </a:rPr>
              <a:t>يُكَبِّرُ حِينَ </a:t>
            </a:r>
            <a:r>
              <a:rPr lang="ar-SA" dirty="0" smtClean="0">
                <a:latin typeface="Traditional Arabic" pitchFamily="18" charset="-78"/>
                <a:cs typeface="Traditional Arabic" pitchFamily="18" charset="-78"/>
              </a:rPr>
              <a:t>يَهْوِي، </a:t>
            </a:r>
            <a:r>
              <a:rPr lang="ar-SA" dirty="0" smtClean="0">
                <a:latin typeface="Traditional Arabic" pitchFamily="18" charset="-78"/>
                <a:cs typeface="Traditional Arabic" pitchFamily="18" charset="-78"/>
              </a:rPr>
              <a:t>ثُمَّ يُكَبِّرُ حِينَ يَرْفَعُ </a:t>
            </a:r>
            <a:r>
              <a:rPr lang="ar-SA" dirty="0" smtClean="0">
                <a:latin typeface="Traditional Arabic" pitchFamily="18" charset="-78"/>
                <a:cs typeface="Traditional Arabic" pitchFamily="18" charset="-78"/>
              </a:rPr>
              <a:t>رَأْسَهُ، </a:t>
            </a:r>
            <a:r>
              <a:rPr lang="ar-SA" dirty="0" smtClean="0">
                <a:latin typeface="Traditional Arabic" pitchFamily="18" charset="-78"/>
                <a:cs typeface="Traditional Arabic" pitchFamily="18" charset="-78"/>
              </a:rPr>
              <a:t>ثُمَّ يُكَبِّرُ حِينَ </a:t>
            </a:r>
            <a:r>
              <a:rPr lang="ar-SA" dirty="0" smtClean="0">
                <a:latin typeface="Traditional Arabic" pitchFamily="18" charset="-78"/>
                <a:cs typeface="Traditional Arabic" pitchFamily="18" charset="-78"/>
              </a:rPr>
              <a:t>يَسْجُدُ، ثُمَّ </a:t>
            </a:r>
            <a:r>
              <a:rPr lang="ar-SA" dirty="0" smtClean="0">
                <a:latin typeface="Traditional Arabic" pitchFamily="18" charset="-78"/>
                <a:cs typeface="Traditional Arabic" pitchFamily="18" charset="-78"/>
              </a:rPr>
              <a:t>يُكَبِّرُ حِينَ يَرْفَع </a:t>
            </a:r>
            <a:r>
              <a:rPr lang="ar-SA" dirty="0" smtClean="0">
                <a:latin typeface="Traditional Arabic" pitchFamily="18" charset="-78"/>
                <a:cs typeface="Traditional Arabic" pitchFamily="18" charset="-78"/>
              </a:rPr>
              <a:t>رَأْسَهُ، ثُمَّ </a:t>
            </a:r>
            <a:r>
              <a:rPr lang="ar-SA" dirty="0" smtClean="0">
                <a:latin typeface="Traditional Arabic" pitchFamily="18" charset="-78"/>
                <a:cs typeface="Traditional Arabic" pitchFamily="18" charset="-78"/>
              </a:rPr>
              <a:t>يَفْعَلُ ذَلِكَ فِي صَلاتِهِ كُلِّهَا حَتَّى </a:t>
            </a:r>
            <a:r>
              <a:rPr lang="ar-SA" dirty="0" smtClean="0">
                <a:latin typeface="Traditional Arabic" pitchFamily="18" charset="-78"/>
                <a:cs typeface="Traditional Arabic" pitchFamily="18" charset="-78"/>
              </a:rPr>
              <a:t>يَقْضِيَهَا، </a:t>
            </a:r>
            <a:r>
              <a:rPr lang="ar-SA" dirty="0" smtClean="0">
                <a:latin typeface="Traditional Arabic" pitchFamily="18" charset="-78"/>
                <a:cs typeface="Traditional Arabic" pitchFamily="18" charset="-78"/>
              </a:rPr>
              <a:t>وَيُكَبِّرُ حِينَ يَقُومُ مِنْ الثِّنْتَيْنِ بَعْدَ </a:t>
            </a:r>
            <a:r>
              <a:rPr lang="ar-SA" dirty="0" smtClean="0">
                <a:latin typeface="Traditional Arabic" pitchFamily="18" charset="-78"/>
                <a:cs typeface="Traditional Arabic" pitchFamily="18" charset="-78"/>
              </a:rPr>
              <a:t>الْجُلُوسِ.</a:t>
            </a:r>
            <a:endParaRPr lang="ar-SA" dirty="0" smtClean="0">
              <a:latin typeface="Traditional Arabic" pitchFamily="18" charset="-78"/>
              <a:cs typeface="Traditional Arabic" pitchFamily="18" charset="-78"/>
            </a:endParaRPr>
          </a:p>
          <a:p>
            <a:pPr algn="r">
              <a:buNone/>
            </a:pPr>
            <a:r>
              <a:rPr lang="ar-SA" dirty="0" smtClean="0">
                <a:latin typeface="Traditional Arabic" pitchFamily="18" charset="-78"/>
                <a:cs typeface="Traditional Arabic" pitchFamily="18" charset="-78"/>
              </a:rPr>
              <a:t>قول ربنا ولك الحمد </a:t>
            </a:r>
            <a:r>
              <a:rPr lang="ar-SA" dirty="0" smtClean="0">
                <a:latin typeface="Traditional Arabic" pitchFamily="18" charset="-78"/>
                <a:cs typeface="Traditional Arabic" pitchFamily="18" charset="-78"/>
              </a:rPr>
              <a:t>للإمام </a:t>
            </a:r>
            <a:r>
              <a:rPr lang="ar-SA" dirty="0" smtClean="0">
                <a:latin typeface="Traditional Arabic" pitchFamily="18" charset="-78"/>
                <a:cs typeface="Traditional Arabic" pitchFamily="18" charset="-78"/>
              </a:rPr>
              <a:t>المأموم والمنفرد.</a:t>
            </a:r>
          </a:p>
          <a:p>
            <a:pPr algn="r">
              <a:buNone/>
            </a:pPr>
            <a:r>
              <a:rPr lang="ar-SA" dirty="0" smtClean="0">
                <a:latin typeface="Traditional Arabic" pitchFamily="18" charset="-78"/>
                <a:cs typeface="Traditional Arabic" pitchFamily="18" charset="-78"/>
              </a:rPr>
              <a:t>اذكر دليله من الحديث السابق</a:t>
            </a:r>
          </a:p>
          <a:p>
            <a:pPr algn="r">
              <a:buNone/>
            </a:pPr>
            <a:r>
              <a:rPr lang="ar-SA" dirty="0" smtClean="0">
                <a:latin typeface="Traditional Arabic" pitchFamily="18" charset="-78"/>
                <a:cs typeface="Traditional Arabic" pitchFamily="18" charset="-78"/>
              </a:rPr>
              <a:t>أفرق بين </a:t>
            </a:r>
            <a:r>
              <a:rPr lang="ar-SA" dirty="0" smtClean="0">
                <a:latin typeface="Traditional Arabic" pitchFamily="18" charset="-78"/>
                <a:cs typeface="Traditional Arabic" pitchFamily="18" charset="-78"/>
              </a:rPr>
              <a:t>الإمام</a:t>
            </a:r>
            <a:r>
              <a:rPr lang="ar-SA" dirty="0" smtClean="0">
                <a:latin typeface="Traditional Arabic" pitchFamily="18" charset="-78"/>
                <a:cs typeface="Traditional Arabic" pitchFamily="18" charset="-78"/>
              </a:rPr>
              <a:t>، والمأموم، والمنفرد في </a:t>
            </a:r>
            <a:r>
              <a:rPr lang="ar-SA" dirty="0" smtClean="0">
                <a:latin typeface="Traditional Arabic" pitchFamily="18" charset="-78"/>
                <a:cs typeface="Traditional Arabic" pitchFamily="18" charset="-78"/>
              </a:rPr>
              <a:t>السنن الثالثة والرابعة بالإجابة </a:t>
            </a:r>
            <a:r>
              <a:rPr lang="ar-SA" dirty="0" smtClean="0">
                <a:latin typeface="Traditional Arabic" pitchFamily="18" charset="-78"/>
                <a:cs typeface="Traditional Arabic" pitchFamily="18" charset="-78"/>
              </a:rPr>
              <a:t>على السؤال التالي</a:t>
            </a:r>
            <a:r>
              <a:rPr lang="ar-SA" dirty="0" smtClean="0"/>
              <a:t>: </a:t>
            </a:r>
            <a:endParaRPr lang="he-IL" dirty="0"/>
          </a:p>
        </p:txBody>
      </p:sp>
      <p:graphicFrame>
        <p:nvGraphicFramePr>
          <p:cNvPr id="4" name="جدول 3"/>
          <p:cNvGraphicFramePr>
            <a:graphicFrameLocks noGrp="1"/>
          </p:cNvGraphicFramePr>
          <p:nvPr>
            <p:extLst>
              <p:ext uri="{D42A27DB-BD31-4B8C-83A1-F6EECF244321}">
                <p14:modId xmlns:p14="http://schemas.microsoft.com/office/powerpoint/2010/main" val="1557733402"/>
              </p:ext>
            </p:extLst>
          </p:nvPr>
        </p:nvGraphicFramePr>
        <p:xfrm>
          <a:off x="1587422" y="4725144"/>
          <a:ext cx="5984234" cy="1859280"/>
        </p:xfrm>
        <a:graphic>
          <a:graphicData uri="http://schemas.openxmlformats.org/drawingml/2006/table">
            <a:tbl>
              <a:tblPr rtl="1" firstRow="1" bandRow="1">
                <a:tableStyleId>{F5AB1C69-6EDB-4FF4-983F-18BD219EF322}</a:tableStyleId>
              </a:tblPr>
              <a:tblGrid>
                <a:gridCol w="1524000"/>
                <a:gridCol w="1524000"/>
                <a:gridCol w="1524000"/>
                <a:gridCol w="1412234"/>
              </a:tblGrid>
              <a:tr h="370840">
                <a:tc>
                  <a:txBody>
                    <a:bodyPr/>
                    <a:lstStyle/>
                    <a:p>
                      <a:pPr algn="ctr" rtl="1"/>
                      <a:r>
                        <a:rPr lang="ar-SA" sz="2400" dirty="0" smtClean="0"/>
                        <a:t>العبارة</a:t>
                      </a:r>
                      <a:endParaRPr lang="he-IL" sz="2400" dirty="0">
                        <a:latin typeface="Traditional Arabic" pitchFamily="18" charset="-78"/>
                      </a:endParaRPr>
                    </a:p>
                  </a:txBody>
                  <a:tcPr/>
                </a:tc>
                <a:tc>
                  <a:txBody>
                    <a:bodyPr/>
                    <a:lstStyle/>
                    <a:p>
                      <a:pPr algn="ctr" rtl="1"/>
                      <a:r>
                        <a:rPr lang="ar-SA" sz="2400" dirty="0" smtClean="0"/>
                        <a:t>الامام</a:t>
                      </a:r>
                      <a:endParaRPr lang="he-IL" sz="2400" dirty="0">
                        <a:latin typeface="Traditional Arabic" pitchFamily="18" charset="-78"/>
                      </a:endParaRPr>
                    </a:p>
                  </a:txBody>
                  <a:tcPr/>
                </a:tc>
                <a:tc>
                  <a:txBody>
                    <a:bodyPr/>
                    <a:lstStyle/>
                    <a:p>
                      <a:pPr algn="ctr" rtl="1"/>
                      <a:r>
                        <a:rPr lang="ar-SA" sz="2400" dirty="0" smtClean="0"/>
                        <a:t>المأموم</a:t>
                      </a:r>
                      <a:endParaRPr lang="he-IL" sz="2400" dirty="0">
                        <a:latin typeface="Traditional Arabic" pitchFamily="18" charset="-78"/>
                      </a:endParaRPr>
                    </a:p>
                  </a:txBody>
                  <a:tcPr/>
                </a:tc>
                <a:tc>
                  <a:txBody>
                    <a:bodyPr/>
                    <a:lstStyle/>
                    <a:p>
                      <a:pPr algn="ctr" rtl="1"/>
                      <a:r>
                        <a:rPr lang="ar-SA" sz="2400" dirty="0" smtClean="0"/>
                        <a:t>المنفرد</a:t>
                      </a:r>
                      <a:endParaRPr lang="he-IL" sz="2400" dirty="0">
                        <a:latin typeface="Traditional Arabic" pitchFamily="18" charset="-78"/>
                      </a:endParaRPr>
                    </a:p>
                  </a:txBody>
                  <a:tcPr/>
                </a:tc>
              </a:tr>
              <a:tr h="370840">
                <a:tc>
                  <a:txBody>
                    <a:bodyPr/>
                    <a:lstStyle/>
                    <a:p>
                      <a:pPr algn="r" rtl="1"/>
                      <a:r>
                        <a:rPr lang="ar-SA" sz="2000" dirty="0" smtClean="0"/>
                        <a:t>قول( سمع الله لمن </a:t>
                      </a:r>
                      <a:r>
                        <a:rPr lang="ar-SA" sz="2000" dirty="0" smtClean="0"/>
                        <a:t>حمده)</a:t>
                      </a:r>
                      <a:endParaRPr lang="he-IL" sz="2000" dirty="0">
                        <a:latin typeface="Traditional Arabic" pitchFamily="18" charset="-78"/>
                      </a:endParaRPr>
                    </a:p>
                  </a:txBody>
                  <a:tcPr/>
                </a:tc>
                <a:tc>
                  <a:txBody>
                    <a:bodyPr/>
                    <a:lstStyle/>
                    <a:p>
                      <a:pPr rtl="1"/>
                      <a:endParaRPr lang="he-IL"/>
                    </a:p>
                  </a:txBody>
                  <a:tcPr/>
                </a:tc>
                <a:tc>
                  <a:txBody>
                    <a:bodyPr/>
                    <a:lstStyle/>
                    <a:p>
                      <a:pPr rtl="1"/>
                      <a:endParaRPr lang="he-IL" dirty="0"/>
                    </a:p>
                  </a:txBody>
                  <a:tcPr/>
                </a:tc>
                <a:tc>
                  <a:txBody>
                    <a:bodyPr/>
                    <a:lstStyle/>
                    <a:p>
                      <a:pPr rtl="1"/>
                      <a:endParaRPr lang="he-IL"/>
                    </a:p>
                  </a:txBody>
                  <a:tcPr/>
                </a:tc>
              </a:tr>
              <a:tr h="370840">
                <a:tc>
                  <a:txBody>
                    <a:bodyPr/>
                    <a:lstStyle/>
                    <a:p>
                      <a:pPr algn="r" rtl="1"/>
                      <a:r>
                        <a:rPr lang="ar-SA" sz="2000" dirty="0" smtClean="0"/>
                        <a:t>قول( ربنا ولك الحمد</a:t>
                      </a:r>
                      <a:r>
                        <a:rPr lang="ar-SA" sz="2000" dirty="0" err="1" smtClean="0"/>
                        <a:t>)</a:t>
                      </a:r>
                      <a:endParaRPr lang="he-IL" sz="2000" dirty="0">
                        <a:latin typeface="Traditional Arabic" pitchFamily="18" charset="-78"/>
                      </a:endParaRPr>
                    </a:p>
                  </a:txBody>
                  <a:tcPr/>
                </a:tc>
                <a:tc>
                  <a:txBody>
                    <a:bodyPr/>
                    <a:lstStyle/>
                    <a:p>
                      <a:pPr rtl="1"/>
                      <a:endParaRPr lang="he-IL"/>
                    </a:p>
                  </a:txBody>
                  <a:tcPr/>
                </a:tc>
                <a:tc>
                  <a:txBody>
                    <a:bodyPr/>
                    <a:lstStyle/>
                    <a:p>
                      <a:pPr rtl="1"/>
                      <a:endParaRPr lang="he-IL"/>
                    </a:p>
                  </a:txBody>
                  <a:tcPr/>
                </a:tc>
                <a:tc>
                  <a:txBody>
                    <a:bodyPr/>
                    <a:lstStyle/>
                    <a:p>
                      <a:pPr rtl="1"/>
                      <a:endParaRPr lang="he-IL" dirty="0"/>
                    </a:p>
                  </a:txBody>
                  <a:tcPr/>
                </a:tc>
              </a:tr>
            </a:tbl>
          </a:graphicData>
        </a:graphic>
      </p:graphicFrame>
      <p:cxnSp>
        <p:nvCxnSpPr>
          <p:cNvPr id="6" name="رابط مستقيم 5"/>
          <p:cNvCxnSpPr/>
          <p:nvPr/>
        </p:nvCxnSpPr>
        <p:spPr>
          <a:xfrm flipH="1">
            <a:off x="683568" y="3933056"/>
            <a:ext cx="5184576" cy="0"/>
          </a:xfrm>
          <a:prstGeom prst="line">
            <a:avLst/>
          </a:prstGeom>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2492896"/>
            <a:ext cx="8229600" cy="1972816"/>
          </a:xfrm>
        </p:spPr>
        <p:txBody>
          <a:bodyPr/>
          <a:lstStyle/>
          <a:p>
            <a:pPr algn="r">
              <a:buNone/>
            </a:pPr>
            <a:r>
              <a:rPr lang="ar-SA" dirty="0" smtClean="0">
                <a:latin typeface="Traditional Arabic" pitchFamily="18" charset="-78"/>
                <a:cs typeface="Traditional Arabic" pitchFamily="18" charset="-78"/>
              </a:rPr>
              <a:t>قول سبحان ربي </a:t>
            </a:r>
            <a:r>
              <a:rPr lang="ar-SA" dirty="0" smtClean="0">
                <a:latin typeface="Traditional Arabic" pitchFamily="18" charset="-78"/>
                <a:cs typeface="Traditional Arabic" pitchFamily="18" charset="-78"/>
              </a:rPr>
              <a:t>الأعلى </a:t>
            </a:r>
            <a:r>
              <a:rPr lang="ar-SA" dirty="0" smtClean="0">
                <a:latin typeface="Traditional Arabic" pitchFamily="18" charset="-78"/>
                <a:cs typeface="Traditional Arabic" pitchFamily="18" charset="-78"/>
              </a:rPr>
              <a:t>في السجود، لحديث </a:t>
            </a:r>
            <a:r>
              <a:rPr lang="ar-SA" dirty="0" smtClean="0">
                <a:latin typeface="Traditional Arabic" pitchFamily="18" charset="-78"/>
                <a:cs typeface="Traditional Arabic" pitchFamily="18" charset="-78"/>
              </a:rPr>
              <a:t>حذيفة </a:t>
            </a:r>
            <a:r>
              <a:rPr lang="ar-SA" dirty="0" smtClean="0">
                <a:latin typeface="Traditional Arabic" pitchFamily="18" charset="-78"/>
                <a:cs typeface="Traditional Arabic" pitchFamily="18" charset="-78"/>
              </a:rPr>
              <a:t>رضي الله عنه في صفة صلاة النبي صلى الله عليه وسلم قال: ” ثم سجد فقال سبحان ربي </a:t>
            </a:r>
            <a:r>
              <a:rPr lang="ar-SA" dirty="0" smtClean="0">
                <a:latin typeface="Traditional Arabic" pitchFamily="18" charset="-78"/>
                <a:cs typeface="Traditional Arabic" pitchFamily="18" charset="-78"/>
              </a:rPr>
              <a:t>الأعلى</a:t>
            </a:r>
            <a:r>
              <a:rPr lang="ar-SA" dirty="0" smtClean="0">
                <a:latin typeface="Traditional Arabic" pitchFamily="18" charset="-78"/>
                <a:cs typeface="Traditional Arabic" pitchFamily="18" charset="-78"/>
              </a:rPr>
              <a:t>“</a:t>
            </a:r>
          </a:p>
          <a:p>
            <a:pPr algn="r">
              <a:buNone/>
            </a:pPr>
            <a:endParaRPr lang="he-IL" dirty="0"/>
          </a:p>
        </p:txBody>
      </p:sp>
      <p:sp>
        <p:nvSpPr>
          <p:cNvPr id="4" name="مستطيل 3"/>
          <p:cNvSpPr/>
          <p:nvPr/>
        </p:nvSpPr>
        <p:spPr>
          <a:xfrm>
            <a:off x="0" y="6453336"/>
            <a:ext cx="9144000" cy="1440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مستطيل 4"/>
          <p:cNvSpPr/>
          <p:nvPr/>
        </p:nvSpPr>
        <p:spPr>
          <a:xfrm>
            <a:off x="0" y="5805264"/>
            <a:ext cx="9144000" cy="14401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مستطيل 5"/>
          <p:cNvSpPr/>
          <p:nvPr/>
        </p:nvSpPr>
        <p:spPr>
          <a:xfrm>
            <a:off x="0" y="6165304"/>
            <a:ext cx="9144000" cy="14401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مستطيل 6"/>
          <p:cNvSpPr/>
          <p:nvPr/>
        </p:nvSpPr>
        <p:spPr>
          <a:xfrm>
            <a:off x="0" y="5445224"/>
            <a:ext cx="9144000" cy="1440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مستطيل 7"/>
          <p:cNvSpPr/>
          <p:nvPr/>
        </p:nvSpPr>
        <p:spPr>
          <a:xfrm>
            <a:off x="0" y="0"/>
            <a:ext cx="9144000" cy="144016"/>
          </a:xfrm>
          <a:prstGeom prst="rect">
            <a:avLst/>
          </a:prstGeom>
          <a:solidFill>
            <a:srgbClr val="996633">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مستطيل 8"/>
          <p:cNvSpPr/>
          <p:nvPr/>
        </p:nvSpPr>
        <p:spPr>
          <a:xfrm>
            <a:off x="0" y="404664"/>
            <a:ext cx="4644008" cy="1440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مستطيل 9"/>
          <p:cNvSpPr/>
          <p:nvPr/>
        </p:nvSpPr>
        <p:spPr>
          <a:xfrm>
            <a:off x="0" y="908720"/>
            <a:ext cx="1907704" cy="144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2636912"/>
            <a:ext cx="8229600" cy="1180728"/>
          </a:xfrm>
          <a:solidFill>
            <a:schemeClr val="accent3">
              <a:lumMod val="60000"/>
              <a:lumOff val="40000"/>
            </a:schemeClr>
          </a:solidFill>
        </p:spPr>
        <p:style>
          <a:lnRef idx="3">
            <a:schemeClr val="lt1"/>
          </a:lnRef>
          <a:fillRef idx="1">
            <a:schemeClr val="accent5"/>
          </a:fillRef>
          <a:effectRef idx="1">
            <a:schemeClr val="accent5"/>
          </a:effectRef>
          <a:fontRef idx="minor">
            <a:schemeClr val="lt1"/>
          </a:fontRef>
        </p:style>
        <p:txBody>
          <a:bodyPr/>
          <a:lstStyle/>
          <a:p>
            <a:pPr algn="r">
              <a:buNone/>
            </a:pPr>
            <a:r>
              <a:rPr lang="ar-SA" dirty="0" smtClean="0">
                <a:latin typeface="Traditional Arabic" pitchFamily="18" charset="-78"/>
                <a:cs typeface="Traditional Arabic" pitchFamily="18" charset="-78"/>
              </a:rPr>
              <a:t>التشهد </a:t>
            </a:r>
            <a:r>
              <a:rPr lang="ar-SA" dirty="0" smtClean="0">
                <a:latin typeface="Traditional Arabic" pitchFamily="18" charset="-78"/>
                <a:cs typeface="Traditional Arabic" pitchFamily="18" charset="-78"/>
              </a:rPr>
              <a:t>الأول </a:t>
            </a:r>
            <a:r>
              <a:rPr lang="ar-SA" dirty="0" smtClean="0">
                <a:latin typeface="Traditional Arabic" pitchFamily="18" charset="-78"/>
                <a:cs typeface="Traditional Arabic" pitchFamily="18" charset="-78"/>
              </a:rPr>
              <a:t>والجلوس له، لحديث عائشة رضي الله عنها في صفة صلاة النبي صلى الله عليه وسلم قالت: </a:t>
            </a:r>
            <a:r>
              <a:rPr lang="ar-SA" dirty="0" smtClean="0">
                <a:latin typeface="Traditional Arabic" pitchFamily="18" charset="-78"/>
                <a:cs typeface="Traditional Arabic" pitchFamily="18" charset="-78"/>
              </a:rPr>
              <a:t>«</a:t>
            </a:r>
            <a:r>
              <a:rPr lang="ar-SA" dirty="0" smtClean="0">
                <a:latin typeface="Traditional Arabic" pitchFamily="18" charset="-78"/>
                <a:cs typeface="Traditional Arabic" pitchFamily="18" charset="-78"/>
              </a:rPr>
              <a:t>كان </a:t>
            </a:r>
            <a:r>
              <a:rPr lang="ar-SA" dirty="0" smtClean="0">
                <a:latin typeface="Traditional Arabic" pitchFamily="18" charset="-78"/>
                <a:cs typeface="Traditional Arabic" pitchFamily="18" charset="-78"/>
              </a:rPr>
              <a:t>يقول في كل ركعتين </a:t>
            </a:r>
            <a:r>
              <a:rPr lang="ar-SA" dirty="0" smtClean="0">
                <a:latin typeface="Traditional Arabic" pitchFamily="18" charset="-78"/>
                <a:cs typeface="Traditional Arabic" pitchFamily="18" charset="-78"/>
              </a:rPr>
              <a:t>التحية».</a:t>
            </a:r>
            <a:endParaRPr lang="ar-SA" dirty="0" smtClean="0">
              <a:latin typeface="Traditional Arabic" pitchFamily="18" charset="-78"/>
              <a:cs typeface="Traditional Arabic" pitchFamily="18" charset="-78"/>
            </a:endParaRPr>
          </a:p>
          <a:p>
            <a:pPr algn="r">
              <a:buNone/>
            </a:pPr>
            <a:endParaRPr lang="he-IL" dirty="0"/>
          </a:p>
        </p:txBody>
      </p:sp>
      <p:sp>
        <p:nvSpPr>
          <p:cNvPr id="4" name="إطار 3"/>
          <p:cNvSpPr/>
          <p:nvPr/>
        </p:nvSpPr>
        <p:spPr>
          <a:xfrm>
            <a:off x="0" y="0"/>
            <a:ext cx="9144000" cy="6858000"/>
          </a:xfrm>
          <a:prstGeom prst="frame">
            <a:avLst>
              <a:gd name="adj1" fmla="val 1706"/>
            </a:avLst>
          </a:prstGeom>
          <a:solidFill>
            <a:srgbClr val="00B05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Picture 2" descr="http://th09.deviantart.net/fs24/PRE/f/2008/003/9/d/Gift_Background_I_by_imaginedmoments.jp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0" y="0"/>
            <a:ext cx="9144000" cy="6858000"/>
          </a:xfrm>
          <a:prstGeom prst="rect">
            <a:avLst/>
          </a:prstGeom>
          <a:noFill/>
        </p:spPr>
      </p:pic>
      <p:sp>
        <p:nvSpPr>
          <p:cNvPr id="3" name="عنصر نائب للمحتوى 2"/>
          <p:cNvSpPr>
            <a:spLocks noGrp="1"/>
          </p:cNvSpPr>
          <p:nvPr>
            <p:ph idx="1"/>
          </p:nvPr>
        </p:nvSpPr>
        <p:spPr>
          <a:xfrm>
            <a:off x="3203848" y="1196752"/>
            <a:ext cx="5482952" cy="4248471"/>
          </a:xfrm>
          <a:solidFill>
            <a:schemeClr val="accent3">
              <a:alpha val="50196"/>
            </a:schemeClr>
          </a:solid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rtl="1">
              <a:buNone/>
            </a:pPr>
            <a:r>
              <a:rPr lang="ar-SA" dirty="0" smtClean="0">
                <a:solidFill>
                  <a:schemeClr val="tx1"/>
                </a:solidFill>
                <a:latin typeface="Traditional Arabic" pitchFamily="18" charset="-78"/>
                <a:cs typeface="Traditional Arabic" pitchFamily="18" charset="-78"/>
              </a:rPr>
              <a:t>		الصلاة </a:t>
            </a:r>
            <a:r>
              <a:rPr lang="ar-SA" dirty="0" smtClean="0">
                <a:solidFill>
                  <a:schemeClr val="tx1"/>
                </a:solidFill>
                <a:latin typeface="Traditional Arabic" pitchFamily="18" charset="-78"/>
                <a:cs typeface="Traditional Arabic" pitchFamily="18" charset="-78"/>
              </a:rPr>
              <a:t>على النبي بعد قراءة التشهد </a:t>
            </a:r>
            <a:r>
              <a:rPr lang="ar-SA" dirty="0" smtClean="0">
                <a:solidFill>
                  <a:schemeClr val="tx1"/>
                </a:solidFill>
                <a:latin typeface="Traditional Arabic" pitchFamily="18" charset="-78"/>
                <a:cs typeface="Traditional Arabic" pitchFamily="18" charset="-78"/>
              </a:rPr>
              <a:t>الأخير</a:t>
            </a:r>
            <a:r>
              <a:rPr lang="ar-SA" dirty="0" smtClean="0">
                <a:solidFill>
                  <a:schemeClr val="tx1"/>
                </a:solidFill>
                <a:latin typeface="Traditional Arabic" pitchFamily="18" charset="-78"/>
                <a:cs typeface="Traditional Arabic" pitchFamily="18" charset="-78"/>
              </a:rPr>
              <a:t>، لحديث كعب بن عجرة رضي الله عنه ، أن النبي صلى الله عليه وسلم قال: ” قولوا: اللهم صل على محمد وعلى </a:t>
            </a:r>
            <a:r>
              <a:rPr lang="ar-SA" dirty="0" smtClean="0">
                <a:solidFill>
                  <a:schemeClr val="tx1"/>
                </a:solidFill>
                <a:latin typeface="Traditional Arabic" pitchFamily="18" charset="-78"/>
                <a:cs typeface="Traditional Arabic" pitchFamily="18" charset="-78"/>
              </a:rPr>
              <a:t>آل </a:t>
            </a:r>
            <a:r>
              <a:rPr lang="ar-SA" dirty="0" smtClean="0">
                <a:solidFill>
                  <a:schemeClr val="tx1"/>
                </a:solidFill>
                <a:latin typeface="Traditional Arabic" pitchFamily="18" charset="-78"/>
                <a:cs typeface="Traditional Arabic" pitchFamily="18" charset="-78"/>
              </a:rPr>
              <a:t>محمد، كما صليت </a:t>
            </a:r>
            <a:r>
              <a:rPr lang="ar-SA" dirty="0" smtClean="0">
                <a:solidFill>
                  <a:schemeClr val="tx1"/>
                </a:solidFill>
                <a:latin typeface="Traditional Arabic" pitchFamily="18" charset="-78"/>
                <a:cs typeface="Traditional Arabic" pitchFamily="18" charset="-78"/>
              </a:rPr>
              <a:t>على إبراهيم </a:t>
            </a:r>
            <a:r>
              <a:rPr lang="ar-SA" dirty="0" smtClean="0">
                <a:solidFill>
                  <a:schemeClr val="tx1"/>
                </a:solidFill>
                <a:latin typeface="Traditional Arabic" pitchFamily="18" charset="-78"/>
                <a:cs typeface="Traditional Arabic" pitchFamily="18" charset="-78"/>
              </a:rPr>
              <a:t>وعلى </a:t>
            </a:r>
            <a:r>
              <a:rPr lang="ar-SA" dirty="0" smtClean="0">
                <a:solidFill>
                  <a:schemeClr val="tx1"/>
                </a:solidFill>
                <a:latin typeface="Traditional Arabic" pitchFamily="18" charset="-78"/>
                <a:cs typeface="Traditional Arabic" pitchFamily="18" charset="-78"/>
              </a:rPr>
              <a:t>آل </a:t>
            </a:r>
            <a:r>
              <a:rPr lang="ar-SA" dirty="0">
                <a:solidFill>
                  <a:schemeClr val="tx1"/>
                </a:solidFill>
                <a:latin typeface="Traditional Arabic" pitchFamily="18" charset="-78"/>
                <a:cs typeface="Traditional Arabic" pitchFamily="18" charset="-78"/>
              </a:rPr>
              <a:t>إ</a:t>
            </a:r>
            <a:r>
              <a:rPr lang="ar-SA" dirty="0" smtClean="0">
                <a:solidFill>
                  <a:schemeClr val="tx1"/>
                </a:solidFill>
                <a:latin typeface="Traditional Arabic" pitchFamily="18" charset="-78"/>
                <a:cs typeface="Traditional Arabic" pitchFamily="18" charset="-78"/>
              </a:rPr>
              <a:t>براهيم</a:t>
            </a:r>
            <a:r>
              <a:rPr lang="ar-SA" dirty="0" smtClean="0">
                <a:solidFill>
                  <a:schemeClr val="tx1"/>
                </a:solidFill>
                <a:latin typeface="Traditional Arabic" pitchFamily="18" charset="-78"/>
                <a:cs typeface="Traditional Arabic" pitchFamily="18" charset="-78"/>
              </a:rPr>
              <a:t>، </a:t>
            </a:r>
            <a:r>
              <a:rPr lang="ar-SA" dirty="0" smtClean="0">
                <a:solidFill>
                  <a:schemeClr val="tx1"/>
                </a:solidFill>
                <a:latin typeface="Traditional Arabic" pitchFamily="18" charset="-78"/>
                <a:cs typeface="Traditional Arabic" pitchFamily="18" charset="-78"/>
              </a:rPr>
              <a:t>إنك </a:t>
            </a:r>
            <a:r>
              <a:rPr lang="ar-SA" dirty="0" smtClean="0">
                <a:solidFill>
                  <a:schemeClr val="tx1"/>
                </a:solidFill>
                <a:latin typeface="Traditional Arabic" pitchFamily="18" charset="-78"/>
                <a:cs typeface="Traditional Arabic" pitchFamily="18" charset="-78"/>
              </a:rPr>
              <a:t>حميد مجيد، اللهم بارك على محمد وعلى </a:t>
            </a:r>
            <a:r>
              <a:rPr lang="ar-SA" dirty="0" smtClean="0">
                <a:solidFill>
                  <a:schemeClr val="tx1"/>
                </a:solidFill>
                <a:latin typeface="Traditional Arabic" pitchFamily="18" charset="-78"/>
                <a:cs typeface="Traditional Arabic" pitchFamily="18" charset="-78"/>
              </a:rPr>
              <a:t>آل </a:t>
            </a:r>
            <a:r>
              <a:rPr lang="ar-SA" dirty="0" smtClean="0">
                <a:solidFill>
                  <a:schemeClr val="tx1"/>
                </a:solidFill>
                <a:latin typeface="Traditional Arabic" pitchFamily="18" charset="-78"/>
                <a:cs typeface="Traditional Arabic" pitchFamily="18" charset="-78"/>
              </a:rPr>
              <a:t>محمد كما باركت على </a:t>
            </a:r>
            <a:r>
              <a:rPr lang="ar-SA" dirty="0" smtClean="0">
                <a:solidFill>
                  <a:schemeClr val="tx1"/>
                </a:solidFill>
                <a:latin typeface="Traditional Arabic" pitchFamily="18" charset="-78"/>
                <a:cs typeface="Traditional Arabic" pitchFamily="18" charset="-78"/>
              </a:rPr>
              <a:t>إبراهيم </a:t>
            </a:r>
            <a:r>
              <a:rPr lang="ar-SA" dirty="0" smtClean="0">
                <a:solidFill>
                  <a:schemeClr val="tx1"/>
                </a:solidFill>
                <a:latin typeface="Traditional Arabic" pitchFamily="18" charset="-78"/>
                <a:cs typeface="Traditional Arabic" pitchFamily="18" charset="-78"/>
              </a:rPr>
              <a:t>وعلى </a:t>
            </a:r>
            <a:r>
              <a:rPr lang="ar-SA" dirty="0" smtClean="0">
                <a:solidFill>
                  <a:schemeClr val="tx1"/>
                </a:solidFill>
                <a:latin typeface="Traditional Arabic" pitchFamily="18" charset="-78"/>
                <a:cs typeface="Traditional Arabic" pitchFamily="18" charset="-78"/>
              </a:rPr>
              <a:t>آل </a:t>
            </a:r>
            <a:r>
              <a:rPr lang="ar-SA" dirty="0">
                <a:solidFill>
                  <a:schemeClr val="tx1"/>
                </a:solidFill>
                <a:latin typeface="Traditional Arabic" pitchFamily="18" charset="-78"/>
                <a:cs typeface="Traditional Arabic" pitchFamily="18" charset="-78"/>
              </a:rPr>
              <a:t>إ</a:t>
            </a:r>
            <a:r>
              <a:rPr lang="ar-SA" dirty="0" smtClean="0">
                <a:solidFill>
                  <a:schemeClr val="tx1"/>
                </a:solidFill>
                <a:latin typeface="Traditional Arabic" pitchFamily="18" charset="-78"/>
                <a:cs typeface="Traditional Arabic" pitchFamily="18" charset="-78"/>
              </a:rPr>
              <a:t>براهيم</a:t>
            </a:r>
            <a:r>
              <a:rPr lang="ar-SA" dirty="0" smtClean="0">
                <a:solidFill>
                  <a:schemeClr val="tx1"/>
                </a:solidFill>
                <a:latin typeface="Traditional Arabic" pitchFamily="18" charset="-78"/>
                <a:cs typeface="Traditional Arabic" pitchFamily="18" charset="-78"/>
              </a:rPr>
              <a:t>، </a:t>
            </a:r>
            <a:r>
              <a:rPr lang="ar-SA" dirty="0" smtClean="0">
                <a:solidFill>
                  <a:schemeClr val="tx1"/>
                </a:solidFill>
                <a:latin typeface="Traditional Arabic" pitchFamily="18" charset="-78"/>
                <a:cs typeface="Traditional Arabic" pitchFamily="18" charset="-78"/>
              </a:rPr>
              <a:t>إنك </a:t>
            </a:r>
            <a:r>
              <a:rPr lang="ar-SA" dirty="0" smtClean="0">
                <a:solidFill>
                  <a:schemeClr val="tx1"/>
                </a:solidFill>
                <a:latin typeface="Traditional Arabic" pitchFamily="18" charset="-78"/>
                <a:cs typeface="Traditional Arabic" pitchFamily="18" charset="-78"/>
              </a:rPr>
              <a:t>حميد </a:t>
            </a:r>
            <a:r>
              <a:rPr lang="ar-SA" dirty="0" smtClean="0">
                <a:solidFill>
                  <a:schemeClr val="tx1"/>
                </a:solidFill>
                <a:latin typeface="Traditional Arabic" pitchFamily="18" charset="-78"/>
                <a:cs typeface="Traditional Arabic" pitchFamily="18" charset="-78"/>
              </a:rPr>
              <a:t>مجيد.</a:t>
            </a:r>
            <a:endParaRPr lang="he-IL" dirty="0">
              <a:solidFill>
                <a:schemeClr val="tx1"/>
              </a:solidFill>
              <a:latin typeface="Traditional Arabic" pitchFamily="18"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Tsupport\Desktop\ac9f8078ea50ef07981777a7eaeaa0bf.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0" y="0"/>
            <a:ext cx="9144000" cy="6858000"/>
          </a:xfrm>
          <a:prstGeom prst="rect">
            <a:avLst/>
          </a:prstGeom>
          <a:noFill/>
        </p:spPr>
      </p:pic>
      <p:pic>
        <p:nvPicPr>
          <p:cNvPr id="6" name="Picture 2" descr="C:\Users\Tsupport\Desktop\ac9f8078ea50ef07981777a7eaeaa0bf.jpg"/>
          <p:cNvPicPr>
            <a:picLocks noChangeAspect="1" noChangeArrowheads="1"/>
          </p:cNvPicPr>
          <p:nvPr/>
        </p:nvPicPr>
        <p:blipFill>
          <a:blip r:embed="rId2" cstate="print">
            <a:duotone>
              <a:prstClr val="black"/>
              <a:srgbClr val="D9C3A5">
                <a:tint val="50000"/>
                <a:satMod val="180000"/>
              </a:srgbClr>
            </a:duotone>
          </a:blip>
          <a:srcRect r="55604" b="49072"/>
          <a:stretch>
            <a:fillRect/>
          </a:stretch>
        </p:blipFill>
        <p:spPr bwMode="auto">
          <a:xfrm>
            <a:off x="0" y="3068960"/>
            <a:ext cx="4059560" cy="3492624"/>
          </a:xfrm>
          <a:prstGeom prst="rect">
            <a:avLst/>
          </a:prstGeom>
          <a:noFill/>
        </p:spPr>
      </p:pic>
      <p:sp>
        <p:nvSpPr>
          <p:cNvPr id="8" name="مستطيل 7"/>
          <p:cNvSpPr/>
          <p:nvPr/>
        </p:nvSpPr>
        <p:spPr>
          <a:xfrm rot="21430544">
            <a:off x="5289491" y="1257097"/>
            <a:ext cx="2531029" cy="33123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مستطيل 8"/>
          <p:cNvSpPr/>
          <p:nvPr/>
        </p:nvSpPr>
        <p:spPr>
          <a:xfrm rot="338888">
            <a:off x="5436096" y="1268760"/>
            <a:ext cx="2531029" cy="331236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مستطيل 9"/>
          <p:cNvSpPr/>
          <p:nvPr/>
        </p:nvSpPr>
        <p:spPr>
          <a:xfrm rot="20916835">
            <a:off x="5234096" y="1269978"/>
            <a:ext cx="2531029" cy="33123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مربع نص 12"/>
          <p:cNvSpPr txBox="1"/>
          <p:nvPr/>
        </p:nvSpPr>
        <p:spPr>
          <a:xfrm rot="20821806">
            <a:off x="5480266" y="1686185"/>
            <a:ext cx="1895803" cy="2308324"/>
          </a:xfrm>
          <a:prstGeom prst="rect">
            <a:avLst/>
          </a:prstGeom>
          <a:noFill/>
        </p:spPr>
        <p:txBody>
          <a:bodyPr wrap="square" rtlCol="0">
            <a:spAutoFit/>
          </a:bodyPr>
          <a:lstStyle/>
          <a:p>
            <a:r>
              <a:rPr lang="ar-SA" sz="7200" dirty="0" smtClean="0">
                <a:ln w="3175" cmpd="sng">
                  <a:solidFill>
                    <a:schemeClr val="tx2">
                      <a:lumMod val="75000"/>
                    </a:schemeClr>
                  </a:solidFill>
                  <a:prstDash val="solid"/>
                </a:ln>
                <a:solidFill>
                  <a:srgbClr val="FFFFFF"/>
                </a:solidFill>
                <a:effectLst>
                  <a:outerShdw blurRad="63500" dir="3600000" algn="tl" rotWithShape="0">
                    <a:srgbClr val="000000">
                      <a:alpha val="70000"/>
                    </a:srgbClr>
                  </a:outerShdw>
                </a:effectLst>
                <a:latin typeface="Traditional Arabic" pitchFamily="18" charset="-78"/>
                <a:cs typeface="Traditional Arabic" pitchFamily="18" charset="-78"/>
              </a:rPr>
              <a:t>أر</a:t>
            </a:r>
            <a:r>
              <a:rPr lang="ar-SA" sz="7200" dirty="0" smtClean="0">
                <a:ln w="3175" cmpd="sng">
                  <a:solidFill>
                    <a:schemeClr val="tx2">
                      <a:lumMod val="75000"/>
                    </a:schemeClr>
                  </a:solidFill>
                  <a:prstDash val="solid"/>
                </a:ln>
                <a:solidFill>
                  <a:srgbClr val="FFFFFF"/>
                </a:solidFill>
                <a:effectLst>
                  <a:outerShdw blurRad="63500" dir="3600000" algn="tl" rotWithShape="0">
                    <a:srgbClr val="000000">
                      <a:alpha val="70000"/>
                    </a:srgbClr>
                  </a:outerShdw>
                </a:effectLst>
                <a:latin typeface="Traditional Arabic" pitchFamily="18" charset="-78"/>
                <a:cs typeface="Traditional Arabic" pitchFamily="18" charset="-78"/>
              </a:rPr>
              <a:t>كان </a:t>
            </a:r>
            <a:endParaRPr lang="ar-SA" sz="7200" dirty="0" smtClean="0">
              <a:ln w="3175" cmpd="sng">
                <a:solidFill>
                  <a:schemeClr val="tx2">
                    <a:lumMod val="75000"/>
                  </a:schemeClr>
                </a:solidFill>
                <a:prstDash val="solid"/>
              </a:ln>
              <a:solidFill>
                <a:srgbClr val="FFFFFF"/>
              </a:solidFill>
              <a:effectLst>
                <a:outerShdw blurRad="63500" dir="3600000" algn="tl" rotWithShape="0">
                  <a:srgbClr val="000000">
                    <a:alpha val="70000"/>
                  </a:srgbClr>
                </a:outerShdw>
              </a:effectLst>
              <a:latin typeface="Traditional Arabic" pitchFamily="18" charset="-78"/>
              <a:cs typeface="Traditional Arabic" pitchFamily="18" charset="-78"/>
            </a:endParaRPr>
          </a:p>
          <a:p>
            <a:r>
              <a:rPr lang="ar-SA" sz="7200" dirty="0" smtClean="0">
                <a:ln w="3175" cmpd="sng">
                  <a:solidFill>
                    <a:schemeClr val="tx2">
                      <a:lumMod val="75000"/>
                    </a:schemeClr>
                  </a:solidFill>
                  <a:prstDash val="solid"/>
                </a:ln>
                <a:solidFill>
                  <a:srgbClr val="FFFFFF"/>
                </a:solidFill>
                <a:effectLst>
                  <a:outerShdw blurRad="63500" dir="3600000" algn="tl" rotWithShape="0">
                    <a:srgbClr val="000000">
                      <a:alpha val="70000"/>
                    </a:srgbClr>
                  </a:outerShdw>
                </a:effectLst>
                <a:latin typeface="Traditional Arabic" pitchFamily="18" charset="-78"/>
                <a:cs typeface="Traditional Arabic" pitchFamily="18" charset="-78"/>
              </a:rPr>
              <a:t>الصلاة</a:t>
            </a:r>
            <a:endParaRPr lang="en-US" sz="7200" dirty="0">
              <a:ln w="3175" cmpd="sng">
                <a:solidFill>
                  <a:schemeClr val="tx2">
                    <a:lumMod val="75000"/>
                  </a:schemeClr>
                </a:solidFill>
                <a:prstDash val="solid"/>
              </a:ln>
              <a:solidFill>
                <a:srgbClr val="FFFFFF"/>
              </a:solidFill>
              <a:effectLst>
                <a:outerShdw blurRad="63500" dir="3600000" algn="tl" rotWithShape="0">
                  <a:srgbClr val="000000">
                    <a:alpha val="70000"/>
                  </a:srgbClr>
                </a:outerShdw>
              </a:effectLst>
              <a:latin typeface="Traditional Arabic" pitchFamily="18" charset="-78"/>
              <a:cs typeface="Traditional Arabic" pitchFamily="18" charset="-78"/>
            </a:endParaRPr>
          </a:p>
        </p:txBody>
      </p:sp>
      <p:sp>
        <p:nvSpPr>
          <p:cNvPr id="14" name="مربع نص 13"/>
          <p:cNvSpPr txBox="1"/>
          <p:nvPr/>
        </p:nvSpPr>
        <p:spPr>
          <a:xfrm>
            <a:off x="395536" y="404664"/>
            <a:ext cx="3528392" cy="6093976"/>
          </a:xfrm>
          <a:prstGeom prst="rect">
            <a:avLst/>
          </a:prstGeom>
          <a:solidFill>
            <a:schemeClr val="tx1">
              <a:lumMod val="65000"/>
              <a:lumOff val="35000"/>
            </a:schemeClr>
          </a:solidFill>
        </p:spPr>
        <p:txBody>
          <a:bodyPr wrap="square" rtlCol="0">
            <a:spAutoFit/>
          </a:bodyPr>
          <a:lstStyle/>
          <a:p>
            <a:pPr marL="342900" indent="-342900" algn="justLow" rtl="1">
              <a:buAutoNum type="arabicPeriod"/>
            </a:pPr>
            <a:r>
              <a:rPr lang="ar-SA" sz="2600" dirty="0" smtClean="0">
                <a:solidFill>
                  <a:schemeClr val="accent2">
                    <a:lumMod val="40000"/>
                    <a:lumOff val="60000"/>
                  </a:schemeClr>
                </a:solidFill>
                <a:latin typeface="Traditional Arabic" pitchFamily="18" charset="-78"/>
                <a:cs typeface="Traditional Arabic" pitchFamily="18" charset="-78"/>
              </a:rPr>
              <a:t>النيّة</a:t>
            </a:r>
          </a:p>
          <a:p>
            <a:pPr marL="342900" indent="-342900" algn="justLow" rtl="1">
              <a:buAutoNum type="arabicPeriod"/>
            </a:pPr>
            <a:r>
              <a:rPr lang="ar-SA" sz="2600" dirty="0" smtClean="0">
                <a:solidFill>
                  <a:schemeClr val="accent2">
                    <a:lumMod val="40000"/>
                    <a:lumOff val="60000"/>
                  </a:schemeClr>
                </a:solidFill>
                <a:latin typeface="Traditional Arabic" pitchFamily="18" charset="-78"/>
                <a:cs typeface="Traditional Arabic" pitchFamily="18" charset="-78"/>
              </a:rPr>
              <a:t>القيام مع القدرة في الصلاة المفروضة</a:t>
            </a:r>
          </a:p>
          <a:p>
            <a:pPr marL="342900" indent="-342900" algn="justLow" rtl="1">
              <a:buAutoNum type="arabicPeriod"/>
            </a:pPr>
            <a:r>
              <a:rPr lang="ar-SA" sz="2600" dirty="0" smtClean="0">
                <a:solidFill>
                  <a:schemeClr val="accent2">
                    <a:lumMod val="40000"/>
                    <a:lumOff val="60000"/>
                  </a:schemeClr>
                </a:solidFill>
                <a:latin typeface="Traditional Arabic" pitchFamily="18" charset="-78"/>
                <a:cs typeface="Traditional Arabic" pitchFamily="18" charset="-78"/>
              </a:rPr>
              <a:t>تكبيرة </a:t>
            </a:r>
            <a:r>
              <a:rPr lang="ar-SA" sz="2600" dirty="0" smtClean="0">
                <a:solidFill>
                  <a:schemeClr val="accent2">
                    <a:lumMod val="40000"/>
                    <a:lumOff val="60000"/>
                  </a:schemeClr>
                </a:solidFill>
                <a:latin typeface="Traditional Arabic" pitchFamily="18" charset="-78"/>
                <a:cs typeface="Traditional Arabic" pitchFamily="18" charset="-78"/>
              </a:rPr>
              <a:t>الإحرام</a:t>
            </a:r>
            <a:endParaRPr lang="ar-SA" sz="2600" dirty="0" smtClean="0">
              <a:solidFill>
                <a:schemeClr val="accent2">
                  <a:lumMod val="40000"/>
                  <a:lumOff val="60000"/>
                </a:schemeClr>
              </a:solidFill>
              <a:latin typeface="Traditional Arabic" pitchFamily="18" charset="-78"/>
              <a:cs typeface="Traditional Arabic" pitchFamily="18" charset="-78"/>
            </a:endParaRPr>
          </a:p>
          <a:p>
            <a:pPr marL="342900" indent="-342900" algn="justLow" rtl="1">
              <a:buAutoNum type="arabicPeriod"/>
            </a:pPr>
            <a:r>
              <a:rPr lang="ar-SA" sz="2600" dirty="0" smtClean="0">
                <a:solidFill>
                  <a:schemeClr val="accent2">
                    <a:lumMod val="40000"/>
                    <a:lumOff val="60000"/>
                  </a:schemeClr>
                </a:solidFill>
                <a:latin typeface="Traditional Arabic" pitchFamily="18" charset="-78"/>
                <a:cs typeface="Traditional Arabic" pitchFamily="18" charset="-78"/>
              </a:rPr>
              <a:t>قراءة الفاتحة</a:t>
            </a:r>
          </a:p>
          <a:p>
            <a:pPr marL="342900" indent="-342900" algn="justLow" rtl="1">
              <a:buAutoNum type="arabicPeriod"/>
            </a:pPr>
            <a:r>
              <a:rPr lang="ar-SA" sz="2600" dirty="0" smtClean="0">
                <a:solidFill>
                  <a:schemeClr val="accent2">
                    <a:lumMod val="40000"/>
                    <a:lumOff val="60000"/>
                  </a:schemeClr>
                </a:solidFill>
                <a:latin typeface="Traditional Arabic" pitchFamily="18" charset="-78"/>
                <a:cs typeface="Traditional Arabic" pitchFamily="18" charset="-78"/>
              </a:rPr>
              <a:t>الركوع</a:t>
            </a:r>
          </a:p>
          <a:p>
            <a:pPr marL="342900" indent="-342900" algn="justLow" rtl="1">
              <a:buAutoNum type="arabicPeriod"/>
            </a:pPr>
            <a:r>
              <a:rPr lang="ar-SA" sz="2600" dirty="0" smtClean="0">
                <a:solidFill>
                  <a:schemeClr val="accent2">
                    <a:lumMod val="40000"/>
                    <a:lumOff val="60000"/>
                  </a:schemeClr>
                </a:solidFill>
                <a:latin typeface="Traditional Arabic" pitchFamily="18" charset="-78"/>
                <a:cs typeface="Traditional Arabic" pitchFamily="18" charset="-78"/>
              </a:rPr>
              <a:t>الاعتدال بعد الركوع</a:t>
            </a:r>
          </a:p>
          <a:p>
            <a:pPr marL="342900" indent="-342900" algn="justLow" rtl="1">
              <a:buAutoNum type="arabicPeriod"/>
            </a:pPr>
            <a:r>
              <a:rPr lang="ar-SA" sz="2600" dirty="0" smtClean="0">
                <a:solidFill>
                  <a:schemeClr val="accent2">
                    <a:lumMod val="40000"/>
                    <a:lumOff val="60000"/>
                  </a:schemeClr>
                </a:solidFill>
                <a:latin typeface="Traditional Arabic" pitchFamily="18" charset="-78"/>
                <a:cs typeface="Traditional Arabic" pitchFamily="18" charset="-78"/>
              </a:rPr>
              <a:t>السجود على </a:t>
            </a:r>
            <a:r>
              <a:rPr lang="ar-SA" sz="2600" dirty="0" smtClean="0">
                <a:solidFill>
                  <a:schemeClr val="accent2">
                    <a:lumMod val="40000"/>
                    <a:lumOff val="60000"/>
                  </a:schemeClr>
                </a:solidFill>
                <a:latin typeface="Traditional Arabic" pitchFamily="18" charset="-78"/>
                <a:cs typeface="Traditional Arabic" pitchFamily="18" charset="-78"/>
              </a:rPr>
              <a:t>الأعضاء </a:t>
            </a:r>
            <a:r>
              <a:rPr lang="ar-SA" sz="2600" dirty="0" smtClean="0">
                <a:solidFill>
                  <a:schemeClr val="accent2">
                    <a:lumMod val="40000"/>
                    <a:lumOff val="60000"/>
                  </a:schemeClr>
                </a:solidFill>
                <a:latin typeface="Traditional Arabic" pitchFamily="18" charset="-78"/>
                <a:cs typeface="Traditional Arabic" pitchFamily="18" charset="-78"/>
              </a:rPr>
              <a:t>السبعة</a:t>
            </a:r>
          </a:p>
          <a:p>
            <a:pPr marL="342900" indent="-342900" algn="justLow" rtl="1">
              <a:buAutoNum type="arabicPeriod"/>
            </a:pPr>
            <a:r>
              <a:rPr lang="ar-SA" sz="2600" dirty="0" smtClean="0">
                <a:solidFill>
                  <a:schemeClr val="accent2">
                    <a:lumMod val="40000"/>
                    <a:lumOff val="60000"/>
                  </a:schemeClr>
                </a:solidFill>
                <a:latin typeface="Traditional Arabic" pitchFamily="18" charset="-78"/>
                <a:cs typeface="Traditional Arabic" pitchFamily="18" charset="-78"/>
              </a:rPr>
              <a:t>الاعتدال من السجود</a:t>
            </a:r>
          </a:p>
          <a:p>
            <a:pPr marL="342900" indent="-342900" algn="justLow" rtl="1">
              <a:buAutoNum type="arabicPeriod"/>
            </a:pPr>
            <a:r>
              <a:rPr lang="ar-SA" sz="2600" dirty="0" smtClean="0">
                <a:solidFill>
                  <a:schemeClr val="accent2">
                    <a:lumMod val="40000"/>
                    <a:lumOff val="60000"/>
                  </a:schemeClr>
                </a:solidFill>
                <a:latin typeface="Traditional Arabic" pitchFamily="18" charset="-78"/>
                <a:cs typeface="Traditional Arabic" pitchFamily="18" charset="-78"/>
              </a:rPr>
              <a:t>الجلسة بين السجدتين</a:t>
            </a:r>
          </a:p>
          <a:p>
            <a:pPr marL="342900" indent="-342900" algn="justLow" rtl="1">
              <a:buAutoNum type="arabicPeriod"/>
            </a:pPr>
            <a:r>
              <a:rPr lang="ar-SA" sz="2600" dirty="0" smtClean="0">
                <a:solidFill>
                  <a:schemeClr val="accent2">
                    <a:lumMod val="40000"/>
                    <a:lumOff val="60000"/>
                  </a:schemeClr>
                </a:solidFill>
                <a:latin typeface="Traditional Arabic" pitchFamily="18" charset="-78"/>
                <a:cs typeface="Traditional Arabic" pitchFamily="18" charset="-78"/>
              </a:rPr>
              <a:t>التشهد من الجلوس </a:t>
            </a:r>
            <a:r>
              <a:rPr lang="ar-SA" sz="2600" dirty="0" smtClean="0">
                <a:solidFill>
                  <a:schemeClr val="accent2">
                    <a:lumMod val="40000"/>
                    <a:lumOff val="60000"/>
                  </a:schemeClr>
                </a:solidFill>
                <a:latin typeface="Traditional Arabic" pitchFamily="18" charset="-78"/>
                <a:cs typeface="Traditional Arabic" pitchFamily="18" charset="-78"/>
              </a:rPr>
              <a:t>الأخير</a:t>
            </a:r>
            <a:endParaRPr lang="ar-SA" sz="2600" dirty="0" smtClean="0">
              <a:solidFill>
                <a:schemeClr val="accent2">
                  <a:lumMod val="40000"/>
                  <a:lumOff val="60000"/>
                </a:schemeClr>
              </a:solidFill>
              <a:latin typeface="Traditional Arabic" pitchFamily="18" charset="-78"/>
              <a:cs typeface="Traditional Arabic" pitchFamily="18" charset="-78"/>
            </a:endParaRPr>
          </a:p>
          <a:p>
            <a:pPr marL="342900" indent="-342900" algn="justLow" rtl="1">
              <a:buAutoNum type="arabicPeriod"/>
            </a:pPr>
            <a:r>
              <a:rPr lang="ar-SA" sz="2600" dirty="0" smtClean="0">
                <a:solidFill>
                  <a:schemeClr val="accent2">
                    <a:lumMod val="40000"/>
                    <a:lumOff val="60000"/>
                  </a:schemeClr>
                </a:solidFill>
                <a:latin typeface="Traditional Arabic" pitchFamily="18" charset="-78"/>
                <a:cs typeface="Traditional Arabic" pitchFamily="18" charset="-78"/>
              </a:rPr>
              <a:t>الصلاة على النبي بعد التشهد </a:t>
            </a:r>
            <a:r>
              <a:rPr lang="ar-SA" sz="2600" dirty="0" smtClean="0">
                <a:solidFill>
                  <a:schemeClr val="accent2">
                    <a:lumMod val="40000"/>
                    <a:lumOff val="60000"/>
                  </a:schemeClr>
                </a:solidFill>
                <a:latin typeface="Traditional Arabic" pitchFamily="18" charset="-78"/>
                <a:cs typeface="Traditional Arabic" pitchFamily="18" charset="-78"/>
              </a:rPr>
              <a:t>الأخير</a:t>
            </a:r>
            <a:endParaRPr lang="ar-SA" sz="2600" dirty="0" smtClean="0">
              <a:solidFill>
                <a:schemeClr val="accent2">
                  <a:lumMod val="40000"/>
                  <a:lumOff val="60000"/>
                </a:schemeClr>
              </a:solidFill>
              <a:latin typeface="Traditional Arabic" pitchFamily="18" charset="-78"/>
              <a:cs typeface="Traditional Arabic" pitchFamily="18" charset="-78"/>
            </a:endParaRPr>
          </a:p>
          <a:p>
            <a:pPr marL="342900" indent="-342900" algn="justLow" rtl="1">
              <a:buAutoNum type="arabicPeriod"/>
            </a:pPr>
            <a:r>
              <a:rPr lang="ar-SA" sz="2600" dirty="0" smtClean="0">
                <a:solidFill>
                  <a:schemeClr val="accent2">
                    <a:lumMod val="40000"/>
                    <a:lumOff val="60000"/>
                  </a:schemeClr>
                </a:solidFill>
                <a:latin typeface="Traditional Arabic" pitchFamily="18" charset="-78"/>
                <a:cs typeface="Traditional Arabic" pitchFamily="18" charset="-78"/>
              </a:rPr>
              <a:t>التسليمة </a:t>
            </a:r>
            <a:r>
              <a:rPr lang="ar-SA" sz="2600" dirty="0" smtClean="0">
                <a:solidFill>
                  <a:schemeClr val="accent2">
                    <a:lumMod val="40000"/>
                    <a:lumOff val="60000"/>
                  </a:schemeClr>
                </a:solidFill>
                <a:latin typeface="Traditional Arabic" pitchFamily="18" charset="-78"/>
                <a:cs typeface="Traditional Arabic" pitchFamily="18" charset="-78"/>
              </a:rPr>
              <a:t>الأولى</a:t>
            </a:r>
            <a:endParaRPr lang="ar-SA" sz="2600" dirty="0" smtClean="0">
              <a:solidFill>
                <a:schemeClr val="accent2">
                  <a:lumMod val="40000"/>
                  <a:lumOff val="60000"/>
                </a:schemeClr>
              </a:solidFill>
              <a:latin typeface="Traditional Arabic" pitchFamily="18" charset="-78"/>
              <a:cs typeface="Traditional Arabic" pitchFamily="18" charset="-78"/>
            </a:endParaRPr>
          </a:p>
          <a:p>
            <a:pPr marL="342900" indent="-342900" algn="justLow" rtl="1">
              <a:buAutoNum type="arabicPeriod"/>
            </a:pPr>
            <a:r>
              <a:rPr lang="ar-SA" sz="2600" dirty="0" smtClean="0">
                <a:solidFill>
                  <a:schemeClr val="accent2">
                    <a:lumMod val="40000"/>
                    <a:lumOff val="60000"/>
                  </a:schemeClr>
                </a:solidFill>
                <a:latin typeface="Traditional Arabic" pitchFamily="18" charset="-78"/>
                <a:cs typeface="Traditional Arabic" pitchFamily="18" charset="-78"/>
              </a:rPr>
              <a:t>الطمأنينة في جميع الأركان</a:t>
            </a:r>
          </a:p>
          <a:p>
            <a:pPr marL="342900" indent="-342900" algn="justLow" rtl="1">
              <a:buAutoNum type="arabicPeriod"/>
            </a:pPr>
            <a:r>
              <a:rPr lang="ar-SA" sz="2600" dirty="0" smtClean="0">
                <a:solidFill>
                  <a:schemeClr val="accent2">
                    <a:lumMod val="40000"/>
                    <a:lumOff val="60000"/>
                  </a:schemeClr>
                </a:solidFill>
                <a:latin typeface="Traditional Arabic" pitchFamily="18" charset="-78"/>
                <a:cs typeface="Traditional Arabic" pitchFamily="18" charset="-78"/>
              </a:rPr>
              <a:t>ترتيب هذه </a:t>
            </a:r>
            <a:r>
              <a:rPr lang="ar-SA" sz="2600" dirty="0" smtClean="0">
                <a:solidFill>
                  <a:schemeClr val="accent2">
                    <a:lumMod val="40000"/>
                    <a:lumOff val="60000"/>
                  </a:schemeClr>
                </a:solidFill>
                <a:latin typeface="Traditional Arabic" pitchFamily="18" charset="-78"/>
                <a:cs typeface="Traditional Arabic" pitchFamily="18" charset="-78"/>
              </a:rPr>
              <a:t>الأركان </a:t>
            </a:r>
            <a:r>
              <a:rPr lang="ar-SA" sz="2600" dirty="0" smtClean="0">
                <a:solidFill>
                  <a:schemeClr val="accent2">
                    <a:lumMod val="40000"/>
                    <a:lumOff val="60000"/>
                  </a:schemeClr>
                </a:solidFill>
                <a:latin typeface="Traditional Arabic" pitchFamily="18" charset="-78"/>
                <a:cs typeface="Traditional Arabic" pitchFamily="18" charset="-78"/>
              </a:rPr>
              <a:t>حسب ورودها</a:t>
            </a:r>
            <a:endParaRPr lang="en-US" sz="2600" dirty="0">
              <a:solidFill>
                <a:schemeClr val="accent2">
                  <a:lumMod val="40000"/>
                  <a:lumOff val="60000"/>
                </a:schemeClr>
              </a:solidFill>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4" name="Picture 11" descr="http://mahawees.com/wp-content/uploads/2011/05/4366374-sales-man-cartoon-artwork-line-art-with-empty-balloon.jpg">
            <a:hlinkClick r:id="rId2"/>
          </p:cNvPr>
          <p:cNvPicPr>
            <a:picLocks noChangeAspect="1" noChangeArrowheads="1"/>
          </p:cNvPicPr>
          <p:nvPr/>
        </p:nvPicPr>
        <p:blipFill>
          <a:blip r:embed="rId3" cstate="print">
            <a:clrChange>
              <a:clrFrom>
                <a:srgbClr val="FFFFFF"/>
              </a:clrFrom>
              <a:clrTo>
                <a:srgbClr val="FFFFFF">
                  <a:alpha val="0"/>
                </a:srgbClr>
              </a:clrTo>
            </a:clrChange>
          </a:blip>
          <a:srcRect l="28912" r="25750" b="67169"/>
          <a:stretch>
            <a:fillRect/>
          </a:stretch>
        </p:blipFill>
        <p:spPr bwMode="auto">
          <a:xfrm>
            <a:off x="395536" y="0"/>
            <a:ext cx="2232248" cy="1512168"/>
          </a:xfrm>
          <a:prstGeom prst="rect">
            <a:avLst/>
          </a:prstGeom>
          <a:noFill/>
          <a:effectLst>
            <a:reflection blurRad="6350" stA="50000" endA="300" endPos="90000" dir="5400000" sy="-100000" algn="bl" rotWithShape="0"/>
            <a:softEdge rad="12700"/>
          </a:effectLst>
        </p:spPr>
      </p:pic>
      <p:pic>
        <p:nvPicPr>
          <p:cNvPr id="12" name="Picture 5" descr="C:\Users\Amar\Pictures\happy_mother__s_day_by_do0oba-d508kmu.jpg"/>
          <p:cNvPicPr>
            <a:picLocks noChangeAspect="1" noChangeArrowheads="1"/>
          </p:cNvPicPr>
          <p:nvPr/>
        </p:nvPicPr>
        <p:blipFill>
          <a:blip r:embed="rId4" cstate="print"/>
          <a:srcRect t="64799" r="68950"/>
          <a:stretch>
            <a:fillRect/>
          </a:stretch>
        </p:blipFill>
        <p:spPr bwMode="auto">
          <a:xfrm>
            <a:off x="323528" y="1340768"/>
            <a:ext cx="4392488" cy="3168352"/>
          </a:xfrm>
          <a:prstGeom prst="cloudCallout">
            <a:avLst>
              <a:gd name="adj1" fmla="val -31737"/>
              <a:gd name="adj2" fmla="val -15744"/>
            </a:avLst>
          </a:prstGeom>
          <a:noFill/>
        </p:spPr>
      </p:pic>
      <p:sp>
        <p:nvSpPr>
          <p:cNvPr id="14" name="مربع نص 13"/>
          <p:cNvSpPr txBox="1"/>
          <p:nvPr/>
        </p:nvSpPr>
        <p:spPr>
          <a:xfrm>
            <a:off x="611560" y="1628800"/>
            <a:ext cx="3816424" cy="2246769"/>
          </a:xfrm>
          <a:prstGeom prst="rect">
            <a:avLst/>
          </a:prstGeom>
          <a:noFill/>
        </p:spPr>
        <p:txBody>
          <a:bodyPr wrap="square" rtlCol="0">
            <a:spAutoFit/>
          </a:bodyPr>
          <a:lstStyle/>
          <a:p>
            <a:pPr algn="justLow" rtl="1"/>
            <a:r>
              <a:rPr lang="ar-SA" sz="2800" b="1" dirty="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إ</a:t>
            </a:r>
            <a:r>
              <a:rPr lang="ar-SA" sz="28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ذا </a:t>
            </a:r>
            <a:r>
              <a:rPr lang="ar-SA" sz="28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تعمدت أن تترك </a:t>
            </a:r>
            <a:r>
              <a:rPr lang="ar-SA" sz="28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السنة </a:t>
            </a:r>
            <a:r>
              <a:rPr lang="ar-SA" sz="28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عمدا فصلاتك </a:t>
            </a:r>
            <a:r>
              <a:rPr lang="ar-SA" sz="28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مكروهة والأفضل إعادتها</a:t>
            </a:r>
            <a:r>
              <a:rPr lang="ar-SA" sz="28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 </a:t>
            </a:r>
          </a:p>
          <a:p>
            <a:pPr algn="justLow" rtl="1"/>
            <a:r>
              <a:rPr lang="ar-SA" sz="28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أما </a:t>
            </a:r>
            <a:r>
              <a:rPr lang="ar-SA" sz="28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إذا تركتها </a:t>
            </a:r>
            <a:r>
              <a:rPr lang="ar-SA" sz="28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ناسيا أو جاهلا </a:t>
            </a:r>
            <a:r>
              <a:rPr lang="ar-SA" sz="28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فإنها </a:t>
            </a:r>
            <a:r>
              <a:rPr lang="ar-SA" sz="2800" b="1" dirty="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ت</a:t>
            </a:r>
            <a:r>
              <a:rPr lang="ar-SA" sz="28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سقط </a:t>
            </a:r>
            <a:r>
              <a:rPr lang="ar-SA" sz="28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وعليك أن تسجد سجود السهو </a:t>
            </a:r>
            <a:r>
              <a:rPr lang="ar-SA" sz="28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فقط.</a:t>
            </a:r>
            <a:endParaRPr lang="en-US" sz="2800" b="1" dirty="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endParaRPr>
          </a:p>
        </p:txBody>
      </p:sp>
      <p:pic>
        <p:nvPicPr>
          <p:cNvPr id="1026" name="Picture 2" descr="C:\Users\User\Desktop\תיקיה חדשה (2)\644620_538593136192610_1948760049_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724128" y="3438128"/>
            <a:ext cx="3419872" cy="3419872"/>
          </a:xfrm>
          <a:prstGeom prst="rect">
            <a:avLst/>
          </a:prstGeom>
          <a:noFill/>
        </p:spPr>
      </p:pic>
      <p:sp>
        <p:nvSpPr>
          <p:cNvPr id="9" name="مربع نص 8"/>
          <p:cNvSpPr txBox="1"/>
          <p:nvPr/>
        </p:nvSpPr>
        <p:spPr>
          <a:xfrm>
            <a:off x="5076056" y="2636912"/>
            <a:ext cx="3816424" cy="646331"/>
          </a:xfrm>
          <a:prstGeom prst="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justLow" rtl="1"/>
            <a:r>
              <a:rPr lang="ar-SA" sz="36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ماذا أفعل </a:t>
            </a:r>
            <a:r>
              <a:rPr lang="ar-SA" sz="36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إن </a:t>
            </a:r>
            <a:r>
              <a:rPr lang="ar-SA" sz="3600" b="1" dirty="0" smtClean="0">
                <a:ln w="1905">
                  <a:solidFill>
                    <a:schemeClr val="accent4">
                      <a:lumMod val="75000"/>
                    </a:schemeClr>
                  </a:solidFill>
                </a:ln>
                <a:solidFill>
                  <a:schemeClr val="accent5">
                    <a:lumMod val="60000"/>
                    <a:lumOff val="40000"/>
                  </a:schemeClr>
                </a:solidFill>
                <a:effectLst>
                  <a:innerShdw blurRad="69850" dist="43180" dir="5400000">
                    <a:srgbClr val="000000">
                      <a:alpha val="65000"/>
                    </a:srgbClr>
                  </a:innerShdw>
                </a:effectLst>
                <a:latin typeface="Traditional Arabic" pitchFamily="18" charset="-78"/>
                <a:cs typeface="Traditional Arabic" pitchFamily="18" charset="-78"/>
              </a:rPr>
              <a:t>نسيت واجبا؟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1" name="Picture 7"/>
          <p:cNvPicPr>
            <a:picLocks noChangeAspect="1" noChangeArrowheads="1"/>
          </p:cNvPicPr>
          <p:nvPr/>
        </p:nvPicPr>
        <p:blipFill>
          <a:blip r:embed="rId3" cstate="print"/>
          <a:srcRect l="33518" t="55040" r="18854" b="14720"/>
          <a:stretch>
            <a:fillRect/>
          </a:stretch>
        </p:blipFill>
        <p:spPr bwMode="auto">
          <a:xfrm>
            <a:off x="0" y="3861048"/>
            <a:ext cx="9144000" cy="2996952"/>
          </a:xfrm>
          <a:prstGeom prst="rect">
            <a:avLst/>
          </a:prstGeom>
          <a:noFill/>
          <a:ln w="9525">
            <a:noFill/>
            <a:miter lim="800000"/>
            <a:headEnd/>
            <a:tailEnd/>
          </a:ln>
        </p:spPr>
      </p:pic>
      <p:sp>
        <p:nvSpPr>
          <p:cNvPr id="2" name="عنوان 1"/>
          <p:cNvSpPr>
            <a:spLocks noGrp="1"/>
          </p:cNvSpPr>
          <p:nvPr>
            <p:ph type="title"/>
          </p:nvPr>
        </p:nvSpPr>
        <p:spPr>
          <a:xfrm>
            <a:off x="971600" y="332656"/>
            <a:ext cx="7571184" cy="994122"/>
          </a:xfrm>
        </p:spPr>
        <p:txBody>
          <a:bodyPr>
            <a:noAutofit/>
          </a:bodyPr>
          <a:lstStyle/>
          <a:p>
            <a:r>
              <a:rPr lang="ar-SA" sz="7200" b="1" dirty="0" smtClean="0">
                <a:ln w="1905">
                  <a:solidFill>
                    <a:schemeClr val="accent6">
                      <a:lumMod val="75000"/>
                    </a:schemeClr>
                  </a:solidFill>
                </a:ln>
                <a:solidFill>
                  <a:schemeClr val="accent5">
                    <a:lumMod val="75000"/>
                  </a:schemeClr>
                </a:solidFill>
                <a:effectLst>
                  <a:innerShdw blurRad="69850" dist="43180" dir="5400000">
                    <a:srgbClr val="000000">
                      <a:alpha val="65000"/>
                    </a:srgbClr>
                  </a:innerShdw>
                </a:effectLst>
              </a:rPr>
              <a:t>النيّة</a:t>
            </a:r>
            <a:endParaRPr lang="en-US" sz="7200" b="1" dirty="0">
              <a:ln w="1905">
                <a:solidFill>
                  <a:schemeClr val="accent6">
                    <a:lumMod val="75000"/>
                  </a:schemeClr>
                </a:solidFill>
              </a:ln>
              <a:solidFill>
                <a:schemeClr val="accent5">
                  <a:lumMod val="75000"/>
                </a:schemeClr>
              </a:solidFill>
              <a:effectLst>
                <a:innerShdw blurRad="69850" dist="43180" dir="5400000">
                  <a:srgbClr val="000000">
                    <a:alpha val="65000"/>
                  </a:srgbClr>
                </a:innerShdw>
              </a:effectLst>
            </a:endParaRPr>
          </a:p>
        </p:txBody>
      </p:sp>
      <p:sp>
        <p:nvSpPr>
          <p:cNvPr id="6" name="مستطيل 5"/>
          <p:cNvSpPr/>
          <p:nvPr/>
        </p:nvSpPr>
        <p:spPr>
          <a:xfrm>
            <a:off x="755576" y="1700808"/>
            <a:ext cx="7848872" cy="1754326"/>
          </a:xfrm>
          <a:prstGeom prst="rect">
            <a:avLst/>
          </a:prstGeom>
        </p:spPr>
        <p:txBody>
          <a:bodyPr wrap="square">
            <a:spAutoFit/>
          </a:bodyPr>
          <a:lstStyle/>
          <a:p>
            <a: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cs typeface="Traditional Arabic" pitchFamily="18" charset="-78"/>
              </a:rPr>
              <a:t>هي عزم القلب على فعل العبادة تقربًا إلى </a:t>
            </a:r>
            <a:r>
              <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cs typeface="Traditional Arabic" pitchFamily="18" charset="-78"/>
              </a:rPr>
              <a:t>الله سبحانه </a:t>
            </a:r>
            <a:r>
              <a:rPr lang="ar-SA"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cs typeface="Traditional Arabic" pitchFamily="18" charset="-78"/>
              </a:rPr>
              <a:t>تعالى.</a:t>
            </a:r>
            <a: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cs typeface="Traditional Arabic" pitchFamily="18" charset="-78"/>
              </a:rPr>
              <a:t/>
            </a:r>
            <a:b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cs typeface="Traditional Arabic" pitchFamily="18" charset="-78"/>
              </a:rPr>
            </a:br>
            <a: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cs typeface="Traditional Arabic" pitchFamily="18" charset="-78"/>
              </a:rPr>
              <a:t/>
            </a:r>
            <a:b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cs typeface="Traditional Arabic" pitchFamily="18" charset="-78"/>
              </a:rPr>
            </a:b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cs typeface="Traditional Arabic" pitchFamily="18" charset="-78"/>
            </a:endParaRPr>
          </a:p>
        </p:txBody>
      </p:sp>
      <p:sp>
        <p:nvSpPr>
          <p:cNvPr id="10" name="مستطيل مستدير الزوايا 9"/>
          <p:cNvSpPr/>
          <p:nvPr/>
        </p:nvSpPr>
        <p:spPr>
          <a:xfrm>
            <a:off x="3275856" y="4221088"/>
            <a:ext cx="5868144" cy="10081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مستطيل 12"/>
          <p:cNvSpPr/>
          <p:nvPr/>
        </p:nvSpPr>
        <p:spPr>
          <a:xfrm>
            <a:off x="0" y="2564904"/>
            <a:ext cx="9144000" cy="57606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40000"/>
                  <a:lumOff val="60000"/>
                </a:schemeClr>
              </a:solidFill>
            </a:endParaRPr>
          </a:p>
        </p:txBody>
      </p:sp>
      <p:sp>
        <p:nvSpPr>
          <p:cNvPr id="14" name="مستطيل 13"/>
          <p:cNvSpPr/>
          <p:nvPr/>
        </p:nvSpPr>
        <p:spPr>
          <a:xfrm>
            <a:off x="2771800" y="5949280"/>
            <a:ext cx="6372200" cy="7200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40000"/>
                  <a:lumOff val="60000"/>
                </a:schemeClr>
              </a:solidFill>
            </a:endParaRPr>
          </a:p>
        </p:txBody>
      </p:sp>
      <p:pic>
        <p:nvPicPr>
          <p:cNvPr id="17" name="Picture 4" descr="http://24.media.tumblr.com/tumblr_lx888sLwtq1qf81hco1_500.png">
            <a:hlinkClick r:id="rId4"/>
          </p:cNvPr>
          <p:cNvPicPr>
            <a:picLocks noChangeAspect="1" noChangeArrowheads="1"/>
          </p:cNvPicPr>
          <p:nvPr/>
        </p:nvPicPr>
        <p:blipFill>
          <a:blip r:embed="rId5" cstate="print"/>
          <a:srcRect t="41294" b="26942"/>
          <a:stretch>
            <a:fillRect/>
          </a:stretch>
        </p:blipFill>
        <p:spPr bwMode="auto">
          <a:xfrm>
            <a:off x="3419872" y="3501008"/>
            <a:ext cx="4533900" cy="15841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8" name="مستطيل 17"/>
          <p:cNvSpPr/>
          <p:nvPr/>
        </p:nvSpPr>
        <p:spPr>
          <a:xfrm>
            <a:off x="2339752" y="6309320"/>
            <a:ext cx="6804248" cy="7200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40000"/>
                  <a:lumOff val="60000"/>
                </a:schemeClr>
              </a:solidFill>
            </a:endParaRPr>
          </a:p>
        </p:txBody>
      </p:sp>
      <p:sp>
        <p:nvSpPr>
          <p:cNvPr id="19" name="مستطيل 18"/>
          <p:cNvSpPr/>
          <p:nvPr/>
        </p:nvSpPr>
        <p:spPr>
          <a:xfrm>
            <a:off x="1907704" y="6597352"/>
            <a:ext cx="7236296" cy="7200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4" name="مستطيل 23"/>
          <p:cNvSpPr/>
          <p:nvPr/>
        </p:nvSpPr>
        <p:spPr>
          <a:xfrm>
            <a:off x="467544" y="0"/>
            <a:ext cx="144016"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4"/>
          <p:cNvPicPr>
            <a:picLocks noChangeAspect="1" noChangeArrowheads="1"/>
          </p:cNvPicPr>
          <p:nvPr/>
        </p:nvPicPr>
        <p:blipFill>
          <a:blip r:embed="rId2" cstate="print"/>
          <a:srcRect/>
          <a:stretch>
            <a:fillRect/>
          </a:stretch>
        </p:blipFill>
        <p:spPr bwMode="auto">
          <a:xfrm>
            <a:off x="1259632" y="1124744"/>
            <a:ext cx="634365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مربع نص 16"/>
          <p:cNvSpPr txBox="1"/>
          <p:nvPr/>
        </p:nvSpPr>
        <p:spPr>
          <a:xfrm>
            <a:off x="3563888" y="1556792"/>
            <a:ext cx="3168352" cy="769441"/>
          </a:xfrm>
          <a:prstGeom prst="rect">
            <a:avLst/>
          </a:prstGeom>
          <a:noFill/>
        </p:spPr>
        <p:txBody>
          <a:bodyPr wrap="square" rtlCol="0">
            <a:spAutoFit/>
          </a:bodyPr>
          <a:lstStyle/>
          <a:p>
            <a:pPr algn="ctr"/>
            <a:r>
              <a:rPr lang="ar-SA" sz="4400" b="1" dirty="0" smtClean="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rPr>
              <a:t>القيام مع القدرة</a:t>
            </a:r>
            <a:endParaRPr lang="en-US" sz="4400" b="1" dirty="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endParaRPr>
          </a:p>
        </p:txBody>
      </p:sp>
      <p:sp>
        <p:nvSpPr>
          <p:cNvPr id="18" name="مربع نص 17"/>
          <p:cNvSpPr txBox="1"/>
          <p:nvPr/>
        </p:nvSpPr>
        <p:spPr>
          <a:xfrm>
            <a:off x="1907704" y="3501008"/>
            <a:ext cx="5328592" cy="1631216"/>
          </a:xfrm>
          <a:prstGeom prst="rect">
            <a:avLst/>
          </a:prstGeom>
          <a:noFill/>
        </p:spPr>
        <p:txBody>
          <a:bodyPr wrap="square" rtlCol="0">
            <a:spAutoFit/>
          </a:bodyPr>
          <a:lstStyle/>
          <a:p>
            <a:pPr algn="ctr" rtl="1"/>
            <a:r>
              <a:rPr lang="ar-SA" sz="2000" b="1" dirty="0" smtClean="0">
                <a:ln w="1905"/>
                <a:solidFill>
                  <a:schemeClr val="accent2"/>
                </a:solidFill>
                <a:effectLst>
                  <a:innerShdw blurRad="69850" dist="43180" dir="5400000">
                    <a:srgbClr val="000000">
                      <a:alpha val="65000"/>
                    </a:srgbClr>
                  </a:innerShdw>
                </a:effectLst>
              </a:rPr>
              <a:t>قال </a:t>
            </a:r>
            <a:r>
              <a:rPr lang="ar-SA" sz="2000" b="1" dirty="0" err="1" smtClean="0">
                <a:ln w="1905"/>
                <a:solidFill>
                  <a:schemeClr val="accent2"/>
                </a:solidFill>
                <a:effectLst>
                  <a:innerShdw blurRad="69850" dist="43180" dir="5400000">
                    <a:srgbClr val="000000">
                      <a:alpha val="65000"/>
                    </a:srgbClr>
                  </a:innerShdw>
                </a:effectLst>
              </a:rPr>
              <a:t>تعالى: ”</a:t>
            </a:r>
            <a:r>
              <a:rPr lang="en-US" sz="2000" b="1" dirty="0" err="1" smtClean="0">
                <a:ln w="1905"/>
                <a:solidFill>
                  <a:schemeClr val="accent2"/>
                </a:solidFill>
                <a:effectLst>
                  <a:innerShdw blurRad="69850" dist="43180" dir="5400000">
                    <a:srgbClr val="000000">
                      <a:alpha val="65000"/>
                    </a:srgbClr>
                  </a:innerShdw>
                </a:effectLst>
              </a:rPr>
              <a:t>حَافِظُواْ</a:t>
            </a:r>
            <a:r>
              <a:rPr lang="en-US" sz="2000" b="1" dirty="0" smtClean="0">
                <a:ln w="1905"/>
                <a:solidFill>
                  <a:schemeClr val="accent2"/>
                </a:solidFill>
                <a:effectLst>
                  <a:innerShdw blurRad="69850" dist="43180" dir="5400000">
                    <a:srgbClr val="000000">
                      <a:alpha val="65000"/>
                    </a:srgbClr>
                  </a:innerShdw>
                </a:effectLst>
              </a:rPr>
              <a:t> </a:t>
            </a:r>
            <a:r>
              <a:rPr lang="en-US" sz="2000" b="1" dirty="0" err="1">
                <a:ln w="1905"/>
                <a:solidFill>
                  <a:schemeClr val="accent2"/>
                </a:solidFill>
                <a:effectLst>
                  <a:innerShdw blurRad="69850" dist="43180" dir="5400000">
                    <a:srgbClr val="000000">
                      <a:alpha val="65000"/>
                    </a:srgbClr>
                  </a:innerShdw>
                </a:effectLst>
              </a:rPr>
              <a:t>عَلَى</a:t>
            </a:r>
            <a:r>
              <a:rPr lang="en-US" sz="2000" b="1" dirty="0">
                <a:ln w="1905"/>
                <a:solidFill>
                  <a:schemeClr val="accent2"/>
                </a:solidFill>
                <a:effectLst>
                  <a:innerShdw blurRad="69850" dist="43180" dir="5400000">
                    <a:srgbClr val="000000">
                      <a:alpha val="65000"/>
                    </a:srgbClr>
                  </a:innerShdw>
                </a:effectLst>
              </a:rPr>
              <a:t> </a:t>
            </a:r>
            <a:r>
              <a:rPr lang="en-US" sz="2000" b="1" dirty="0" err="1">
                <a:ln w="1905"/>
                <a:solidFill>
                  <a:schemeClr val="accent2"/>
                </a:solidFill>
                <a:effectLst>
                  <a:innerShdw blurRad="69850" dist="43180" dir="5400000">
                    <a:srgbClr val="000000">
                      <a:alpha val="65000"/>
                    </a:srgbClr>
                  </a:innerShdw>
                </a:effectLst>
              </a:rPr>
              <a:t>الصَّلَوَاتِ</a:t>
            </a:r>
            <a:r>
              <a:rPr lang="en-US" sz="2000" b="1" dirty="0">
                <a:ln w="1905"/>
                <a:solidFill>
                  <a:schemeClr val="accent2"/>
                </a:solidFill>
                <a:effectLst>
                  <a:innerShdw blurRad="69850" dist="43180" dir="5400000">
                    <a:srgbClr val="000000">
                      <a:alpha val="65000"/>
                    </a:srgbClr>
                  </a:innerShdw>
                </a:effectLst>
              </a:rPr>
              <a:t> </a:t>
            </a:r>
            <a:r>
              <a:rPr lang="en-US" sz="2000" b="1" dirty="0" err="1">
                <a:ln w="1905"/>
                <a:solidFill>
                  <a:schemeClr val="accent2"/>
                </a:solidFill>
                <a:effectLst>
                  <a:innerShdw blurRad="69850" dist="43180" dir="5400000">
                    <a:srgbClr val="000000">
                      <a:alpha val="65000"/>
                    </a:srgbClr>
                  </a:innerShdw>
                </a:effectLst>
              </a:rPr>
              <a:t>والصَّلاَةِ</a:t>
            </a:r>
            <a:r>
              <a:rPr lang="en-US" sz="2000" b="1" dirty="0">
                <a:ln w="1905"/>
                <a:solidFill>
                  <a:schemeClr val="accent2"/>
                </a:solidFill>
                <a:effectLst>
                  <a:innerShdw blurRad="69850" dist="43180" dir="5400000">
                    <a:srgbClr val="000000">
                      <a:alpha val="65000"/>
                    </a:srgbClr>
                  </a:innerShdw>
                </a:effectLst>
              </a:rPr>
              <a:t> </a:t>
            </a:r>
            <a:r>
              <a:rPr lang="en-US" sz="2000" b="1" dirty="0" err="1">
                <a:ln w="1905"/>
                <a:solidFill>
                  <a:schemeClr val="accent2"/>
                </a:solidFill>
                <a:effectLst>
                  <a:innerShdw blurRad="69850" dist="43180" dir="5400000">
                    <a:srgbClr val="000000">
                      <a:alpha val="65000"/>
                    </a:srgbClr>
                  </a:innerShdw>
                </a:effectLst>
              </a:rPr>
              <a:t>الْوُسْطَى</a:t>
            </a:r>
            <a:r>
              <a:rPr lang="en-US" sz="2000" b="1" dirty="0">
                <a:ln w="1905"/>
                <a:solidFill>
                  <a:schemeClr val="accent2"/>
                </a:solidFill>
                <a:effectLst>
                  <a:innerShdw blurRad="69850" dist="43180" dir="5400000">
                    <a:srgbClr val="000000">
                      <a:alpha val="65000"/>
                    </a:srgbClr>
                  </a:innerShdw>
                </a:effectLst>
              </a:rPr>
              <a:t> </a:t>
            </a:r>
            <a:r>
              <a:rPr lang="en-US" sz="2000" b="1" dirty="0" err="1">
                <a:ln w="1905"/>
                <a:solidFill>
                  <a:schemeClr val="accent2"/>
                </a:solidFill>
                <a:effectLst>
                  <a:innerShdw blurRad="69850" dist="43180" dir="5400000">
                    <a:srgbClr val="000000">
                      <a:alpha val="65000"/>
                    </a:srgbClr>
                  </a:innerShdw>
                </a:effectLst>
              </a:rPr>
              <a:t>وَقُومُواْ</a:t>
            </a:r>
            <a:r>
              <a:rPr lang="en-US" sz="2000" b="1" dirty="0">
                <a:ln w="1905"/>
                <a:solidFill>
                  <a:schemeClr val="accent2"/>
                </a:solidFill>
                <a:effectLst>
                  <a:innerShdw blurRad="69850" dist="43180" dir="5400000">
                    <a:srgbClr val="000000">
                      <a:alpha val="65000"/>
                    </a:srgbClr>
                  </a:innerShdw>
                </a:effectLst>
              </a:rPr>
              <a:t> </a:t>
            </a:r>
            <a:r>
              <a:rPr lang="en-US" sz="2000" b="1" dirty="0" err="1">
                <a:ln w="1905"/>
                <a:solidFill>
                  <a:schemeClr val="accent2"/>
                </a:solidFill>
                <a:effectLst>
                  <a:innerShdw blurRad="69850" dist="43180" dir="5400000">
                    <a:srgbClr val="000000">
                      <a:alpha val="65000"/>
                    </a:srgbClr>
                  </a:innerShdw>
                </a:effectLst>
              </a:rPr>
              <a:t>لِلّهِ</a:t>
            </a:r>
            <a:r>
              <a:rPr lang="en-US" sz="2000" b="1" dirty="0">
                <a:ln w="1905"/>
                <a:solidFill>
                  <a:schemeClr val="accent2"/>
                </a:solidFill>
                <a:effectLst>
                  <a:innerShdw blurRad="69850" dist="43180" dir="5400000">
                    <a:srgbClr val="000000">
                      <a:alpha val="65000"/>
                    </a:srgbClr>
                  </a:innerShdw>
                </a:effectLst>
              </a:rPr>
              <a:t> </a:t>
            </a:r>
            <a:r>
              <a:rPr lang="en-US" sz="2000" b="1" dirty="0" err="1" smtClean="0">
                <a:ln w="1905"/>
                <a:solidFill>
                  <a:schemeClr val="accent2"/>
                </a:solidFill>
                <a:effectLst>
                  <a:innerShdw blurRad="69850" dist="43180" dir="5400000">
                    <a:srgbClr val="000000">
                      <a:alpha val="65000"/>
                    </a:srgbClr>
                  </a:innerShdw>
                </a:effectLst>
              </a:rPr>
              <a:t>قَانِتِينَ</a:t>
            </a:r>
            <a:r>
              <a:rPr lang="ar-SA" sz="2000" b="1" dirty="0" err="1" smtClean="0">
                <a:ln w="1905"/>
                <a:solidFill>
                  <a:schemeClr val="accent2"/>
                </a:solidFill>
                <a:effectLst>
                  <a:innerShdw blurRad="69850" dist="43180" dir="5400000">
                    <a:srgbClr val="000000">
                      <a:alpha val="65000"/>
                    </a:srgbClr>
                  </a:innerShdw>
                </a:effectLst>
              </a:rPr>
              <a:t>“</a:t>
            </a:r>
            <a:endParaRPr lang="ar-SA" sz="2000" b="1" dirty="0" smtClean="0">
              <a:ln w="1905"/>
              <a:solidFill>
                <a:schemeClr val="accent2"/>
              </a:solidFill>
              <a:effectLst>
                <a:innerShdw blurRad="69850" dist="43180" dir="5400000">
                  <a:srgbClr val="000000">
                    <a:alpha val="65000"/>
                  </a:srgbClr>
                </a:innerShdw>
              </a:effectLst>
            </a:endParaRPr>
          </a:p>
          <a:p>
            <a:pPr algn="ctr" rtl="1"/>
            <a:endParaRPr lang="ar-SA" sz="2000" b="1" dirty="0">
              <a:ln w="1905"/>
              <a:solidFill>
                <a:schemeClr val="accent2"/>
              </a:solidFill>
              <a:effectLst>
                <a:innerShdw blurRad="69850" dist="43180" dir="5400000">
                  <a:srgbClr val="000000">
                    <a:alpha val="65000"/>
                  </a:srgbClr>
                </a:innerShdw>
              </a:effectLst>
            </a:endParaRPr>
          </a:p>
          <a:p>
            <a:pPr algn="ctr" rtl="1"/>
            <a:r>
              <a:rPr lang="ar-SA" sz="2000" b="1" dirty="0" smtClean="0">
                <a:ln w="1905"/>
                <a:solidFill>
                  <a:schemeClr val="accent2"/>
                </a:solidFill>
                <a:effectLst>
                  <a:innerShdw blurRad="69850" dist="43180" dir="5400000">
                    <a:srgbClr val="000000">
                      <a:alpha val="65000"/>
                    </a:srgbClr>
                  </a:innerShdw>
                </a:effectLst>
              </a:rPr>
              <a:t>والقيام هو : انتصاب فقرات الظهر، أي </a:t>
            </a:r>
            <a:r>
              <a:rPr lang="ar-SA" sz="2000" b="1" dirty="0" smtClean="0">
                <a:ln w="1905"/>
                <a:solidFill>
                  <a:schemeClr val="accent2"/>
                </a:solidFill>
                <a:effectLst>
                  <a:innerShdw blurRad="69850" dist="43180" dir="5400000">
                    <a:srgbClr val="000000">
                      <a:alpha val="65000"/>
                    </a:srgbClr>
                  </a:innerShdw>
                </a:effectLst>
              </a:rPr>
              <a:t>أن </a:t>
            </a:r>
            <a:r>
              <a:rPr lang="ar-SA" sz="2000" b="1" dirty="0" smtClean="0">
                <a:ln w="1905"/>
                <a:solidFill>
                  <a:schemeClr val="accent2"/>
                </a:solidFill>
                <a:effectLst>
                  <a:innerShdw blurRad="69850" dist="43180" dir="5400000">
                    <a:srgbClr val="000000">
                      <a:alpha val="65000"/>
                    </a:srgbClr>
                  </a:innerShdw>
                </a:effectLst>
              </a:rPr>
              <a:t>ينتصب الرجل </a:t>
            </a:r>
            <a:r>
              <a:rPr lang="ar-SA" sz="2000" b="1" dirty="0" smtClean="0">
                <a:ln w="1905"/>
                <a:solidFill>
                  <a:schemeClr val="accent2"/>
                </a:solidFill>
                <a:effectLst>
                  <a:innerShdw blurRad="69850" dist="43180" dir="5400000">
                    <a:srgbClr val="000000">
                      <a:alpha val="65000"/>
                    </a:srgbClr>
                  </a:innerShdw>
                </a:effectLst>
              </a:rPr>
              <a:t>قائمًا </a:t>
            </a:r>
            <a:r>
              <a:rPr lang="ar-SA" sz="2000" b="1" dirty="0" smtClean="0">
                <a:ln w="1905"/>
                <a:solidFill>
                  <a:schemeClr val="accent2"/>
                </a:solidFill>
                <a:effectLst>
                  <a:innerShdw blurRad="69850" dist="43180" dir="5400000">
                    <a:srgbClr val="000000">
                      <a:alpha val="65000"/>
                    </a:srgbClr>
                  </a:innerShdw>
                </a:effectLst>
              </a:rPr>
              <a:t>بانتصاب فقرات ظهره.</a:t>
            </a:r>
            <a:endParaRPr lang="en-US" sz="2000" b="1" dirty="0">
              <a:ln w="1905"/>
              <a:solidFill>
                <a:schemeClr val="accent2"/>
              </a:solidFill>
              <a:effectLst>
                <a:innerShdw blurRad="69850" dist="43180" dir="5400000">
                  <a:srgbClr val="000000">
                    <a:alpha val="65000"/>
                  </a:srgbClr>
                </a:innerShdw>
              </a:effectLst>
            </a:endParaRPr>
          </a:p>
        </p:txBody>
      </p:sp>
      <p:sp>
        <p:nvSpPr>
          <p:cNvPr id="19" name="مستطيل 18"/>
          <p:cNvSpPr/>
          <p:nvPr/>
        </p:nvSpPr>
        <p:spPr>
          <a:xfrm>
            <a:off x="0" y="404664"/>
            <a:ext cx="9144000" cy="14401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مستطيل 19"/>
          <p:cNvSpPr/>
          <p:nvPr/>
        </p:nvSpPr>
        <p:spPr>
          <a:xfrm>
            <a:off x="0" y="692696"/>
            <a:ext cx="9144000" cy="14401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مستطيل 20"/>
          <p:cNvSpPr/>
          <p:nvPr/>
        </p:nvSpPr>
        <p:spPr>
          <a:xfrm>
            <a:off x="0" y="116632"/>
            <a:ext cx="9144000" cy="14401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مستطيل 21"/>
          <p:cNvSpPr/>
          <p:nvPr/>
        </p:nvSpPr>
        <p:spPr>
          <a:xfrm>
            <a:off x="0" y="5949280"/>
            <a:ext cx="9144000" cy="72008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http://muslimprayer.com/en-shafii/files/2012/11/PrayerBook02p25.gif"/>
          <p:cNvPicPr>
            <a:picLocks noChangeAspect="1" noChangeArrowheads="1"/>
          </p:cNvPicPr>
          <p:nvPr/>
        </p:nvPicPr>
        <p:blipFill>
          <a:blip r:embed="rId3" cstate="print">
            <a:lum bright="-10000"/>
          </a:blip>
          <a:srcRect/>
          <a:stretch>
            <a:fillRect/>
          </a:stretch>
        </p:blipFill>
        <p:spPr bwMode="auto">
          <a:xfrm>
            <a:off x="7531021" y="1412776"/>
            <a:ext cx="1612979" cy="4536504"/>
          </a:xfrm>
          <a:prstGeom prst="rect">
            <a:avLst/>
          </a:prstGeom>
          <a:ln w="38100" cap="sq">
            <a:noFill/>
            <a:prstDash val="solid"/>
            <a:miter lim="800000"/>
          </a:ln>
          <a:effectLst>
            <a:outerShdw blurRad="152400" dist="317500" dir="5400000" sx="90000" sy="-19000" rotWithShape="0">
              <a:prstClr val="black">
                <a:alpha val="15000"/>
              </a:prstClr>
            </a:outerShdw>
          </a:effectLst>
        </p:spPr>
      </p:pic>
      <p:sp>
        <p:nvSpPr>
          <p:cNvPr id="12" name="مربع نص 11"/>
          <p:cNvSpPr txBox="1"/>
          <p:nvPr/>
        </p:nvSpPr>
        <p:spPr>
          <a:xfrm>
            <a:off x="0" y="5949280"/>
            <a:ext cx="9108504" cy="707886"/>
          </a:xfrm>
          <a:prstGeom prst="rect">
            <a:avLst/>
          </a:prstGeom>
          <a:noFill/>
        </p:spPr>
        <p:txBody>
          <a:bodyPr wrap="square" rtlCol="1">
            <a:spAutoFit/>
          </a:bodyPr>
          <a:lstStyle/>
          <a:p>
            <a:pPr algn="r"/>
            <a:r>
              <a:rPr lang="ar-SA" sz="2000" dirty="0" smtClean="0">
                <a:latin typeface="Traditional Arabic" pitchFamily="18" charset="-78"/>
                <a:cs typeface="Traditional Arabic" pitchFamily="18" charset="-78"/>
              </a:rPr>
              <a:t>لا تصح صلاة من صلى جالسا في الفريضة وهو قادر على القيام لقوله صلى الله عليه وسلم لعمران بن حصين رضي الله </a:t>
            </a:r>
            <a:r>
              <a:rPr lang="ar-SA" sz="2000" dirty="0" err="1" smtClean="0">
                <a:latin typeface="Traditional Arabic" pitchFamily="18" charset="-78"/>
                <a:cs typeface="Traditional Arabic" pitchFamily="18" charset="-78"/>
              </a:rPr>
              <a:t>عنه: </a:t>
            </a:r>
            <a:r>
              <a:rPr lang="ar-SA" sz="2000" dirty="0" smtClean="0">
                <a:latin typeface="Traditional Arabic" pitchFamily="18" charset="-78"/>
                <a:cs typeface="Traditional Arabic" pitchFamily="18" charset="-78"/>
              </a:rPr>
              <a:t>”صل قائما، فإن لم تستطع فقاعدا، فإن لم تستطع فعلى جنب“</a:t>
            </a:r>
            <a:endParaRPr lang="he-IL" sz="2000" dirty="0">
              <a:latin typeface="Traditional Arabic" pitchFamily="18"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مستطيل 23"/>
          <p:cNvSpPr/>
          <p:nvPr/>
        </p:nvSpPr>
        <p:spPr>
          <a:xfrm>
            <a:off x="467544" y="0"/>
            <a:ext cx="144016"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4"/>
          <p:cNvPicPr>
            <a:picLocks noChangeAspect="1" noChangeArrowheads="1"/>
          </p:cNvPicPr>
          <p:nvPr/>
        </p:nvPicPr>
        <p:blipFill>
          <a:blip r:embed="rId2" cstate="print"/>
          <a:srcRect/>
          <a:stretch>
            <a:fillRect/>
          </a:stretch>
        </p:blipFill>
        <p:spPr bwMode="auto">
          <a:xfrm>
            <a:off x="971600" y="1124744"/>
            <a:ext cx="634365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مربع نص 16"/>
          <p:cNvSpPr txBox="1"/>
          <p:nvPr/>
        </p:nvSpPr>
        <p:spPr>
          <a:xfrm>
            <a:off x="3563888" y="1556792"/>
            <a:ext cx="3168352" cy="769441"/>
          </a:xfrm>
          <a:prstGeom prst="rect">
            <a:avLst/>
          </a:prstGeom>
          <a:noFill/>
        </p:spPr>
        <p:txBody>
          <a:bodyPr wrap="square" rtlCol="0">
            <a:spAutoFit/>
          </a:bodyPr>
          <a:lstStyle/>
          <a:p>
            <a:pPr algn="ctr"/>
            <a:r>
              <a:rPr lang="ar-SA" sz="4400" b="1" dirty="0" smtClean="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rPr>
              <a:t>تكبيرة الاحرام</a:t>
            </a:r>
            <a:endParaRPr lang="en-US" sz="4400" b="1" dirty="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endParaRPr>
          </a:p>
        </p:txBody>
      </p:sp>
      <p:sp>
        <p:nvSpPr>
          <p:cNvPr id="18" name="مربع نص 17"/>
          <p:cNvSpPr txBox="1"/>
          <p:nvPr/>
        </p:nvSpPr>
        <p:spPr>
          <a:xfrm>
            <a:off x="1115616" y="3573016"/>
            <a:ext cx="5904656" cy="1200329"/>
          </a:xfrm>
          <a:prstGeom prst="rect">
            <a:avLst/>
          </a:prstGeom>
          <a:noFill/>
        </p:spPr>
        <p:txBody>
          <a:bodyPr wrap="square" rtlCol="0">
            <a:spAutoFit/>
          </a:bodyPr>
          <a:lstStyle/>
          <a:p>
            <a:pPr algn="r" rtl="1"/>
            <a:r>
              <a:rPr lang="ar-SA"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raditional Arabic" pitchFamily="18" charset="-78"/>
                <a:cs typeface="Traditional Arabic" pitchFamily="18" charset="-78"/>
              </a:rPr>
              <a:t>قال رسول الله صلى الله عليه </a:t>
            </a:r>
            <a:r>
              <a:rPr lang="ar-SA"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raditional Arabic" pitchFamily="18" charset="-78"/>
                <a:cs typeface="Traditional Arabic" pitchFamily="18" charset="-78"/>
              </a:rPr>
              <a:t>وسلم: </a:t>
            </a:r>
            <a:r>
              <a:rPr lang="ar-SA"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raditional Arabic" pitchFamily="18" charset="-78"/>
                <a:cs typeface="Traditional Arabic" pitchFamily="18" charset="-78"/>
              </a:rPr>
              <a:t>” مفتاح الصلاة الوضوء، وتحريمها التكبير، وتحليلها </a:t>
            </a:r>
            <a:r>
              <a:rPr lang="ar-SA"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raditional Arabic" pitchFamily="18" charset="-78"/>
                <a:cs typeface="Traditional Arabic" pitchFamily="18" charset="-78"/>
              </a:rPr>
              <a:t>التسليم ”.</a:t>
            </a:r>
            <a:endParaRPr lang="ar-SA"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raditional Arabic" pitchFamily="18" charset="-78"/>
              <a:cs typeface="Traditional Arabic" pitchFamily="18" charset="-78"/>
            </a:endParaRPr>
          </a:p>
          <a:p>
            <a:pPr algn="r" rtl="1"/>
            <a:r>
              <a:rPr lang="ar-SA"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raditional Arabic" pitchFamily="18" charset="-78"/>
                <a:cs typeface="Traditional Arabic" pitchFamily="18" charset="-78"/>
              </a:rPr>
              <a:t>صيغة </a:t>
            </a:r>
            <a:r>
              <a:rPr lang="ar-SA"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raditional Arabic" pitchFamily="18" charset="-78"/>
                <a:cs typeface="Traditional Arabic" pitchFamily="18" charset="-78"/>
              </a:rPr>
              <a:t>التكبير: </a:t>
            </a:r>
            <a:r>
              <a:rPr lang="ar-SA"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raditional Arabic" pitchFamily="18" charset="-78"/>
                <a:cs typeface="Traditional Arabic" pitchFamily="18" charset="-78"/>
              </a:rPr>
              <a:t>” الله أكبر </a:t>
            </a:r>
            <a:endParaRPr lang="en-US"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raditional Arabic" pitchFamily="18" charset="-78"/>
              <a:cs typeface="Traditional Arabic" pitchFamily="18" charset="-78"/>
            </a:endParaRPr>
          </a:p>
        </p:txBody>
      </p:sp>
      <p:sp>
        <p:nvSpPr>
          <p:cNvPr id="19" name="مستطيل 18"/>
          <p:cNvSpPr/>
          <p:nvPr/>
        </p:nvSpPr>
        <p:spPr>
          <a:xfrm>
            <a:off x="0" y="404664"/>
            <a:ext cx="9144000" cy="14401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مستطيل 19"/>
          <p:cNvSpPr/>
          <p:nvPr/>
        </p:nvSpPr>
        <p:spPr>
          <a:xfrm>
            <a:off x="0" y="692696"/>
            <a:ext cx="9144000" cy="14401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مستطيل 20"/>
          <p:cNvSpPr/>
          <p:nvPr/>
        </p:nvSpPr>
        <p:spPr>
          <a:xfrm>
            <a:off x="0" y="116632"/>
            <a:ext cx="9144000" cy="14401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مستطيل 21"/>
          <p:cNvSpPr/>
          <p:nvPr/>
        </p:nvSpPr>
        <p:spPr>
          <a:xfrm>
            <a:off x="0" y="6237312"/>
            <a:ext cx="9144000" cy="1440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مستطيل 22"/>
          <p:cNvSpPr/>
          <p:nvPr/>
        </p:nvSpPr>
        <p:spPr>
          <a:xfrm>
            <a:off x="0" y="6525344"/>
            <a:ext cx="9144000" cy="14401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http://img97.imageshack.us/img97/7082/61344196.gif"/>
          <p:cNvPicPr>
            <a:picLocks noChangeAspect="1" noChangeArrowheads="1" noCrop="1"/>
          </p:cNvPicPr>
          <p:nvPr/>
        </p:nvPicPr>
        <p:blipFill>
          <a:blip r:embed="rId3" cstate="print"/>
          <a:srcRect/>
          <a:stretch>
            <a:fillRect/>
          </a:stretch>
        </p:blipFill>
        <p:spPr bwMode="auto">
          <a:xfrm flipH="1">
            <a:off x="611560" y="3861048"/>
            <a:ext cx="1512168" cy="1837304"/>
          </a:xfrm>
          <a:prstGeom prst="rect">
            <a:avLst/>
          </a:prstGeom>
          <a:noFill/>
        </p:spPr>
      </p:pic>
      <p:pic>
        <p:nvPicPr>
          <p:cNvPr id="13" name="Picture 2" descr="http://muslimprayer.com/en-shafii/files/2012/11/PrayerBook01p25.gif"/>
          <p:cNvPicPr>
            <a:picLocks noChangeAspect="1" noChangeArrowheads="1"/>
          </p:cNvPicPr>
          <p:nvPr/>
        </p:nvPicPr>
        <p:blipFill>
          <a:blip r:embed="rId4" cstate="print">
            <a:lum contrast="-30000"/>
          </a:blip>
          <a:srcRect/>
          <a:stretch>
            <a:fillRect/>
          </a:stretch>
        </p:blipFill>
        <p:spPr bwMode="auto">
          <a:xfrm>
            <a:off x="7559824" y="1268760"/>
            <a:ext cx="1584176" cy="4536504"/>
          </a:xfrm>
          <a:prstGeom prst="rect">
            <a:avLst/>
          </a:prstGeom>
          <a:ln>
            <a:noFill/>
          </a:ln>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4" name="مستطيل 23"/>
          <p:cNvSpPr/>
          <p:nvPr/>
        </p:nvSpPr>
        <p:spPr>
          <a:xfrm>
            <a:off x="467544" y="0"/>
            <a:ext cx="144016"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4"/>
          <p:cNvPicPr>
            <a:picLocks noChangeAspect="1" noChangeArrowheads="1"/>
          </p:cNvPicPr>
          <p:nvPr/>
        </p:nvPicPr>
        <p:blipFill>
          <a:blip r:embed="rId2" cstate="print"/>
          <a:srcRect/>
          <a:stretch>
            <a:fillRect/>
          </a:stretch>
        </p:blipFill>
        <p:spPr bwMode="auto">
          <a:xfrm>
            <a:off x="827584" y="1196752"/>
            <a:ext cx="634365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مربع نص 16"/>
          <p:cNvSpPr txBox="1"/>
          <p:nvPr/>
        </p:nvSpPr>
        <p:spPr>
          <a:xfrm>
            <a:off x="2843808" y="1556792"/>
            <a:ext cx="3168352" cy="769441"/>
          </a:xfrm>
          <a:prstGeom prst="rect">
            <a:avLst/>
          </a:prstGeom>
          <a:noFill/>
        </p:spPr>
        <p:txBody>
          <a:bodyPr wrap="square" rtlCol="0">
            <a:spAutoFit/>
          </a:bodyPr>
          <a:lstStyle/>
          <a:p>
            <a:pPr algn="ctr"/>
            <a:r>
              <a:rPr lang="ar-SA" sz="4400" b="1" dirty="0" smtClean="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rPr>
              <a:t>قراءة الفاتحة</a:t>
            </a:r>
            <a:endParaRPr lang="en-US" sz="4400" b="1" dirty="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endParaRPr>
          </a:p>
        </p:txBody>
      </p:sp>
      <p:sp>
        <p:nvSpPr>
          <p:cNvPr id="19" name="مستطيل 18"/>
          <p:cNvSpPr/>
          <p:nvPr/>
        </p:nvSpPr>
        <p:spPr>
          <a:xfrm>
            <a:off x="0" y="404664"/>
            <a:ext cx="9144000" cy="14401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مستطيل 19"/>
          <p:cNvSpPr/>
          <p:nvPr/>
        </p:nvSpPr>
        <p:spPr>
          <a:xfrm>
            <a:off x="0" y="692696"/>
            <a:ext cx="9144000" cy="14401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مستطيل 20"/>
          <p:cNvSpPr/>
          <p:nvPr/>
        </p:nvSpPr>
        <p:spPr>
          <a:xfrm>
            <a:off x="0" y="116632"/>
            <a:ext cx="9144000" cy="14401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مستطيل 21"/>
          <p:cNvSpPr/>
          <p:nvPr/>
        </p:nvSpPr>
        <p:spPr>
          <a:xfrm>
            <a:off x="0" y="6021288"/>
            <a:ext cx="9144000" cy="3600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smtClean="0">
                <a:solidFill>
                  <a:schemeClr val="tx1"/>
                </a:solidFill>
                <a:latin typeface="Traditional Arabic" pitchFamily="18" charset="-78"/>
                <a:cs typeface="Traditional Arabic" pitchFamily="18" charset="-78"/>
              </a:rPr>
              <a:t>لا يكفي قراءة الفاتحة قراءة قلبية بل لا بد من النطق بها، وأقل </a:t>
            </a:r>
            <a:r>
              <a:rPr lang="ar-SA" sz="2000" dirty="0" smtClean="0">
                <a:solidFill>
                  <a:schemeClr val="tx1"/>
                </a:solidFill>
                <a:latin typeface="Traditional Arabic" pitchFamily="18" charset="-78"/>
                <a:cs typeface="Traditional Arabic" pitchFamily="18" charset="-78"/>
              </a:rPr>
              <a:t>الأحوال </a:t>
            </a:r>
            <a:r>
              <a:rPr lang="ar-SA" sz="2000" dirty="0" smtClean="0">
                <a:solidFill>
                  <a:schemeClr val="tx1"/>
                </a:solidFill>
                <a:latin typeface="Traditional Arabic" pitchFamily="18" charset="-78"/>
                <a:cs typeface="Traditional Arabic" pitchFamily="18" charset="-78"/>
              </a:rPr>
              <a:t>تحريك اللسان.</a:t>
            </a:r>
            <a:endParaRPr lang="en-US" sz="2000" dirty="0">
              <a:solidFill>
                <a:schemeClr val="tx1"/>
              </a:solidFill>
              <a:latin typeface="Traditional Arabic" pitchFamily="18" charset="-78"/>
              <a:cs typeface="Traditional Arabic" pitchFamily="18" charset="-78"/>
            </a:endParaRPr>
          </a:p>
        </p:txBody>
      </p:sp>
      <p:sp>
        <p:nvSpPr>
          <p:cNvPr id="23" name="مستطيل 22"/>
          <p:cNvSpPr/>
          <p:nvPr/>
        </p:nvSpPr>
        <p:spPr>
          <a:xfrm>
            <a:off x="0" y="6525344"/>
            <a:ext cx="9144000" cy="14401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http://muslimprayer.com/en-shafii/files/2012/11/PrayerBook01p25.gif"/>
          <p:cNvPicPr>
            <a:picLocks noChangeAspect="1" noChangeArrowheads="1"/>
          </p:cNvPicPr>
          <p:nvPr/>
        </p:nvPicPr>
        <p:blipFill>
          <a:blip r:embed="rId3" cstate="print">
            <a:lum contrast="-30000"/>
          </a:blip>
          <a:srcRect/>
          <a:stretch>
            <a:fillRect/>
          </a:stretch>
        </p:blipFill>
        <p:spPr bwMode="auto">
          <a:xfrm>
            <a:off x="7308304" y="1268760"/>
            <a:ext cx="1584176" cy="4536504"/>
          </a:xfrm>
          <a:prstGeom prst="rect">
            <a:avLst/>
          </a:prstGeom>
          <a:ln>
            <a:noFill/>
          </a:ln>
          <a:effectLst>
            <a:outerShdw blurRad="76200" dir="18900000" sy="23000" kx="-1200000" algn="bl" rotWithShape="0">
              <a:prstClr val="black">
                <a:alpha val="20000"/>
              </a:prstClr>
            </a:outerShdw>
          </a:effectLst>
        </p:spPr>
      </p:pic>
      <p:sp>
        <p:nvSpPr>
          <p:cNvPr id="13" name="مربع نص 12"/>
          <p:cNvSpPr txBox="1"/>
          <p:nvPr/>
        </p:nvSpPr>
        <p:spPr>
          <a:xfrm>
            <a:off x="539552" y="3573016"/>
            <a:ext cx="6192688" cy="1569660"/>
          </a:xfrm>
          <a:prstGeom prst="rect">
            <a:avLst/>
          </a:prstGeom>
          <a:noFill/>
        </p:spPr>
        <p:txBody>
          <a:bodyPr wrap="square" rtlCol="1">
            <a:spAutoFit/>
          </a:bodyPr>
          <a:lstStyle/>
          <a:p>
            <a:pPr algn="r"/>
            <a:r>
              <a:rPr lang="en-US" sz="2400" dirty="0" smtClean="0">
                <a:latin typeface="Traditional Arabic" pitchFamily="18" charset="-78"/>
                <a:cs typeface="Traditional Arabic" pitchFamily="18" charset="-78"/>
              </a:rPr>
              <a:t> </a:t>
            </a:r>
            <a:r>
              <a:rPr lang="ar-SA" sz="2400" dirty="0" smtClean="0">
                <a:latin typeface="Traditional Arabic" pitchFamily="18" charset="-78"/>
                <a:cs typeface="Traditional Arabic" pitchFamily="18" charset="-78"/>
              </a:rPr>
              <a:t> </a:t>
            </a:r>
          </a:p>
          <a:p>
            <a:pPr algn="r"/>
            <a:r>
              <a:rPr lang="ar-SA" sz="2400" dirty="0" smtClean="0">
                <a:latin typeface="Traditional Arabic" pitchFamily="18" charset="-78"/>
                <a:cs typeface="Traditional Arabic" pitchFamily="18" charset="-78"/>
              </a:rPr>
              <a:t>قال رسول الله صلى الله عليه وسلم:“ لا صلاة لمن لم يقرأ بفاتحة </a:t>
            </a:r>
            <a:r>
              <a:rPr lang="ar-SA" sz="2400" dirty="0" err="1" smtClean="0">
                <a:latin typeface="Traditional Arabic" pitchFamily="18" charset="-78"/>
                <a:cs typeface="Traditional Arabic" pitchFamily="18" charset="-78"/>
              </a:rPr>
              <a:t>الكتاب“</a:t>
            </a:r>
            <a:endParaRPr lang="ar-SA" sz="2400" dirty="0" smtClean="0">
              <a:latin typeface="Traditional Arabic" pitchFamily="18" charset="-78"/>
              <a:cs typeface="Traditional Arabic" pitchFamily="18" charset="-78"/>
            </a:endParaRPr>
          </a:p>
          <a:p>
            <a:pPr algn="r"/>
            <a:endParaRPr lang="ar-SA" sz="2400" dirty="0" smtClean="0">
              <a:latin typeface="Traditional Arabic" pitchFamily="18" charset="-78"/>
              <a:cs typeface="Traditional Arabic" pitchFamily="18" charset="-78"/>
            </a:endParaRPr>
          </a:p>
          <a:p>
            <a:pPr algn="r"/>
            <a:r>
              <a:rPr lang="ar-SA" sz="2400" dirty="0" smtClean="0">
                <a:latin typeface="Traditional Arabic" pitchFamily="18" charset="-78"/>
                <a:cs typeface="Traditional Arabic" pitchFamily="18" charset="-78"/>
              </a:rPr>
              <a:t>تقرأ الفاتحة في كل ركعة سواء كانت الصلاة فرضا أم </a:t>
            </a:r>
            <a:r>
              <a:rPr lang="ar-SA" sz="2400" dirty="0" err="1" smtClean="0">
                <a:latin typeface="Traditional Arabic" pitchFamily="18" charset="-78"/>
                <a:cs typeface="Traditional Arabic" pitchFamily="18" charset="-78"/>
              </a:rPr>
              <a:t>نفلا.</a:t>
            </a:r>
            <a:r>
              <a:rPr lang="ar-SA" sz="2400" dirty="0" smtClean="0">
                <a:latin typeface="Traditional Arabic" pitchFamily="18" charset="-78"/>
                <a:cs typeface="Traditional Arabic" pitchFamily="18" charset="-78"/>
              </a:rPr>
              <a:t> </a:t>
            </a:r>
            <a:endParaRPr lang="he-IL" sz="2400" dirty="0">
              <a:latin typeface="Traditional Arabic" pitchFamily="18"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مستطيل 23"/>
          <p:cNvSpPr/>
          <p:nvPr/>
        </p:nvSpPr>
        <p:spPr>
          <a:xfrm>
            <a:off x="467544" y="0"/>
            <a:ext cx="144016"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4"/>
          <p:cNvPicPr>
            <a:picLocks noChangeAspect="1" noChangeArrowheads="1"/>
          </p:cNvPicPr>
          <p:nvPr/>
        </p:nvPicPr>
        <p:blipFill>
          <a:blip r:embed="rId2" cstate="print"/>
          <a:srcRect/>
          <a:stretch>
            <a:fillRect/>
          </a:stretch>
        </p:blipFill>
        <p:spPr bwMode="auto">
          <a:xfrm>
            <a:off x="755576" y="1268760"/>
            <a:ext cx="634365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مربع نص 16"/>
          <p:cNvSpPr txBox="1"/>
          <p:nvPr/>
        </p:nvSpPr>
        <p:spPr>
          <a:xfrm>
            <a:off x="2843808" y="1556792"/>
            <a:ext cx="3168352" cy="769441"/>
          </a:xfrm>
          <a:prstGeom prst="rect">
            <a:avLst/>
          </a:prstGeom>
          <a:noFill/>
        </p:spPr>
        <p:txBody>
          <a:bodyPr wrap="square" rtlCol="0">
            <a:spAutoFit/>
          </a:bodyPr>
          <a:lstStyle/>
          <a:p>
            <a:pPr algn="ctr"/>
            <a:r>
              <a:rPr lang="ar-SA" sz="4400" b="1" dirty="0" smtClean="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rPr>
              <a:t>الركوع</a:t>
            </a:r>
            <a:endParaRPr lang="en-US" sz="4400" b="1" dirty="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endParaRPr>
          </a:p>
        </p:txBody>
      </p:sp>
      <p:sp>
        <p:nvSpPr>
          <p:cNvPr id="19" name="مستطيل 18"/>
          <p:cNvSpPr/>
          <p:nvPr/>
        </p:nvSpPr>
        <p:spPr>
          <a:xfrm>
            <a:off x="0" y="404664"/>
            <a:ext cx="9144000" cy="14401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مستطيل 19"/>
          <p:cNvSpPr/>
          <p:nvPr/>
        </p:nvSpPr>
        <p:spPr>
          <a:xfrm>
            <a:off x="0" y="692696"/>
            <a:ext cx="9144000" cy="14401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مستطيل 20"/>
          <p:cNvSpPr/>
          <p:nvPr/>
        </p:nvSpPr>
        <p:spPr>
          <a:xfrm>
            <a:off x="0" y="116632"/>
            <a:ext cx="9144000" cy="14401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مستطيل 21"/>
          <p:cNvSpPr/>
          <p:nvPr/>
        </p:nvSpPr>
        <p:spPr>
          <a:xfrm>
            <a:off x="0" y="6165304"/>
            <a:ext cx="9144000" cy="2160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مستطيل 22"/>
          <p:cNvSpPr/>
          <p:nvPr/>
        </p:nvSpPr>
        <p:spPr>
          <a:xfrm>
            <a:off x="0" y="6525344"/>
            <a:ext cx="9144000" cy="14401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ربع نص 10"/>
          <p:cNvSpPr txBox="1"/>
          <p:nvPr/>
        </p:nvSpPr>
        <p:spPr>
          <a:xfrm>
            <a:off x="683568" y="3717032"/>
            <a:ext cx="5400600" cy="954107"/>
          </a:xfrm>
          <a:prstGeom prst="rect">
            <a:avLst/>
          </a:prstGeom>
          <a:noFill/>
        </p:spPr>
        <p:txBody>
          <a:bodyPr wrap="square" rtlCol="1">
            <a:spAutoFit/>
          </a:bodyPr>
          <a:lstStyle/>
          <a:p>
            <a:pPr algn="r"/>
            <a:r>
              <a:rPr lang="ar-SA" sz="2800" dirty="0" smtClean="0">
                <a:latin typeface="Traditional Arabic" pitchFamily="18" charset="-78"/>
                <a:cs typeface="Traditional Arabic" pitchFamily="18" charset="-78"/>
              </a:rPr>
              <a:t>وهو انحناء الظهر والرأس معا بحيث تعتمد اليدان على الركبتين.</a:t>
            </a:r>
            <a:endParaRPr lang="he-IL" sz="2800" dirty="0">
              <a:latin typeface="Traditional Arabic" pitchFamily="18" charset="-78"/>
            </a:endParaRPr>
          </a:p>
        </p:txBody>
      </p:sp>
      <p:pic>
        <p:nvPicPr>
          <p:cNvPr id="38914" name="Picture 2" descr="http://muslimprayer.com/en-shafii/files/2012/11/PrayerBook03ap28.gif"/>
          <p:cNvPicPr>
            <a:picLocks noChangeAspect="1" noChangeArrowheads="1"/>
          </p:cNvPicPr>
          <p:nvPr/>
        </p:nvPicPr>
        <p:blipFill>
          <a:blip r:embed="rId3" cstate="print">
            <a:lum contrast="-40000"/>
          </a:blip>
          <a:srcRect/>
          <a:stretch>
            <a:fillRect/>
          </a:stretch>
        </p:blipFill>
        <p:spPr bwMode="auto">
          <a:xfrm>
            <a:off x="7058025" y="2420888"/>
            <a:ext cx="2085975" cy="2524126"/>
          </a:xfrm>
          <a:prstGeom prst="rect">
            <a:avLst/>
          </a:prstGeom>
          <a:noFill/>
        </p:spPr>
      </p:pic>
      <p:pic>
        <p:nvPicPr>
          <p:cNvPr id="40962" name="Picture 2" descr="http://img84.imageshack.us/img84/8637/39060242.gif"/>
          <p:cNvPicPr>
            <a:picLocks noChangeAspect="1" noChangeArrowheads="1" noCrop="1"/>
          </p:cNvPicPr>
          <p:nvPr/>
        </p:nvPicPr>
        <p:blipFill>
          <a:blip r:embed="rId4" cstate="print"/>
          <a:srcRect/>
          <a:stretch>
            <a:fillRect/>
          </a:stretch>
        </p:blipFill>
        <p:spPr bwMode="auto">
          <a:xfrm flipH="1">
            <a:off x="179512" y="4437112"/>
            <a:ext cx="2339752" cy="17145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مستطيل 23"/>
          <p:cNvSpPr/>
          <p:nvPr/>
        </p:nvSpPr>
        <p:spPr>
          <a:xfrm>
            <a:off x="467544" y="0"/>
            <a:ext cx="144016"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4"/>
          <p:cNvPicPr>
            <a:picLocks noChangeAspect="1" noChangeArrowheads="1"/>
          </p:cNvPicPr>
          <p:nvPr/>
        </p:nvPicPr>
        <p:blipFill>
          <a:blip r:embed="rId2" cstate="print"/>
          <a:srcRect/>
          <a:stretch>
            <a:fillRect/>
          </a:stretch>
        </p:blipFill>
        <p:spPr bwMode="auto">
          <a:xfrm>
            <a:off x="827584" y="1124744"/>
            <a:ext cx="634365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مربع نص 16"/>
          <p:cNvSpPr txBox="1"/>
          <p:nvPr/>
        </p:nvSpPr>
        <p:spPr>
          <a:xfrm>
            <a:off x="3347864" y="1556792"/>
            <a:ext cx="2376264" cy="707886"/>
          </a:xfrm>
          <a:prstGeom prst="rect">
            <a:avLst/>
          </a:prstGeom>
          <a:noFill/>
        </p:spPr>
        <p:txBody>
          <a:bodyPr wrap="square" rtlCol="0">
            <a:spAutoFit/>
          </a:bodyPr>
          <a:lstStyle/>
          <a:p>
            <a:pPr algn="ctr"/>
            <a:r>
              <a:rPr lang="ar-SA" sz="4000" b="1" dirty="0" smtClean="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rPr>
              <a:t>الرفع من الركوع</a:t>
            </a:r>
            <a:endParaRPr lang="en-US" sz="4000" b="1" dirty="0">
              <a:ln w="1905">
                <a:solidFill>
                  <a:schemeClr val="accent6">
                    <a:lumMod val="75000"/>
                  </a:schemeClr>
                </a:solidFill>
              </a:ln>
              <a:solidFill>
                <a:schemeClr val="accent3">
                  <a:lumMod val="50000"/>
                </a:schemeClr>
              </a:solidFill>
              <a:effectLst>
                <a:innerShdw blurRad="69850" dist="43180" dir="5400000">
                  <a:srgbClr val="000000">
                    <a:alpha val="65000"/>
                  </a:srgbClr>
                </a:innerShdw>
              </a:effectLst>
              <a:latin typeface="Traditional Arabic" pitchFamily="18" charset="-78"/>
              <a:cs typeface="Traditional Arabic" pitchFamily="18" charset="-78"/>
            </a:endParaRPr>
          </a:p>
        </p:txBody>
      </p:sp>
      <p:sp>
        <p:nvSpPr>
          <p:cNvPr id="19" name="مستطيل 18"/>
          <p:cNvSpPr/>
          <p:nvPr/>
        </p:nvSpPr>
        <p:spPr>
          <a:xfrm>
            <a:off x="0" y="404664"/>
            <a:ext cx="9144000" cy="14401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مستطيل 19"/>
          <p:cNvSpPr/>
          <p:nvPr/>
        </p:nvSpPr>
        <p:spPr>
          <a:xfrm>
            <a:off x="0" y="692696"/>
            <a:ext cx="9144000" cy="14401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مستطيل 20"/>
          <p:cNvSpPr/>
          <p:nvPr/>
        </p:nvSpPr>
        <p:spPr>
          <a:xfrm>
            <a:off x="0" y="116632"/>
            <a:ext cx="9144000" cy="14401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مستطيل 21"/>
          <p:cNvSpPr/>
          <p:nvPr/>
        </p:nvSpPr>
        <p:spPr>
          <a:xfrm>
            <a:off x="0" y="6237312"/>
            <a:ext cx="9144000" cy="1440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مستطيل 22"/>
          <p:cNvSpPr/>
          <p:nvPr/>
        </p:nvSpPr>
        <p:spPr>
          <a:xfrm>
            <a:off x="0" y="6525344"/>
            <a:ext cx="9144000" cy="14401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ربع نص 10"/>
          <p:cNvSpPr txBox="1"/>
          <p:nvPr/>
        </p:nvSpPr>
        <p:spPr>
          <a:xfrm>
            <a:off x="1475656" y="3645024"/>
            <a:ext cx="5256584" cy="830997"/>
          </a:xfrm>
          <a:prstGeom prst="rect">
            <a:avLst/>
          </a:prstGeom>
          <a:noFill/>
        </p:spPr>
        <p:txBody>
          <a:bodyPr wrap="square" rtlCol="1">
            <a:spAutoFit/>
          </a:bodyPr>
          <a:lstStyle/>
          <a:p>
            <a:pPr algn="r"/>
            <a:r>
              <a:rPr lang="ar-SA" sz="2400" dirty="0" smtClean="0">
                <a:latin typeface="Traditional Arabic" pitchFamily="18" charset="-78"/>
                <a:cs typeface="Traditional Arabic" pitchFamily="18" charset="-78"/>
              </a:rPr>
              <a:t>وهو الاعتدال من الركوع والعودة إلى وضع القيام الذي كان عليه قبل الركوع.</a:t>
            </a:r>
            <a:endParaRPr lang="he-IL" sz="2400" dirty="0">
              <a:latin typeface="Traditional Arabic" pitchFamily="18" charset="-78"/>
            </a:endParaRPr>
          </a:p>
        </p:txBody>
      </p:sp>
      <p:pic>
        <p:nvPicPr>
          <p:cNvPr id="37892" name="Picture 4" descr="http://muslimprayer.com/en-shafii/files/2012/11/PrayerBook04p29.gif"/>
          <p:cNvPicPr>
            <a:picLocks noChangeAspect="1" noChangeArrowheads="1"/>
          </p:cNvPicPr>
          <p:nvPr/>
        </p:nvPicPr>
        <p:blipFill>
          <a:blip r:embed="rId3" cstate="print"/>
          <a:srcRect/>
          <a:stretch>
            <a:fillRect/>
          </a:stretch>
        </p:blipFill>
        <p:spPr bwMode="auto">
          <a:xfrm>
            <a:off x="7668344" y="1772816"/>
            <a:ext cx="1171575" cy="3343275"/>
          </a:xfrm>
          <a:prstGeom prst="rect">
            <a:avLst/>
          </a:prstGeom>
          <a:noFill/>
        </p:spPr>
      </p:pic>
      <p:pic>
        <p:nvPicPr>
          <p:cNvPr id="39938" name="Picture 2" descr="http://img225.imageshack.us/img225/5899/51783448.gif"/>
          <p:cNvPicPr>
            <a:picLocks noChangeAspect="1" noChangeArrowheads="1" noCrop="1"/>
          </p:cNvPicPr>
          <p:nvPr/>
        </p:nvPicPr>
        <p:blipFill>
          <a:blip r:embed="rId4" cstate="print"/>
          <a:srcRect/>
          <a:stretch>
            <a:fillRect/>
          </a:stretch>
        </p:blipFill>
        <p:spPr bwMode="auto">
          <a:xfrm flipH="1">
            <a:off x="467544" y="4077072"/>
            <a:ext cx="1944216" cy="17145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TotalTime>
  <Words>1090</Words>
  <Application>Microsoft Office PowerPoint</Application>
  <PresentationFormat>On-screen Show (4:3)</PresentationFormat>
  <Paragraphs>101</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سمة Office</vt:lpstr>
      <vt:lpstr>PowerPoint Presentation</vt:lpstr>
      <vt:lpstr>PowerPoint Presentation</vt:lpstr>
      <vt:lpstr>PowerPoint Presentation</vt:lpstr>
      <vt:lpstr>النيّة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سنن الصلاة</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Amar</dc:creator>
  <cp:lastModifiedBy>ahmad1</cp:lastModifiedBy>
  <cp:revision>112</cp:revision>
  <dcterms:created xsi:type="dcterms:W3CDTF">2013-04-24T08:05:45Z</dcterms:created>
  <dcterms:modified xsi:type="dcterms:W3CDTF">2013-05-22T15:09:02Z</dcterms:modified>
</cp:coreProperties>
</file>