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4"/>
  </p:notesMasterIdLst>
  <p:sldIdLst>
    <p:sldId id="291" r:id="rId2"/>
    <p:sldId id="257" r:id="rId3"/>
    <p:sldId id="259" r:id="rId4"/>
    <p:sldId id="261" r:id="rId5"/>
    <p:sldId id="262"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 id="287" r:id="rId29"/>
    <p:sldId id="286" r:id="rId30"/>
    <p:sldId id="289" r:id="rId31"/>
    <p:sldId id="288" r:id="rId32"/>
    <p:sldId id="290"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8080"/>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3072" y="-11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5C89B-24C7-45D5-97C6-6A473EC3022B}"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B92E2-812C-47B9-8A55-915A2E32261D}" type="slidenum">
              <a:rPr lang="en-US" smtClean="0"/>
              <a:pPr/>
              <a:t>‹#›</a:t>
            </a:fld>
            <a:endParaRPr lang="en-US"/>
          </a:p>
        </p:txBody>
      </p:sp>
    </p:spTree>
    <p:extLst>
      <p:ext uri="{BB962C8B-B14F-4D97-AF65-F5344CB8AC3E}">
        <p14:creationId xmlns:p14="http://schemas.microsoft.com/office/powerpoint/2010/main" val="77516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5718EE87-8B2D-4AB0-82BB-941E1ED1A2E3}" type="datetime8">
              <a:rPr lang="he-IL" smtClean="0"/>
              <a:pPr/>
              <a:t>22 מאי 13</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DAF22AC9-109E-4E4D-92F9-530E51D9A3A2}" type="slidenum">
              <a:rPr lang="he-IL" smtClean="0"/>
              <a:pPr/>
              <a:t>‹#›</a:t>
            </a:fld>
            <a:endParaRPr lang="he-IL"/>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מציין מיקום של תאריך 3"/>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מציין מיקום של תאריך 3"/>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מציין מיקום של תאריך 3"/>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מציין מיקום של תאריך 3"/>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מציין מיקום של תאריך 4"/>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מציין מיקום של תאריך 6"/>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5718EE87-8B2D-4AB0-82BB-941E1ED1A2E3}" type="datetime8">
              <a:rPr lang="he-IL" smtClean="0"/>
              <a:pPr/>
              <a:t>22 מאי 13</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5718EE87-8B2D-4AB0-82BB-941E1ED1A2E3}" type="datetime8">
              <a:rPr lang="he-IL" smtClean="0"/>
              <a:pPr/>
              <a:t>22 מאי 13</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5718EE87-8B2D-4AB0-82BB-941E1ED1A2E3}" type="datetime8">
              <a:rPr lang="he-IL" smtClean="0"/>
              <a:pPr/>
              <a:t>22 מאי 13</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DAF22AC9-109E-4E4D-92F9-530E51D9A3A2}" type="slidenum">
              <a:rPr lang="he-IL" smtClean="0"/>
              <a:pPr/>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צורה חופשית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18EE87-8B2D-4AB0-82BB-941E1ED1A2E3}" type="datetime8">
              <a:rPr lang="he-IL" smtClean="0"/>
              <a:pPr/>
              <a:t>22 מאי 13</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0.xml"/><Relationship Id="rId18" Type="http://schemas.openxmlformats.org/officeDocument/2006/relationships/slide" Target="slide25.xml"/><Relationship Id="rId3" Type="http://schemas.openxmlformats.org/officeDocument/2006/relationships/slide" Target="slide11.xml"/><Relationship Id="rId7" Type="http://schemas.openxmlformats.org/officeDocument/2006/relationships/slide" Target="slide14.xml"/><Relationship Id="rId12" Type="http://schemas.openxmlformats.org/officeDocument/2006/relationships/slide" Target="slide19.xml"/><Relationship Id="rId17"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12.xml"/><Relationship Id="rId15" Type="http://schemas.openxmlformats.org/officeDocument/2006/relationships/slide" Target="slide23.xml"/><Relationship Id="rId10" Type="http://schemas.openxmlformats.org/officeDocument/2006/relationships/slide" Target="slide15.xml"/><Relationship Id="rId19" Type="http://schemas.openxmlformats.org/officeDocument/2006/relationships/slide" Target="slide26.xml"/><Relationship Id="rId4" Type="http://schemas.openxmlformats.org/officeDocument/2006/relationships/slide" Target="slide9.xml"/><Relationship Id="rId9" Type="http://schemas.openxmlformats.org/officeDocument/2006/relationships/slide" Target="slide17.xml"/><Relationship Id="rId14" Type="http://schemas.openxmlformats.org/officeDocument/2006/relationships/slide" Target="slide2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he-IL"/>
          </a:p>
        </p:txBody>
      </p:sp>
      <p:sp>
        <p:nvSpPr>
          <p:cNvPr id="3" name="عنوان فرعي 2"/>
          <p:cNvSpPr>
            <a:spLocks noGrp="1"/>
          </p:cNvSpPr>
          <p:nvPr>
            <p:ph type="subTitle" idx="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DAF22AC9-109E-4E4D-92F9-530E51D9A3A2}" type="slidenum">
              <a:rPr lang="he-IL" smtClean="0"/>
              <a:pPr/>
              <a:t>1</a:t>
            </a:fld>
            <a:endParaRPr lang="he-IL"/>
          </a:p>
        </p:txBody>
      </p:sp>
      <p:pic>
        <p:nvPicPr>
          <p:cNvPr id="2050" name="Picture 2"/>
          <p:cNvPicPr>
            <a:picLocks noChangeAspect="1" noChangeArrowheads="1"/>
          </p:cNvPicPr>
          <p:nvPr/>
        </p:nvPicPr>
        <p:blipFill>
          <a:blip r:embed="rId2" cstate="print"/>
          <a:srcRect/>
          <a:stretch>
            <a:fillRect/>
          </a:stretch>
        </p:blipFill>
        <p:spPr bwMode="auto">
          <a:xfrm>
            <a:off x="0" y="1"/>
            <a:ext cx="9148824" cy="6854388"/>
          </a:xfrm>
          <a:prstGeom prst="rect">
            <a:avLst/>
          </a:prstGeom>
          <a:noFill/>
          <a:ln w="9525">
            <a:noFill/>
            <a:miter lim="800000"/>
            <a:headEnd/>
            <a:tailEnd/>
          </a:ln>
        </p:spPr>
      </p:pic>
      <p:sp>
        <p:nvSpPr>
          <p:cNvPr id="6" name="כותרת 8"/>
          <p:cNvSpPr txBox="1">
            <a:spLocks/>
          </p:cNvSpPr>
          <p:nvPr/>
        </p:nvSpPr>
        <p:spPr>
          <a:xfrm>
            <a:off x="1331640" y="2780928"/>
            <a:ext cx="64294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0" i="0" u="none" strike="noStrike" kern="1200" cap="none" spc="0" normalizeH="0" baseline="0" noProof="0" dirty="0" smtClean="0">
                <a:ln>
                  <a:solidFill>
                    <a:schemeClr val="tx1">
                      <a:lumMod val="85000"/>
                      <a:lumOff val="15000"/>
                    </a:schemeClr>
                  </a:solidFill>
                </a:ln>
                <a:solidFill>
                  <a:schemeClr val="accent1">
                    <a:lumMod val="75000"/>
                  </a:schemeClr>
                </a:solidFill>
                <a:effectLst/>
                <a:uLnTx/>
                <a:uFillTx/>
                <a:latin typeface="+mj-lt"/>
                <a:ea typeface="+mj-ea"/>
                <a:cs typeface="Andalus" pitchFamily="2" charset="-78"/>
              </a:rPr>
              <a:t>مكعبات التربية الاسلامية</a:t>
            </a:r>
            <a:endParaRPr kumimoji="0" lang="he-IL" sz="5400" b="0" i="0" u="none" strike="noStrike" kern="1200" cap="none" spc="0" normalizeH="0" baseline="0" noProof="0" dirty="0">
              <a:ln>
                <a:solidFill>
                  <a:schemeClr val="tx1">
                    <a:lumMod val="85000"/>
                    <a:lumOff val="15000"/>
                  </a:schemeClr>
                </a:solidFill>
              </a:ln>
              <a:solidFill>
                <a:schemeClr val="accent1">
                  <a:lumMod val="75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953397" y="1108271"/>
            <a:ext cx="2598789" cy="830997"/>
          </a:xfrm>
          <a:prstGeom prst="rect">
            <a:avLst/>
          </a:prstGeom>
          <a:noFill/>
        </p:spPr>
        <p:txBody>
          <a:bodyPr wrap="none" lIns="91440" tIns="45720" rIns="91440" bIns="45720">
            <a:spAutoFit/>
          </a:bodyPr>
          <a:lstStyle/>
          <a:p>
            <a:pPr algn="ct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الثاني</a:t>
            </a:r>
            <a:endParaRPr lang="en-US" sz="4800" b="1" u="sng" cap="none" spc="0" dirty="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endParaRPr>
          </a:p>
        </p:txBody>
      </p:sp>
      <p:sp>
        <p:nvSpPr>
          <p:cNvPr id="5" name="Rectangle 4"/>
          <p:cNvSpPr/>
          <p:nvPr/>
        </p:nvSpPr>
        <p:spPr>
          <a:xfrm>
            <a:off x="1500166" y="2924944"/>
            <a:ext cx="6637305" cy="830997"/>
          </a:xfrm>
          <a:prstGeom prst="rect">
            <a:avLst/>
          </a:prstGeom>
        </p:spPr>
        <p:txBody>
          <a:bodyPr wrap="square">
            <a:spAutoFit/>
          </a:bodyPr>
          <a:lstStyle/>
          <a:p>
            <a:pPr lvl="0"/>
            <a:endParaRPr lang="en-US" sz="4800" dirty="0">
              <a:latin typeface="Traditional Arabic" pitchFamily="18" charset="-78"/>
              <a:cs typeface="Traditional Arabic" pitchFamily="18" charset="-78"/>
            </a:endParaRPr>
          </a:p>
        </p:txBody>
      </p:sp>
      <p:sp>
        <p:nvSpPr>
          <p:cNvPr id="9" name="Action Button: Home 8">
            <a:hlinkClick r:id="rId3" action="ppaction://hlinksldjump" highlightClick="1"/>
          </p:cNvPr>
          <p:cNvSpPr/>
          <p:nvPr/>
        </p:nvSpPr>
        <p:spPr>
          <a:xfrm>
            <a:off x="8172400"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AF22AC9-109E-4E4D-92F9-530E51D9A3A2}" type="slidenum">
              <a:rPr lang="he-IL" smtClean="0"/>
              <a:pPr/>
              <a:t>10</a:t>
            </a:fld>
            <a:endParaRPr lang="he-IL"/>
          </a:p>
        </p:txBody>
      </p:sp>
      <p:sp>
        <p:nvSpPr>
          <p:cNvPr id="29" name="Rectangle 4"/>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20</a:t>
            </a:r>
            <a:endParaRPr lang="en-US" sz="9600"/>
          </a:p>
        </p:txBody>
      </p:sp>
      <p:sp>
        <p:nvSpPr>
          <p:cNvPr id="30" name="Rectangle 5"/>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19</a:t>
            </a:r>
            <a:endParaRPr lang="en-US" sz="9600" dirty="0"/>
          </a:p>
        </p:txBody>
      </p:sp>
      <p:sp>
        <p:nvSpPr>
          <p:cNvPr id="31" name="Rectangle 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18</a:t>
            </a:r>
            <a:endParaRPr lang="en-US" sz="9600" dirty="0"/>
          </a:p>
        </p:txBody>
      </p:sp>
      <p:sp>
        <p:nvSpPr>
          <p:cNvPr id="32" name="Rectangle 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17</a:t>
            </a:r>
            <a:endParaRPr lang="en-US" sz="9600" dirty="0"/>
          </a:p>
        </p:txBody>
      </p:sp>
      <p:sp>
        <p:nvSpPr>
          <p:cNvPr id="33" name="Rectangle 8"/>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16</a:t>
            </a:r>
            <a:endParaRPr lang="en-US" sz="9600" dirty="0"/>
          </a:p>
        </p:txBody>
      </p:sp>
      <p:sp>
        <p:nvSpPr>
          <p:cNvPr id="34" name="Rectangle 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15</a:t>
            </a:r>
            <a:endParaRPr lang="en-US" sz="9600"/>
          </a:p>
        </p:txBody>
      </p:sp>
      <p:sp>
        <p:nvSpPr>
          <p:cNvPr id="35" name="Rectangle 10"/>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14</a:t>
            </a:r>
            <a:endParaRPr lang="en-US" sz="9600" dirty="0"/>
          </a:p>
        </p:txBody>
      </p:sp>
      <p:sp>
        <p:nvSpPr>
          <p:cNvPr id="36" name="Rectangle 1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13</a:t>
            </a:r>
            <a:endParaRPr lang="en-US" sz="9600" dirty="0"/>
          </a:p>
        </p:txBody>
      </p:sp>
      <p:sp>
        <p:nvSpPr>
          <p:cNvPr id="37" name="Rectangle 1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12</a:t>
            </a:r>
            <a:endParaRPr lang="en-US" sz="9600" dirty="0"/>
          </a:p>
        </p:txBody>
      </p:sp>
      <p:sp>
        <p:nvSpPr>
          <p:cNvPr id="38" name="Rectangle 13"/>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11</a:t>
            </a:r>
            <a:endParaRPr lang="en-US" sz="9600"/>
          </a:p>
        </p:txBody>
      </p:sp>
      <p:sp>
        <p:nvSpPr>
          <p:cNvPr id="39" name="Rectangle 14"/>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10</a:t>
            </a:r>
            <a:endParaRPr lang="en-US" sz="9600"/>
          </a:p>
        </p:txBody>
      </p:sp>
      <p:sp>
        <p:nvSpPr>
          <p:cNvPr id="40" name="Rectangle 15"/>
          <p:cNvSpPr>
            <a:spLocks noChangeArrowheads="1"/>
          </p:cNvSpPr>
          <p:nvPr/>
        </p:nvSpPr>
        <p:spPr bwMode="auto">
          <a:xfrm>
            <a:off x="324644" y="5301208"/>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9</a:t>
            </a:r>
            <a:endParaRPr lang="en-US" sz="9600"/>
          </a:p>
        </p:txBody>
      </p:sp>
      <p:sp>
        <p:nvSpPr>
          <p:cNvPr id="41" name="Rectangle 1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8</a:t>
            </a:r>
            <a:endParaRPr lang="en-US" sz="9600"/>
          </a:p>
        </p:txBody>
      </p:sp>
      <p:sp>
        <p:nvSpPr>
          <p:cNvPr id="42" name="Rectangle 1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7</a:t>
            </a:r>
            <a:endParaRPr lang="en-US" sz="9600"/>
          </a:p>
        </p:txBody>
      </p:sp>
      <p:sp>
        <p:nvSpPr>
          <p:cNvPr id="43" name="Rectangle 18"/>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6</a:t>
            </a:r>
            <a:endParaRPr lang="en-US" sz="9600"/>
          </a:p>
        </p:txBody>
      </p:sp>
      <p:sp>
        <p:nvSpPr>
          <p:cNvPr id="44" name="Rectangle 1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5</a:t>
            </a:r>
            <a:endParaRPr lang="en-US" sz="9600"/>
          </a:p>
        </p:txBody>
      </p:sp>
      <p:sp>
        <p:nvSpPr>
          <p:cNvPr id="45" name="Rectangle 20"/>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4</a:t>
            </a:r>
            <a:endParaRPr lang="en-US" sz="9600"/>
          </a:p>
        </p:txBody>
      </p:sp>
      <p:sp>
        <p:nvSpPr>
          <p:cNvPr id="46" name="Rectangle 2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3</a:t>
            </a:r>
            <a:endParaRPr lang="en-US" sz="9600"/>
          </a:p>
        </p:txBody>
      </p:sp>
      <p:sp>
        <p:nvSpPr>
          <p:cNvPr id="47" name="Rectangle 2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a:t>
            </a:r>
            <a:endParaRPr lang="en-US" sz="9600"/>
          </a:p>
        </p:txBody>
      </p:sp>
      <p:sp>
        <p:nvSpPr>
          <p:cNvPr id="48" name="Rectangle 23"/>
          <p:cNvSpPr>
            <a:spLocks noChangeArrowheads="1"/>
          </p:cNvSpPr>
          <p:nvPr/>
        </p:nvSpPr>
        <p:spPr bwMode="auto">
          <a:xfrm>
            <a:off x="324644" y="5309057"/>
            <a:ext cx="1943100" cy="1439863"/>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a:t>
            </a:r>
            <a:endParaRPr lang="en-US" sz="9600" dirty="0"/>
          </a:p>
        </p:txBody>
      </p:sp>
      <p:sp>
        <p:nvSpPr>
          <p:cNvPr id="27" name="مستطيل 26"/>
          <p:cNvSpPr/>
          <p:nvPr/>
        </p:nvSpPr>
        <p:spPr>
          <a:xfrm>
            <a:off x="323528" y="2204864"/>
            <a:ext cx="8136904" cy="1323439"/>
          </a:xfrm>
          <a:prstGeom prst="rect">
            <a:avLst/>
          </a:prstGeom>
        </p:spPr>
        <p:txBody>
          <a:bodyPr wrap="square">
            <a:spAutoFit/>
          </a:bodyPr>
          <a:lstStyle/>
          <a:p>
            <a:pPr>
              <a:buNone/>
            </a:pPr>
            <a:r>
              <a:rPr lang="ar-SA" sz="4000" dirty="0" smtClean="0">
                <a:latin typeface="Traditional Arabic" pitchFamily="18" charset="-78"/>
                <a:cs typeface="Traditional Arabic" pitchFamily="18" charset="-78"/>
              </a:rPr>
              <a:t>عن ارادة الصلاة يجب ازالة النجاسة عن ثلاثة أشياء </a:t>
            </a:r>
            <a:r>
              <a:rPr lang="ar-SA" sz="4000" dirty="0" err="1" smtClean="0">
                <a:latin typeface="Traditional Arabic" pitchFamily="18" charset="-78"/>
                <a:cs typeface="Traditional Arabic" pitchFamily="18" charset="-78"/>
              </a:rPr>
              <a:t>هي:</a:t>
            </a:r>
            <a:endParaRPr lang="ar-SA" sz="4000" dirty="0" smtClean="0">
              <a:latin typeface="Traditional Arabic" pitchFamily="18" charset="-78"/>
              <a:cs typeface="Traditional Arabic" pitchFamily="18" charset="-78"/>
            </a:endParaRPr>
          </a:p>
          <a:p>
            <a:pPr>
              <a:buNone/>
            </a:pPr>
            <a:r>
              <a:rPr lang="ar-SA" sz="4000" dirty="0" smtClean="0">
                <a:latin typeface="Traditional Arabic" pitchFamily="18" charset="-78"/>
                <a:cs typeface="Traditional Arabic" pitchFamily="18" charset="-78"/>
              </a:rPr>
              <a:t>البدن</a:t>
            </a:r>
          </a:p>
        </p:txBody>
      </p:sp>
      <p:sp>
        <p:nvSpPr>
          <p:cNvPr id="28" name="شكل حر 27"/>
          <p:cNvSpPr/>
          <p:nvPr/>
        </p:nvSpPr>
        <p:spPr>
          <a:xfrm>
            <a:off x="7380312" y="3356992"/>
            <a:ext cx="1195551" cy="420414"/>
          </a:xfrm>
          <a:custGeom>
            <a:avLst/>
            <a:gdLst>
              <a:gd name="connsiteX0" fmla="*/ 1069427 w 1195551"/>
              <a:gd name="connsiteY0" fmla="*/ 44669 h 420414"/>
              <a:gd name="connsiteX1" fmla="*/ 880241 w 1195551"/>
              <a:gd name="connsiteY1" fmla="*/ 359979 h 420414"/>
              <a:gd name="connsiteX2" fmla="*/ 296917 w 1195551"/>
              <a:gd name="connsiteY2" fmla="*/ 375745 h 420414"/>
              <a:gd name="connsiteX3" fmla="*/ 123496 w 1195551"/>
              <a:gd name="connsiteY3" fmla="*/ 91966 h 420414"/>
              <a:gd name="connsiteX4" fmla="*/ 1069427 w 1195551"/>
              <a:gd name="connsiteY4" fmla="*/ 44669 h 42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551" h="420414">
                <a:moveTo>
                  <a:pt x="1069427" y="44669"/>
                </a:moveTo>
                <a:cubicBezTo>
                  <a:pt x="1195551" y="89338"/>
                  <a:pt x="1008993" y="304800"/>
                  <a:pt x="880241" y="359979"/>
                </a:cubicBezTo>
                <a:cubicBezTo>
                  <a:pt x="751489" y="415158"/>
                  <a:pt x="423041" y="420414"/>
                  <a:pt x="296917" y="375745"/>
                </a:cubicBezTo>
                <a:cubicBezTo>
                  <a:pt x="170793" y="331076"/>
                  <a:pt x="0" y="144518"/>
                  <a:pt x="123496" y="91966"/>
                </a:cubicBezTo>
                <a:cubicBezTo>
                  <a:pt x="246992" y="39414"/>
                  <a:pt x="943303" y="0"/>
                  <a:pt x="1069427" y="44669"/>
                </a:cubicBezTo>
                <a:close/>
              </a:path>
            </a:pathLst>
          </a:custGeom>
          <a:solidFill>
            <a:schemeClr val="bg2">
              <a:alpha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شكل حر 48"/>
          <p:cNvSpPr/>
          <p:nvPr/>
        </p:nvSpPr>
        <p:spPr>
          <a:xfrm>
            <a:off x="3563888" y="3356992"/>
            <a:ext cx="1195551" cy="420414"/>
          </a:xfrm>
          <a:custGeom>
            <a:avLst/>
            <a:gdLst>
              <a:gd name="connsiteX0" fmla="*/ 1069427 w 1195551"/>
              <a:gd name="connsiteY0" fmla="*/ 44669 h 420414"/>
              <a:gd name="connsiteX1" fmla="*/ 880241 w 1195551"/>
              <a:gd name="connsiteY1" fmla="*/ 359979 h 420414"/>
              <a:gd name="connsiteX2" fmla="*/ 296917 w 1195551"/>
              <a:gd name="connsiteY2" fmla="*/ 375745 h 420414"/>
              <a:gd name="connsiteX3" fmla="*/ 123496 w 1195551"/>
              <a:gd name="connsiteY3" fmla="*/ 91966 h 420414"/>
              <a:gd name="connsiteX4" fmla="*/ 1069427 w 1195551"/>
              <a:gd name="connsiteY4" fmla="*/ 44669 h 42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551" h="420414">
                <a:moveTo>
                  <a:pt x="1069427" y="44669"/>
                </a:moveTo>
                <a:cubicBezTo>
                  <a:pt x="1195551" y="89338"/>
                  <a:pt x="1008993" y="304800"/>
                  <a:pt x="880241" y="359979"/>
                </a:cubicBezTo>
                <a:cubicBezTo>
                  <a:pt x="751489" y="415158"/>
                  <a:pt x="423041" y="420414"/>
                  <a:pt x="296917" y="375745"/>
                </a:cubicBezTo>
                <a:cubicBezTo>
                  <a:pt x="170793" y="331076"/>
                  <a:pt x="0" y="144518"/>
                  <a:pt x="123496" y="91966"/>
                </a:cubicBezTo>
                <a:cubicBezTo>
                  <a:pt x="246992" y="39414"/>
                  <a:pt x="943303" y="0"/>
                  <a:pt x="1069427" y="44669"/>
                </a:cubicBezTo>
                <a:close/>
              </a:path>
            </a:pathLst>
          </a:custGeom>
          <a:solidFill>
            <a:schemeClr val="bg2">
              <a:alpha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شكل حر 49"/>
          <p:cNvSpPr/>
          <p:nvPr/>
        </p:nvSpPr>
        <p:spPr>
          <a:xfrm>
            <a:off x="5436096" y="3356992"/>
            <a:ext cx="1195551" cy="420414"/>
          </a:xfrm>
          <a:custGeom>
            <a:avLst/>
            <a:gdLst>
              <a:gd name="connsiteX0" fmla="*/ 1069427 w 1195551"/>
              <a:gd name="connsiteY0" fmla="*/ 44669 h 420414"/>
              <a:gd name="connsiteX1" fmla="*/ 880241 w 1195551"/>
              <a:gd name="connsiteY1" fmla="*/ 359979 h 420414"/>
              <a:gd name="connsiteX2" fmla="*/ 296917 w 1195551"/>
              <a:gd name="connsiteY2" fmla="*/ 375745 h 420414"/>
              <a:gd name="connsiteX3" fmla="*/ 123496 w 1195551"/>
              <a:gd name="connsiteY3" fmla="*/ 91966 h 420414"/>
              <a:gd name="connsiteX4" fmla="*/ 1069427 w 1195551"/>
              <a:gd name="connsiteY4" fmla="*/ 44669 h 42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551" h="420414">
                <a:moveTo>
                  <a:pt x="1069427" y="44669"/>
                </a:moveTo>
                <a:cubicBezTo>
                  <a:pt x="1195551" y="89338"/>
                  <a:pt x="1008993" y="304800"/>
                  <a:pt x="880241" y="359979"/>
                </a:cubicBezTo>
                <a:cubicBezTo>
                  <a:pt x="751489" y="415158"/>
                  <a:pt x="423041" y="420414"/>
                  <a:pt x="296917" y="375745"/>
                </a:cubicBezTo>
                <a:cubicBezTo>
                  <a:pt x="170793" y="331076"/>
                  <a:pt x="0" y="144518"/>
                  <a:pt x="123496" y="91966"/>
                </a:cubicBezTo>
                <a:cubicBezTo>
                  <a:pt x="246992" y="39414"/>
                  <a:pt x="943303" y="0"/>
                  <a:pt x="1069427" y="44669"/>
                </a:cubicBezTo>
                <a:close/>
              </a:path>
            </a:pathLst>
          </a:custGeom>
          <a:solidFill>
            <a:schemeClr val="bg2">
              <a:alpha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618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hammer.wav"/>
                                        </p:tgtEl>
                                      </p:cMediaNode>
                                    </p:audio>
                                  </p:subTnLst>
                                </p:cTn>
                              </p:par>
                            </p:childTnLst>
                          </p:cTn>
                        </p:par>
                        <p:par>
                          <p:cTn id="18" fill="hold">
                            <p:stCondLst>
                              <p:cond delay="0"/>
                            </p:stCondLst>
                            <p:childTnLst>
                              <p:par>
                                <p:cTn id="19" presetID="1" presetClass="exit" presetSubtype="0" fill="hold" grpId="0" nodeType="afterEffect">
                                  <p:stCondLst>
                                    <p:cond delay="1000"/>
                                  </p:stCondLst>
                                  <p:childTnLst>
                                    <p:set>
                                      <p:cBhvr>
                                        <p:cTn id="20"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1" fill="hold">
                            <p:stCondLst>
                              <p:cond delay="1000"/>
                            </p:stCondLst>
                            <p:childTnLst>
                              <p:par>
                                <p:cTn id="22" presetID="1" presetClass="exit" presetSubtype="0" fill="hold" grpId="0" nodeType="afterEffect">
                                  <p:stCondLst>
                                    <p:cond delay="1000"/>
                                  </p:stCondLst>
                                  <p:childTnLst>
                                    <p:set>
                                      <p:cBhvr>
                                        <p:cTn id="23"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4" fill="hold">
                            <p:stCondLst>
                              <p:cond delay="2000"/>
                            </p:stCondLst>
                            <p:childTnLst>
                              <p:par>
                                <p:cTn id="25" presetID="1" presetClass="exit" presetSubtype="0" fill="hold" grpId="0" nodeType="afterEffect">
                                  <p:stCondLst>
                                    <p:cond delay="1000"/>
                                  </p:stCondLst>
                                  <p:childTnLst>
                                    <p:set>
                                      <p:cBhvr>
                                        <p:cTn id="26"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3000"/>
                            </p:stCondLst>
                            <p:childTnLst>
                              <p:par>
                                <p:cTn id="28" presetID="1" presetClass="exit" presetSubtype="0" fill="hold" grpId="0" nodeType="afterEffect">
                                  <p:stCondLst>
                                    <p:cond delay="1000"/>
                                  </p:stCondLst>
                                  <p:childTnLst>
                                    <p:set>
                                      <p:cBhvr>
                                        <p:cTn id="29"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4000"/>
                            </p:stCondLst>
                            <p:childTnLst>
                              <p:par>
                                <p:cTn id="31" presetID="1" presetClass="exit" presetSubtype="0" fill="hold" grpId="0" nodeType="afterEffect">
                                  <p:stCondLst>
                                    <p:cond delay="1000"/>
                                  </p:stCondLst>
                                  <p:childTnLst>
                                    <p:set>
                                      <p:cBhvr>
                                        <p:cTn id="32"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5000"/>
                            </p:stCondLst>
                            <p:childTnLst>
                              <p:par>
                                <p:cTn id="34" presetID="1" presetClass="exit" presetSubtype="0" fill="hold" grpId="0" nodeType="afterEffect">
                                  <p:stCondLst>
                                    <p:cond delay="1000"/>
                                  </p:stCondLst>
                                  <p:childTnLst>
                                    <p:set>
                                      <p:cBhvr>
                                        <p:cTn id="35"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6000"/>
                            </p:stCondLst>
                            <p:childTnLst>
                              <p:par>
                                <p:cTn id="37" presetID="1" presetClass="exit" presetSubtype="0" fill="hold" grpId="0" nodeType="afterEffect">
                                  <p:stCondLst>
                                    <p:cond delay="1000"/>
                                  </p:stCondLst>
                                  <p:childTnLst>
                                    <p:set>
                                      <p:cBhvr>
                                        <p:cTn id="38"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7000"/>
                            </p:stCondLst>
                            <p:childTnLst>
                              <p:par>
                                <p:cTn id="40" presetID="1" presetClass="exit" presetSubtype="0" fill="hold" grpId="0" nodeType="afterEffect">
                                  <p:stCondLst>
                                    <p:cond delay="1000"/>
                                  </p:stCondLst>
                                  <p:childTnLst>
                                    <p:set>
                                      <p:cBhvr>
                                        <p:cTn id="41"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8000"/>
                            </p:stCondLst>
                            <p:childTnLst>
                              <p:par>
                                <p:cTn id="43" presetID="1" presetClass="exit" presetSubtype="0" fill="hold" grpId="0" nodeType="afterEffect">
                                  <p:stCondLst>
                                    <p:cond delay="1000"/>
                                  </p:stCondLst>
                                  <p:childTnLst>
                                    <p:set>
                                      <p:cBhvr>
                                        <p:cTn id="44"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9000"/>
                            </p:stCondLst>
                            <p:childTnLst>
                              <p:par>
                                <p:cTn id="46" presetID="1" presetClass="exit" presetSubtype="0" fill="hold" grpId="0" nodeType="afterEffect">
                                  <p:stCondLst>
                                    <p:cond delay="1000"/>
                                  </p:stCondLst>
                                  <p:childTnLst>
                                    <p:set>
                                      <p:cBhvr>
                                        <p:cTn id="47"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10000"/>
                            </p:stCondLst>
                            <p:childTnLst>
                              <p:par>
                                <p:cTn id="49" presetID="1" presetClass="exit" presetSubtype="0" fill="hold" grpId="0" nodeType="afterEffect">
                                  <p:stCondLst>
                                    <p:cond delay="1000"/>
                                  </p:stCondLst>
                                  <p:childTnLst>
                                    <p:set>
                                      <p:cBhvr>
                                        <p:cTn id="50"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11000"/>
                            </p:stCondLst>
                            <p:childTnLst>
                              <p:par>
                                <p:cTn id="52" presetID="1" presetClass="exit" presetSubtype="0" fill="hold" grpId="0" nodeType="afterEffect">
                                  <p:stCondLst>
                                    <p:cond delay="1000"/>
                                  </p:stCondLst>
                                  <p:childTnLst>
                                    <p:set>
                                      <p:cBhvr>
                                        <p:cTn id="53"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12000"/>
                            </p:stCondLst>
                            <p:childTnLst>
                              <p:par>
                                <p:cTn id="55" presetID="1" presetClass="exit" presetSubtype="0" fill="hold" grpId="0" nodeType="afterEffect">
                                  <p:stCondLst>
                                    <p:cond delay="1000"/>
                                  </p:stCondLst>
                                  <p:childTnLst>
                                    <p:set>
                                      <p:cBhvr>
                                        <p:cTn id="56"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3000"/>
                            </p:stCondLst>
                            <p:childTnLst>
                              <p:par>
                                <p:cTn id="58" presetID="1" presetClass="exit"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4000"/>
                            </p:stCondLst>
                            <p:childTnLst>
                              <p:par>
                                <p:cTn id="61" presetID="1" presetClass="exit" presetSubtype="0" fill="hold" grpId="0" nodeType="afterEffect">
                                  <p:stCondLst>
                                    <p:cond delay="1000"/>
                                  </p:stCondLst>
                                  <p:childTnLst>
                                    <p:set>
                                      <p:cBhvr>
                                        <p:cTn id="62"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5000"/>
                            </p:stCondLst>
                            <p:childTnLst>
                              <p:par>
                                <p:cTn id="64" presetID="1" presetClass="exit"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6000"/>
                            </p:stCondLst>
                            <p:childTnLst>
                              <p:par>
                                <p:cTn id="67" presetID="1" presetClass="exit" presetSubtype="0" fill="hold" grpId="0" nodeType="afterEffect">
                                  <p:stCondLst>
                                    <p:cond delay="1000"/>
                                  </p:stCondLst>
                                  <p:childTnLst>
                                    <p:set>
                                      <p:cBhvr>
                                        <p:cTn id="68"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7000"/>
                            </p:stCondLst>
                            <p:childTnLst>
                              <p:par>
                                <p:cTn id="70" presetID="1" presetClass="exit" presetSubtype="0" fill="hold" grpId="0" nodeType="afterEffect">
                                  <p:stCondLst>
                                    <p:cond delay="1000"/>
                                  </p:stCondLst>
                                  <p:childTnLst>
                                    <p:set>
                                      <p:cBhvr>
                                        <p:cTn id="71"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54563"/>
            <a:ext cx="8496944" cy="1384995"/>
          </a:xfrm>
          <a:prstGeom prst="rect">
            <a:avLst/>
          </a:prstGeom>
          <a:noFill/>
        </p:spPr>
        <p:txBody>
          <a:bodyPr wrap="square" lIns="91440" tIns="45720" rIns="91440" bIns="45720">
            <a:spAutoFit/>
          </a:bodyPr>
          <a:lstStyle/>
          <a:p>
            <a:pPr algn="ctr">
              <a:lnSpc>
                <a:spcPct val="20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الثالث</a:t>
            </a:r>
          </a:p>
        </p:txBody>
      </p:sp>
      <p:sp>
        <p:nvSpPr>
          <p:cNvPr id="9" name="Content Placeholder 8"/>
          <p:cNvSpPr>
            <a:spLocks noGrp="1"/>
          </p:cNvSpPr>
          <p:nvPr>
            <p:ph idx="1"/>
          </p:nvPr>
        </p:nvSpPr>
        <p:spPr>
          <a:xfrm>
            <a:off x="1547664" y="2276873"/>
            <a:ext cx="7094162" cy="1723631"/>
          </a:xfrm>
        </p:spPr>
        <p:txBody>
          <a:bodyPr>
            <a:normAutofit fontScale="62500" lnSpcReduction="20000"/>
          </a:bodyPr>
          <a:lstStyle/>
          <a:p>
            <a:pPr>
              <a:buNone/>
            </a:pPr>
            <a:r>
              <a:rPr lang="ar-SA" sz="4400" b="1" dirty="0" smtClean="0">
                <a:latin typeface="Traditional Arabic" pitchFamily="18" charset="-78"/>
                <a:cs typeface="Traditional Arabic" pitchFamily="18" charset="-78"/>
              </a:rPr>
              <a:t>من الكلمات التالية أختار ثلاثا منها يجمعها في شيء واحد.</a:t>
            </a:r>
          </a:p>
          <a:p>
            <a:pPr>
              <a:buNone/>
            </a:pPr>
            <a:r>
              <a:rPr lang="ar-SA" sz="4400" b="1" dirty="0" smtClean="0">
                <a:latin typeface="Traditional Arabic" pitchFamily="18" charset="-78"/>
                <a:cs typeface="Traditional Arabic" pitchFamily="18" charset="-78"/>
              </a:rPr>
              <a:t>المجنون ـ الصادق ــ    التلميذ ـ الكافر  ـ الصغير </a:t>
            </a:r>
          </a:p>
          <a:p>
            <a:pPr>
              <a:buNone/>
            </a:pPr>
            <a:r>
              <a:rPr lang="ar-SA" sz="4400" b="1" dirty="0" smtClean="0">
                <a:latin typeface="Traditional Arabic" pitchFamily="18" charset="-78"/>
                <a:cs typeface="Traditional Arabic" pitchFamily="18" charset="-78"/>
              </a:rPr>
              <a:t>الكلمات </a:t>
            </a:r>
            <a:r>
              <a:rPr lang="ar-SA" sz="4400" b="1" dirty="0" err="1" smtClean="0">
                <a:latin typeface="Traditional Arabic" pitchFamily="18" charset="-78"/>
                <a:cs typeface="Traditional Arabic" pitchFamily="18" charset="-78"/>
              </a:rPr>
              <a:t>هي:</a:t>
            </a:r>
            <a:endParaRPr lang="ar-SA" sz="4400" b="1" dirty="0" smtClean="0">
              <a:latin typeface="Traditional Arabic" pitchFamily="18" charset="-78"/>
              <a:cs typeface="Traditional Arabic" pitchFamily="18" charset="-78"/>
            </a:endParaRPr>
          </a:p>
          <a:p>
            <a:pPr>
              <a:buNone/>
            </a:pPr>
            <a:r>
              <a:rPr lang="ar-SA" sz="4400" b="1" dirty="0" smtClean="0">
                <a:latin typeface="Traditional Arabic" pitchFamily="18" charset="-78"/>
                <a:cs typeface="Traditional Arabic" pitchFamily="18" charset="-78"/>
              </a:rPr>
              <a:t>ما يجمعها </a:t>
            </a:r>
            <a:r>
              <a:rPr lang="ar-SA" sz="4400" b="1" dirty="0" err="1" smtClean="0">
                <a:latin typeface="Traditional Arabic" pitchFamily="18" charset="-78"/>
                <a:cs typeface="Traditional Arabic" pitchFamily="18" charset="-78"/>
              </a:rPr>
              <a:t>هو:</a:t>
            </a:r>
            <a:endParaRPr lang="ar-SA" sz="4400" b="1" dirty="0" smtClean="0">
              <a:latin typeface="Traditional Arabic" pitchFamily="18" charset="-78"/>
              <a:cs typeface="Traditional Arabic" pitchFamily="18" charset="-78"/>
            </a:endParaRPr>
          </a:p>
          <a:p>
            <a:pPr marL="109728" indent="0">
              <a:lnSpc>
                <a:spcPct val="150000"/>
              </a:lnSpc>
              <a:buNone/>
            </a:pPr>
            <a:endParaRPr lang="en-US"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11</a:t>
            </a:fld>
            <a:endParaRPr lang="he-IL"/>
          </a:p>
        </p:txBody>
      </p:sp>
      <p:sp>
        <p:nvSpPr>
          <p:cNvPr id="11" name="Action Button: Home 10">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4"/>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10" name="Rectangle 5"/>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2" name="Rectangle 6"/>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3" name="Rectangle 7"/>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4" name="Rectangle 8"/>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5" name="Rectangle 9"/>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6" name="Rectangle 10"/>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7" name="Rectangle 11"/>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8" name="Rectangle 12"/>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9" name="Rectangle 13"/>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20" name="Rectangle 14"/>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21" name="Rectangle 15"/>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2" name="Rectangle 16"/>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3" name="Rectangle 17"/>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4" name="Rectangle 18"/>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5" name="Rectangle 19"/>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6" name="Rectangle 20"/>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7" name="Rectangle 21"/>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8" name="Rectangle 22"/>
          <p:cNvSpPr>
            <a:spLocks noChangeArrowheads="1"/>
          </p:cNvSpPr>
          <p:nvPr/>
        </p:nvSpPr>
        <p:spPr bwMode="auto">
          <a:xfrm>
            <a:off x="3707904" y="4941168"/>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9" name="Rectangle 23"/>
          <p:cNvSpPr>
            <a:spLocks noChangeArrowheads="1"/>
          </p:cNvSpPr>
          <p:nvPr/>
        </p:nvSpPr>
        <p:spPr bwMode="auto">
          <a:xfrm>
            <a:off x="3707904" y="4941168"/>
            <a:ext cx="1943100" cy="14398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dirty="0"/>
              <a:t>1</a:t>
            </a:r>
            <a:endParaRPr lang="en-US" sz="9600" dirty="0"/>
          </a:p>
        </p:txBody>
      </p:sp>
      <p:sp>
        <p:nvSpPr>
          <p:cNvPr id="30" name="قوس 29"/>
          <p:cNvSpPr/>
          <p:nvPr/>
        </p:nvSpPr>
        <p:spPr>
          <a:xfrm>
            <a:off x="4788024" y="3356992"/>
            <a:ext cx="2304256" cy="144016"/>
          </a:xfrm>
          <a:prstGeom prst="arc">
            <a:avLst/>
          </a:prstGeom>
          <a:ln w="38100">
            <a:solidFill>
              <a:srgbClr val="9966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1" name="قوس 30"/>
          <p:cNvSpPr/>
          <p:nvPr/>
        </p:nvSpPr>
        <p:spPr>
          <a:xfrm>
            <a:off x="1619672" y="3356992"/>
            <a:ext cx="2304256" cy="144016"/>
          </a:xfrm>
          <a:prstGeom prst="arc">
            <a:avLst/>
          </a:prstGeom>
          <a:ln w="38100">
            <a:solidFill>
              <a:srgbClr val="9966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قوس 31"/>
          <p:cNvSpPr/>
          <p:nvPr/>
        </p:nvSpPr>
        <p:spPr>
          <a:xfrm>
            <a:off x="3275856" y="3356992"/>
            <a:ext cx="2304256" cy="144016"/>
          </a:xfrm>
          <a:prstGeom prst="arc">
            <a:avLst/>
          </a:prstGeom>
          <a:ln w="38100">
            <a:solidFill>
              <a:srgbClr val="9966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3" name="قوس 32"/>
          <p:cNvSpPr/>
          <p:nvPr/>
        </p:nvSpPr>
        <p:spPr>
          <a:xfrm>
            <a:off x="4716016" y="3789040"/>
            <a:ext cx="2304256" cy="144016"/>
          </a:xfrm>
          <a:prstGeom prst="arc">
            <a:avLst/>
          </a:prstGeom>
          <a:ln w="38100">
            <a:solidFill>
              <a:srgbClr val="9966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7972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down)">
                                      <p:cBhvr>
                                        <p:cTn id="21" dur="500"/>
                                        <p:tgtEl>
                                          <p:spTgt spid="9">
                                            <p:txEl>
                                              <p:pRg st="2" end="2"/>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down)">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0"/>
                            </p:stCondLst>
                            <p:childTnLst>
                              <p:par>
                                <p:cTn id="31" presetID="1" presetClass="exit"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1000"/>
                            </p:stCondLst>
                            <p:childTnLst>
                              <p:par>
                                <p:cTn id="34" presetID="1" presetClass="exit" presetSubtype="0" fill="hold" grpId="0" nodeType="afterEffect">
                                  <p:stCondLst>
                                    <p:cond delay="1000"/>
                                  </p:stCondLst>
                                  <p:childTnLst>
                                    <p:set>
                                      <p:cBhvr>
                                        <p:cTn id="35"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2000"/>
                            </p:stCondLst>
                            <p:childTnLst>
                              <p:par>
                                <p:cTn id="37" presetID="1" presetClass="exit" presetSubtype="0" fill="hold" grpId="0" nodeType="afterEffect">
                                  <p:stCondLst>
                                    <p:cond delay="1000"/>
                                  </p:stCondLst>
                                  <p:childTnLst>
                                    <p:set>
                                      <p:cBhvr>
                                        <p:cTn id="38"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3000"/>
                            </p:stCondLst>
                            <p:childTnLst>
                              <p:par>
                                <p:cTn id="40" presetID="1" presetClass="exit"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4000"/>
                            </p:stCondLst>
                            <p:childTnLst>
                              <p:par>
                                <p:cTn id="43" presetID="1" presetClass="exit" presetSubtype="0" fill="hold" grpId="0" nodeType="afterEffect">
                                  <p:stCondLst>
                                    <p:cond delay="1000"/>
                                  </p:stCondLst>
                                  <p:childTnLst>
                                    <p:set>
                                      <p:cBhvr>
                                        <p:cTn id="44"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5000"/>
                            </p:stCondLst>
                            <p:childTnLst>
                              <p:par>
                                <p:cTn id="46" presetID="1" presetClass="exit" presetSubtype="0" fill="hold" grpId="0" nodeType="afterEffect">
                                  <p:stCondLst>
                                    <p:cond delay="1000"/>
                                  </p:stCondLst>
                                  <p:childTnLst>
                                    <p:set>
                                      <p:cBhvr>
                                        <p:cTn id="47"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6000"/>
                            </p:stCondLst>
                            <p:childTnLst>
                              <p:par>
                                <p:cTn id="49" presetID="1" presetClass="exit" presetSubtype="0" fill="hold" grpId="0" nodeType="afterEffect">
                                  <p:stCondLst>
                                    <p:cond delay="1000"/>
                                  </p:stCondLst>
                                  <p:childTnLst>
                                    <p:set>
                                      <p:cBhvr>
                                        <p:cTn id="50"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7000"/>
                            </p:stCondLst>
                            <p:childTnLst>
                              <p:par>
                                <p:cTn id="52" presetID="1" presetClass="exit" presetSubtype="0" fill="hold" grpId="0" nodeType="afterEffect">
                                  <p:stCondLst>
                                    <p:cond delay="1000"/>
                                  </p:stCondLst>
                                  <p:childTnLst>
                                    <p:set>
                                      <p:cBhvr>
                                        <p:cTn id="53"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8000"/>
                            </p:stCondLst>
                            <p:childTnLst>
                              <p:par>
                                <p:cTn id="55" presetID="1" presetClass="exit" presetSubtype="0" fill="hold" grpId="0" nodeType="afterEffect">
                                  <p:stCondLst>
                                    <p:cond delay="1000"/>
                                  </p:stCondLst>
                                  <p:childTnLst>
                                    <p:set>
                                      <p:cBhvr>
                                        <p:cTn id="56"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9000"/>
                            </p:stCondLst>
                            <p:childTnLst>
                              <p:par>
                                <p:cTn id="58" presetID="1" presetClass="exit" presetSubtype="0" fill="hold" grpId="0" nodeType="afterEffect">
                                  <p:stCondLst>
                                    <p:cond delay="1000"/>
                                  </p:stCondLst>
                                  <p:childTnLst>
                                    <p:set>
                                      <p:cBhvr>
                                        <p:cTn id="59"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0000"/>
                            </p:stCondLst>
                            <p:childTnLst>
                              <p:par>
                                <p:cTn id="61" presetID="1" presetClass="exit" presetSubtype="0" fill="hold" grpId="0" nodeType="afterEffect">
                                  <p:stCondLst>
                                    <p:cond delay="1000"/>
                                  </p:stCondLst>
                                  <p:childTnLst>
                                    <p:set>
                                      <p:cBhvr>
                                        <p:cTn id="62"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1000"/>
                            </p:stCondLst>
                            <p:childTnLst>
                              <p:par>
                                <p:cTn id="64" presetID="1" presetClass="exit" presetSubtype="0" fill="hold" grpId="0" nodeType="afterEffect">
                                  <p:stCondLst>
                                    <p:cond delay="1000"/>
                                  </p:stCondLst>
                                  <p:childTnLst>
                                    <p:set>
                                      <p:cBhvr>
                                        <p:cTn id="65"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2000"/>
                            </p:stCondLst>
                            <p:childTnLst>
                              <p:par>
                                <p:cTn id="67" presetID="1" presetClass="exit" presetSubtype="0" fill="hold" grpId="0" nodeType="afterEffect">
                                  <p:stCondLst>
                                    <p:cond delay="1000"/>
                                  </p:stCondLst>
                                  <p:childTnLst>
                                    <p:set>
                                      <p:cBhvr>
                                        <p:cTn id="68"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3000"/>
                            </p:stCondLst>
                            <p:childTnLst>
                              <p:par>
                                <p:cTn id="70" presetID="1" presetClass="exit" presetSubtype="0" fill="hold" grpId="0" nodeType="afterEffect">
                                  <p:stCondLst>
                                    <p:cond delay="1000"/>
                                  </p:stCondLst>
                                  <p:childTnLst>
                                    <p:set>
                                      <p:cBhvr>
                                        <p:cTn id="71"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4000"/>
                            </p:stCondLst>
                            <p:childTnLst>
                              <p:par>
                                <p:cTn id="73" presetID="1" presetClass="exit" presetSubtype="0" fill="hold" grpId="0" nodeType="afterEffect">
                                  <p:stCondLst>
                                    <p:cond delay="1000"/>
                                  </p:stCondLst>
                                  <p:childTnLst>
                                    <p:set>
                                      <p:cBhvr>
                                        <p:cTn id="74"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p:stCondLst>
                              <p:cond delay="15000"/>
                            </p:stCondLst>
                            <p:childTnLst>
                              <p:par>
                                <p:cTn id="76" presetID="1" presetClass="exit" presetSubtype="0" fill="hold" grpId="0" nodeType="afterEffect">
                                  <p:stCondLst>
                                    <p:cond delay="1000"/>
                                  </p:stCondLst>
                                  <p:childTnLst>
                                    <p:set>
                                      <p:cBhvr>
                                        <p:cTn id="77"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p:stCondLst>
                              <p:cond delay="16000"/>
                            </p:stCondLst>
                            <p:childTnLst>
                              <p:par>
                                <p:cTn id="79" presetID="1" presetClass="exit" presetSubtype="0" fill="hold" grpId="0" nodeType="afterEffect">
                                  <p:stCondLst>
                                    <p:cond delay="1000"/>
                                  </p:stCondLst>
                                  <p:childTnLst>
                                    <p:set>
                                      <p:cBhvr>
                                        <p:cTn id="80"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p:stCondLst>
                              <p:cond delay="17000"/>
                            </p:stCondLst>
                            <p:childTnLst>
                              <p:par>
                                <p:cTn id="82" presetID="1" presetClass="exit" presetSubtype="0" fill="hold" grpId="0" nodeType="afterEffect">
                                  <p:stCondLst>
                                    <p:cond delay="1000"/>
                                  </p:stCondLst>
                                  <p:childTnLst>
                                    <p:set>
                                      <p:cBhvr>
                                        <p:cTn id="83"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385174"/>
            <a:ext cx="8280920" cy="1907922"/>
          </a:xfrm>
        </p:spPr>
        <p:txBody>
          <a:bodyPr>
            <a:normAutofit fontScale="85000" lnSpcReduction="20000"/>
          </a:bodyPr>
          <a:lstStyle/>
          <a:p>
            <a:pPr>
              <a:buNone/>
            </a:pPr>
            <a:r>
              <a:rPr lang="ar-SA" sz="3600" dirty="0" smtClean="0">
                <a:latin typeface="Traditional Arabic" pitchFamily="18" charset="-78"/>
                <a:cs typeface="Traditional Arabic" pitchFamily="18" charset="-78"/>
              </a:rPr>
              <a:t>ارسم دائرة     حول الاجابة الصحيحة.</a:t>
            </a:r>
          </a:p>
          <a:p>
            <a:pPr>
              <a:buNone/>
            </a:pPr>
            <a:r>
              <a:rPr lang="ar-SA" sz="3600" dirty="0" smtClean="0">
                <a:latin typeface="Traditional Arabic" pitchFamily="18" charset="-78"/>
                <a:cs typeface="Traditional Arabic" pitchFamily="18" charset="-78"/>
              </a:rPr>
              <a:t>سن التمييز </a:t>
            </a:r>
            <a:r>
              <a:rPr lang="ar-SA" sz="3600" dirty="0" err="1" smtClean="0">
                <a:latin typeface="Traditional Arabic" pitchFamily="18" charset="-78"/>
                <a:cs typeface="Traditional Arabic" pitchFamily="18" charset="-78"/>
              </a:rPr>
              <a:t>هو:</a:t>
            </a:r>
            <a:endParaRPr lang="ar-SA" sz="3600" dirty="0" smtClean="0">
              <a:latin typeface="Traditional Arabic" pitchFamily="18" charset="-78"/>
              <a:cs typeface="Traditional Arabic" pitchFamily="18" charset="-78"/>
            </a:endParaRPr>
          </a:p>
          <a:p>
            <a:pPr>
              <a:buNone/>
            </a:pPr>
            <a:endParaRPr lang="ar-SA" sz="3600" dirty="0" smtClean="0">
              <a:latin typeface="Traditional Arabic" pitchFamily="18" charset="-78"/>
              <a:cs typeface="Traditional Arabic" pitchFamily="18" charset="-78"/>
            </a:endParaRPr>
          </a:p>
          <a:p>
            <a:pPr>
              <a:buNone/>
            </a:pPr>
            <a:r>
              <a:rPr lang="ar-SA" sz="3600" dirty="0" smtClean="0">
                <a:latin typeface="Traditional Arabic" pitchFamily="18" charset="-78"/>
                <a:cs typeface="Traditional Arabic" pitchFamily="18" charset="-78"/>
              </a:rPr>
              <a:t>5 سنوات          7 سنوات      9 سنوات     </a:t>
            </a:r>
          </a:p>
          <a:p>
            <a:pPr marL="109728" indent="0">
              <a:buNone/>
            </a:pPr>
            <a:endParaRPr lang="en-US"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12</a:t>
            </a:fld>
            <a:endParaRPr lang="he-IL"/>
          </a:p>
        </p:txBody>
      </p:sp>
      <p:sp>
        <p:nvSpPr>
          <p:cNvPr id="5" name="Rectangle 4"/>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الرابع</a:t>
            </a:r>
          </a:p>
        </p:txBody>
      </p:sp>
      <p:sp>
        <p:nvSpPr>
          <p:cNvPr id="9" name="Action Button: Home 8">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4"/>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10" name="Rectangle 5"/>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1" name="Rectangle 6"/>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2" name="Rectangle 7"/>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3" name="Rectangle 8"/>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4" name="Rectangle 9"/>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5" name="Rectangle 10"/>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6" name="Rectangle 11"/>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7" name="Rectangle 12"/>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8" name="Rectangle 13"/>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9" name="Rectangle 14"/>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20" name="Rectangle 15"/>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1" name="Rectangle 16"/>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2" name="Rectangle 17"/>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3" name="Rectangle 18"/>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4" name="Rectangle 19"/>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5" name="Rectangle 20"/>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6" name="Rectangle 21"/>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7" name="Rectangle 22"/>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8" name="Rectangle 23"/>
          <p:cNvSpPr>
            <a:spLocks noChangeArrowheads="1"/>
          </p:cNvSpPr>
          <p:nvPr/>
        </p:nvSpPr>
        <p:spPr bwMode="auto">
          <a:xfrm>
            <a:off x="972716" y="414908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
        <p:nvSpPr>
          <p:cNvPr id="29" name="شكل بيضاوي 28"/>
          <p:cNvSpPr/>
          <p:nvPr/>
        </p:nvSpPr>
        <p:spPr>
          <a:xfrm>
            <a:off x="7308304" y="234888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19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0"/>
                            </p:stCondLst>
                            <p:childTnLst>
                              <p:par>
                                <p:cTn id="31" presetID="1" presetClass="exit" presetSubtype="0" fill="hold" grpId="0" nodeType="afterEffect">
                                  <p:stCondLst>
                                    <p:cond delay="1000"/>
                                  </p:stCondLst>
                                  <p:childTnLst>
                                    <p:set>
                                      <p:cBhvr>
                                        <p:cTn id="32"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1000"/>
                            </p:stCondLst>
                            <p:childTnLst>
                              <p:par>
                                <p:cTn id="34" presetID="1" presetClass="exit" presetSubtype="0" fill="hold" grpId="0" nodeType="afterEffect">
                                  <p:stCondLst>
                                    <p:cond delay="1000"/>
                                  </p:stCondLst>
                                  <p:childTnLst>
                                    <p:set>
                                      <p:cBhvr>
                                        <p:cTn id="3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2000"/>
                            </p:stCondLst>
                            <p:childTnLst>
                              <p:par>
                                <p:cTn id="37" presetID="1" presetClass="exit" presetSubtype="0" fill="hold" grpId="0" nodeType="afterEffect">
                                  <p:stCondLst>
                                    <p:cond delay="1000"/>
                                  </p:stCondLst>
                                  <p:childTnLst>
                                    <p:set>
                                      <p:cBhvr>
                                        <p:cTn id="38"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3000"/>
                            </p:stCondLst>
                            <p:childTnLst>
                              <p:par>
                                <p:cTn id="40" presetID="1" presetClass="exit"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4000"/>
                            </p:stCondLst>
                            <p:childTnLst>
                              <p:par>
                                <p:cTn id="43" presetID="1" presetClass="exit" presetSubtype="0" fill="hold" grpId="0" nodeType="afterEffect">
                                  <p:stCondLst>
                                    <p:cond delay="1000"/>
                                  </p:stCondLst>
                                  <p:childTnLst>
                                    <p:set>
                                      <p:cBhvr>
                                        <p:cTn id="44"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5000"/>
                            </p:stCondLst>
                            <p:childTnLst>
                              <p:par>
                                <p:cTn id="46" presetID="1" presetClass="exit" presetSubtype="0" fill="hold" grpId="0" nodeType="afterEffect">
                                  <p:stCondLst>
                                    <p:cond delay="1000"/>
                                  </p:stCondLst>
                                  <p:childTnLst>
                                    <p:set>
                                      <p:cBhvr>
                                        <p:cTn id="47"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6000"/>
                            </p:stCondLst>
                            <p:childTnLst>
                              <p:par>
                                <p:cTn id="49" presetID="1" presetClass="exit" presetSubtype="0" fill="hold" grpId="0" nodeType="afterEffect">
                                  <p:stCondLst>
                                    <p:cond delay="1000"/>
                                  </p:stCondLst>
                                  <p:childTnLst>
                                    <p:set>
                                      <p:cBhvr>
                                        <p:cTn id="5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7000"/>
                            </p:stCondLst>
                            <p:childTnLst>
                              <p:par>
                                <p:cTn id="52" presetID="1" presetClass="exit" presetSubtype="0" fill="hold" grpId="0" nodeType="afterEffect">
                                  <p:stCondLst>
                                    <p:cond delay="1000"/>
                                  </p:stCondLst>
                                  <p:childTnLst>
                                    <p:set>
                                      <p:cBhvr>
                                        <p:cTn id="5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8000"/>
                            </p:stCondLst>
                            <p:childTnLst>
                              <p:par>
                                <p:cTn id="55" presetID="1" presetClass="exit" presetSubtype="0" fill="hold" grpId="0" nodeType="afterEffect">
                                  <p:stCondLst>
                                    <p:cond delay="1000"/>
                                  </p:stCondLst>
                                  <p:childTnLst>
                                    <p:set>
                                      <p:cBhvr>
                                        <p:cTn id="56"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9000"/>
                            </p:stCondLst>
                            <p:childTnLst>
                              <p:par>
                                <p:cTn id="58" presetID="1" presetClass="exit" presetSubtype="0" fill="hold" grpId="0" nodeType="afterEffect">
                                  <p:stCondLst>
                                    <p:cond delay="1000"/>
                                  </p:stCondLst>
                                  <p:childTnLst>
                                    <p:set>
                                      <p:cBhvr>
                                        <p:cTn id="59"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0000"/>
                            </p:stCondLst>
                            <p:childTnLst>
                              <p:par>
                                <p:cTn id="61" presetID="1" presetClass="exit" presetSubtype="0" fill="hold" grpId="0" nodeType="afterEffect">
                                  <p:stCondLst>
                                    <p:cond delay="1000"/>
                                  </p:stCondLst>
                                  <p:childTnLst>
                                    <p:set>
                                      <p:cBhvr>
                                        <p:cTn id="62"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1000"/>
                            </p:stCondLst>
                            <p:childTnLst>
                              <p:par>
                                <p:cTn id="64" presetID="1" presetClass="exit" presetSubtype="0" fill="hold" grpId="0" nodeType="afterEffect">
                                  <p:stCondLst>
                                    <p:cond delay="1000"/>
                                  </p:stCondLst>
                                  <p:childTnLst>
                                    <p:set>
                                      <p:cBhvr>
                                        <p:cTn id="65"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2000"/>
                            </p:stCondLst>
                            <p:childTnLst>
                              <p:par>
                                <p:cTn id="67" presetID="1" presetClass="exit" presetSubtype="0" fill="hold" grpId="0" nodeType="afterEffect">
                                  <p:stCondLst>
                                    <p:cond delay="1000"/>
                                  </p:stCondLst>
                                  <p:childTnLst>
                                    <p:set>
                                      <p:cBhvr>
                                        <p:cTn id="68"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3000"/>
                            </p:stCondLst>
                            <p:childTnLst>
                              <p:par>
                                <p:cTn id="70" presetID="1" presetClass="exit" presetSubtype="0" fill="hold" grpId="0" nodeType="afterEffect">
                                  <p:stCondLst>
                                    <p:cond delay="1000"/>
                                  </p:stCondLst>
                                  <p:childTnLst>
                                    <p:set>
                                      <p:cBhvr>
                                        <p:cTn id="71"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4000"/>
                            </p:stCondLst>
                            <p:childTnLst>
                              <p:par>
                                <p:cTn id="73" presetID="1" presetClass="exit" presetSubtype="0" fill="hold" grpId="0" nodeType="afterEffect">
                                  <p:stCondLst>
                                    <p:cond delay="1000"/>
                                  </p:stCondLst>
                                  <p:childTnLst>
                                    <p:set>
                                      <p:cBhvr>
                                        <p:cTn id="74"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p:stCondLst>
                              <p:cond delay="15000"/>
                            </p:stCondLst>
                            <p:childTnLst>
                              <p:par>
                                <p:cTn id="76" presetID="1" presetClass="exit" presetSubtype="0" fill="hold" grpId="0" nodeType="afterEffect">
                                  <p:stCondLst>
                                    <p:cond delay="1000"/>
                                  </p:stCondLst>
                                  <p:childTnLst>
                                    <p:set>
                                      <p:cBhvr>
                                        <p:cTn id="77"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p:stCondLst>
                              <p:cond delay="16000"/>
                            </p:stCondLst>
                            <p:childTnLst>
                              <p:par>
                                <p:cTn id="79" presetID="1" presetClass="exit" presetSubtype="0" fill="hold" grpId="0" nodeType="afterEffect">
                                  <p:stCondLst>
                                    <p:cond delay="1000"/>
                                  </p:stCondLst>
                                  <p:childTnLst>
                                    <p:set>
                                      <p:cBhvr>
                                        <p:cTn id="80"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p:stCondLst>
                              <p:cond delay="17000"/>
                            </p:stCondLst>
                            <p:childTnLst>
                              <p:par>
                                <p:cTn id="82" presetID="1" presetClass="exit" presetSubtype="0" fill="hold" grpId="0" nodeType="afterEffect">
                                  <p:stCondLst>
                                    <p:cond delay="1000"/>
                                  </p:stCondLst>
                                  <p:childTnLst>
                                    <p:set>
                                      <p:cBhvr>
                                        <p:cTn id="83"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04864"/>
            <a:ext cx="8064895" cy="3651318"/>
          </a:xfrm>
        </p:spPr>
        <p:txBody>
          <a:bodyPr>
            <a:normAutofit/>
          </a:bodyPr>
          <a:lstStyle/>
          <a:p>
            <a:pPr>
              <a:buNone/>
            </a:pPr>
            <a:r>
              <a:rPr lang="ar-SA" sz="3200" dirty="0" smtClean="0">
                <a:latin typeface="Traditional Arabic" pitchFamily="18" charset="-78"/>
                <a:cs typeface="Traditional Arabic" pitchFamily="18" charset="-78"/>
              </a:rPr>
              <a:t>قال رسول الله صلى الله عليه وسلم: رفع القلم عن ثلاثة: وذكر منهم: الصغير حتى يكبر والمجنون حتى يعقل.</a:t>
            </a:r>
          </a:p>
          <a:p>
            <a:pPr>
              <a:buNone/>
            </a:pPr>
            <a:r>
              <a:rPr lang="ar-SA" sz="3200" dirty="0" smtClean="0">
                <a:latin typeface="Traditional Arabic" pitchFamily="18" charset="-78"/>
                <a:cs typeface="Traditional Arabic" pitchFamily="18" charset="-78"/>
              </a:rPr>
              <a:t>استخرج من الحديث من لا تجب عليهم الصلاة.</a:t>
            </a:r>
          </a:p>
          <a:p>
            <a:pPr>
              <a:buNone/>
            </a:pPr>
            <a:r>
              <a:rPr lang="ar-SA" sz="3200" dirty="0" err="1" smtClean="0">
                <a:latin typeface="Traditional Arabic" pitchFamily="18" charset="-78"/>
                <a:cs typeface="Traditional Arabic" pitchFamily="18" charset="-78"/>
              </a:rPr>
              <a:t>1-</a:t>
            </a:r>
            <a:endParaRPr lang="ar-SA" sz="3200" dirty="0" smtClean="0">
              <a:latin typeface="Traditional Arabic" pitchFamily="18" charset="-78"/>
              <a:cs typeface="Traditional Arabic" pitchFamily="18" charset="-78"/>
            </a:endParaRPr>
          </a:p>
          <a:p>
            <a:pPr>
              <a:buNone/>
            </a:pPr>
            <a:r>
              <a:rPr lang="ar-SA" sz="3200" dirty="0" err="1" smtClean="0">
                <a:latin typeface="Traditional Arabic" pitchFamily="18" charset="-78"/>
                <a:cs typeface="Traditional Arabic" pitchFamily="18" charset="-78"/>
              </a:rPr>
              <a:t>2-</a:t>
            </a:r>
            <a:r>
              <a:rPr lang="ar-SA" sz="3200" dirty="0" smtClean="0">
                <a:latin typeface="Traditional Arabic" pitchFamily="18" charset="-78"/>
                <a:cs typeface="Traditional Arabic" pitchFamily="18" charset="-78"/>
              </a:rPr>
              <a:t> </a:t>
            </a:r>
          </a:p>
          <a:p>
            <a:pPr marL="109728" indent="0">
              <a:buNone/>
            </a:pPr>
            <a:endParaRPr lang="en-US" sz="3600" dirty="0">
              <a:latin typeface="Traditional Arabic" pitchFamily="18" charset="-78"/>
              <a:cs typeface="Traditional Arabic" pitchFamily="18" charset="-78"/>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pPr/>
              <a:t>13</a:t>
            </a:fld>
            <a:endParaRPr lang="he-IL"/>
          </a:p>
        </p:txBody>
      </p:sp>
      <p:sp>
        <p:nvSpPr>
          <p:cNvPr id="4" name="Rectangle 3"/>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الخامس</a:t>
            </a:r>
          </a:p>
        </p:txBody>
      </p:sp>
      <p:sp>
        <p:nvSpPr>
          <p:cNvPr id="7" name="Action Button: Home 6">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4"/>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9" name="Rectangle 5"/>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0" name="Rectangle 6"/>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1" name="Rectangle 7"/>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2" name="Rectangle 8"/>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3" name="Rectangle 9"/>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4" name="Rectangle 10"/>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5" name="Rectangle 11"/>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6" name="Rectangle 12"/>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7" name="Rectangle 13"/>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8" name="Rectangle 14"/>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9" name="Rectangle 15"/>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0" name="Rectangle 16"/>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1" name="Rectangle 17"/>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2" name="Rectangle 18"/>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3" name="Rectangle 19"/>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4" name="Rectangle 20"/>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5" name="Rectangle 21"/>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6" name="Rectangle 22"/>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7" name="Rectangle 23"/>
          <p:cNvSpPr>
            <a:spLocks noChangeArrowheads="1"/>
          </p:cNvSpPr>
          <p:nvPr/>
        </p:nvSpPr>
        <p:spPr bwMode="auto">
          <a:xfrm>
            <a:off x="467544"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17467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childTnLst>
                          </p:cTn>
                        </p:par>
                        <p:par>
                          <p:cTn id="13" fill="hold">
                            <p:stCondLst>
                              <p:cond delay="0"/>
                            </p:stCondLst>
                            <p:childTnLst>
                              <p:par>
                                <p:cTn id="14" presetID="1" presetClass="exit" presetSubtype="0" fill="hold" grpId="0" nodeType="afterEffect">
                                  <p:stCondLst>
                                    <p:cond delay="1000"/>
                                  </p:stCondLst>
                                  <p:childTnLst>
                                    <p:set>
                                      <p:cBhvr>
                                        <p:cTn id="1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childTnLst>
                          </p:cTn>
                        </p:par>
                        <p:par>
                          <p:cTn id="16" fill="hold">
                            <p:stCondLst>
                              <p:cond delay="1000"/>
                            </p:stCondLst>
                            <p:childTnLst>
                              <p:par>
                                <p:cTn id="17" presetID="1" presetClass="exit"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19" fill="hold">
                            <p:stCondLst>
                              <p:cond delay="2000"/>
                            </p:stCondLst>
                            <p:childTnLst>
                              <p:par>
                                <p:cTn id="20" presetID="1" presetClass="exit" presetSubtype="0" fill="hold" grpId="0" nodeType="afterEffect">
                                  <p:stCondLst>
                                    <p:cond delay="1000"/>
                                  </p:stCondLst>
                                  <p:childTnLst>
                                    <p:set>
                                      <p:cBhvr>
                                        <p:cTn id="21"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par>
                          <p:cTn id="22" fill="hold">
                            <p:stCondLst>
                              <p:cond delay="3000"/>
                            </p:stCondLst>
                            <p:childTnLst>
                              <p:par>
                                <p:cTn id="23" presetID="1" presetClass="exit"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5" fill="hold">
                            <p:stCondLst>
                              <p:cond delay="4000"/>
                            </p:stCondLst>
                            <p:childTnLst>
                              <p:par>
                                <p:cTn id="26" presetID="1" presetClass="exit" presetSubtype="0" fill="hold" grpId="0" nodeType="afterEffect">
                                  <p:stCondLst>
                                    <p:cond delay="1000"/>
                                  </p:stCondLst>
                                  <p:childTnLst>
                                    <p:set>
                                      <p:cBhvr>
                                        <p:cTn id="27"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8" fill="hold">
                            <p:stCondLst>
                              <p:cond delay="5000"/>
                            </p:stCondLst>
                            <p:childTnLst>
                              <p:par>
                                <p:cTn id="29" presetID="1" presetClass="exit" presetSubtype="0" fill="hold" grpId="0" nodeType="afterEffect">
                                  <p:stCondLst>
                                    <p:cond delay="1000"/>
                                  </p:stCondLst>
                                  <p:childTnLst>
                                    <p:set>
                                      <p:cBhvr>
                                        <p:cTn id="3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p:stCondLst>
                              <p:cond delay="6000"/>
                            </p:stCondLst>
                            <p:childTnLst>
                              <p:par>
                                <p:cTn id="32" presetID="1" presetClass="exit" presetSubtype="0" fill="hold" grpId="0" nodeType="afterEffect">
                                  <p:stCondLst>
                                    <p:cond delay="1000"/>
                                  </p:stCondLst>
                                  <p:childTnLst>
                                    <p:set>
                                      <p:cBhvr>
                                        <p:cTn id="3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4" fill="hold">
                            <p:stCondLst>
                              <p:cond delay="7000"/>
                            </p:stCondLst>
                            <p:childTnLst>
                              <p:par>
                                <p:cTn id="35" presetID="1" presetClass="exit" presetSubtype="0" fill="hold" grpId="0" nodeType="afterEffect">
                                  <p:stCondLst>
                                    <p:cond delay="1000"/>
                                  </p:stCondLst>
                                  <p:childTnLst>
                                    <p:set>
                                      <p:cBhvr>
                                        <p:cTn id="36"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7" fill="hold">
                            <p:stCondLst>
                              <p:cond delay="8000"/>
                            </p:stCondLst>
                            <p:childTnLst>
                              <p:par>
                                <p:cTn id="38" presetID="1" presetClass="exit" presetSubtype="0" fill="hold" grpId="0" nodeType="afterEffect">
                                  <p:stCondLst>
                                    <p:cond delay="1000"/>
                                  </p:stCondLst>
                                  <p:childTnLst>
                                    <p:set>
                                      <p:cBhvr>
                                        <p:cTn id="39"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0" fill="hold">
                            <p:stCondLst>
                              <p:cond delay="9000"/>
                            </p:stCondLst>
                            <p:childTnLst>
                              <p:par>
                                <p:cTn id="41" presetID="1" presetClass="exit"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p:stCondLst>
                              <p:cond delay="10000"/>
                            </p:stCondLst>
                            <p:childTnLst>
                              <p:par>
                                <p:cTn id="44" presetID="1" presetClass="exit"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p:stCondLst>
                              <p:cond delay="11000"/>
                            </p:stCondLst>
                            <p:childTnLst>
                              <p:par>
                                <p:cTn id="47" presetID="1" presetClass="exit" presetSubtype="0" fill="hold" grpId="0" nodeType="afterEffect">
                                  <p:stCondLst>
                                    <p:cond delay="1000"/>
                                  </p:stCondLst>
                                  <p:childTnLst>
                                    <p:set>
                                      <p:cBhvr>
                                        <p:cTn id="48"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p:stCondLst>
                              <p:cond delay="12000"/>
                            </p:stCondLst>
                            <p:childTnLst>
                              <p:par>
                                <p:cTn id="50" presetID="1" presetClass="exit" presetSubtype="0" fill="hold" grpId="0" nodeType="afterEffect">
                                  <p:stCondLst>
                                    <p:cond delay="1000"/>
                                  </p:stCondLst>
                                  <p:childTnLst>
                                    <p:set>
                                      <p:cBhvr>
                                        <p:cTn id="51"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p:stCondLst>
                              <p:cond delay="13000"/>
                            </p:stCondLst>
                            <p:childTnLst>
                              <p:par>
                                <p:cTn id="53" presetID="1" presetClass="exit" presetSubtype="0" fill="hold" grpId="0" nodeType="afterEffect">
                                  <p:stCondLst>
                                    <p:cond delay="1000"/>
                                  </p:stCondLst>
                                  <p:childTnLst>
                                    <p:set>
                                      <p:cBhvr>
                                        <p:cTn id="54"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p:stCondLst>
                              <p:cond delay="14000"/>
                            </p:stCondLst>
                            <p:childTnLst>
                              <p:par>
                                <p:cTn id="56" presetID="1" presetClass="exit" presetSubtype="0" fill="hold" grpId="0" nodeType="afterEffect">
                                  <p:stCondLst>
                                    <p:cond delay="1000"/>
                                  </p:stCondLst>
                                  <p:childTnLst>
                                    <p:set>
                                      <p:cBhvr>
                                        <p:cTn id="57"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15000"/>
                            </p:stCondLst>
                            <p:childTnLst>
                              <p:par>
                                <p:cTn id="59" presetID="1" presetClass="exit" presetSubtype="0" fill="hold" grpId="0" nodeType="afterEffect">
                                  <p:stCondLst>
                                    <p:cond delay="1000"/>
                                  </p:stCondLst>
                                  <p:childTnLst>
                                    <p:set>
                                      <p:cBhvr>
                                        <p:cTn id="60"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16000"/>
                            </p:stCondLst>
                            <p:childTnLst>
                              <p:par>
                                <p:cTn id="62" presetID="1" presetClass="exit" presetSubtype="0" fill="hold" grpId="0" nodeType="afterEffect">
                                  <p:stCondLst>
                                    <p:cond delay="1000"/>
                                  </p:stCondLst>
                                  <p:childTnLst>
                                    <p:set>
                                      <p:cBhvr>
                                        <p:cTn id="63"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17000"/>
                            </p:stCondLst>
                            <p:childTnLst>
                              <p:par>
                                <p:cTn id="65" presetID="1" presetClass="exit" presetSubtype="0" fill="hold" grpId="0" nodeType="afterEffect">
                                  <p:stCondLst>
                                    <p:cond delay="1000"/>
                                  </p:stCondLst>
                                  <p:childTnLst>
                                    <p:set>
                                      <p:cBhvr>
                                        <p:cTn id="6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672" y="1700808"/>
            <a:ext cx="7139136" cy="2304256"/>
          </a:xfrm>
        </p:spPr>
        <p:txBody>
          <a:bodyPr>
            <a:normAutofit fontScale="92500" lnSpcReduction="20000"/>
          </a:bodyPr>
          <a:lstStyle/>
          <a:p>
            <a:pPr>
              <a:buNone/>
            </a:pPr>
            <a:r>
              <a:rPr lang="ar-SA" sz="4400" dirty="0" smtClean="0">
                <a:latin typeface="Traditional Arabic" pitchFamily="18" charset="-78"/>
                <a:cs typeface="Traditional Arabic" pitchFamily="18" charset="-78"/>
              </a:rPr>
              <a:t>عورة الرجل </a:t>
            </a:r>
            <a:r>
              <a:rPr lang="ar-SA" sz="4400" dirty="0" err="1" smtClean="0">
                <a:latin typeface="Traditional Arabic" pitchFamily="18" charset="-78"/>
                <a:cs typeface="Traditional Arabic" pitchFamily="18" charset="-78"/>
              </a:rPr>
              <a:t>هي:</a:t>
            </a:r>
            <a:endParaRPr lang="ar-SA" sz="4400" dirty="0" smtClean="0">
              <a:latin typeface="Traditional Arabic" pitchFamily="18" charset="-78"/>
              <a:cs typeface="Traditional Arabic" pitchFamily="18" charset="-78"/>
            </a:endParaRPr>
          </a:p>
          <a:p>
            <a:pPr>
              <a:buFontTx/>
              <a:buChar char="-"/>
            </a:pPr>
            <a:r>
              <a:rPr lang="ar-SA" sz="4400" dirty="0" smtClean="0">
                <a:latin typeface="Traditional Arabic" pitchFamily="18" charset="-78"/>
                <a:cs typeface="Traditional Arabic" pitchFamily="18" charset="-78"/>
              </a:rPr>
              <a:t>من الكتف الى الرجلين</a:t>
            </a:r>
          </a:p>
          <a:p>
            <a:pPr>
              <a:buFontTx/>
              <a:buChar char="-"/>
            </a:pPr>
            <a:r>
              <a:rPr lang="ar-SA" sz="4400" dirty="0" smtClean="0">
                <a:latin typeface="Traditional Arabic" pitchFamily="18" charset="-78"/>
                <a:cs typeface="Traditional Arabic" pitchFamily="18" charset="-78"/>
              </a:rPr>
              <a:t> من </a:t>
            </a:r>
            <a:r>
              <a:rPr lang="ar-SA" sz="4400" dirty="0" err="1" smtClean="0">
                <a:latin typeface="Traditional Arabic" pitchFamily="18" charset="-78"/>
                <a:cs typeface="Traditional Arabic" pitchFamily="18" charset="-78"/>
              </a:rPr>
              <a:t>السرة</a:t>
            </a:r>
            <a:r>
              <a:rPr lang="ar-SA" sz="4400" dirty="0" smtClean="0">
                <a:latin typeface="Traditional Arabic" pitchFamily="18" charset="-78"/>
                <a:cs typeface="Traditional Arabic" pitchFamily="18" charset="-78"/>
              </a:rPr>
              <a:t> حتى الركبة </a:t>
            </a:r>
          </a:p>
          <a:p>
            <a:pPr>
              <a:buFontTx/>
              <a:buChar char="-"/>
            </a:pPr>
            <a:r>
              <a:rPr lang="ar-SA" sz="4400" dirty="0" smtClean="0">
                <a:latin typeface="Traditional Arabic" pitchFamily="18" charset="-78"/>
                <a:cs typeface="Traditional Arabic" pitchFamily="18" charset="-78"/>
              </a:rPr>
              <a:t> من الصدر حتى </a:t>
            </a:r>
            <a:r>
              <a:rPr lang="ar-SA" sz="4400" dirty="0" err="1" smtClean="0">
                <a:latin typeface="Traditional Arabic" pitchFamily="18" charset="-78"/>
                <a:cs typeface="Traditional Arabic" pitchFamily="18" charset="-78"/>
              </a:rPr>
              <a:t>الركبة.</a:t>
            </a:r>
            <a:r>
              <a:rPr lang="ar-SA" sz="4400" dirty="0" smtClean="0"/>
              <a:t> </a:t>
            </a:r>
            <a:endParaRPr lang="he-IL" sz="4400" dirty="0" smtClean="0"/>
          </a:p>
          <a:p>
            <a:pPr marL="109728" indent="0">
              <a:buNone/>
            </a:pPr>
            <a:endParaRPr lang="en-US" sz="4000" dirty="0">
              <a:latin typeface="Traditional Arabic" pitchFamily="18" charset="-78"/>
              <a:cs typeface="Traditional Arabic" pitchFamily="18" charset="-78"/>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pPr/>
              <a:t>14</a:t>
            </a:fld>
            <a:endParaRPr lang="he-IL"/>
          </a:p>
        </p:txBody>
      </p:sp>
      <p:sp>
        <p:nvSpPr>
          <p:cNvPr id="5" name="Rectangle 4"/>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السادس</a:t>
            </a:r>
          </a:p>
        </p:txBody>
      </p:sp>
      <p:sp>
        <p:nvSpPr>
          <p:cNvPr id="6" name="Action Button: Home 5">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4"/>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9" name="Rectangle 5"/>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0" name="Rectangle 6"/>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1" name="Rectangle 7"/>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2" name="Rectangle 8"/>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3" name="Rectangle 9"/>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4" name="Rectangle 10"/>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5" name="Rectangle 11"/>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6" name="Rectangle 12"/>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7" name="Rectangle 13"/>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8" name="Rectangle 14"/>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9" name="Rectangle 15"/>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0" name="Rectangle 16"/>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1" name="Rectangle 17"/>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2" name="Rectangle 18"/>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3" name="Rectangle 19"/>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4" name="Rectangle 20"/>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5" name="Rectangle 21"/>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6" name="Rectangle 22"/>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7" name="Rectangle 23"/>
          <p:cNvSpPr>
            <a:spLocks noChangeArrowheads="1"/>
          </p:cNvSpPr>
          <p:nvPr/>
        </p:nvSpPr>
        <p:spPr bwMode="auto">
          <a:xfrm>
            <a:off x="1476772" y="321297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3223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8" fill="hold">
                            <p:stCondLst>
                              <p:cond delay="0"/>
                            </p:stCondLst>
                            <p:childTnLst>
                              <p:par>
                                <p:cTn id="29" presetID="1" presetClass="exit" presetSubtype="0" fill="hold" grpId="0" nodeType="afterEffect">
                                  <p:stCondLst>
                                    <p:cond delay="1000"/>
                                  </p:stCondLst>
                                  <p:childTnLst>
                                    <p:set>
                                      <p:cBhvr>
                                        <p:cTn id="30"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p:stCondLst>
                              <p:cond delay="1000"/>
                            </p:stCondLst>
                            <p:childTnLst>
                              <p:par>
                                <p:cTn id="32" presetID="1" presetClass="exit"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4" fill="hold">
                            <p:stCondLst>
                              <p:cond delay="2000"/>
                            </p:stCondLst>
                            <p:childTnLst>
                              <p:par>
                                <p:cTn id="35" presetID="1" presetClass="exit" presetSubtype="0" fill="hold" grpId="0" nodeType="afterEffect">
                                  <p:stCondLst>
                                    <p:cond delay="1000"/>
                                  </p:stCondLst>
                                  <p:childTnLst>
                                    <p:set>
                                      <p:cBhvr>
                                        <p:cTn id="36"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7" fill="hold">
                            <p:stCondLst>
                              <p:cond delay="3000"/>
                            </p:stCondLst>
                            <p:childTnLst>
                              <p:par>
                                <p:cTn id="38" presetID="1" presetClass="exit" presetSubtype="0" fill="hold" grpId="0" nodeType="afterEffect">
                                  <p:stCondLst>
                                    <p:cond delay="1000"/>
                                  </p:stCondLst>
                                  <p:childTnLst>
                                    <p:set>
                                      <p:cBhvr>
                                        <p:cTn id="39"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0" fill="hold">
                            <p:stCondLst>
                              <p:cond delay="4000"/>
                            </p:stCondLst>
                            <p:childTnLst>
                              <p:par>
                                <p:cTn id="41" presetID="1" presetClass="exit" presetSubtype="0" fill="hold" grpId="0" nodeType="afterEffect">
                                  <p:stCondLst>
                                    <p:cond delay="1000"/>
                                  </p:stCondLst>
                                  <p:childTnLst>
                                    <p:set>
                                      <p:cBhvr>
                                        <p:cTn id="42"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p:stCondLst>
                              <p:cond delay="5000"/>
                            </p:stCondLst>
                            <p:childTnLst>
                              <p:par>
                                <p:cTn id="44" presetID="1" presetClass="exit" presetSubtype="0" fill="hold" grpId="0" nodeType="afterEffect">
                                  <p:stCondLst>
                                    <p:cond delay="1000"/>
                                  </p:stCondLst>
                                  <p:childTnLst>
                                    <p:set>
                                      <p:cBhvr>
                                        <p:cTn id="45"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p:stCondLst>
                              <p:cond delay="6000"/>
                            </p:stCondLst>
                            <p:childTnLst>
                              <p:par>
                                <p:cTn id="47" presetID="1" presetClass="exit" presetSubtype="0" fill="hold" grpId="0" nodeType="afterEffect">
                                  <p:stCondLst>
                                    <p:cond delay="1000"/>
                                  </p:stCondLst>
                                  <p:childTnLst>
                                    <p:set>
                                      <p:cBhvr>
                                        <p:cTn id="4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p:stCondLst>
                              <p:cond delay="7000"/>
                            </p:stCondLst>
                            <p:childTnLst>
                              <p:par>
                                <p:cTn id="50" presetID="1" presetClass="exit" presetSubtype="0" fill="hold" grpId="0" nodeType="afterEffect">
                                  <p:stCondLst>
                                    <p:cond delay="1000"/>
                                  </p:stCondLst>
                                  <p:childTnLst>
                                    <p:set>
                                      <p:cBhvr>
                                        <p:cTn id="51"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p:stCondLst>
                              <p:cond delay="8000"/>
                            </p:stCondLst>
                            <p:childTnLst>
                              <p:par>
                                <p:cTn id="53" presetID="1" presetClass="exit" presetSubtype="0" fill="hold" grpId="0" nodeType="afterEffect">
                                  <p:stCondLst>
                                    <p:cond delay="1000"/>
                                  </p:stCondLst>
                                  <p:childTnLst>
                                    <p:set>
                                      <p:cBhvr>
                                        <p:cTn id="54"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p:stCondLst>
                              <p:cond delay="9000"/>
                            </p:stCondLst>
                            <p:childTnLst>
                              <p:par>
                                <p:cTn id="56" presetID="1" presetClass="exit" presetSubtype="0" fill="hold" grpId="0" nodeType="afterEffect">
                                  <p:stCondLst>
                                    <p:cond delay="1000"/>
                                  </p:stCondLst>
                                  <p:childTnLst>
                                    <p:set>
                                      <p:cBhvr>
                                        <p:cTn id="57"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10000"/>
                            </p:stCondLst>
                            <p:childTnLst>
                              <p:par>
                                <p:cTn id="59" presetID="1" presetClass="exit" presetSubtype="0" fill="hold" grpId="0" nodeType="afterEffect">
                                  <p:stCondLst>
                                    <p:cond delay="1000"/>
                                  </p:stCondLst>
                                  <p:childTnLst>
                                    <p:set>
                                      <p:cBhvr>
                                        <p:cTn id="60"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11000"/>
                            </p:stCondLst>
                            <p:childTnLst>
                              <p:par>
                                <p:cTn id="62" presetID="1" presetClass="exit" presetSubtype="0" fill="hold" grpId="0" nodeType="afterEffect">
                                  <p:stCondLst>
                                    <p:cond delay="1000"/>
                                  </p:stCondLst>
                                  <p:childTnLst>
                                    <p:set>
                                      <p:cBhvr>
                                        <p:cTn id="63"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12000"/>
                            </p:stCondLst>
                            <p:childTnLst>
                              <p:par>
                                <p:cTn id="65" presetID="1" presetClass="exit" presetSubtype="0" fill="hold" grpId="0" nodeType="afterEffect">
                                  <p:stCondLst>
                                    <p:cond delay="1000"/>
                                  </p:stCondLst>
                                  <p:childTnLst>
                                    <p:set>
                                      <p:cBhvr>
                                        <p:cTn id="6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3000"/>
                            </p:stCondLst>
                            <p:childTnLst>
                              <p:par>
                                <p:cTn id="68" presetID="1" presetClass="exit" presetSubtype="0" fill="hold" grpId="0" nodeType="afterEffect">
                                  <p:stCondLst>
                                    <p:cond delay="1000"/>
                                  </p:stCondLst>
                                  <p:childTnLst>
                                    <p:set>
                                      <p:cBhvr>
                                        <p:cTn id="69"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14000"/>
                            </p:stCondLst>
                            <p:childTnLst>
                              <p:par>
                                <p:cTn id="71" presetID="1" presetClass="exit" presetSubtype="0" fill="hold" grpId="0" nodeType="afterEffect">
                                  <p:stCondLst>
                                    <p:cond delay="1000"/>
                                  </p:stCondLst>
                                  <p:childTnLst>
                                    <p:set>
                                      <p:cBhvr>
                                        <p:cTn id="72"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15000"/>
                            </p:stCondLst>
                            <p:childTnLst>
                              <p:par>
                                <p:cTn id="74" presetID="1" presetClass="exit" presetSubtype="0" fill="hold" grpId="0" nodeType="afterEffect">
                                  <p:stCondLst>
                                    <p:cond delay="1000"/>
                                  </p:stCondLst>
                                  <p:childTnLst>
                                    <p:set>
                                      <p:cBhvr>
                                        <p:cTn id="75"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16000"/>
                            </p:stCondLst>
                            <p:childTnLst>
                              <p:par>
                                <p:cTn id="77" presetID="1" presetClass="exit" presetSubtype="0" fill="hold" grpId="0" nodeType="afterEffect">
                                  <p:stCondLst>
                                    <p:cond delay="1000"/>
                                  </p:stCondLst>
                                  <p:childTnLst>
                                    <p:set>
                                      <p:cBhvr>
                                        <p:cTn id="78"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7000"/>
                            </p:stCondLst>
                            <p:childTnLst>
                              <p:par>
                                <p:cTn id="80" presetID="1" presetClass="exit" presetSubtype="0" fill="hold" grpId="0" nodeType="afterEffect">
                                  <p:stCondLst>
                                    <p:cond delay="1000"/>
                                  </p:stCondLst>
                                  <p:childTnLst>
                                    <p:set>
                                      <p:cBhvr>
                                        <p:cTn id="81"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848" y="1770829"/>
            <a:ext cx="8229600" cy="2086799"/>
          </a:xfrm>
        </p:spPr>
        <p:txBody>
          <a:bodyPr>
            <a:normAutofit/>
          </a:bodyPr>
          <a:lstStyle/>
          <a:p>
            <a:pPr>
              <a:buNone/>
            </a:pPr>
            <a:r>
              <a:rPr lang="ar-SA" sz="4000" dirty="0" smtClean="0">
                <a:latin typeface="Traditional Arabic" pitchFamily="18" charset="-78"/>
                <a:cs typeface="Traditional Arabic" pitchFamily="18" charset="-78"/>
              </a:rPr>
              <a:t>ضع دائرة حول الاشياء النجسة.</a:t>
            </a:r>
          </a:p>
          <a:p>
            <a:pPr>
              <a:buNone/>
            </a:pPr>
            <a:endParaRPr lang="ar-SA" sz="4000" dirty="0" smtClean="0">
              <a:latin typeface="Traditional Arabic" pitchFamily="18" charset="-78"/>
              <a:cs typeface="Traditional Arabic" pitchFamily="18" charset="-78"/>
            </a:endParaRPr>
          </a:p>
          <a:p>
            <a:pPr>
              <a:buNone/>
            </a:pPr>
            <a:r>
              <a:rPr lang="ar-SA" sz="4000" dirty="0" smtClean="0">
                <a:latin typeface="Traditional Arabic" pitchFamily="18" charset="-78"/>
                <a:cs typeface="Traditional Arabic" pitchFamily="18" charset="-78"/>
              </a:rPr>
              <a:t>البول    الحجر    الغائط    التراب</a:t>
            </a:r>
            <a:endParaRPr lang="en-US" sz="3600" dirty="0">
              <a:latin typeface="Traditional Arabic" pitchFamily="18" charset="-78"/>
              <a:cs typeface="Traditional Arabic" pitchFamily="18" charset="-78"/>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pPr/>
              <a:t>15</a:t>
            </a:fld>
            <a:endParaRPr lang="he-IL"/>
          </a:p>
        </p:txBody>
      </p:sp>
      <p:sp>
        <p:nvSpPr>
          <p:cNvPr id="4" name="Rectangle 3"/>
          <p:cNvSpPr/>
          <p:nvPr/>
        </p:nvSpPr>
        <p:spPr>
          <a:xfrm>
            <a:off x="-16899" y="-9939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السابع</a:t>
            </a:r>
          </a:p>
        </p:txBody>
      </p:sp>
      <p:sp>
        <p:nvSpPr>
          <p:cNvPr id="5" name="Action Button: Home 4">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4"/>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8" name="Rectangle 5"/>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9" name="Rectangle 6"/>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0" name="Rectangle 7"/>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1" name="Rectangle 8"/>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2" name="Rectangle 9"/>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3" name="Rectangle 10"/>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4" name="Rectangle 11"/>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5" name="Rectangle 12"/>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6" name="Rectangle 13"/>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7" name="Rectangle 14"/>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8" name="Rectangle 15"/>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19" name="Rectangle 16"/>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0" name="Rectangle 17"/>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1" name="Rectangle 18"/>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2" name="Rectangle 19"/>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3" name="Rectangle 20"/>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4" name="Rectangle 21"/>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5" name="Rectangle 22"/>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6" name="Rectangle 23"/>
          <p:cNvSpPr>
            <a:spLocks noChangeArrowheads="1"/>
          </p:cNvSpPr>
          <p:nvPr/>
        </p:nvSpPr>
        <p:spPr bwMode="auto">
          <a:xfrm>
            <a:off x="1691680"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37554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0" end="0"/>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p:stCondLst>
                              <p:cond delay="0"/>
                            </p:stCondLst>
                            <p:childTnLst>
                              <p:par>
                                <p:cTn id="27" presetID="1" presetClass="exit" presetSubtype="0" fill="hold" grpId="0" nodeType="afterEffect">
                                  <p:stCondLst>
                                    <p:cond delay="1000"/>
                                  </p:stCondLst>
                                  <p:childTnLst>
                                    <p:set>
                                      <p:cBhvr>
                                        <p:cTn id="28"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p:stCondLst>
                              <p:cond delay="1000"/>
                            </p:stCondLst>
                            <p:childTnLst>
                              <p:par>
                                <p:cTn id="30" presetID="1" presetClass="exit" presetSubtype="0" fill="hold" grpId="0" nodeType="afterEffect">
                                  <p:stCondLst>
                                    <p:cond delay="1000"/>
                                  </p:stCondLst>
                                  <p:childTnLst>
                                    <p:set>
                                      <p:cBhvr>
                                        <p:cTn id="31"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p:stCondLst>
                              <p:cond delay="2000"/>
                            </p:stCondLst>
                            <p:childTnLst>
                              <p:par>
                                <p:cTn id="33" presetID="1" presetClass="exit" presetSubtype="0" fill="hold" grpId="0" nodeType="afterEffect">
                                  <p:stCondLst>
                                    <p:cond delay="1000"/>
                                  </p:stCondLst>
                                  <p:childTnLst>
                                    <p:set>
                                      <p:cBhvr>
                                        <p:cTn id="34"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p:stCondLst>
                              <p:cond delay="3000"/>
                            </p:stCondLst>
                            <p:childTnLst>
                              <p:par>
                                <p:cTn id="36" presetID="1" presetClass="exit" presetSubtype="0" fill="hold" grpId="0" nodeType="afterEffect">
                                  <p:stCondLst>
                                    <p:cond delay="1000"/>
                                  </p:stCondLst>
                                  <p:childTnLst>
                                    <p:set>
                                      <p:cBhvr>
                                        <p:cTn id="37"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p:stCondLst>
                              <p:cond delay="4000"/>
                            </p:stCondLst>
                            <p:childTnLst>
                              <p:par>
                                <p:cTn id="39" presetID="1" presetClass="exit"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p:stCondLst>
                              <p:cond delay="5000"/>
                            </p:stCondLst>
                            <p:childTnLst>
                              <p:par>
                                <p:cTn id="42" presetID="1" presetClass="exit" presetSubtype="0" fill="hold" grpId="0" nodeType="afterEffect">
                                  <p:stCondLst>
                                    <p:cond delay="1000"/>
                                  </p:stCondLst>
                                  <p:childTnLst>
                                    <p:set>
                                      <p:cBhvr>
                                        <p:cTn id="43"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4" fill="hold">
                            <p:stCondLst>
                              <p:cond delay="6000"/>
                            </p:stCondLst>
                            <p:childTnLst>
                              <p:par>
                                <p:cTn id="45" presetID="1" presetClass="exit" presetSubtype="0" fill="hold" grpId="0" nodeType="afterEffect">
                                  <p:stCondLst>
                                    <p:cond delay="1000"/>
                                  </p:stCondLst>
                                  <p:childTnLst>
                                    <p:set>
                                      <p:cBhvr>
                                        <p:cTn id="46"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p:stCondLst>
                              <p:cond delay="7000"/>
                            </p:stCondLst>
                            <p:childTnLst>
                              <p:par>
                                <p:cTn id="48" presetID="1" presetClass="exit" presetSubtype="0" fill="hold" grpId="0" nodeType="afterEffect">
                                  <p:stCondLst>
                                    <p:cond delay="1000"/>
                                  </p:stCondLst>
                                  <p:childTnLst>
                                    <p:set>
                                      <p:cBhvr>
                                        <p:cTn id="49"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0" fill="hold">
                            <p:stCondLst>
                              <p:cond delay="8000"/>
                            </p:stCondLst>
                            <p:childTnLst>
                              <p:par>
                                <p:cTn id="51" presetID="1" presetClass="exit" presetSubtype="0" fill="hold" grpId="0" nodeType="afterEffect">
                                  <p:stCondLst>
                                    <p:cond delay="1000"/>
                                  </p:stCondLst>
                                  <p:childTnLst>
                                    <p:set>
                                      <p:cBhvr>
                                        <p:cTn id="52"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3" fill="hold">
                            <p:stCondLst>
                              <p:cond delay="9000"/>
                            </p:stCondLst>
                            <p:childTnLst>
                              <p:par>
                                <p:cTn id="54" presetID="1" presetClass="exit" presetSubtype="0" fill="hold" grpId="0" nodeType="afterEffect">
                                  <p:stCondLst>
                                    <p:cond delay="1000"/>
                                  </p:stCondLst>
                                  <p:childTnLst>
                                    <p:set>
                                      <p:cBhvr>
                                        <p:cTn id="55"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p:stCondLst>
                              <p:cond delay="10000"/>
                            </p:stCondLst>
                            <p:childTnLst>
                              <p:par>
                                <p:cTn id="57" presetID="1" presetClass="exit" presetSubtype="0" fill="hold" grpId="0" nodeType="afterEffect">
                                  <p:stCondLst>
                                    <p:cond delay="1000"/>
                                  </p:stCondLst>
                                  <p:childTnLst>
                                    <p:set>
                                      <p:cBhvr>
                                        <p:cTn id="58"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59" fill="hold">
                            <p:stCondLst>
                              <p:cond delay="11000"/>
                            </p:stCondLst>
                            <p:childTnLst>
                              <p:par>
                                <p:cTn id="60" presetID="1" presetClass="exit" presetSubtype="0" fill="hold" grpId="0" nodeType="afterEffect">
                                  <p:stCondLst>
                                    <p:cond delay="1000"/>
                                  </p:stCondLst>
                                  <p:childTnLst>
                                    <p:set>
                                      <p:cBhvr>
                                        <p:cTn id="61"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2" fill="hold">
                            <p:stCondLst>
                              <p:cond delay="12000"/>
                            </p:stCondLst>
                            <p:childTnLst>
                              <p:par>
                                <p:cTn id="63" presetID="1" presetClass="exit" presetSubtype="0" fill="hold" grpId="0" nodeType="afterEffect">
                                  <p:stCondLst>
                                    <p:cond delay="1000"/>
                                  </p:stCondLst>
                                  <p:childTnLst>
                                    <p:set>
                                      <p:cBhvr>
                                        <p:cTn id="64"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p:stCondLst>
                              <p:cond delay="13000"/>
                            </p:stCondLst>
                            <p:childTnLst>
                              <p:par>
                                <p:cTn id="66" presetID="1" presetClass="exit" presetSubtype="0" fill="hold" grpId="0" nodeType="afterEffect">
                                  <p:stCondLst>
                                    <p:cond delay="1000"/>
                                  </p:stCondLst>
                                  <p:childTnLst>
                                    <p:set>
                                      <p:cBhvr>
                                        <p:cTn id="67"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8" fill="hold">
                            <p:stCondLst>
                              <p:cond delay="14000"/>
                            </p:stCondLst>
                            <p:childTnLst>
                              <p:par>
                                <p:cTn id="69" presetID="1" presetClass="exit" presetSubtype="0" fill="hold" grpId="0" nodeType="afterEffect">
                                  <p:stCondLst>
                                    <p:cond delay="1000"/>
                                  </p:stCondLst>
                                  <p:childTnLst>
                                    <p:set>
                                      <p:cBhvr>
                                        <p:cTn id="70"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1" fill="hold">
                            <p:stCondLst>
                              <p:cond delay="15000"/>
                            </p:stCondLst>
                            <p:childTnLst>
                              <p:par>
                                <p:cTn id="72" presetID="1" presetClass="exit" presetSubtype="0" fill="hold" grpId="0" nodeType="afterEffect">
                                  <p:stCondLst>
                                    <p:cond delay="1000"/>
                                  </p:stCondLst>
                                  <p:childTnLst>
                                    <p:set>
                                      <p:cBhvr>
                                        <p:cTn id="73"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2" name="hammer.wav"/>
                                        </p:tgtEl>
                                      </p:cMediaNode>
                                    </p:audio>
                                  </p:subTnLst>
                                </p:cTn>
                              </p:par>
                            </p:childTnLst>
                          </p:cTn>
                        </p:par>
                        <p:par>
                          <p:cTn id="74" fill="hold">
                            <p:stCondLst>
                              <p:cond delay="16000"/>
                            </p:stCondLst>
                            <p:childTnLst>
                              <p:par>
                                <p:cTn id="75" presetID="1" presetClass="exit" presetSubtype="0" fill="hold" grpId="0" nodeType="afterEffect">
                                  <p:stCondLst>
                                    <p:cond delay="1000"/>
                                  </p:stCondLst>
                                  <p:childTnLst>
                                    <p:set>
                                      <p:cBhvr>
                                        <p:cTn id="7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7" fill="hold">
                            <p:stCondLst>
                              <p:cond delay="17000"/>
                            </p:stCondLst>
                            <p:childTnLst>
                              <p:par>
                                <p:cTn id="78" presetID="1" presetClass="exit" presetSubtype="0" fill="hold" grpId="0" nodeType="afterEffect">
                                  <p:stCondLst>
                                    <p:cond delay="1000"/>
                                  </p:stCondLst>
                                  <p:childTnLst>
                                    <p:set>
                                      <p:cBhvr>
                                        <p:cTn id="79"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1670" y="2204864"/>
            <a:ext cx="6559805" cy="2232248"/>
          </a:xfrm>
        </p:spPr>
        <p:txBody>
          <a:bodyPr>
            <a:normAutofit/>
          </a:bodyPr>
          <a:lstStyle/>
          <a:p>
            <a:pPr>
              <a:buNone/>
            </a:pPr>
            <a:r>
              <a:rPr lang="ar-SA" sz="3600" dirty="0" smtClean="0">
                <a:latin typeface="Traditional Arabic" pitchFamily="18" charset="-78"/>
                <a:cs typeface="Traditional Arabic" pitchFamily="18" charset="-78"/>
              </a:rPr>
              <a:t>من انواع </a:t>
            </a:r>
            <a:r>
              <a:rPr lang="ar-SA" sz="3600" dirty="0" err="1" smtClean="0">
                <a:latin typeface="Traditional Arabic" pitchFamily="18" charset="-78"/>
                <a:cs typeface="Traditional Arabic" pitchFamily="18" charset="-78"/>
              </a:rPr>
              <a:t>النجاسات:</a:t>
            </a:r>
            <a:endParaRPr lang="ar-SA" sz="3600" dirty="0" smtClean="0">
              <a:latin typeface="Traditional Arabic" pitchFamily="18" charset="-78"/>
              <a:cs typeface="Traditional Arabic" pitchFamily="18" charset="-78"/>
            </a:endParaRPr>
          </a:p>
          <a:p>
            <a:pPr>
              <a:buFontTx/>
              <a:buChar char="-"/>
            </a:pPr>
            <a:r>
              <a:rPr lang="ar-SA" sz="3600" dirty="0" smtClean="0">
                <a:latin typeface="Traditional Arabic" pitchFamily="18" charset="-78"/>
                <a:cs typeface="Traditional Arabic" pitchFamily="18" charset="-78"/>
              </a:rPr>
              <a:t>الكلب</a:t>
            </a:r>
          </a:p>
          <a:p>
            <a:pPr>
              <a:buFontTx/>
              <a:buChar char="-"/>
            </a:pPr>
            <a:r>
              <a:rPr lang="ar-SA" sz="3600" dirty="0" smtClean="0">
                <a:latin typeface="Traditional Arabic" pitchFamily="18" charset="-78"/>
                <a:cs typeface="Traditional Arabic" pitchFamily="18" charset="-78"/>
              </a:rPr>
              <a:t>الميتة</a:t>
            </a:r>
          </a:p>
          <a:p>
            <a:pPr marL="109728" indent="0">
              <a:buNone/>
            </a:pPr>
            <a:endParaRPr lang="en-US" sz="3200"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16</a:t>
            </a:fld>
            <a:endParaRPr lang="he-IL"/>
          </a:p>
        </p:txBody>
      </p:sp>
      <p:sp>
        <p:nvSpPr>
          <p:cNvPr id="4" name="Rectangle 3"/>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الثامن</a:t>
            </a:r>
          </a:p>
        </p:txBody>
      </p:sp>
      <p:sp>
        <p:nvSpPr>
          <p:cNvPr id="6" name="Action Button: Home 5">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4"/>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29" name="Rectangle 5"/>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30" name="Rectangle 6"/>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31" name="Rectangle 7"/>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32" name="Rectangle 8"/>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33" name="Rectangle 9"/>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34" name="Rectangle 10"/>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35" name="Rectangle 11"/>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36" name="Rectangle 12"/>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37" name="Rectangle 13"/>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38" name="Rectangle 14"/>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39" name="Rectangle 15"/>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40" name="Rectangle 16"/>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41" name="Rectangle 17"/>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42" name="Rectangle 18"/>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43" name="Rectangle 19"/>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44" name="Rectangle 20"/>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45" name="Rectangle 21"/>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46" name="Rectangle 22"/>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47" name="Rectangle 23"/>
          <p:cNvSpPr>
            <a:spLocks noChangeArrowheads="1"/>
          </p:cNvSpPr>
          <p:nvPr/>
        </p:nvSpPr>
        <p:spPr bwMode="auto">
          <a:xfrm>
            <a:off x="331305" y="320029"/>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24068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0"/>
                            </p:stCondLst>
                            <p:childTnLst>
                              <p:par>
                                <p:cTn id="28" presetID="1" presetClass="exit" presetSubtype="0" fill="hold" grpId="0" nodeType="afterEffect">
                                  <p:stCondLst>
                                    <p:cond delay="1000"/>
                                  </p:stCondLst>
                                  <p:childTnLst>
                                    <p:set>
                                      <p:cBhvr>
                                        <p:cTn id="29"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1000"/>
                            </p:stCondLst>
                            <p:childTnLst>
                              <p:par>
                                <p:cTn id="31" presetID="1" presetClass="exit"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2000"/>
                            </p:stCondLst>
                            <p:childTnLst>
                              <p:par>
                                <p:cTn id="34" presetID="1" presetClass="exit" presetSubtype="0" fill="hold" grpId="0" nodeType="afterEffect">
                                  <p:stCondLst>
                                    <p:cond delay="1000"/>
                                  </p:stCondLst>
                                  <p:childTnLst>
                                    <p:set>
                                      <p:cBhvr>
                                        <p:cTn id="35"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3000"/>
                            </p:stCondLst>
                            <p:childTnLst>
                              <p:par>
                                <p:cTn id="37" presetID="1" presetClass="exit" presetSubtype="0" fill="hold" grpId="0" nodeType="afterEffect">
                                  <p:stCondLst>
                                    <p:cond delay="1000"/>
                                  </p:stCondLst>
                                  <p:childTnLst>
                                    <p:set>
                                      <p:cBhvr>
                                        <p:cTn id="38"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4000"/>
                            </p:stCondLst>
                            <p:childTnLst>
                              <p:par>
                                <p:cTn id="40" presetID="1" presetClass="exit" presetSubtype="0" fill="hold" grpId="0" nodeType="afterEffect">
                                  <p:stCondLst>
                                    <p:cond delay="1000"/>
                                  </p:stCondLst>
                                  <p:childTnLst>
                                    <p:set>
                                      <p:cBhvr>
                                        <p:cTn id="41"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5000"/>
                            </p:stCondLst>
                            <p:childTnLst>
                              <p:par>
                                <p:cTn id="43" presetID="1" presetClass="exit" presetSubtype="0" fill="hold" grpId="0" nodeType="afterEffect">
                                  <p:stCondLst>
                                    <p:cond delay="1000"/>
                                  </p:stCondLst>
                                  <p:childTnLst>
                                    <p:set>
                                      <p:cBhvr>
                                        <p:cTn id="44"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6000"/>
                            </p:stCondLst>
                            <p:childTnLst>
                              <p:par>
                                <p:cTn id="46" presetID="1" presetClass="exit" presetSubtype="0" fill="hold" grpId="0" nodeType="afterEffect">
                                  <p:stCondLst>
                                    <p:cond delay="1000"/>
                                  </p:stCondLst>
                                  <p:childTnLst>
                                    <p:set>
                                      <p:cBhvr>
                                        <p:cTn id="47"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7000"/>
                            </p:stCondLst>
                            <p:childTnLst>
                              <p:par>
                                <p:cTn id="49" presetID="1" presetClass="exit" presetSubtype="0" fill="hold" grpId="0" nodeType="afterEffect">
                                  <p:stCondLst>
                                    <p:cond delay="1000"/>
                                  </p:stCondLst>
                                  <p:childTnLst>
                                    <p:set>
                                      <p:cBhvr>
                                        <p:cTn id="50"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8000"/>
                            </p:stCondLst>
                            <p:childTnLst>
                              <p:par>
                                <p:cTn id="52" presetID="1" presetClass="exit" presetSubtype="0" fill="hold" grpId="0" nodeType="afterEffect">
                                  <p:stCondLst>
                                    <p:cond delay="1000"/>
                                  </p:stCondLst>
                                  <p:childTnLst>
                                    <p:set>
                                      <p:cBhvr>
                                        <p:cTn id="53"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9000"/>
                            </p:stCondLst>
                            <p:childTnLst>
                              <p:par>
                                <p:cTn id="55" presetID="1" presetClass="exit" presetSubtype="0" fill="hold" grpId="0" nodeType="afterEffect">
                                  <p:stCondLst>
                                    <p:cond delay="1000"/>
                                  </p:stCondLst>
                                  <p:childTnLst>
                                    <p:set>
                                      <p:cBhvr>
                                        <p:cTn id="5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0000"/>
                            </p:stCondLst>
                            <p:childTnLst>
                              <p:par>
                                <p:cTn id="58" presetID="1" presetClass="exit" presetSubtype="0" fill="hold" grpId="0" nodeType="afterEffect">
                                  <p:stCondLst>
                                    <p:cond delay="1000"/>
                                  </p:stCondLst>
                                  <p:childTnLst>
                                    <p:set>
                                      <p:cBhvr>
                                        <p:cTn id="59"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1000"/>
                            </p:stCondLst>
                            <p:childTnLst>
                              <p:par>
                                <p:cTn id="61" presetID="1" presetClass="exit" presetSubtype="0" fill="hold" grpId="0" nodeType="afterEffect">
                                  <p:stCondLst>
                                    <p:cond delay="1000"/>
                                  </p:stCondLst>
                                  <p:childTnLst>
                                    <p:set>
                                      <p:cBhvr>
                                        <p:cTn id="62"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2000"/>
                            </p:stCondLst>
                            <p:childTnLst>
                              <p:par>
                                <p:cTn id="64" presetID="1" presetClass="exit" presetSubtype="0" fill="hold" grpId="0" nodeType="afterEffect">
                                  <p:stCondLst>
                                    <p:cond delay="1000"/>
                                  </p:stCondLst>
                                  <p:childTnLst>
                                    <p:set>
                                      <p:cBhvr>
                                        <p:cTn id="65"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3000"/>
                            </p:stCondLst>
                            <p:childTnLst>
                              <p:par>
                                <p:cTn id="67" presetID="1" presetClass="exit"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4000"/>
                            </p:stCondLst>
                            <p:childTnLst>
                              <p:par>
                                <p:cTn id="70" presetID="1" presetClass="exit" presetSubtype="0" fill="hold" grpId="0" nodeType="afterEffect">
                                  <p:stCondLst>
                                    <p:cond delay="1000"/>
                                  </p:stCondLst>
                                  <p:childTnLst>
                                    <p:set>
                                      <p:cBhvr>
                                        <p:cTn id="71"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5000"/>
                            </p:stCondLst>
                            <p:childTnLst>
                              <p:par>
                                <p:cTn id="73" presetID="1" presetClass="exit" presetSubtype="0" fill="hold" grpId="0" nodeType="afterEffect">
                                  <p:stCondLst>
                                    <p:cond delay="1000"/>
                                  </p:stCondLst>
                                  <p:childTnLst>
                                    <p:set>
                                      <p:cBhvr>
                                        <p:cTn id="74"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p:stCondLst>
                              <p:cond delay="16000"/>
                            </p:stCondLst>
                            <p:childTnLst>
                              <p:par>
                                <p:cTn id="76" presetID="1" presetClass="exit" presetSubtype="0" fill="hold" grpId="0" nodeType="afterEffect">
                                  <p:stCondLst>
                                    <p:cond delay="1000"/>
                                  </p:stCondLst>
                                  <p:childTnLst>
                                    <p:set>
                                      <p:cBhvr>
                                        <p:cTn id="77"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p:stCondLst>
                              <p:cond delay="17000"/>
                            </p:stCondLst>
                            <p:childTnLst>
                              <p:par>
                                <p:cTn id="79" presetID="1" presetClass="exit" presetSubtype="0" fill="hold" grpId="0" nodeType="afterEffect">
                                  <p:stCondLst>
                                    <p:cond delay="1000"/>
                                  </p:stCondLst>
                                  <p:childTnLst>
                                    <p:set>
                                      <p:cBhvr>
                                        <p:cTn id="8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683568" y="2132856"/>
            <a:ext cx="7704856" cy="3240360"/>
          </a:xfrm>
        </p:spPr>
        <p:txBody>
          <a:bodyPr>
            <a:normAutofit fontScale="92500" lnSpcReduction="20000"/>
          </a:bodyPr>
          <a:lstStyle/>
          <a:p>
            <a:r>
              <a:rPr lang="ar-SA" sz="3800" dirty="0" smtClean="0">
                <a:solidFill>
                  <a:srgbClr val="002060"/>
                </a:solidFill>
                <a:latin typeface="Traditional Arabic" pitchFamily="18" charset="-78"/>
                <a:cs typeface="Traditional Arabic" pitchFamily="18" charset="-78"/>
              </a:rPr>
              <a:t>بال اعرابي في المسجد فزجره الناس فقال رسول </a:t>
            </a:r>
            <a:r>
              <a:rPr lang="ar-SA" sz="3800" dirty="0" err="1" smtClean="0">
                <a:solidFill>
                  <a:srgbClr val="002060"/>
                </a:solidFill>
                <a:latin typeface="Traditional Arabic" pitchFamily="18" charset="-78"/>
                <a:cs typeface="Traditional Arabic" pitchFamily="18" charset="-78"/>
              </a:rPr>
              <a:t>الله: </a:t>
            </a:r>
            <a:r>
              <a:rPr lang="ar-SA" sz="3800" dirty="0" smtClean="0">
                <a:solidFill>
                  <a:srgbClr val="002060"/>
                </a:solidFill>
                <a:latin typeface="Traditional Arabic" pitchFamily="18" charset="-78"/>
                <a:cs typeface="Traditional Arabic" pitchFamily="18" charset="-78"/>
              </a:rPr>
              <a:t>”دعوه“ فلما فرغ من بوله طلب النبي صلى الله عليه وسلم ماءً فصب على البول وقال </a:t>
            </a:r>
            <a:r>
              <a:rPr lang="ar-SA" sz="3800" dirty="0" err="1" smtClean="0">
                <a:solidFill>
                  <a:srgbClr val="002060"/>
                </a:solidFill>
                <a:latin typeface="Traditional Arabic" pitchFamily="18" charset="-78"/>
                <a:cs typeface="Traditional Arabic" pitchFamily="18" charset="-78"/>
              </a:rPr>
              <a:t>للاعرابي</a:t>
            </a:r>
            <a:r>
              <a:rPr lang="ar-SA" sz="3800" dirty="0" smtClean="0">
                <a:solidFill>
                  <a:srgbClr val="002060"/>
                </a:solidFill>
                <a:latin typeface="Traditional Arabic" pitchFamily="18" charset="-78"/>
                <a:cs typeface="Traditional Arabic" pitchFamily="18" charset="-78"/>
              </a:rPr>
              <a:t>:“ إن هذه المساجد لا تصلح لشيء من هذا البول والقذر.</a:t>
            </a:r>
          </a:p>
          <a:p>
            <a:pPr>
              <a:buFontTx/>
              <a:buChar char="-"/>
            </a:pPr>
            <a:r>
              <a:rPr lang="ar-SA" sz="3800" dirty="0" smtClean="0">
                <a:solidFill>
                  <a:srgbClr val="002060"/>
                </a:solidFill>
                <a:latin typeface="Traditional Arabic" pitchFamily="18" charset="-78"/>
                <a:cs typeface="Traditional Arabic" pitchFamily="18" charset="-78"/>
              </a:rPr>
              <a:t>ما الخطأ الذي وقع فيه </a:t>
            </a:r>
            <a:r>
              <a:rPr lang="ar-SA" sz="3800" dirty="0" err="1" smtClean="0">
                <a:solidFill>
                  <a:srgbClr val="002060"/>
                </a:solidFill>
                <a:latin typeface="Traditional Arabic" pitchFamily="18" charset="-78"/>
                <a:cs typeface="Traditional Arabic" pitchFamily="18" charset="-78"/>
              </a:rPr>
              <a:t>الاعرابي؟</a:t>
            </a:r>
            <a:endParaRPr lang="ar-SA" sz="3800" dirty="0" smtClean="0">
              <a:solidFill>
                <a:srgbClr val="002060"/>
              </a:solidFill>
              <a:latin typeface="Traditional Arabic" pitchFamily="18" charset="-78"/>
              <a:cs typeface="Traditional Arabic" pitchFamily="18" charset="-78"/>
            </a:endParaRPr>
          </a:p>
          <a:p>
            <a:pPr>
              <a:buFontTx/>
              <a:buChar char="-"/>
            </a:pPr>
            <a:r>
              <a:rPr lang="ar-SA" sz="3800" dirty="0" smtClean="0">
                <a:solidFill>
                  <a:srgbClr val="002060"/>
                </a:solidFill>
                <a:latin typeface="Traditional Arabic" pitchFamily="18" charset="-78"/>
                <a:cs typeface="Traditional Arabic" pitchFamily="18" charset="-78"/>
              </a:rPr>
              <a:t>لو كنت مكان رسول الله صلى الله عليه وسلم ماذا </a:t>
            </a:r>
            <a:r>
              <a:rPr lang="ar-SA" sz="3800" dirty="0" err="1" smtClean="0">
                <a:solidFill>
                  <a:srgbClr val="002060"/>
                </a:solidFill>
                <a:latin typeface="Traditional Arabic" pitchFamily="18" charset="-78"/>
                <a:cs typeface="Traditional Arabic" pitchFamily="18" charset="-78"/>
              </a:rPr>
              <a:t>تفعل؟</a:t>
            </a:r>
            <a:endParaRPr lang="ar-SA" sz="3800" dirty="0" smtClean="0">
              <a:solidFill>
                <a:srgbClr val="002060"/>
              </a:solidFill>
              <a:latin typeface="Traditional Arabic" pitchFamily="18" charset="-78"/>
              <a:cs typeface="Traditional Arabic" pitchFamily="18" charset="-78"/>
            </a:endParaRPr>
          </a:p>
          <a:p>
            <a:pPr>
              <a:buFontTx/>
              <a:buChar char="-"/>
            </a:pPr>
            <a:r>
              <a:rPr lang="ar-SA" sz="3800" dirty="0" smtClean="0">
                <a:solidFill>
                  <a:srgbClr val="002060"/>
                </a:solidFill>
                <a:latin typeface="Traditional Arabic" pitchFamily="18" charset="-78"/>
                <a:cs typeface="Traditional Arabic" pitchFamily="18" charset="-78"/>
              </a:rPr>
              <a:t> </a:t>
            </a:r>
            <a:r>
              <a:rPr lang="ar-SA" sz="3800" dirty="0" err="1" smtClean="0">
                <a:solidFill>
                  <a:srgbClr val="002060"/>
                </a:solidFill>
                <a:latin typeface="Traditional Arabic" pitchFamily="18" charset="-78"/>
                <a:cs typeface="Traditional Arabic" pitchFamily="18" charset="-78"/>
              </a:rPr>
              <a:t>بماذا</a:t>
            </a:r>
            <a:r>
              <a:rPr lang="ar-SA" sz="3800" dirty="0" smtClean="0">
                <a:solidFill>
                  <a:srgbClr val="002060"/>
                </a:solidFill>
                <a:latin typeface="Traditional Arabic" pitchFamily="18" charset="-78"/>
                <a:cs typeface="Traditional Arabic" pitchFamily="18" charset="-78"/>
              </a:rPr>
              <a:t> طهر النبي صلى الله عليه وسلم المسجد؟</a:t>
            </a:r>
            <a:endParaRPr lang="he-IL" sz="3800" dirty="0" smtClean="0">
              <a:solidFill>
                <a:srgbClr val="002060"/>
              </a:solidFill>
              <a:latin typeface="Traditional Arabic" pitchFamily="18" charset="-78"/>
            </a:endParaRPr>
          </a:p>
          <a:p>
            <a:pPr marL="109728"/>
            <a:endParaRPr lang="ar-SA" sz="3200" b="1" dirty="0" smtClean="0">
              <a:solidFill>
                <a:schemeClr val="tx1"/>
              </a:solidFill>
              <a:latin typeface="Traditional Arabic" pitchFamily="18" charset="-78"/>
              <a:cs typeface="Traditional Arabic" pitchFamily="18" charset="-78"/>
            </a:endParaRPr>
          </a:p>
          <a:p>
            <a:pPr marL="109728" indent="0" algn="ctr">
              <a:buNone/>
            </a:pPr>
            <a:endParaRPr lang="en-US" dirty="0"/>
          </a:p>
        </p:txBody>
      </p:sp>
      <p:sp>
        <p:nvSpPr>
          <p:cNvPr id="5" name="Slide Number Placeholder 4"/>
          <p:cNvSpPr>
            <a:spLocks noGrp="1"/>
          </p:cNvSpPr>
          <p:nvPr>
            <p:ph type="sldNum" sz="quarter" idx="12"/>
          </p:nvPr>
        </p:nvSpPr>
        <p:spPr/>
        <p:txBody>
          <a:bodyPr/>
          <a:lstStyle/>
          <a:p>
            <a:fld id="{DAF22AC9-109E-4E4D-92F9-530E51D9A3A2}" type="slidenum">
              <a:rPr lang="he-IL" smtClean="0"/>
              <a:pPr/>
              <a:t>17</a:t>
            </a:fld>
            <a:endParaRPr lang="he-IL"/>
          </a:p>
        </p:txBody>
      </p:sp>
      <p:sp>
        <p:nvSpPr>
          <p:cNvPr id="4" name="Rectangle 3"/>
          <p:cNvSpPr/>
          <p:nvPr/>
        </p:nvSpPr>
        <p:spPr>
          <a:xfrm>
            <a:off x="5954198" y="764704"/>
            <a:ext cx="2597186" cy="830997"/>
          </a:xfrm>
          <a:prstGeom prst="rect">
            <a:avLst/>
          </a:prstGeom>
          <a:noFill/>
        </p:spPr>
        <p:txBody>
          <a:bodyPr wrap="none" lIns="91440" tIns="45720" rIns="91440" bIns="45720">
            <a:spAutoFit/>
          </a:bodyPr>
          <a:lstStyle/>
          <a:p>
            <a:pPr algn="ct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التاسع</a:t>
            </a:r>
            <a:endParaRPr lang="en-US" sz="4800" b="1" u="sng" cap="none" spc="0" dirty="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endParaRPr>
          </a:p>
        </p:txBody>
      </p:sp>
      <p:sp>
        <p:nvSpPr>
          <p:cNvPr id="6" name="Action Button: Home 5">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4"/>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20</a:t>
            </a:r>
            <a:endParaRPr lang="en-US" sz="9600"/>
          </a:p>
        </p:txBody>
      </p:sp>
      <p:sp>
        <p:nvSpPr>
          <p:cNvPr id="28" name="Rectangle 5"/>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19</a:t>
            </a:r>
            <a:endParaRPr lang="en-US" sz="9600" dirty="0"/>
          </a:p>
        </p:txBody>
      </p:sp>
      <p:sp>
        <p:nvSpPr>
          <p:cNvPr id="29" name="Rectangle 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18</a:t>
            </a:r>
            <a:endParaRPr lang="en-US" sz="9600" dirty="0"/>
          </a:p>
        </p:txBody>
      </p:sp>
      <p:sp>
        <p:nvSpPr>
          <p:cNvPr id="30" name="Rectangle 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17</a:t>
            </a:r>
            <a:endParaRPr lang="en-US" sz="9600" dirty="0"/>
          </a:p>
        </p:txBody>
      </p:sp>
      <p:sp>
        <p:nvSpPr>
          <p:cNvPr id="31" name="Rectangle 8"/>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16</a:t>
            </a:r>
            <a:endParaRPr lang="en-US" sz="9600" dirty="0"/>
          </a:p>
        </p:txBody>
      </p:sp>
      <p:sp>
        <p:nvSpPr>
          <p:cNvPr id="32" name="Rectangle 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15</a:t>
            </a:r>
            <a:endParaRPr lang="en-US" sz="9600"/>
          </a:p>
        </p:txBody>
      </p:sp>
      <p:sp>
        <p:nvSpPr>
          <p:cNvPr id="33" name="Rectangle 10"/>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14</a:t>
            </a:r>
            <a:endParaRPr lang="en-US" sz="9600" dirty="0"/>
          </a:p>
        </p:txBody>
      </p:sp>
      <p:sp>
        <p:nvSpPr>
          <p:cNvPr id="34" name="Rectangle 1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13</a:t>
            </a:r>
            <a:endParaRPr lang="en-US" sz="9600" dirty="0"/>
          </a:p>
        </p:txBody>
      </p:sp>
      <p:sp>
        <p:nvSpPr>
          <p:cNvPr id="35" name="Rectangle 1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12</a:t>
            </a:r>
            <a:endParaRPr lang="en-US" sz="9600" dirty="0"/>
          </a:p>
        </p:txBody>
      </p:sp>
      <p:sp>
        <p:nvSpPr>
          <p:cNvPr id="36" name="Rectangle 13"/>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11</a:t>
            </a:r>
            <a:endParaRPr lang="en-US" sz="9600"/>
          </a:p>
        </p:txBody>
      </p:sp>
      <p:sp>
        <p:nvSpPr>
          <p:cNvPr id="37" name="Rectangle 14"/>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10</a:t>
            </a:r>
            <a:endParaRPr lang="en-US" sz="9600"/>
          </a:p>
        </p:txBody>
      </p:sp>
      <p:sp>
        <p:nvSpPr>
          <p:cNvPr id="38" name="Rectangle 15"/>
          <p:cNvSpPr>
            <a:spLocks noChangeArrowheads="1"/>
          </p:cNvSpPr>
          <p:nvPr/>
        </p:nvSpPr>
        <p:spPr bwMode="auto">
          <a:xfrm>
            <a:off x="324644" y="5301208"/>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9</a:t>
            </a:r>
            <a:endParaRPr lang="en-US" sz="9600"/>
          </a:p>
        </p:txBody>
      </p:sp>
      <p:sp>
        <p:nvSpPr>
          <p:cNvPr id="39" name="Rectangle 1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8</a:t>
            </a:r>
            <a:endParaRPr lang="en-US" sz="9600"/>
          </a:p>
        </p:txBody>
      </p:sp>
      <p:sp>
        <p:nvSpPr>
          <p:cNvPr id="40" name="Rectangle 1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7</a:t>
            </a:r>
            <a:endParaRPr lang="en-US" sz="9600"/>
          </a:p>
        </p:txBody>
      </p:sp>
      <p:sp>
        <p:nvSpPr>
          <p:cNvPr id="41" name="Rectangle 18"/>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6</a:t>
            </a:r>
            <a:endParaRPr lang="en-US" sz="9600"/>
          </a:p>
        </p:txBody>
      </p:sp>
      <p:sp>
        <p:nvSpPr>
          <p:cNvPr id="42" name="Rectangle 1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5</a:t>
            </a:r>
            <a:endParaRPr lang="en-US" sz="9600"/>
          </a:p>
        </p:txBody>
      </p:sp>
      <p:sp>
        <p:nvSpPr>
          <p:cNvPr id="43" name="Rectangle 20"/>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4</a:t>
            </a:r>
            <a:endParaRPr lang="en-US" sz="9600"/>
          </a:p>
        </p:txBody>
      </p:sp>
      <p:sp>
        <p:nvSpPr>
          <p:cNvPr id="44" name="Rectangle 2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3</a:t>
            </a:r>
            <a:endParaRPr lang="en-US" sz="9600"/>
          </a:p>
        </p:txBody>
      </p:sp>
      <p:sp>
        <p:nvSpPr>
          <p:cNvPr id="45" name="Rectangle 2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a:t>
            </a:r>
            <a:endParaRPr lang="en-US" sz="9600"/>
          </a:p>
        </p:txBody>
      </p:sp>
      <p:sp>
        <p:nvSpPr>
          <p:cNvPr id="46" name="Rectangle 23"/>
          <p:cNvSpPr>
            <a:spLocks noChangeArrowheads="1"/>
          </p:cNvSpPr>
          <p:nvPr/>
        </p:nvSpPr>
        <p:spPr bwMode="auto">
          <a:xfrm>
            <a:off x="324644" y="5309057"/>
            <a:ext cx="1943100" cy="1439863"/>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a:t>
            </a:r>
            <a:endParaRPr lang="en-US" sz="9600"/>
          </a:p>
        </p:txBody>
      </p:sp>
    </p:spTree>
    <p:extLst>
      <p:ext uri="{BB962C8B-B14F-4D97-AF65-F5344CB8AC3E}">
        <p14:creationId xmlns:p14="http://schemas.microsoft.com/office/powerpoint/2010/main" val="10385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4" fill="hold">
                            <p:stCondLst>
                              <p:cond delay="0"/>
                            </p:stCondLst>
                            <p:childTnLst>
                              <p:par>
                                <p:cTn id="25" presetID="1" presetClass="exit" presetSubtype="0" fill="hold" grpId="0" nodeType="afterEffect">
                                  <p:stCondLst>
                                    <p:cond delay="1000"/>
                                  </p:stCondLst>
                                  <p:childTnLst>
                                    <p:set>
                                      <p:cBhvr>
                                        <p:cTn id="26"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1000"/>
                            </p:stCondLst>
                            <p:childTnLst>
                              <p:par>
                                <p:cTn id="28" presetID="1" presetClass="exit" presetSubtype="0" fill="hold" grpId="0" nodeType="afterEffect">
                                  <p:stCondLst>
                                    <p:cond delay="1000"/>
                                  </p:stCondLst>
                                  <p:childTnLst>
                                    <p:set>
                                      <p:cBhvr>
                                        <p:cTn id="29"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2000"/>
                            </p:stCondLst>
                            <p:childTnLst>
                              <p:par>
                                <p:cTn id="31" presetID="1" presetClass="exit" presetSubtype="0" fill="hold" grpId="0" nodeType="afterEffect">
                                  <p:stCondLst>
                                    <p:cond delay="1000"/>
                                  </p:stCondLst>
                                  <p:childTnLst>
                                    <p:set>
                                      <p:cBhvr>
                                        <p:cTn id="32"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3000"/>
                            </p:stCondLst>
                            <p:childTnLst>
                              <p:par>
                                <p:cTn id="34" presetID="1" presetClass="exit" presetSubtype="0" fill="hold" grpId="0" nodeType="afterEffect">
                                  <p:stCondLst>
                                    <p:cond delay="1000"/>
                                  </p:stCondLst>
                                  <p:childTnLst>
                                    <p:set>
                                      <p:cBhvr>
                                        <p:cTn id="35"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4000"/>
                            </p:stCondLst>
                            <p:childTnLst>
                              <p:par>
                                <p:cTn id="37" presetID="1" presetClass="exit" presetSubtype="0" fill="hold" grpId="0" nodeType="afterEffect">
                                  <p:stCondLst>
                                    <p:cond delay="1000"/>
                                  </p:stCondLst>
                                  <p:childTnLst>
                                    <p:set>
                                      <p:cBhvr>
                                        <p:cTn id="38"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5000"/>
                            </p:stCondLst>
                            <p:childTnLst>
                              <p:par>
                                <p:cTn id="40" presetID="1" presetClass="exit" presetSubtype="0" fill="hold" grpId="0" nodeType="afterEffect">
                                  <p:stCondLst>
                                    <p:cond delay="1000"/>
                                  </p:stCondLst>
                                  <p:childTnLst>
                                    <p:set>
                                      <p:cBhvr>
                                        <p:cTn id="41"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6000"/>
                            </p:stCondLst>
                            <p:childTnLst>
                              <p:par>
                                <p:cTn id="43" presetID="1" presetClass="exit" presetSubtype="0" fill="hold" grpId="0" nodeType="afterEffect">
                                  <p:stCondLst>
                                    <p:cond delay="1000"/>
                                  </p:stCondLst>
                                  <p:childTnLst>
                                    <p:set>
                                      <p:cBhvr>
                                        <p:cTn id="44"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7000"/>
                            </p:stCondLst>
                            <p:childTnLst>
                              <p:par>
                                <p:cTn id="46" presetID="1" presetClass="exit" presetSubtype="0" fill="hold" grpId="0" nodeType="afterEffect">
                                  <p:stCondLst>
                                    <p:cond delay="1000"/>
                                  </p:stCondLst>
                                  <p:childTnLst>
                                    <p:set>
                                      <p:cBhvr>
                                        <p:cTn id="47"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8000"/>
                            </p:stCondLst>
                            <p:childTnLst>
                              <p:par>
                                <p:cTn id="49" presetID="1" presetClass="exit" presetSubtype="0" fill="hold" grpId="0" nodeType="afterEffect">
                                  <p:stCondLst>
                                    <p:cond delay="1000"/>
                                  </p:stCondLst>
                                  <p:childTnLst>
                                    <p:set>
                                      <p:cBhvr>
                                        <p:cTn id="50"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9000"/>
                            </p:stCondLst>
                            <p:childTnLst>
                              <p:par>
                                <p:cTn id="52" presetID="1" presetClass="exit" presetSubtype="0" fill="hold" grpId="0" nodeType="afterEffect">
                                  <p:stCondLst>
                                    <p:cond delay="1000"/>
                                  </p:stCondLst>
                                  <p:childTnLst>
                                    <p:set>
                                      <p:cBhvr>
                                        <p:cTn id="53"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10000"/>
                            </p:stCondLst>
                            <p:childTnLst>
                              <p:par>
                                <p:cTn id="55" presetID="1" presetClass="exit" presetSubtype="0" fill="hold" grpId="0" nodeType="afterEffect">
                                  <p:stCondLst>
                                    <p:cond delay="1000"/>
                                  </p:stCondLst>
                                  <p:childTnLst>
                                    <p:set>
                                      <p:cBhvr>
                                        <p:cTn id="56"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1000"/>
                            </p:stCondLst>
                            <p:childTnLst>
                              <p:par>
                                <p:cTn id="58" presetID="1" presetClass="exit"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2000"/>
                            </p:stCondLst>
                            <p:childTnLst>
                              <p:par>
                                <p:cTn id="61" presetID="1" presetClass="exit" presetSubtype="0" fill="hold" grpId="0" nodeType="afterEffect">
                                  <p:stCondLst>
                                    <p:cond delay="1000"/>
                                  </p:stCondLst>
                                  <p:childTnLst>
                                    <p:set>
                                      <p:cBhvr>
                                        <p:cTn id="62"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3000"/>
                            </p:stCondLst>
                            <p:childTnLst>
                              <p:par>
                                <p:cTn id="64" presetID="1" presetClass="exit"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4000"/>
                            </p:stCondLst>
                            <p:childTnLst>
                              <p:par>
                                <p:cTn id="67" presetID="1" presetClass="exit" presetSubtype="0" fill="hold" grpId="0" nodeType="afterEffect">
                                  <p:stCondLst>
                                    <p:cond delay="1000"/>
                                  </p:stCondLst>
                                  <p:childTnLst>
                                    <p:set>
                                      <p:cBhvr>
                                        <p:cTn id="68"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5000"/>
                            </p:stCondLst>
                            <p:childTnLst>
                              <p:par>
                                <p:cTn id="70" presetID="1" presetClass="exit" presetSubtype="0" fill="hold" grpId="0" nodeType="afterEffect">
                                  <p:stCondLst>
                                    <p:cond delay="1000"/>
                                  </p:stCondLst>
                                  <p:childTnLst>
                                    <p:set>
                                      <p:cBhvr>
                                        <p:cTn id="71"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6000"/>
                            </p:stCondLst>
                            <p:childTnLst>
                              <p:par>
                                <p:cTn id="73" presetID="1" presetClass="exit" presetSubtype="0" fill="hold" grpId="0" nodeType="afterEffect">
                                  <p:stCondLst>
                                    <p:cond delay="1000"/>
                                  </p:stCondLst>
                                  <p:childTnLst>
                                    <p:set>
                                      <p:cBhvr>
                                        <p:cTn id="74"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p:stCondLst>
                              <p:cond delay="17000"/>
                            </p:stCondLst>
                            <p:childTnLst>
                              <p:par>
                                <p:cTn id="76" presetID="1" presetClass="exit" presetSubtype="0" fill="hold" grpId="0" nodeType="afterEffect">
                                  <p:stCondLst>
                                    <p:cond delay="1000"/>
                                  </p:stCondLst>
                                  <p:childTnLst>
                                    <p:set>
                                      <p:cBhvr>
                                        <p:cTn id="77"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15816" y="332656"/>
            <a:ext cx="2664512" cy="830997"/>
          </a:xfrm>
          <a:prstGeom prst="rect">
            <a:avLst/>
          </a:prstGeom>
          <a:noFill/>
        </p:spPr>
        <p:txBody>
          <a:bodyPr wrap="none" lIns="91440" tIns="45720" rIns="91440" bIns="45720">
            <a:spAutoFit/>
          </a:bodyPr>
          <a:lstStyle/>
          <a:p>
            <a:pPr algn="ct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العاشر</a:t>
            </a:r>
            <a:endParaRPr lang="en-US" sz="4800" b="1" u="sng" cap="none" spc="0" dirty="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endParaRPr>
          </a:p>
        </p:txBody>
      </p:sp>
      <p:sp>
        <p:nvSpPr>
          <p:cNvPr id="7" name="Rectangle 6"/>
          <p:cNvSpPr/>
          <p:nvPr/>
        </p:nvSpPr>
        <p:spPr>
          <a:xfrm>
            <a:off x="0" y="2492896"/>
            <a:ext cx="8136904" cy="1446550"/>
          </a:xfrm>
          <a:prstGeom prst="rect">
            <a:avLst/>
          </a:prstGeom>
        </p:spPr>
        <p:txBody>
          <a:bodyPr wrap="square">
            <a:spAutoFit/>
          </a:bodyPr>
          <a:lstStyle/>
          <a:p>
            <a:pPr>
              <a:buNone/>
            </a:pPr>
            <a:endParaRPr lang="he-IL" sz="4400" dirty="0" smtClean="0"/>
          </a:p>
          <a:p>
            <a:pPr algn="ctr"/>
            <a:endParaRPr lang="en-US" sz="4400" dirty="0">
              <a:latin typeface="Traditional Arabic" pitchFamily="18" charset="-78"/>
              <a:cs typeface="Traditional Arabic" pitchFamily="18" charset="-78"/>
            </a:endParaRPr>
          </a:p>
        </p:txBody>
      </p:sp>
      <p:sp>
        <p:nvSpPr>
          <p:cNvPr id="9" name="Action Button: Home 8">
            <a:hlinkClick r:id="rId3" action="ppaction://hlinksldjump" highlightClick="1"/>
          </p:cNvPr>
          <p:cNvSpPr/>
          <p:nvPr/>
        </p:nvSpPr>
        <p:spPr>
          <a:xfrm>
            <a:off x="8100392"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عنصر نائب للنص 26"/>
          <p:cNvSpPr>
            <a:spLocks noGrp="1"/>
          </p:cNvSpPr>
          <p:nvPr>
            <p:ph type="body" idx="1"/>
          </p:nvPr>
        </p:nvSpPr>
        <p:spPr>
          <a:xfrm>
            <a:off x="395536" y="1340768"/>
            <a:ext cx="3520440" cy="457200"/>
          </a:xfrm>
        </p:spPr>
        <p:txBody>
          <a:bodyPr>
            <a:normAutofit fontScale="25000" lnSpcReduction="20000"/>
          </a:bodyPr>
          <a:lstStyle/>
          <a:p>
            <a:endParaRPr lang="ar-SA" dirty="0" smtClean="0"/>
          </a:p>
          <a:p>
            <a:r>
              <a:rPr lang="ar-SA" sz="12800" dirty="0" smtClean="0">
                <a:latin typeface="Traditional Arabic" pitchFamily="18" charset="-78"/>
                <a:cs typeface="Traditional Arabic" pitchFamily="18" charset="-78"/>
              </a:rPr>
              <a:t>الدليل</a:t>
            </a:r>
          </a:p>
          <a:p>
            <a:endParaRPr lang="he-IL" dirty="0"/>
          </a:p>
        </p:txBody>
      </p:sp>
      <p:sp>
        <p:nvSpPr>
          <p:cNvPr id="29" name="عنصر نائب للنص 28"/>
          <p:cNvSpPr>
            <a:spLocks noGrp="1"/>
          </p:cNvSpPr>
          <p:nvPr>
            <p:ph type="body" sz="half" idx="3"/>
          </p:nvPr>
        </p:nvSpPr>
        <p:spPr>
          <a:xfrm>
            <a:off x="4860032" y="1340768"/>
            <a:ext cx="3520440" cy="457200"/>
          </a:xfrm>
        </p:spPr>
        <p:txBody>
          <a:bodyPr>
            <a:noAutofit/>
          </a:bodyPr>
          <a:lstStyle/>
          <a:p>
            <a:r>
              <a:rPr lang="ar-SA" sz="3200" dirty="0" smtClean="0">
                <a:latin typeface="Traditional Arabic" pitchFamily="18" charset="-78"/>
                <a:cs typeface="Traditional Arabic" pitchFamily="18" charset="-78"/>
              </a:rPr>
              <a:t>ما تجب ازالة النجاسة عنه</a:t>
            </a:r>
            <a:endParaRPr lang="he-IL" sz="3200" dirty="0">
              <a:latin typeface="Traditional Arabic" pitchFamily="18" charset="-78"/>
            </a:endParaRPr>
          </a:p>
        </p:txBody>
      </p:sp>
      <p:sp>
        <p:nvSpPr>
          <p:cNvPr id="28" name="عنصر نائب للمحتوى 27"/>
          <p:cNvSpPr>
            <a:spLocks noGrp="1"/>
          </p:cNvSpPr>
          <p:nvPr>
            <p:ph sz="quarter" idx="2"/>
          </p:nvPr>
        </p:nvSpPr>
        <p:spPr>
          <a:xfrm>
            <a:off x="323528" y="2348880"/>
            <a:ext cx="4186808" cy="4114800"/>
          </a:xfrm>
        </p:spPr>
        <p:txBody>
          <a:bodyPr/>
          <a:lstStyle/>
          <a:p>
            <a:r>
              <a:rPr lang="ar-SA" dirty="0" smtClean="0">
                <a:latin typeface="Traditional Arabic" pitchFamily="18" charset="-78"/>
                <a:cs typeface="Traditional Arabic" pitchFamily="18" charset="-78"/>
              </a:rPr>
              <a:t>قال رسول الله صلى الله عليه وسلم: إن هذه المساجد لا تصلح لشيء من هذا البول والقذر</a:t>
            </a:r>
          </a:p>
          <a:p>
            <a:r>
              <a:rPr lang="ar-SA" dirty="0" smtClean="0">
                <a:latin typeface="Traditional Arabic" pitchFamily="18" charset="-78"/>
                <a:cs typeface="Traditional Arabic" pitchFamily="18" charset="-78"/>
              </a:rPr>
              <a:t>قال تعالى: وثيابك فطهر</a:t>
            </a:r>
          </a:p>
          <a:p>
            <a:r>
              <a:rPr lang="ar-SA" dirty="0" smtClean="0">
                <a:latin typeface="Traditional Arabic" pitchFamily="18" charset="-78"/>
                <a:cs typeface="Traditional Arabic" pitchFamily="18" charset="-78"/>
              </a:rPr>
              <a:t>قال تعالى: والله يحب المطهرين</a:t>
            </a:r>
            <a:endParaRPr lang="he-IL" dirty="0">
              <a:latin typeface="Traditional Arabic" pitchFamily="18" charset="-78"/>
            </a:endParaRPr>
          </a:p>
        </p:txBody>
      </p:sp>
      <p:sp>
        <p:nvSpPr>
          <p:cNvPr id="50" name="عنصر نائب للمحتوى 49"/>
          <p:cNvSpPr>
            <a:spLocks noGrp="1"/>
          </p:cNvSpPr>
          <p:nvPr>
            <p:ph sz="quarter" idx="4"/>
          </p:nvPr>
        </p:nvSpPr>
        <p:spPr>
          <a:xfrm>
            <a:off x="4139952" y="2204864"/>
            <a:ext cx="3921584" cy="4114800"/>
          </a:xfrm>
        </p:spPr>
        <p:txBody>
          <a:bodyPr>
            <a:normAutofit/>
          </a:bodyPr>
          <a:lstStyle/>
          <a:p>
            <a:r>
              <a:rPr lang="ar-SA" sz="3200" dirty="0" smtClean="0">
                <a:latin typeface="Traditional Arabic" pitchFamily="18" charset="-78"/>
                <a:cs typeface="Traditional Arabic" pitchFamily="18" charset="-78"/>
              </a:rPr>
              <a:t>البدن </a:t>
            </a:r>
          </a:p>
          <a:p>
            <a:r>
              <a:rPr lang="ar-SA" sz="3200" dirty="0" smtClean="0">
                <a:latin typeface="Traditional Arabic" pitchFamily="18" charset="-78"/>
                <a:cs typeface="Traditional Arabic" pitchFamily="18" charset="-78"/>
              </a:rPr>
              <a:t>موضع الصلاة</a:t>
            </a:r>
          </a:p>
          <a:p>
            <a:r>
              <a:rPr lang="ar-SA" sz="3200" dirty="0" smtClean="0">
                <a:latin typeface="Traditional Arabic" pitchFamily="18" charset="-78"/>
                <a:cs typeface="Traditional Arabic" pitchFamily="18" charset="-78"/>
              </a:rPr>
              <a:t>الثياب </a:t>
            </a:r>
          </a:p>
        </p:txBody>
      </p:sp>
      <p:sp>
        <p:nvSpPr>
          <p:cNvPr id="8" name="Slide Number Placeholder 7"/>
          <p:cNvSpPr>
            <a:spLocks noGrp="1"/>
          </p:cNvSpPr>
          <p:nvPr>
            <p:ph type="sldNum" sz="quarter" idx="12"/>
          </p:nvPr>
        </p:nvSpPr>
        <p:spPr/>
        <p:txBody>
          <a:bodyPr/>
          <a:lstStyle/>
          <a:p>
            <a:fld id="{DAF22AC9-109E-4E4D-92F9-530E51D9A3A2}" type="slidenum">
              <a:rPr lang="he-IL" smtClean="0"/>
              <a:pPr/>
              <a:t>18</a:t>
            </a:fld>
            <a:endParaRPr lang="he-IL"/>
          </a:p>
        </p:txBody>
      </p:sp>
      <p:sp>
        <p:nvSpPr>
          <p:cNvPr id="30" name="Rectangle 4"/>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20</a:t>
            </a:r>
            <a:endParaRPr lang="en-US" sz="9600"/>
          </a:p>
        </p:txBody>
      </p:sp>
      <p:sp>
        <p:nvSpPr>
          <p:cNvPr id="31" name="Rectangle 5"/>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19</a:t>
            </a:r>
            <a:endParaRPr lang="en-US" sz="9600" dirty="0"/>
          </a:p>
        </p:txBody>
      </p:sp>
      <p:sp>
        <p:nvSpPr>
          <p:cNvPr id="32" name="Rectangle 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18</a:t>
            </a:r>
            <a:endParaRPr lang="en-US" sz="9600" dirty="0"/>
          </a:p>
        </p:txBody>
      </p:sp>
      <p:sp>
        <p:nvSpPr>
          <p:cNvPr id="33" name="Rectangle 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17</a:t>
            </a:r>
            <a:endParaRPr lang="en-US" sz="9600" dirty="0"/>
          </a:p>
        </p:txBody>
      </p:sp>
      <p:sp>
        <p:nvSpPr>
          <p:cNvPr id="34" name="Rectangle 8"/>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16</a:t>
            </a:r>
            <a:endParaRPr lang="en-US" sz="9600" dirty="0"/>
          </a:p>
        </p:txBody>
      </p:sp>
      <p:sp>
        <p:nvSpPr>
          <p:cNvPr id="35" name="Rectangle 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15</a:t>
            </a:r>
            <a:endParaRPr lang="en-US" sz="9600"/>
          </a:p>
        </p:txBody>
      </p:sp>
      <p:sp>
        <p:nvSpPr>
          <p:cNvPr id="36" name="Rectangle 10"/>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14</a:t>
            </a:r>
            <a:endParaRPr lang="en-US" sz="9600" dirty="0"/>
          </a:p>
        </p:txBody>
      </p:sp>
      <p:sp>
        <p:nvSpPr>
          <p:cNvPr id="37" name="Rectangle 1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13</a:t>
            </a:r>
            <a:endParaRPr lang="en-US" sz="9600" dirty="0"/>
          </a:p>
        </p:txBody>
      </p:sp>
      <p:sp>
        <p:nvSpPr>
          <p:cNvPr id="38" name="Rectangle 1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12</a:t>
            </a:r>
            <a:endParaRPr lang="en-US" sz="9600" dirty="0"/>
          </a:p>
        </p:txBody>
      </p:sp>
      <p:sp>
        <p:nvSpPr>
          <p:cNvPr id="39" name="Rectangle 13"/>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11</a:t>
            </a:r>
            <a:endParaRPr lang="en-US" sz="9600"/>
          </a:p>
        </p:txBody>
      </p:sp>
      <p:sp>
        <p:nvSpPr>
          <p:cNvPr id="40" name="Rectangle 14"/>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10</a:t>
            </a:r>
            <a:endParaRPr lang="en-US" sz="9600"/>
          </a:p>
        </p:txBody>
      </p:sp>
      <p:sp>
        <p:nvSpPr>
          <p:cNvPr id="41" name="Rectangle 15"/>
          <p:cNvSpPr>
            <a:spLocks noChangeArrowheads="1"/>
          </p:cNvSpPr>
          <p:nvPr/>
        </p:nvSpPr>
        <p:spPr bwMode="auto">
          <a:xfrm>
            <a:off x="324644" y="5301208"/>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9</a:t>
            </a:r>
            <a:endParaRPr lang="en-US" sz="9600"/>
          </a:p>
        </p:txBody>
      </p:sp>
      <p:sp>
        <p:nvSpPr>
          <p:cNvPr id="42" name="Rectangle 16"/>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8</a:t>
            </a:r>
            <a:endParaRPr lang="en-US" sz="9600"/>
          </a:p>
        </p:txBody>
      </p:sp>
      <p:sp>
        <p:nvSpPr>
          <p:cNvPr id="43" name="Rectangle 17"/>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7</a:t>
            </a:r>
            <a:endParaRPr lang="en-US" sz="9600"/>
          </a:p>
        </p:txBody>
      </p:sp>
      <p:sp>
        <p:nvSpPr>
          <p:cNvPr id="44" name="Rectangle 18"/>
          <p:cNvSpPr>
            <a:spLocks noChangeArrowheads="1"/>
          </p:cNvSpPr>
          <p:nvPr/>
        </p:nvSpPr>
        <p:spPr bwMode="auto">
          <a:xfrm>
            <a:off x="323528"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6</a:t>
            </a:r>
            <a:endParaRPr lang="en-US" sz="9600"/>
          </a:p>
        </p:txBody>
      </p:sp>
      <p:sp>
        <p:nvSpPr>
          <p:cNvPr id="45" name="Rectangle 19"/>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5</a:t>
            </a:r>
            <a:endParaRPr lang="en-US" sz="9600"/>
          </a:p>
        </p:txBody>
      </p:sp>
      <p:sp>
        <p:nvSpPr>
          <p:cNvPr id="46" name="Rectangle 20"/>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4</a:t>
            </a:r>
            <a:endParaRPr lang="en-US" sz="9600"/>
          </a:p>
        </p:txBody>
      </p:sp>
      <p:sp>
        <p:nvSpPr>
          <p:cNvPr id="47" name="Rectangle 21"/>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3</a:t>
            </a:r>
            <a:endParaRPr lang="en-US" sz="9600"/>
          </a:p>
        </p:txBody>
      </p:sp>
      <p:sp>
        <p:nvSpPr>
          <p:cNvPr id="48" name="Rectangle 22"/>
          <p:cNvSpPr>
            <a:spLocks noChangeArrowheads="1"/>
          </p:cNvSpPr>
          <p:nvPr/>
        </p:nvSpPr>
        <p:spPr bwMode="auto">
          <a:xfrm>
            <a:off x="324644" y="5309057"/>
            <a:ext cx="1943100" cy="14398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a:t>2</a:t>
            </a:r>
            <a:endParaRPr lang="en-US" sz="9600"/>
          </a:p>
        </p:txBody>
      </p:sp>
      <p:sp>
        <p:nvSpPr>
          <p:cNvPr id="49" name="Rectangle 23"/>
          <p:cNvSpPr>
            <a:spLocks noChangeArrowheads="1"/>
          </p:cNvSpPr>
          <p:nvPr/>
        </p:nvSpPr>
        <p:spPr bwMode="auto">
          <a:xfrm>
            <a:off x="324644" y="5309057"/>
            <a:ext cx="1943100" cy="1439863"/>
          </a:xfrm>
          <a:prstGeom prst="rect">
            <a:avLst/>
          </a:prstGeom>
          <a:solidFill>
            <a:schemeClr val="bg1"/>
          </a:solidFill>
          <a:ln>
            <a:solidFill>
              <a:schemeClr val="bg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9600" dirty="0"/>
              <a:t>1</a:t>
            </a:r>
            <a:endParaRPr lang="en-US" sz="9600" dirty="0"/>
          </a:p>
        </p:txBody>
      </p:sp>
    </p:spTree>
    <p:extLst>
      <p:ext uri="{BB962C8B-B14F-4D97-AF65-F5344CB8AC3E}">
        <p14:creationId xmlns:p14="http://schemas.microsoft.com/office/powerpoint/2010/main" val="199493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childTnLst>
                          </p:cTn>
                        </p:par>
                        <p:par>
                          <p:cTn id="16" fill="hold">
                            <p:stCondLst>
                              <p:cond delay="0"/>
                            </p:stCondLst>
                            <p:childTnLst>
                              <p:par>
                                <p:cTn id="17" presetID="1" presetClass="exit" presetSubtype="0" fill="hold" grpId="0" nodeType="afterEffect">
                                  <p:stCondLst>
                                    <p:cond delay="1000"/>
                                  </p:stCondLst>
                                  <p:childTnLst>
                                    <p:set>
                                      <p:cBhvr>
                                        <p:cTn id="18"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19" fill="hold">
                            <p:stCondLst>
                              <p:cond delay="1000"/>
                            </p:stCondLst>
                            <p:childTnLst>
                              <p:par>
                                <p:cTn id="20" presetID="1" presetClass="exit" presetSubtype="0" fill="hold" grpId="0" nodeType="afterEffect">
                                  <p:stCondLst>
                                    <p:cond delay="1000"/>
                                  </p:stCondLst>
                                  <p:childTnLst>
                                    <p:set>
                                      <p:cBhvr>
                                        <p:cTn id="21"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par>
                          <p:cTn id="22" fill="hold">
                            <p:stCondLst>
                              <p:cond delay="2000"/>
                            </p:stCondLst>
                            <p:childTnLst>
                              <p:par>
                                <p:cTn id="23" presetID="1" presetClass="exit" presetSubtype="0" fill="hold" grpId="0" nodeType="afterEffect">
                                  <p:stCondLst>
                                    <p:cond delay="1000"/>
                                  </p:stCondLst>
                                  <p:childTnLst>
                                    <p:set>
                                      <p:cBhvr>
                                        <p:cTn id="24"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5" fill="hold">
                            <p:stCondLst>
                              <p:cond delay="3000"/>
                            </p:stCondLst>
                            <p:childTnLst>
                              <p:par>
                                <p:cTn id="26" presetID="1" presetClass="exit" presetSubtype="0" fill="hold" grpId="0" nodeType="afterEffect">
                                  <p:stCondLst>
                                    <p:cond delay="1000"/>
                                  </p:stCondLst>
                                  <p:childTnLst>
                                    <p:set>
                                      <p:cBhvr>
                                        <p:cTn id="27"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8" fill="hold">
                            <p:stCondLst>
                              <p:cond delay="4000"/>
                            </p:stCondLst>
                            <p:childTnLst>
                              <p:par>
                                <p:cTn id="29" presetID="1" presetClass="exit" presetSubtype="0" fill="hold" grpId="0" nodeType="afterEffect">
                                  <p:stCondLst>
                                    <p:cond delay="1000"/>
                                  </p:stCondLst>
                                  <p:childTnLst>
                                    <p:set>
                                      <p:cBhvr>
                                        <p:cTn id="30"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p:stCondLst>
                              <p:cond delay="5000"/>
                            </p:stCondLst>
                            <p:childTnLst>
                              <p:par>
                                <p:cTn id="32" presetID="1" presetClass="exit" presetSubtype="0" fill="hold" grpId="0" nodeType="afterEffect">
                                  <p:stCondLst>
                                    <p:cond delay="1000"/>
                                  </p:stCondLst>
                                  <p:childTnLst>
                                    <p:set>
                                      <p:cBhvr>
                                        <p:cTn id="33"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4" fill="hold">
                            <p:stCondLst>
                              <p:cond delay="6000"/>
                            </p:stCondLst>
                            <p:childTnLst>
                              <p:par>
                                <p:cTn id="35" presetID="1" presetClass="exit" presetSubtype="0" fill="hold" grpId="0" nodeType="afterEffect">
                                  <p:stCondLst>
                                    <p:cond delay="1000"/>
                                  </p:stCondLst>
                                  <p:childTnLst>
                                    <p:set>
                                      <p:cBhvr>
                                        <p:cTn id="36"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7" fill="hold">
                            <p:stCondLst>
                              <p:cond delay="7000"/>
                            </p:stCondLst>
                            <p:childTnLst>
                              <p:par>
                                <p:cTn id="38" presetID="1" presetClass="exit" presetSubtype="0" fill="hold" grpId="0" nodeType="afterEffect">
                                  <p:stCondLst>
                                    <p:cond delay="1000"/>
                                  </p:stCondLst>
                                  <p:childTnLst>
                                    <p:set>
                                      <p:cBhvr>
                                        <p:cTn id="39"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0" fill="hold">
                            <p:stCondLst>
                              <p:cond delay="8000"/>
                            </p:stCondLst>
                            <p:childTnLst>
                              <p:par>
                                <p:cTn id="41" presetID="1" presetClass="exit" presetSubtype="0" fill="hold" grpId="0" nodeType="afterEffect">
                                  <p:stCondLst>
                                    <p:cond delay="1000"/>
                                  </p:stCondLst>
                                  <p:childTnLst>
                                    <p:set>
                                      <p:cBhvr>
                                        <p:cTn id="42"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p:stCondLst>
                              <p:cond delay="9000"/>
                            </p:stCondLst>
                            <p:childTnLst>
                              <p:par>
                                <p:cTn id="44" presetID="1" presetClass="exit" presetSubtype="0" fill="hold" grpId="0" nodeType="afterEffect">
                                  <p:stCondLst>
                                    <p:cond delay="1000"/>
                                  </p:stCondLst>
                                  <p:childTnLst>
                                    <p:set>
                                      <p:cBhvr>
                                        <p:cTn id="45"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p:stCondLst>
                              <p:cond delay="10000"/>
                            </p:stCondLst>
                            <p:childTnLst>
                              <p:par>
                                <p:cTn id="47" presetID="1" presetClass="exit" presetSubtype="0" fill="hold" grpId="0" nodeType="afterEffect">
                                  <p:stCondLst>
                                    <p:cond delay="1000"/>
                                  </p:stCondLst>
                                  <p:childTnLst>
                                    <p:set>
                                      <p:cBhvr>
                                        <p:cTn id="48"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p:stCondLst>
                              <p:cond delay="11000"/>
                            </p:stCondLst>
                            <p:childTnLst>
                              <p:par>
                                <p:cTn id="50" presetID="1" presetClass="exit" presetSubtype="0" fill="hold" grpId="0" nodeType="afterEffect">
                                  <p:stCondLst>
                                    <p:cond delay="1000"/>
                                  </p:stCondLst>
                                  <p:childTnLst>
                                    <p:set>
                                      <p:cBhvr>
                                        <p:cTn id="51"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p:stCondLst>
                              <p:cond delay="12000"/>
                            </p:stCondLst>
                            <p:childTnLst>
                              <p:par>
                                <p:cTn id="53" presetID="1" presetClass="exit" presetSubtype="0" fill="hold" grpId="0" nodeType="afterEffect">
                                  <p:stCondLst>
                                    <p:cond delay="1000"/>
                                  </p:stCondLst>
                                  <p:childTnLst>
                                    <p:set>
                                      <p:cBhvr>
                                        <p:cTn id="54"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p:stCondLst>
                              <p:cond delay="13000"/>
                            </p:stCondLst>
                            <p:childTnLst>
                              <p:par>
                                <p:cTn id="56" presetID="1" presetClass="exit" presetSubtype="0" fill="hold" grpId="0" nodeType="afterEffect">
                                  <p:stCondLst>
                                    <p:cond delay="1000"/>
                                  </p:stCondLst>
                                  <p:childTnLst>
                                    <p:set>
                                      <p:cBhvr>
                                        <p:cTn id="57"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14000"/>
                            </p:stCondLst>
                            <p:childTnLst>
                              <p:par>
                                <p:cTn id="59" presetID="1" presetClass="exit" presetSubtype="0" fill="hold" grpId="0" nodeType="afterEffect">
                                  <p:stCondLst>
                                    <p:cond delay="1000"/>
                                  </p:stCondLst>
                                  <p:childTnLst>
                                    <p:set>
                                      <p:cBhvr>
                                        <p:cTn id="60"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15000"/>
                            </p:stCondLst>
                            <p:childTnLst>
                              <p:par>
                                <p:cTn id="62" presetID="1" presetClass="exit" presetSubtype="0" fill="hold" grpId="0" nodeType="afterEffect">
                                  <p:stCondLst>
                                    <p:cond delay="1000"/>
                                  </p:stCondLst>
                                  <p:childTnLst>
                                    <p:set>
                                      <p:cBhvr>
                                        <p:cTn id="63"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16000"/>
                            </p:stCondLst>
                            <p:childTnLst>
                              <p:par>
                                <p:cTn id="65" presetID="1" presetClass="exit" presetSubtype="0" fill="hold" grpId="0" nodeType="afterEffect">
                                  <p:stCondLst>
                                    <p:cond delay="1000"/>
                                  </p:stCondLst>
                                  <p:childTnLst>
                                    <p:set>
                                      <p:cBhvr>
                                        <p:cTn id="6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7000"/>
                            </p:stCondLst>
                            <p:childTnLst>
                              <p:par>
                                <p:cTn id="68" presetID="1" presetClass="exit" presetSubtype="0" fill="hold" grpId="0" nodeType="afterEffect">
                                  <p:stCondLst>
                                    <p:cond delay="1000"/>
                                  </p:stCondLst>
                                  <p:childTnLst>
                                    <p:set>
                                      <p:cBhvr>
                                        <p:cTn id="69"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الحادي عشر</a:t>
            </a:r>
          </a:p>
        </p:txBody>
      </p:sp>
      <p:sp>
        <p:nvSpPr>
          <p:cNvPr id="6" name="Action Button: Home 5">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AF22AC9-109E-4E4D-92F9-530E51D9A3A2}" type="slidenum">
              <a:rPr lang="he-IL" smtClean="0"/>
              <a:pPr/>
              <a:t>19</a:t>
            </a:fld>
            <a:endParaRPr lang="he-IL"/>
          </a:p>
        </p:txBody>
      </p:sp>
      <p:sp>
        <p:nvSpPr>
          <p:cNvPr id="8" name="Rectangle 4"/>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9" name="Rectangle 5"/>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0" name="Rectangle 6"/>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1" name="Rectangle 7"/>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2" name="Rectangle 8"/>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3" name="Rectangle 9"/>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4" name="Rectangle 10"/>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5" name="Rectangle 11"/>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6" name="Rectangle 12"/>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7" name="Rectangle 13"/>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8" name="Rectangle 14"/>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9" name="Rectangle 15"/>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0" name="Rectangle 16"/>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1" name="Rectangle 17"/>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2" name="Rectangle 18"/>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3" name="Rectangle 19"/>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4" name="Rectangle 20"/>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5" name="Rectangle 21"/>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6" name="Rectangle 22"/>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7" name="Rectangle 23"/>
          <p:cNvSpPr>
            <a:spLocks noChangeArrowheads="1"/>
          </p:cNvSpPr>
          <p:nvPr/>
        </p:nvSpPr>
        <p:spPr bwMode="auto">
          <a:xfrm>
            <a:off x="1043608" y="2996952"/>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
        <p:nvSpPr>
          <p:cNvPr id="31" name="مستطيل 30"/>
          <p:cNvSpPr/>
          <p:nvPr/>
        </p:nvSpPr>
        <p:spPr>
          <a:xfrm>
            <a:off x="2339752" y="1772816"/>
            <a:ext cx="6804248" cy="3785652"/>
          </a:xfrm>
          <a:prstGeom prst="rect">
            <a:avLst/>
          </a:prstGeom>
        </p:spPr>
        <p:txBody>
          <a:bodyPr wrap="square">
            <a:spAutoFit/>
          </a:bodyPr>
          <a:lstStyle/>
          <a:p>
            <a:pPr>
              <a:buNone/>
            </a:pPr>
            <a:r>
              <a:rPr lang="ar-SA" sz="4000" dirty="0" smtClean="0">
                <a:latin typeface="Traditional Arabic" pitchFamily="18" charset="-78"/>
                <a:cs typeface="Traditional Arabic" pitchFamily="18" charset="-78"/>
              </a:rPr>
              <a:t>ضع علامة صح امام كل عبارة لها </a:t>
            </a:r>
            <a:r>
              <a:rPr lang="ar-SA" sz="4000" dirty="0" smtClean="0">
                <a:latin typeface="Traditional Arabic" pitchFamily="18" charset="-78"/>
                <a:cs typeface="Traditional Arabic" pitchFamily="18" charset="-78"/>
              </a:rPr>
              <a:t>ارتباط </a:t>
            </a:r>
            <a:r>
              <a:rPr lang="ar-SA" sz="4000" dirty="0" smtClean="0">
                <a:latin typeface="Traditional Arabic" pitchFamily="18" charset="-78"/>
                <a:cs typeface="Traditional Arabic" pitchFamily="18" charset="-78"/>
              </a:rPr>
              <a:t>بصورة الكعبة.</a:t>
            </a:r>
          </a:p>
          <a:p>
            <a:pPr>
              <a:buNone/>
            </a:pPr>
            <a:r>
              <a:rPr lang="ar-SA" sz="4000" dirty="0" smtClean="0">
                <a:latin typeface="Traditional Arabic" pitchFamily="18" charset="-78"/>
                <a:cs typeface="Traditional Arabic" pitchFamily="18" charset="-78"/>
              </a:rPr>
              <a:t>- تقع في مكة </a:t>
            </a:r>
            <a:r>
              <a:rPr lang="ar-SA" sz="4000" dirty="0" err="1" smtClean="0">
                <a:latin typeface="Traditional Arabic" pitchFamily="18" charset="-78"/>
                <a:cs typeface="Traditional Arabic" pitchFamily="18" charset="-78"/>
              </a:rPr>
              <a:t>المكرمة.</a:t>
            </a:r>
            <a:r>
              <a:rPr lang="ar-SA" sz="4000" dirty="0" smtClean="0">
                <a:latin typeface="Traditional Arabic" pitchFamily="18" charset="-78"/>
                <a:cs typeface="Traditional Arabic" pitchFamily="18" charset="-78"/>
              </a:rPr>
              <a:t> </a:t>
            </a:r>
            <a:r>
              <a:rPr lang="ar-SA" sz="4000" dirty="0" err="1" smtClean="0">
                <a:latin typeface="Traditional Arabic" pitchFamily="18" charset="-78"/>
                <a:cs typeface="Traditional Arabic" pitchFamily="18" charset="-78"/>
              </a:rPr>
              <a:t>(   )</a:t>
            </a:r>
            <a:endParaRPr lang="ar-SA" sz="4000" dirty="0" smtClean="0">
              <a:latin typeface="Traditional Arabic" pitchFamily="18" charset="-78"/>
              <a:cs typeface="Traditional Arabic" pitchFamily="18" charset="-78"/>
            </a:endParaRPr>
          </a:p>
          <a:p>
            <a:pPr>
              <a:buFontTx/>
              <a:buChar char="-"/>
            </a:pPr>
            <a:r>
              <a:rPr lang="ar-SA" sz="4000" dirty="0" smtClean="0">
                <a:latin typeface="Traditional Arabic" pitchFamily="18" charset="-78"/>
                <a:cs typeface="Traditional Arabic" pitchFamily="18" charset="-78"/>
              </a:rPr>
              <a:t>قبلة </a:t>
            </a:r>
            <a:r>
              <a:rPr lang="ar-SA" sz="4000" dirty="0" err="1" smtClean="0">
                <a:latin typeface="Traditional Arabic" pitchFamily="18" charset="-78"/>
                <a:cs typeface="Traditional Arabic" pitchFamily="18" charset="-78"/>
              </a:rPr>
              <a:t>المسلمين.</a:t>
            </a:r>
            <a:r>
              <a:rPr lang="ar-SA" sz="4000" dirty="0" smtClean="0">
                <a:latin typeface="Traditional Arabic" pitchFamily="18" charset="-78"/>
                <a:cs typeface="Traditional Arabic" pitchFamily="18" charset="-78"/>
              </a:rPr>
              <a:t>        </a:t>
            </a:r>
            <a:r>
              <a:rPr lang="ar-SA" sz="4000" dirty="0" err="1" smtClean="0">
                <a:latin typeface="Traditional Arabic" pitchFamily="18" charset="-78"/>
                <a:cs typeface="Traditional Arabic" pitchFamily="18" charset="-78"/>
              </a:rPr>
              <a:t>(    )</a:t>
            </a:r>
            <a:endParaRPr lang="ar-SA" sz="4000" dirty="0" smtClean="0">
              <a:latin typeface="Traditional Arabic" pitchFamily="18" charset="-78"/>
              <a:cs typeface="Traditional Arabic" pitchFamily="18" charset="-78"/>
            </a:endParaRPr>
          </a:p>
          <a:p>
            <a:pPr>
              <a:buFontTx/>
              <a:buChar char="-"/>
            </a:pPr>
            <a:r>
              <a:rPr lang="ar-SA" sz="4000" dirty="0" smtClean="0">
                <a:latin typeface="Traditional Arabic" pitchFamily="18" charset="-78"/>
                <a:cs typeface="Traditional Arabic" pitchFamily="18" charset="-78"/>
              </a:rPr>
              <a:t>تقع في المدينة </a:t>
            </a:r>
            <a:r>
              <a:rPr lang="ar-SA" sz="4000" dirty="0" err="1" smtClean="0">
                <a:latin typeface="Traditional Arabic" pitchFamily="18" charset="-78"/>
                <a:cs typeface="Traditional Arabic" pitchFamily="18" charset="-78"/>
              </a:rPr>
              <a:t>المنورة.</a:t>
            </a:r>
            <a:r>
              <a:rPr lang="ar-SA" sz="4000" dirty="0" smtClean="0">
                <a:latin typeface="Traditional Arabic" pitchFamily="18" charset="-78"/>
                <a:cs typeface="Traditional Arabic" pitchFamily="18" charset="-78"/>
              </a:rPr>
              <a:t>  </a:t>
            </a:r>
            <a:r>
              <a:rPr lang="ar-SA" sz="4000" dirty="0" err="1"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a:t>
            </a:r>
          </a:p>
          <a:p>
            <a:endParaRPr lang="ar-SA" sz="4000" dirty="0" smtClean="0"/>
          </a:p>
        </p:txBody>
      </p:sp>
      <p:pic>
        <p:nvPicPr>
          <p:cNvPr id="28" name="صورة 27" descr="kml,.png"/>
          <p:cNvPicPr>
            <a:picLocks noChangeAspect="1"/>
          </p:cNvPicPr>
          <p:nvPr/>
        </p:nvPicPr>
        <p:blipFill>
          <a:blip r:embed="rId4" cstate="print"/>
          <a:stretch>
            <a:fillRect/>
          </a:stretch>
        </p:blipFill>
        <p:spPr>
          <a:xfrm>
            <a:off x="683568" y="2636912"/>
            <a:ext cx="230505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4348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par>
                          <p:cTn id="12" fill="hold">
                            <p:stCondLst>
                              <p:cond delay="0"/>
                            </p:stCondLst>
                            <p:childTnLst>
                              <p:par>
                                <p:cTn id="13" presetID="1" presetClass="exit" presetSubtype="0" fill="hold" grpId="0" nodeType="afterEffect">
                                  <p:stCondLst>
                                    <p:cond delay="1000"/>
                                  </p:stCondLst>
                                  <p:childTnLst>
                                    <p:set>
                                      <p:cBhvr>
                                        <p:cTn id="14"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5" fill="hold">
                            <p:stCondLst>
                              <p:cond delay="1000"/>
                            </p:stCondLst>
                            <p:childTnLst>
                              <p:par>
                                <p:cTn id="16" presetID="1" presetClass="exit" presetSubtype="0" fill="hold" grpId="0" nodeType="afterEffect">
                                  <p:stCondLst>
                                    <p:cond delay="1000"/>
                                  </p:stCondLst>
                                  <p:childTnLst>
                                    <p:set>
                                      <p:cBhvr>
                                        <p:cTn id="1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hammer.wav"/>
                                        </p:tgtEl>
                                      </p:cMediaNode>
                                    </p:audio>
                                  </p:subTnLst>
                                </p:cTn>
                              </p:par>
                            </p:childTnLst>
                          </p:cTn>
                        </p:par>
                        <p:par>
                          <p:cTn id="18" fill="hold">
                            <p:stCondLst>
                              <p:cond delay="2000"/>
                            </p:stCondLst>
                            <p:childTnLst>
                              <p:par>
                                <p:cTn id="19" presetID="1" presetClass="exit" presetSubtype="0" fill="hold" grpId="0" nodeType="afterEffect">
                                  <p:stCondLst>
                                    <p:cond delay="1000"/>
                                  </p:stCondLst>
                                  <p:childTnLst>
                                    <p:set>
                                      <p:cBhvr>
                                        <p:cTn id="2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1" fill="hold">
                            <p:stCondLst>
                              <p:cond delay="3000"/>
                            </p:stCondLst>
                            <p:childTnLst>
                              <p:par>
                                <p:cTn id="22" presetID="1" presetClass="exit" presetSubtype="0" fill="hold" grpId="0" nodeType="afterEffect">
                                  <p:stCondLst>
                                    <p:cond delay="1000"/>
                                  </p:stCondLst>
                                  <p:childTnLst>
                                    <p:set>
                                      <p:cBhvr>
                                        <p:cTn id="23"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4" fill="hold">
                            <p:stCondLst>
                              <p:cond delay="4000"/>
                            </p:stCondLst>
                            <p:childTnLst>
                              <p:par>
                                <p:cTn id="25" presetID="1" presetClass="exit" presetSubtype="0" fill="hold" grpId="0" nodeType="afterEffect">
                                  <p:stCondLst>
                                    <p:cond delay="1000"/>
                                  </p:stCondLst>
                                  <p:childTnLst>
                                    <p:set>
                                      <p:cBhvr>
                                        <p:cTn id="26"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5000"/>
                            </p:stCondLst>
                            <p:childTnLst>
                              <p:par>
                                <p:cTn id="28" presetID="1" presetClass="exit" presetSubtype="0" fill="hold" grpId="0" nodeType="afterEffect">
                                  <p:stCondLst>
                                    <p:cond delay="1000"/>
                                  </p:stCondLst>
                                  <p:childTnLst>
                                    <p:set>
                                      <p:cBhvr>
                                        <p:cTn id="29"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6000"/>
                            </p:stCondLst>
                            <p:childTnLst>
                              <p:par>
                                <p:cTn id="31" presetID="1" presetClass="exit" presetSubtype="0" fill="hold" grpId="0" nodeType="afterEffect">
                                  <p:stCondLst>
                                    <p:cond delay="1000"/>
                                  </p:stCondLst>
                                  <p:childTnLst>
                                    <p:set>
                                      <p:cBhvr>
                                        <p:cTn id="32"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7000"/>
                            </p:stCondLst>
                            <p:childTnLst>
                              <p:par>
                                <p:cTn id="34" presetID="1" presetClass="exit" presetSubtype="0" fill="hold" grpId="0" nodeType="afterEffect">
                                  <p:stCondLst>
                                    <p:cond delay="1000"/>
                                  </p:stCondLst>
                                  <p:childTnLst>
                                    <p:set>
                                      <p:cBhvr>
                                        <p:cTn id="35"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8000"/>
                            </p:stCondLst>
                            <p:childTnLst>
                              <p:par>
                                <p:cTn id="37" presetID="1" presetClass="exit" presetSubtype="0" fill="hold" grpId="0" nodeType="afterEffect">
                                  <p:stCondLst>
                                    <p:cond delay="1000"/>
                                  </p:stCondLst>
                                  <p:childTnLst>
                                    <p:set>
                                      <p:cBhvr>
                                        <p:cTn id="38"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9000"/>
                            </p:stCondLst>
                            <p:childTnLst>
                              <p:par>
                                <p:cTn id="40" presetID="1" presetClass="exit" presetSubtype="0" fill="hold" grpId="0" nodeType="afterEffect">
                                  <p:stCondLst>
                                    <p:cond delay="1000"/>
                                  </p:stCondLst>
                                  <p:childTnLst>
                                    <p:set>
                                      <p:cBhvr>
                                        <p:cTn id="41"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10000"/>
                            </p:stCondLst>
                            <p:childTnLst>
                              <p:par>
                                <p:cTn id="43" presetID="1" presetClass="exit" presetSubtype="0" fill="hold" grpId="0" nodeType="afterEffect">
                                  <p:stCondLst>
                                    <p:cond delay="1000"/>
                                  </p:stCondLst>
                                  <p:childTnLst>
                                    <p:set>
                                      <p:cBhvr>
                                        <p:cTn id="44"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11000"/>
                            </p:stCondLst>
                            <p:childTnLst>
                              <p:par>
                                <p:cTn id="46" presetID="1" presetClass="exit" presetSubtype="0" fill="hold" grpId="0" nodeType="afterEffect">
                                  <p:stCondLst>
                                    <p:cond delay="1000"/>
                                  </p:stCondLst>
                                  <p:childTnLst>
                                    <p:set>
                                      <p:cBhvr>
                                        <p:cTn id="47"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12000"/>
                            </p:stCondLst>
                            <p:childTnLst>
                              <p:par>
                                <p:cTn id="49" presetID="1" presetClass="exit" presetSubtype="0" fill="hold" grpId="0" nodeType="afterEffect">
                                  <p:stCondLst>
                                    <p:cond delay="1000"/>
                                  </p:stCondLst>
                                  <p:childTnLst>
                                    <p:set>
                                      <p:cBhvr>
                                        <p:cTn id="50"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13000"/>
                            </p:stCondLst>
                            <p:childTnLst>
                              <p:par>
                                <p:cTn id="52" presetID="1" presetClass="exit" presetSubtype="0" fill="hold" grpId="0" nodeType="afterEffect">
                                  <p:stCondLst>
                                    <p:cond delay="1000"/>
                                  </p:stCondLst>
                                  <p:childTnLst>
                                    <p:set>
                                      <p:cBhvr>
                                        <p:cTn id="53"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14000"/>
                            </p:stCondLst>
                            <p:childTnLst>
                              <p:par>
                                <p:cTn id="55" presetID="1" presetClass="exit" presetSubtype="0" fill="hold" grpId="0" nodeType="afterEffect">
                                  <p:stCondLst>
                                    <p:cond delay="1000"/>
                                  </p:stCondLst>
                                  <p:childTnLst>
                                    <p:set>
                                      <p:cBhvr>
                                        <p:cTn id="56"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5000"/>
                            </p:stCondLst>
                            <p:childTnLst>
                              <p:par>
                                <p:cTn id="58" presetID="1" presetClass="exit" presetSubtype="0" fill="hold" grpId="0" nodeType="afterEffect">
                                  <p:stCondLst>
                                    <p:cond delay="1000"/>
                                  </p:stCondLst>
                                  <p:childTnLst>
                                    <p:set>
                                      <p:cBhvr>
                                        <p:cTn id="59"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6000"/>
                            </p:stCondLst>
                            <p:childTnLst>
                              <p:par>
                                <p:cTn id="61" presetID="1" presetClass="exit" presetSubtype="0" fill="hold" grpId="0" nodeType="afterEffect">
                                  <p:stCondLst>
                                    <p:cond delay="1000"/>
                                  </p:stCondLst>
                                  <p:childTnLst>
                                    <p:set>
                                      <p:cBhvr>
                                        <p:cTn id="62"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7000"/>
                            </p:stCondLst>
                            <p:childTnLst>
                              <p:par>
                                <p:cTn id="64" presetID="1" presetClass="exit" presetSubtype="0" fill="hold" grpId="0" nodeType="afterEffect">
                                  <p:stCondLst>
                                    <p:cond delay="1000"/>
                                  </p:stCondLst>
                                  <p:childTnLst>
                                    <p:set>
                                      <p:cBhvr>
                                        <p:cTn id="65"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תוכן 9"/>
          <p:cNvSpPr>
            <a:spLocks noGrp="1"/>
          </p:cNvSpPr>
          <p:nvPr>
            <p:ph idx="1"/>
          </p:nvPr>
        </p:nvSpPr>
        <p:spPr>
          <a:xfrm>
            <a:off x="428596" y="1643050"/>
            <a:ext cx="8229600" cy="4525963"/>
          </a:xfrm>
        </p:spPr>
        <p:txBody>
          <a:bodyPr/>
          <a:lstStyle/>
          <a:p>
            <a:pPr algn="ctr">
              <a:lnSpc>
                <a:spcPct val="150000"/>
              </a:lnSpc>
              <a:buFont typeface="Wingdings" pitchFamily="2" charset="2"/>
              <a:buChar char="Ø"/>
            </a:pPr>
            <a:r>
              <a:rPr lang="ar-SA" b="1" dirty="0" smtClean="0">
                <a:cs typeface="Traditional Arabic" pitchFamily="2" charset="-78"/>
              </a:rPr>
              <a:t>اسم الفعالية: </a:t>
            </a:r>
            <a:r>
              <a:rPr lang="ar-SA" dirty="0" smtClean="0">
                <a:cs typeface="Traditional Arabic" pitchFamily="2" charset="-78"/>
              </a:rPr>
              <a:t>مكعبات التربية الاسلامية</a:t>
            </a:r>
          </a:p>
          <a:p>
            <a:pPr algn="ctr">
              <a:lnSpc>
                <a:spcPct val="150000"/>
              </a:lnSpc>
              <a:buFont typeface="Wingdings" pitchFamily="2" charset="2"/>
              <a:buChar char="Ø"/>
            </a:pPr>
            <a:r>
              <a:rPr lang="ar-SA" b="1" dirty="0" smtClean="0">
                <a:cs typeface="Traditional Arabic" pitchFamily="2" charset="-78"/>
              </a:rPr>
              <a:t>موضوع الفعالية:</a:t>
            </a:r>
            <a:r>
              <a:rPr lang="ar-SA" dirty="0" smtClean="0">
                <a:cs typeface="Traditional Arabic" pitchFamily="2" charset="-78"/>
              </a:rPr>
              <a:t> شروط صحة الصلاة.</a:t>
            </a:r>
          </a:p>
          <a:p>
            <a:pPr algn="ctr">
              <a:lnSpc>
                <a:spcPct val="150000"/>
              </a:lnSpc>
              <a:buFont typeface="Wingdings" pitchFamily="2" charset="2"/>
              <a:buChar char="Ø"/>
            </a:pPr>
            <a:r>
              <a:rPr lang="ar-SA" b="1" dirty="0" smtClean="0">
                <a:cs typeface="Traditional Arabic" pitchFamily="2" charset="-78"/>
              </a:rPr>
              <a:t>جمهور الهدف: </a:t>
            </a:r>
            <a:r>
              <a:rPr lang="ar-SA" dirty="0" smtClean="0">
                <a:cs typeface="Traditional Arabic" pitchFamily="2" charset="-78"/>
              </a:rPr>
              <a:t>طلاب الصف الخامس.</a:t>
            </a:r>
          </a:p>
          <a:p>
            <a:pPr algn="ctr">
              <a:lnSpc>
                <a:spcPct val="150000"/>
              </a:lnSpc>
              <a:buFont typeface="Wingdings" pitchFamily="2" charset="2"/>
              <a:buChar char="Ø"/>
            </a:pPr>
            <a:r>
              <a:rPr lang="ar-SA" b="1" dirty="0" smtClean="0">
                <a:cs typeface="Traditional Arabic" pitchFamily="2" charset="-78"/>
              </a:rPr>
              <a:t>مدة الفعالية:</a:t>
            </a:r>
            <a:r>
              <a:rPr lang="ar-SA" dirty="0" smtClean="0">
                <a:cs typeface="Traditional Arabic" pitchFamily="2" charset="-78"/>
              </a:rPr>
              <a:t> 15-20 دقيقة سير الدرس، حيث أن هذه الفعالية معده كفعالية </a:t>
            </a:r>
            <a:r>
              <a:rPr lang="ar-SA" dirty="0" err="1" smtClean="0">
                <a:cs typeface="Traditional Arabic" pitchFamily="2" charset="-78"/>
              </a:rPr>
              <a:t>اثراية</a:t>
            </a:r>
            <a:r>
              <a:rPr lang="ar-SA" dirty="0" smtClean="0">
                <a:cs typeface="Traditional Arabic" pitchFamily="2" charset="-78"/>
              </a:rPr>
              <a:t> لما سيق من </a:t>
            </a:r>
            <a:r>
              <a:rPr lang="ar-SA" dirty="0" err="1" smtClean="0">
                <a:cs typeface="Traditional Arabic" pitchFamily="2" charset="-78"/>
              </a:rPr>
              <a:t>تمهيد</a:t>
            </a:r>
            <a:r>
              <a:rPr lang="ar-SA" dirty="0" err="1"/>
              <a:t> </a:t>
            </a:r>
            <a:r>
              <a:rPr lang="ar-SA" dirty="0" smtClean="0">
                <a:latin typeface="Traditional Arabic" pitchFamily="18" charset="-78"/>
                <a:cs typeface="Traditional Arabic" pitchFamily="18" charset="-78"/>
              </a:rPr>
              <a:t>(من خلال الفعالية  سيتعلمون الماد تحقيقه لهذا الدرس</a:t>
            </a:r>
            <a:r>
              <a:rPr lang="ar-SA" dirty="0" err="1" smtClean="0">
                <a:latin typeface="Traditional Arabic" pitchFamily="18" charset="-78"/>
                <a:cs typeface="Traditional Arabic" pitchFamily="18" charset="-78"/>
              </a:rPr>
              <a:t>)</a:t>
            </a:r>
            <a:endParaRPr lang="ar-SA" dirty="0" smtClean="0">
              <a:latin typeface="Traditional Arabic" pitchFamily="18" charset="-78"/>
              <a:cs typeface="Traditional Arabic" pitchFamily="18" charset="-78"/>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pPr/>
              <a:t>2</a:t>
            </a:fld>
            <a:endParaRPr lang="he-IL"/>
          </a:p>
        </p:txBody>
      </p:sp>
      <p:sp>
        <p:nvSpPr>
          <p:cNvPr id="9" name="כותרת 8"/>
          <p:cNvSpPr>
            <a:spLocks noGrp="1"/>
          </p:cNvSpPr>
          <p:nvPr>
            <p:ph type="title"/>
          </p:nvPr>
        </p:nvSpPr>
        <p:spPr>
          <a:xfrm>
            <a:off x="500034" y="357174"/>
            <a:ext cx="8229600" cy="1143000"/>
          </a:xfrm>
        </p:spPr>
        <p:txBody>
          <a:bodyPr>
            <a:normAutofit/>
          </a:bodyPr>
          <a:lstStyle/>
          <a:p>
            <a:pPr algn="ctr"/>
            <a:r>
              <a:rPr lang="ar-SA" sz="5400" dirty="0" smtClean="0">
                <a:ln>
                  <a:solidFill>
                    <a:schemeClr val="tx1">
                      <a:lumMod val="85000"/>
                      <a:lumOff val="15000"/>
                    </a:schemeClr>
                  </a:solidFill>
                </a:ln>
                <a:solidFill>
                  <a:schemeClr val="accent1">
                    <a:lumMod val="75000"/>
                  </a:schemeClr>
                </a:solidFill>
                <a:cs typeface="Andalus" pitchFamily="2" charset="-78"/>
              </a:rPr>
              <a:t>مكعبات </a:t>
            </a:r>
            <a:r>
              <a:rPr lang="ar-SA" sz="5400" dirty="0" smtClean="0">
                <a:ln>
                  <a:solidFill>
                    <a:schemeClr val="tx1">
                      <a:lumMod val="85000"/>
                      <a:lumOff val="15000"/>
                    </a:schemeClr>
                  </a:solidFill>
                </a:ln>
                <a:solidFill>
                  <a:schemeClr val="accent1">
                    <a:lumMod val="75000"/>
                  </a:schemeClr>
                </a:solidFill>
                <a:cs typeface="Andalus" pitchFamily="2" charset="-78"/>
              </a:rPr>
              <a:t>التربية الإسلامية</a:t>
            </a:r>
            <a:endParaRPr lang="he-IL" sz="5400" dirty="0">
              <a:ln>
                <a:solidFill>
                  <a:schemeClr val="tx1">
                    <a:lumMod val="85000"/>
                    <a:lumOff val="15000"/>
                  </a:schemeClr>
                </a:solidFill>
              </a:ln>
              <a:solidFill>
                <a:schemeClr val="accent1">
                  <a:lumMod val="75000"/>
                </a:schemeClr>
              </a:solidFill>
            </a:endParaRPr>
          </a:p>
        </p:txBody>
      </p:sp>
      <p:pic>
        <p:nvPicPr>
          <p:cNvPr id="1026" name="Picture 2" descr="http://www.aghandoura.com/NEWWASSAEL/8.files/image002.jpg"/>
          <p:cNvPicPr>
            <a:picLocks noChangeAspect="1" noChangeArrowheads="1"/>
          </p:cNvPicPr>
          <p:nvPr/>
        </p:nvPicPr>
        <p:blipFill>
          <a:blip r:embed="rId2" cstate="print"/>
          <a:srcRect/>
          <a:stretch>
            <a:fillRect/>
          </a:stretch>
        </p:blipFill>
        <p:spPr bwMode="auto">
          <a:xfrm>
            <a:off x="285720" y="285728"/>
            <a:ext cx="1643074" cy="1771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0">
                                            <p:txEl>
                                              <p:pRg st="0" end="0"/>
                                            </p:txEl>
                                          </p:spTgt>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0">
                                            <p:txEl>
                                              <p:pRg st="1" end="1"/>
                                            </p:txEl>
                                          </p:spTgt>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0">
                                            <p:txEl>
                                              <p:pRg st="2" end="2"/>
                                            </p:txEl>
                                          </p:spTgt>
                                        </p:tgtEl>
                                      </p:cBhvr>
                                    </p:animEffect>
                                  </p:childTnLst>
                                </p:cTn>
                              </p:par>
                            </p:childTnLst>
                          </p:cTn>
                        </p:par>
                        <p:par>
                          <p:cTn id="30" fill="hold">
                            <p:stCondLst>
                              <p:cond delay="4000"/>
                            </p:stCondLst>
                            <p:childTnLst>
                              <p:par>
                                <p:cTn id="31" presetID="55" presetClass="entr" presetSubtype="0" fill="hold" grpId="0" nodeType="after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 calcmode="lin" valueType="num">
                                      <p:cBhvr>
                                        <p:cTn id="33"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276873"/>
            <a:ext cx="8768077" cy="3960439"/>
          </a:xfrm>
        </p:spPr>
        <p:txBody>
          <a:bodyPr>
            <a:normAutofit/>
          </a:bodyPr>
          <a:lstStyle/>
          <a:p>
            <a:pPr>
              <a:buFontTx/>
              <a:buChar char="-"/>
            </a:pPr>
            <a:r>
              <a:rPr lang="ar-SA" sz="3200" dirty="0" smtClean="0">
                <a:latin typeface="Traditional Arabic" pitchFamily="18" charset="-78"/>
                <a:cs typeface="Traditional Arabic" pitchFamily="18" charset="-78"/>
              </a:rPr>
              <a:t>يستقبل المسلمون عند اداء الصلاة </a:t>
            </a:r>
            <a:r>
              <a:rPr lang="ar-SA" sz="3200" dirty="0" err="1" smtClean="0">
                <a:latin typeface="Traditional Arabic" pitchFamily="18" charset="-78"/>
                <a:cs typeface="Traditional Arabic" pitchFamily="18" charset="-78"/>
              </a:rPr>
              <a:t>القبلة،و</a:t>
            </a:r>
            <a:r>
              <a:rPr lang="ar-SA" sz="3200" dirty="0" smtClean="0">
                <a:latin typeface="Traditional Arabic" pitchFamily="18" charset="-78"/>
                <a:cs typeface="Traditional Arabic" pitchFamily="18" charset="-78"/>
              </a:rPr>
              <a:t> هي الكعبة المشرفة</a:t>
            </a:r>
            <a:r>
              <a:rPr lang="ar-SA" sz="3200" dirty="0" smtClean="0">
                <a:latin typeface="Traditional Arabic" pitchFamily="18" charset="-78"/>
                <a:cs typeface="Traditional Arabic" pitchFamily="18" charset="-78"/>
              </a:rPr>
              <a:t>، بالتعاون مع زملائك اذكر بعض الطرق لمعرفة القبلة</a:t>
            </a:r>
            <a:endParaRPr lang="ar-SA" sz="3200" b="1" dirty="0" smtClean="0">
              <a:latin typeface="Traditional Arabic" pitchFamily="18" charset="-78"/>
              <a:cs typeface="Traditional Arabic" pitchFamily="18" charset="-78"/>
            </a:endParaRPr>
          </a:p>
          <a:p>
            <a:pPr marL="109728" indent="0">
              <a:lnSpc>
                <a:spcPct val="150000"/>
              </a:lnSpc>
              <a:buNone/>
            </a:pPr>
            <a:endParaRPr lang="en-US" sz="2800" dirty="0">
              <a:latin typeface="Traditional Arabic" pitchFamily="18" charset="-78"/>
              <a:cs typeface="Traditional Arabic" pitchFamily="18" charset="-78"/>
            </a:endParaRPr>
          </a:p>
        </p:txBody>
      </p:sp>
      <p:sp>
        <p:nvSpPr>
          <p:cNvPr id="6" name="Slide Number Placeholder 5"/>
          <p:cNvSpPr>
            <a:spLocks noGrp="1"/>
          </p:cNvSpPr>
          <p:nvPr>
            <p:ph type="sldNum" sz="quarter" idx="12"/>
          </p:nvPr>
        </p:nvSpPr>
        <p:spPr/>
        <p:txBody>
          <a:bodyPr/>
          <a:lstStyle/>
          <a:p>
            <a:fld id="{DAF22AC9-109E-4E4D-92F9-530E51D9A3A2}" type="slidenum">
              <a:rPr lang="he-IL" smtClean="0"/>
              <a:pPr/>
              <a:t>20</a:t>
            </a:fld>
            <a:endParaRPr lang="he-IL"/>
          </a:p>
        </p:txBody>
      </p:sp>
      <p:sp>
        <p:nvSpPr>
          <p:cNvPr id="4" name="Rectangle 3"/>
          <p:cNvSpPr/>
          <p:nvPr/>
        </p:nvSpPr>
        <p:spPr>
          <a:xfrm>
            <a:off x="-16899"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الثاني عشر</a:t>
            </a:r>
          </a:p>
        </p:txBody>
      </p:sp>
      <p:sp>
        <p:nvSpPr>
          <p:cNvPr id="5" name="Action Button: Home 4">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4"/>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20</a:t>
            </a:r>
            <a:endParaRPr lang="en-US" sz="9600" dirty="0"/>
          </a:p>
        </p:txBody>
      </p:sp>
      <p:sp>
        <p:nvSpPr>
          <p:cNvPr id="28" name="Rectangle 5"/>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19</a:t>
            </a:r>
            <a:endParaRPr lang="en-US" sz="9600"/>
          </a:p>
        </p:txBody>
      </p:sp>
      <p:sp>
        <p:nvSpPr>
          <p:cNvPr id="29" name="Rectangle 6"/>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18</a:t>
            </a:r>
            <a:endParaRPr lang="en-US" sz="9600" dirty="0"/>
          </a:p>
        </p:txBody>
      </p:sp>
      <p:sp>
        <p:nvSpPr>
          <p:cNvPr id="30" name="Rectangle 7"/>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17</a:t>
            </a:r>
            <a:endParaRPr lang="en-US" sz="9600"/>
          </a:p>
        </p:txBody>
      </p:sp>
      <p:sp>
        <p:nvSpPr>
          <p:cNvPr id="31" name="Rectangle 8"/>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16</a:t>
            </a:r>
            <a:endParaRPr lang="en-US" sz="9600" dirty="0"/>
          </a:p>
        </p:txBody>
      </p:sp>
      <p:sp>
        <p:nvSpPr>
          <p:cNvPr id="32" name="Rectangle 9"/>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15</a:t>
            </a:r>
            <a:endParaRPr lang="en-US" sz="9600"/>
          </a:p>
        </p:txBody>
      </p:sp>
      <p:sp>
        <p:nvSpPr>
          <p:cNvPr id="33" name="Rectangle 10"/>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14</a:t>
            </a:r>
            <a:endParaRPr lang="en-US" sz="9600" dirty="0"/>
          </a:p>
        </p:txBody>
      </p:sp>
      <p:sp>
        <p:nvSpPr>
          <p:cNvPr id="34" name="Rectangle 11"/>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13</a:t>
            </a:r>
            <a:endParaRPr lang="en-US" sz="9600" dirty="0"/>
          </a:p>
        </p:txBody>
      </p:sp>
      <p:sp>
        <p:nvSpPr>
          <p:cNvPr id="35" name="Rectangle 12"/>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12</a:t>
            </a:r>
            <a:endParaRPr lang="en-US" sz="9600" dirty="0"/>
          </a:p>
        </p:txBody>
      </p:sp>
      <p:sp>
        <p:nvSpPr>
          <p:cNvPr id="36" name="Rectangle 13"/>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11</a:t>
            </a:r>
            <a:endParaRPr lang="en-US" sz="9600" dirty="0"/>
          </a:p>
        </p:txBody>
      </p:sp>
      <p:sp>
        <p:nvSpPr>
          <p:cNvPr id="37" name="Rectangle 14"/>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10</a:t>
            </a:r>
            <a:endParaRPr lang="en-US" sz="9600" dirty="0"/>
          </a:p>
        </p:txBody>
      </p:sp>
      <p:sp>
        <p:nvSpPr>
          <p:cNvPr id="38" name="Rectangle 15"/>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9</a:t>
            </a:r>
            <a:endParaRPr lang="en-US" sz="9600"/>
          </a:p>
        </p:txBody>
      </p:sp>
      <p:sp>
        <p:nvSpPr>
          <p:cNvPr id="39" name="Rectangle 16"/>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8</a:t>
            </a:r>
            <a:endParaRPr lang="en-US" sz="9600"/>
          </a:p>
        </p:txBody>
      </p:sp>
      <p:sp>
        <p:nvSpPr>
          <p:cNvPr id="40" name="Rectangle 17"/>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7</a:t>
            </a:r>
            <a:endParaRPr lang="en-US" sz="9600"/>
          </a:p>
        </p:txBody>
      </p:sp>
      <p:sp>
        <p:nvSpPr>
          <p:cNvPr id="41" name="Rectangle 18"/>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6</a:t>
            </a:r>
            <a:endParaRPr lang="en-US" sz="9600"/>
          </a:p>
        </p:txBody>
      </p:sp>
      <p:sp>
        <p:nvSpPr>
          <p:cNvPr id="42" name="Rectangle 19"/>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5</a:t>
            </a:r>
            <a:endParaRPr lang="en-US" sz="9600"/>
          </a:p>
        </p:txBody>
      </p:sp>
      <p:sp>
        <p:nvSpPr>
          <p:cNvPr id="43" name="Rectangle 20"/>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dirty="0"/>
              <a:t>4</a:t>
            </a:r>
            <a:endParaRPr lang="en-US" sz="9600" dirty="0"/>
          </a:p>
        </p:txBody>
      </p:sp>
      <p:sp>
        <p:nvSpPr>
          <p:cNvPr id="44" name="Rectangle 21"/>
          <p:cNvSpPr>
            <a:spLocks noChangeArrowheads="1"/>
          </p:cNvSpPr>
          <p:nvPr/>
        </p:nvSpPr>
        <p:spPr bwMode="auto">
          <a:xfrm>
            <a:off x="826468"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3</a:t>
            </a:r>
            <a:endParaRPr lang="en-US" sz="9600"/>
          </a:p>
        </p:txBody>
      </p:sp>
      <p:sp>
        <p:nvSpPr>
          <p:cNvPr id="45" name="Rectangle 22"/>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2</a:t>
            </a:r>
            <a:endParaRPr lang="en-US" sz="9600"/>
          </a:p>
        </p:txBody>
      </p:sp>
      <p:sp>
        <p:nvSpPr>
          <p:cNvPr id="46" name="Rectangle 23"/>
          <p:cNvSpPr>
            <a:spLocks noChangeArrowheads="1"/>
          </p:cNvSpPr>
          <p:nvPr/>
        </p:nvSpPr>
        <p:spPr bwMode="auto">
          <a:xfrm>
            <a:off x="827584" y="3573016"/>
            <a:ext cx="1943100" cy="14398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SA" sz="9600"/>
              <a:t>1</a:t>
            </a:r>
            <a:endParaRPr lang="en-US" sz="9600"/>
          </a:p>
        </p:txBody>
      </p:sp>
    </p:spTree>
    <p:extLst>
      <p:ext uri="{BB962C8B-B14F-4D97-AF65-F5344CB8AC3E}">
        <p14:creationId xmlns:p14="http://schemas.microsoft.com/office/powerpoint/2010/main" val="2101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hammer.wav"/>
                                        </p:tgtEl>
                                      </p:cMediaNode>
                                    </p:audio>
                                  </p:subTnLst>
                                </p:cTn>
                              </p:par>
                            </p:childTnLst>
                          </p:cTn>
                        </p:par>
                        <p:par>
                          <p:cTn id="18" fill="hold">
                            <p:stCondLst>
                              <p:cond delay="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1" fill="hold">
                            <p:stCondLst>
                              <p:cond delay="1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4" fill="hold">
                            <p:stCondLst>
                              <p:cond delay="2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3000"/>
                            </p:stCondLst>
                            <p:childTnLst>
                              <p:par>
                                <p:cTn id="28" presetID="1" presetClass="exit" presetSubtype="0" fill="hold" grpId="0" nodeType="afterEffect">
                                  <p:stCondLst>
                                    <p:cond delay="1000"/>
                                  </p:stCondLst>
                                  <p:childTnLst>
                                    <p:set>
                                      <p:cBhvr>
                                        <p:cTn id="29"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4000"/>
                            </p:stCondLst>
                            <p:childTnLst>
                              <p:par>
                                <p:cTn id="31" presetID="1" presetClass="exit" presetSubtype="0" fill="hold" grpId="0" nodeType="afterEffect">
                                  <p:stCondLst>
                                    <p:cond delay="1000"/>
                                  </p:stCondLst>
                                  <p:childTnLst>
                                    <p:set>
                                      <p:cBhvr>
                                        <p:cTn id="32"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5000"/>
                            </p:stCondLst>
                            <p:childTnLst>
                              <p:par>
                                <p:cTn id="34" presetID="1" presetClass="exit" presetSubtype="0" fill="hold" grpId="0" nodeType="afterEffect">
                                  <p:stCondLst>
                                    <p:cond delay="1000"/>
                                  </p:stCondLst>
                                  <p:childTnLst>
                                    <p:set>
                                      <p:cBhvr>
                                        <p:cTn id="35"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6000"/>
                            </p:stCondLst>
                            <p:childTnLst>
                              <p:par>
                                <p:cTn id="37" presetID="1" presetClass="exit" presetSubtype="0" fill="hold" grpId="0" nodeType="afterEffect">
                                  <p:stCondLst>
                                    <p:cond delay="1000"/>
                                  </p:stCondLst>
                                  <p:childTnLst>
                                    <p:set>
                                      <p:cBhvr>
                                        <p:cTn id="38"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7000"/>
                            </p:stCondLst>
                            <p:childTnLst>
                              <p:par>
                                <p:cTn id="40" presetID="1" presetClass="exit" presetSubtype="0" fill="hold" grpId="0" nodeType="afterEffect">
                                  <p:stCondLst>
                                    <p:cond delay="1000"/>
                                  </p:stCondLst>
                                  <p:childTnLst>
                                    <p:set>
                                      <p:cBhvr>
                                        <p:cTn id="41"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8000"/>
                            </p:stCondLst>
                            <p:childTnLst>
                              <p:par>
                                <p:cTn id="43" presetID="1" presetClass="exit" presetSubtype="0" fill="hold" grpId="0" nodeType="afterEffect">
                                  <p:stCondLst>
                                    <p:cond delay="1000"/>
                                  </p:stCondLst>
                                  <p:childTnLst>
                                    <p:set>
                                      <p:cBhvr>
                                        <p:cTn id="44"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9000"/>
                            </p:stCondLst>
                            <p:childTnLst>
                              <p:par>
                                <p:cTn id="46" presetID="1" presetClass="exit" presetSubtype="0" fill="hold" grpId="0" nodeType="afterEffect">
                                  <p:stCondLst>
                                    <p:cond delay="1000"/>
                                  </p:stCondLst>
                                  <p:childTnLst>
                                    <p:set>
                                      <p:cBhvr>
                                        <p:cTn id="47"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10000"/>
                            </p:stCondLst>
                            <p:childTnLst>
                              <p:par>
                                <p:cTn id="49" presetID="1" presetClass="exit" presetSubtype="0" fill="hold" grpId="0" nodeType="afterEffect">
                                  <p:stCondLst>
                                    <p:cond delay="1000"/>
                                  </p:stCondLst>
                                  <p:childTnLst>
                                    <p:set>
                                      <p:cBhvr>
                                        <p:cTn id="50"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11000"/>
                            </p:stCondLst>
                            <p:childTnLst>
                              <p:par>
                                <p:cTn id="52" presetID="1" presetClass="exit" presetSubtype="0" fill="hold" grpId="0" nodeType="afterEffect">
                                  <p:stCondLst>
                                    <p:cond delay="1000"/>
                                  </p:stCondLst>
                                  <p:childTnLst>
                                    <p:set>
                                      <p:cBhvr>
                                        <p:cTn id="53"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12000"/>
                            </p:stCondLst>
                            <p:childTnLst>
                              <p:par>
                                <p:cTn id="55" presetID="1" presetClass="exit" presetSubtype="0" fill="hold" grpId="0" nodeType="afterEffect">
                                  <p:stCondLst>
                                    <p:cond delay="1000"/>
                                  </p:stCondLst>
                                  <p:childTnLst>
                                    <p:set>
                                      <p:cBhvr>
                                        <p:cTn id="56"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3000"/>
                            </p:stCondLst>
                            <p:childTnLst>
                              <p:par>
                                <p:cTn id="58" presetID="1" presetClass="exit" presetSubtype="0" fill="hold" grpId="0" nodeType="afterEffect">
                                  <p:stCondLst>
                                    <p:cond delay="1000"/>
                                  </p:stCondLst>
                                  <p:childTnLst>
                                    <p:set>
                                      <p:cBhvr>
                                        <p:cTn id="59"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4000"/>
                            </p:stCondLst>
                            <p:childTnLst>
                              <p:par>
                                <p:cTn id="61" presetID="1" presetClass="exit"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5000"/>
                            </p:stCondLst>
                            <p:childTnLst>
                              <p:par>
                                <p:cTn id="64" presetID="1" presetClass="exit" presetSubtype="0" fill="hold" grpId="0" nodeType="afterEffect">
                                  <p:stCondLst>
                                    <p:cond delay="1000"/>
                                  </p:stCondLst>
                                  <p:childTnLst>
                                    <p:set>
                                      <p:cBhvr>
                                        <p:cTn id="6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6000"/>
                            </p:stCondLst>
                            <p:childTnLst>
                              <p:par>
                                <p:cTn id="67" presetID="1" presetClass="exit" presetSubtype="0" fill="hold" grpId="0" nodeType="afterEffect">
                                  <p:stCondLst>
                                    <p:cond delay="1000"/>
                                  </p:stCondLst>
                                  <p:childTnLst>
                                    <p:set>
                                      <p:cBhvr>
                                        <p:cTn id="68"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7000"/>
                            </p:stCondLst>
                            <p:childTnLst>
                              <p:par>
                                <p:cTn id="70" presetID="1" presetClass="exit" presetSubtype="0" fill="hold" grpId="0" nodeType="afterEffect">
                                  <p:stCondLst>
                                    <p:cond delay="1000"/>
                                  </p:stCondLst>
                                  <p:childTnLst>
                                    <p:set>
                                      <p:cBhvr>
                                        <p:cTn id="71"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891369"/>
            <a:ext cx="8768076" cy="1609069"/>
          </a:xfrm>
        </p:spPr>
        <p:txBody>
          <a:bodyPr>
            <a:normAutofit fontScale="92500" lnSpcReduction="20000"/>
          </a:bodyPr>
          <a:lstStyle/>
          <a:p>
            <a:pPr>
              <a:buNone/>
            </a:pPr>
            <a:r>
              <a:rPr lang="ar-SA" sz="4000" dirty="0" smtClean="0">
                <a:latin typeface="Traditional Arabic" pitchFamily="18" charset="-78"/>
                <a:cs typeface="Traditional Arabic" pitchFamily="18" charset="-78"/>
              </a:rPr>
              <a:t>اقترح حلا واحدا لكل من مخالفة ما يلي.</a:t>
            </a:r>
          </a:p>
          <a:p>
            <a:pPr marL="514350" indent="-514350">
              <a:buAutoNum type="arabic1Minus"/>
            </a:pPr>
            <a:r>
              <a:rPr lang="ar-SA" sz="4000" dirty="0" smtClean="0">
                <a:latin typeface="Traditional Arabic" pitchFamily="18" charset="-78"/>
                <a:cs typeface="Traditional Arabic" pitchFamily="18" charset="-78"/>
              </a:rPr>
              <a:t>لبس السراويل القصيرة التي فوق الركبة، والصلاة فيها.</a:t>
            </a:r>
          </a:p>
          <a:p>
            <a:pPr marL="514350" indent="-514350">
              <a:buAutoNum type="arabic1Minus"/>
            </a:pPr>
            <a:r>
              <a:rPr lang="ar-SA" sz="4000" dirty="0" smtClean="0">
                <a:latin typeface="Traditional Arabic" pitchFamily="18" charset="-78"/>
                <a:cs typeface="Traditional Arabic" pitchFamily="18" charset="-78"/>
              </a:rPr>
              <a:t> تأخير بعض الناس لصلاة الفجر.</a:t>
            </a:r>
          </a:p>
          <a:p>
            <a:pPr marL="109728" indent="0">
              <a:buNone/>
            </a:pPr>
            <a:endParaRPr lang="en-US" dirty="0"/>
          </a:p>
        </p:txBody>
      </p:sp>
      <p:sp>
        <p:nvSpPr>
          <p:cNvPr id="6" name="Slide Number Placeholder 5"/>
          <p:cNvSpPr>
            <a:spLocks noGrp="1"/>
          </p:cNvSpPr>
          <p:nvPr>
            <p:ph type="sldNum" sz="quarter" idx="12"/>
          </p:nvPr>
        </p:nvSpPr>
        <p:spPr/>
        <p:txBody>
          <a:bodyPr/>
          <a:lstStyle/>
          <a:p>
            <a:fld id="{DAF22AC9-109E-4E4D-92F9-530E51D9A3A2}" type="slidenum">
              <a:rPr lang="he-IL" smtClean="0"/>
              <a:pPr/>
              <a:t>21</a:t>
            </a:fld>
            <a:endParaRPr lang="he-IL"/>
          </a:p>
        </p:txBody>
      </p:sp>
      <p:sp>
        <p:nvSpPr>
          <p:cNvPr id="4" name="Rectangle 3"/>
          <p:cNvSpPr/>
          <p:nvPr/>
        </p:nvSpPr>
        <p:spPr>
          <a:xfrm>
            <a:off x="-16899" y="-1835"/>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الثالث عشر</a:t>
            </a:r>
          </a:p>
        </p:txBody>
      </p:sp>
      <p:sp>
        <p:nvSpPr>
          <p:cNvPr id="5" name="Action Button: Home 4">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4"/>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28" name="Rectangle 5"/>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29" name="Rectangle 6"/>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30" name="Rectangle 7"/>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31" name="Rectangle 8"/>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32" name="Rectangle 9"/>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33" name="Rectangle 10"/>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34" name="Rectangle 11"/>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35" name="Rectangle 12"/>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36" name="Rectangle 13"/>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37" name="Rectangle 14"/>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38" name="Rectangle 15"/>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39" name="Rectangle 16"/>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40" name="Rectangle 17"/>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41" name="Rectangle 18"/>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42" name="Rectangle 19"/>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43" name="Rectangle 20"/>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44" name="Rectangle 21"/>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45" name="Rectangle 22"/>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46" name="Rectangle 23"/>
          <p:cNvSpPr>
            <a:spLocks noChangeArrowheads="1"/>
          </p:cNvSpPr>
          <p:nvPr/>
        </p:nvSpPr>
        <p:spPr bwMode="auto">
          <a:xfrm>
            <a:off x="312532" y="3561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42323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15"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000"/>
                            </p:stCondLst>
                            <p:childTnLst>
                              <p:par>
                                <p:cTn id="23" presetID="15"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0"/>
                            </p:stCondLst>
                            <p:childTnLst>
                              <p:par>
                                <p:cTn id="34" presetID="1" presetClass="exit" presetSubtype="0" fill="hold" grpId="0" nodeType="afterEffect">
                                  <p:stCondLst>
                                    <p:cond delay="1000"/>
                                  </p:stCondLst>
                                  <p:childTnLst>
                                    <p:set>
                                      <p:cBhvr>
                                        <p:cTn id="35"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1000"/>
                            </p:stCondLst>
                            <p:childTnLst>
                              <p:par>
                                <p:cTn id="37" presetID="1" presetClass="exit" presetSubtype="0" fill="hold" grpId="0" nodeType="afterEffect">
                                  <p:stCondLst>
                                    <p:cond delay="1000"/>
                                  </p:stCondLst>
                                  <p:childTnLst>
                                    <p:set>
                                      <p:cBhvr>
                                        <p:cTn id="38"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2000"/>
                            </p:stCondLst>
                            <p:childTnLst>
                              <p:par>
                                <p:cTn id="40" presetID="1" presetClass="exit" presetSubtype="0" fill="hold" grpId="0" nodeType="afterEffect">
                                  <p:stCondLst>
                                    <p:cond delay="1000"/>
                                  </p:stCondLst>
                                  <p:childTnLst>
                                    <p:set>
                                      <p:cBhvr>
                                        <p:cTn id="41"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3000"/>
                            </p:stCondLst>
                            <p:childTnLst>
                              <p:par>
                                <p:cTn id="43" presetID="1" presetClass="exit" presetSubtype="0" fill="hold" grpId="0" nodeType="afterEffect">
                                  <p:stCondLst>
                                    <p:cond delay="1000"/>
                                  </p:stCondLst>
                                  <p:childTnLst>
                                    <p:set>
                                      <p:cBhvr>
                                        <p:cTn id="44"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4000"/>
                            </p:stCondLst>
                            <p:childTnLst>
                              <p:par>
                                <p:cTn id="46" presetID="1" presetClass="exit" presetSubtype="0" fill="hold" grpId="0" nodeType="afterEffect">
                                  <p:stCondLst>
                                    <p:cond delay="1000"/>
                                  </p:stCondLst>
                                  <p:childTnLst>
                                    <p:set>
                                      <p:cBhvr>
                                        <p:cTn id="47"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5000"/>
                            </p:stCondLst>
                            <p:childTnLst>
                              <p:par>
                                <p:cTn id="49" presetID="1" presetClass="exit" presetSubtype="0" fill="hold" grpId="0" nodeType="afterEffect">
                                  <p:stCondLst>
                                    <p:cond delay="1000"/>
                                  </p:stCondLst>
                                  <p:childTnLst>
                                    <p:set>
                                      <p:cBhvr>
                                        <p:cTn id="50"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6000"/>
                            </p:stCondLst>
                            <p:childTnLst>
                              <p:par>
                                <p:cTn id="52" presetID="1" presetClass="exit" presetSubtype="0" fill="hold" grpId="0" nodeType="afterEffect">
                                  <p:stCondLst>
                                    <p:cond delay="1000"/>
                                  </p:stCondLst>
                                  <p:childTnLst>
                                    <p:set>
                                      <p:cBhvr>
                                        <p:cTn id="53"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7000"/>
                            </p:stCondLst>
                            <p:childTnLst>
                              <p:par>
                                <p:cTn id="55" presetID="1" presetClass="exit" presetSubtype="0" fill="hold" grpId="0" nodeType="afterEffect">
                                  <p:stCondLst>
                                    <p:cond delay="1000"/>
                                  </p:stCondLst>
                                  <p:childTnLst>
                                    <p:set>
                                      <p:cBhvr>
                                        <p:cTn id="56"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8000"/>
                            </p:stCondLst>
                            <p:childTnLst>
                              <p:par>
                                <p:cTn id="58" presetID="1" presetClass="exit" presetSubtype="0" fill="hold" grpId="0" nodeType="afterEffect">
                                  <p:stCondLst>
                                    <p:cond delay="1000"/>
                                  </p:stCondLst>
                                  <p:childTnLst>
                                    <p:set>
                                      <p:cBhvr>
                                        <p:cTn id="59"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9000"/>
                            </p:stCondLst>
                            <p:childTnLst>
                              <p:par>
                                <p:cTn id="61" presetID="1" presetClass="exit" presetSubtype="0" fill="hold" grpId="0" nodeType="afterEffect">
                                  <p:stCondLst>
                                    <p:cond delay="1000"/>
                                  </p:stCondLst>
                                  <p:childTnLst>
                                    <p:set>
                                      <p:cBhvr>
                                        <p:cTn id="62"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0000"/>
                            </p:stCondLst>
                            <p:childTnLst>
                              <p:par>
                                <p:cTn id="64" presetID="1" presetClass="exit" presetSubtype="0" fill="hold" grpId="0" nodeType="afterEffect">
                                  <p:stCondLst>
                                    <p:cond delay="1000"/>
                                  </p:stCondLst>
                                  <p:childTnLst>
                                    <p:set>
                                      <p:cBhvr>
                                        <p:cTn id="65"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1000"/>
                            </p:stCondLst>
                            <p:childTnLst>
                              <p:par>
                                <p:cTn id="67" presetID="1" presetClass="exit"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2000"/>
                            </p:stCondLst>
                            <p:childTnLst>
                              <p:par>
                                <p:cTn id="70" presetID="1" presetClass="exit" presetSubtype="0" fill="hold" grpId="0" nodeType="afterEffect">
                                  <p:stCondLst>
                                    <p:cond delay="1000"/>
                                  </p:stCondLst>
                                  <p:childTnLst>
                                    <p:set>
                                      <p:cBhvr>
                                        <p:cTn id="71"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3000"/>
                            </p:stCondLst>
                            <p:childTnLst>
                              <p:par>
                                <p:cTn id="73" presetID="1" presetClass="exit" presetSubtype="0" fill="hold" grpId="0" nodeType="afterEffect">
                                  <p:stCondLst>
                                    <p:cond delay="1000"/>
                                  </p:stCondLst>
                                  <p:childTnLst>
                                    <p:set>
                                      <p:cBhvr>
                                        <p:cTn id="74"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p:stCondLst>
                              <p:cond delay="14000"/>
                            </p:stCondLst>
                            <p:childTnLst>
                              <p:par>
                                <p:cTn id="76" presetID="1" presetClass="exit" presetSubtype="0" fill="hold" grpId="0" nodeType="afterEffect">
                                  <p:stCondLst>
                                    <p:cond delay="1000"/>
                                  </p:stCondLst>
                                  <p:childTnLst>
                                    <p:set>
                                      <p:cBhvr>
                                        <p:cTn id="77"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p:stCondLst>
                              <p:cond delay="15000"/>
                            </p:stCondLst>
                            <p:childTnLst>
                              <p:par>
                                <p:cTn id="79" presetID="1" presetClass="exit" presetSubtype="0" fill="hold" grpId="0" nodeType="afterEffect">
                                  <p:stCondLst>
                                    <p:cond delay="1000"/>
                                  </p:stCondLst>
                                  <p:childTnLst>
                                    <p:set>
                                      <p:cBhvr>
                                        <p:cTn id="80"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p:stCondLst>
                              <p:cond delay="16000"/>
                            </p:stCondLst>
                            <p:childTnLst>
                              <p:par>
                                <p:cTn id="82" presetID="1" presetClass="exit" presetSubtype="0" fill="hold" grpId="0" nodeType="afterEffect">
                                  <p:stCondLst>
                                    <p:cond delay="1000"/>
                                  </p:stCondLst>
                                  <p:childTnLst>
                                    <p:set>
                                      <p:cBhvr>
                                        <p:cTn id="83"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4" fill="hold">
                            <p:stCondLst>
                              <p:cond delay="17000"/>
                            </p:stCondLst>
                            <p:childTnLst>
                              <p:par>
                                <p:cTn id="85" presetID="1" presetClass="exit" presetSubtype="0" fill="hold" grpId="0" nodeType="afterEffect">
                                  <p:stCondLst>
                                    <p:cond delay="1000"/>
                                  </p:stCondLst>
                                  <p:childTnLst>
                                    <p:set>
                                      <p:cBhvr>
                                        <p:cTn id="86"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5656" y="2060848"/>
            <a:ext cx="7149480" cy="1653904"/>
          </a:xfrm>
        </p:spPr>
        <p:txBody>
          <a:bodyPr>
            <a:normAutofit/>
          </a:bodyPr>
          <a:lstStyle/>
          <a:p>
            <a:pPr marL="514350" indent="-514350">
              <a:buNone/>
            </a:pPr>
            <a:r>
              <a:rPr lang="ar-SA" sz="4000" dirty="0" smtClean="0">
                <a:latin typeface="Traditional Arabic" pitchFamily="18" charset="-78"/>
                <a:cs typeface="Traditional Arabic" pitchFamily="18" charset="-78"/>
              </a:rPr>
              <a:t>كيف تتصرف اذا وجد أثر نجاسة في </a:t>
            </a:r>
            <a:r>
              <a:rPr lang="ar-SA" sz="4000" dirty="0" err="1" smtClean="0">
                <a:latin typeface="Traditional Arabic" pitchFamily="18" charset="-78"/>
                <a:cs typeface="Traditional Arabic" pitchFamily="18" charset="-78"/>
              </a:rPr>
              <a:t>المصلى؟</a:t>
            </a:r>
            <a:endParaRPr lang="ar-SA" sz="4000" dirty="0" smtClean="0">
              <a:latin typeface="Traditional Arabic" pitchFamily="18" charset="-78"/>
              <a:cs typeface="Traditional Arabic" pitchFamily="18" charset="-78"/>
            </a:endParaRPr>
          </a:p>
          <a:p>
            <a:pPr marL="109728" indent="0">
              <a:buNone/>
            </a:pPr>
            <a:endParaRPr lang="en-US" dirty="0"/>
          </a:p>
        </p:txBody>
      </p:sp>
      <p:sp>
        <p:nvSpPr>
          <p:cNvPr id="6" name="Slide Number Placeholder 5"/>
          <p:cNvSpPr>
            <a:spLocks noGrp="1"/>
          </p:cNvSpPr>
          <p:nvPr>
            <p:ph type="sldNum" sz="quarter" idx="12"/>
          </p:nvPr>
        </p:nvSpPr>
        <p:spPr/>
        <p:txBody>
          <a:bodyPr/>
          <a:lstStyle/>
          <a:p>
            <a:fld id="{DAF22AC9-109E-4E4D-92F9-530E51D9A3A2}" type="slidenum">
              <a:rPr lang="he-IL" smtClean="0"/>
              <a:pPr/>
              <a:t>22</a:t>
            </a:fld>
            <a:endParaRPr lang="he-IL"/>
          </a:p>
        </p:txBody>
      </p:sp>
      <p:sp>
        <p:nvSpPr>
          <p:cNvPr id="4" name="Rectangle 3"/>
          <p:cNvSpPr/>
          <p:nvPr/>
        </p:nvSpPr>
        <p:spPr>
          <a:xfrm>
            <a:off x="-16899" y="-1835"/>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الرابع عشر</a:t>
            </a:r>
          </a:p>
        </p:txBody>
      </p:sp>
      <p:sp>
        <p:nvSpPr>
          <p:cNvPr id="7" name="Action Button: Home 6">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4"/>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9" name="Rectangle 5"/>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0" name="Rectangle 6"/>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1" name="Rectangle 7"/>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2" name="Rectangle 8"/>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3" name="Rectangle 9"/>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4" name="Rectangle 10"/>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5" name="Rectangle 11"/>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6" name="Rectangle 12"/>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7" name="Rectangle 13"/>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8" name="Rectangle 14"/>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9" name="Rectangle 15"/>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0" name="Rectangle 16"/>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1" name="Rectangle 17"/>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2" name="Rectangle 18"/>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3" name="Rectangle 19"/>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4" name="Rectangle 20"/>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5" name="Rectangle 21"/>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6" name="Rectangle 22"/>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7" name="Rectangle 23"/>
          <p:cNvSpPr>
            <a:spLocks noChangeArrowheads="1"/>
          </p:cNvSpPr>
          <p:nvPr/>
        </p:nvSpPr>
        <p:spPr bwMode="auto">
          <a:xfrm>
            <a:off x="323528" y="404961"/>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42241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4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
                                            <p:txEl>
                                              <p:pRg st="0" end="0"/>
                                            </p:txEl>
                                          </p:spTgt>
                                        </p:tgtEl>
                                        <p:attrNameLst>
                                          <p:attrName>ppt_w</p:attrName>
                                        </p:attrNameLst>
                                      </p:cBhvr>
                                    </p:anim>
                                    <p:anim by="(#ppt_w*0.50)" calcmode="lin" valueType="num">
                                      <p:cBhvr>
                                        <p:cTn id="15" dur="500" decel="50000" autoRev="1" fill="hold">
                                          <p:stCondLst>
                                            <p:cond delay="0"/>
                                          </p:stCondLst>
                                        </p:cTn>
                                        <p:tgtEl>
                                          <p:spTgt spid="2">
                                            <p:txEl>
                                              <p:pRg st="0" end="0"/>
                                            </p:txEl>
                                          </p:spTgt>
                                        </p:tgtEl>
                                        <p:attrNameLst>
                                          <p:attrName>ppt_x</p:attrName>
                                        </p:attrNameLst>
                                      </p:cBhvr>
                                    </p:anim>
                                    <p:anim from="(-#ppt_h/2)" to="(#ppt_y)" calcmode="lin" valueType="num">
                                      <p:cBhvr>
                                        <p:cTn id="16" dur="1000" fill="hold">
                                          <p:stCondLst>
                                            <p:cond delay="0"/>
                                          </p:stCondLst>
                                        </p:cTn>
                                        <p:tgtEl>
                                          <p:spTgt spid="2">
                                            <p:txEl>
                                              <p:pRg st="0" end="0"/>
                                            </p:txEl>
                                          </p:spTgt>
                                        </p:tgtEl>
                                        <p:attrNameLst>
                                          <p:attrName>ppt_y</p:attrName>
                                        </p:attrNameLst>
                                      </p:cBhvr>
                                    </p:anim>
                                    <p:animRot by="21600000">
                                      <p:cBhvr>
                                        <p:cTn id="17" dur="1000" fill="hold">
                                          <p:stCondLst>
                                            <p:cond delay="0"/>
                                          </p:stCondLst>
                                        </p:cTn>
                                        <p:tgtEl>
                                          <p:spTgt spid="2">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par>
                          <p:cTn id="22" fill="hold">
                            <p:stCondLst>
                              <p:cond delay="0"/>
                            </p:stCondLst>
                            <p:childTnLst>
                              <p:par>
                                <p:cTn id="23" presetID="1" presetClass="exit" presetSubtype="0" fill="hold" grpId="0" nodeType="afterEffect">
                                  <p:stCondLst>
                                    <p:cond delay="1000"/>
                                  </p:stCondLst>
                                  <p:childTnLst>
                                    <p:set>
                                      <p:cBhvr>
                                        <p:cTn id="24"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5" fill="hold">
                            <p:stCondLst>
                              <p:cond delay="1000"/>
                            </p:stCondLst>
                            <p:childTnLst>
                              <p:par>
                                <p:cTn id="26" presetID="1" presetClass="exit" presetSubtype="0" fill="hold" grpId="0" nodeType="afterEffect">
                                  <p:stCondLst>
                                    <p:cond delay="1000"/>
                                  </p:stCondLst>
                                  <p:childTnLst>
                                    <p:set>
                                      <p:cBhvr>
                                        <p:cTn id="27"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8" fill="hold">
                            <p:stCondLst>
                              <p:cond delay="2000"/>
                            </p:stCondLst>
                            <p:childTnLst>
                              <p:par>
                                <p:cTn id="29" presetID="1" presetClass="exit" presetSubtype="0" fill="hold" grpId="0" nodeType="afterEffect">
                                  <p:stCondLst>
                                    <p:cond delay="1000"/>
                                  </p:stCondLst>
                                  <p:childTnLst>
                                    <p:set>
                                      <p:cBhvr>
                                        <p:cTn id="3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p:stCondLst>
                              <p:cond delay="3000"/>
                            </p:stCondLst>
                            <p:childTnLst>
                              <p:par>
                                <p:cTn id="32" presetID="1" presetClass="exit" presetSubtype="0" fill="hold" grpId="0" nodeType="afterEffect">
                                  <p:stCondLst>
                                    <p:cond delay="1000"/>
                                  </p:stCondLst>
                                  <p:childTnLst>
                                    <p:set>
                                      <p:cBhvr>
                                        <p:cTn id="33"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4" fill="hold">
                            <p:stCondLst>
                              <p:cond delay="4000"/>
                            </p:stCondLst>
                            <p:childTnLst>
                              <p:par>
                                <p:cTn id="35" presetID="1" presetClass="exit" presetSubtype="0" fill="hold" grpId="0" nodeType="afterEffect">
                                  <p:stCondLst>
                                    <p:cond delay="1000"/>
                                  </p:stCondLst>
                                  <p:childTnLst>
                                    <p:set>
                                      <p:cBhvr>
                                        <p:cTn id="36"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7" fill="hold">
                            <p:stCondLst>
                              <p:cond delay="5000"/>
                            </p:stCondLst>
                            <p:childTnLst>
                              <p:par>
                                <p:cTn id="38" presetID="1" presetClass="exit" presetSubtype="0" fill="hold" grpId="0" nodeType="afterEffect">
                                  <p:stCondLst>
                                    <p:cond delay="1000"/>
                                  </p:stCondLst>
                                  <p:childTnLst>
                                    <p:set>
                                      <p:cBhvr>
                                        <p:cTn id="39"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0" fill="hold">
                            <p:stCondLst>
                              <p:cond delay="6000"/>
                            </p:stCondLst>
                            <p:childTnLst>
                              <p:par>
                                <p:cTn id="41" presetID="1" presetClass="exit" presetSubtype="0" fill="hold" grpId="0" nodeType="afterEffect">
                                  <p:stCondLst>
                                    <p:cond delay="1000"/>
                                  </p:stCondLst>
                                  <p:childTnLst>
                                    <p:set>
                                      <p:cBhvr>
                                        <p:cTn id="42"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p:stCondLst>
                              <p:cond delay="7000"/>
                            </p:stCondLst>
                            <p:childTnLst>
                              <p:par>
                                <p:cTn id="44" presetID="1" presetClass="exit" presetSubtype="0" fill="hold" grpId="0" nodeType="afterEffect">
                                  <p:stCondLst>
                                    <p:cond delay="1000"/>
                                  </p:stCondLst>
                                  <p:childTnLst>
                                    <p:set>
                                      <p:cBhvr>
                                        <p:cTn id="45"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p:stCondLst>
                              <p:cond delay="8000"/>
                            </p:stCondLst>
                            <p:childTnLst>
                              <p:par>
                                <p:cTn id="47" presetID="1" presetClass="exit" presetSubtype="0" fill="hold" grpId="0" nodeType="afterEffect">
                                  <p:stCondLst>
                                    <p:cond delay="1000"/>
                                  </p:stCondLst>
                                  <p:childTnLst>
                                    <p:set>
                                      <p:cBhvr>
                                        <p:cTn id="48"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p:stCondLst>
                              <p:cond delay="9000"/>
                            </p:stCondLst>
                            <p:childTnLst>
                              <p:par>
                                <p:cTn id="50" presetID="1" presetClass="exit" presetSubtype="0" fill="hold" grpId="0" nodeType="afterEffect">
                                  <p:stCondLst>
                                    <p:cond delay="1000"/>
                                  </p:stCondLst>
                                  <p:childTnLst>
                                    <p:set>
                                      <p:cBhvr>
                                        <p:cTn id="51"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p:stCondLst>
                              <p:cond delay="10000"/>
                            </p:stCondLst>
                            <p:childTnLst>
                              <p:par>
                                <p:cTn id="53" presetID="1" presetClass="exit"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p:stCondLst>
                              <p:cond delay="11000"/>
                            </p:stCondLst>
                            <p:childTnLst>
                              <p:par>
                                <p:cTn id="56" presetID="1" presetClass="exit" presetSubtype="0" fill="hold" grpId="0" nodeType="afterEffect">
                                  <p:stCondLst>
                                    <p:cond delay="1000"/>
                                  </p:stCondLst>
                                  <p:childTnLst>
                                    <p:set>
                                      <p:cBhvr>
                                        <p:cTn id="57"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12000"/>
                            </p:stCondLst>
                            <p:childTnLst>
                              <p:par>
                                <p:cTn id="59" presetID="1" presetClass="exit" presetSubtype="0" fill="hold" grpId="0" nodeType="afterEffect">
                                  <p:stCondLst>
                                    <p:cond delay="1000"/>
                                  </p:stCondLst>
                                  <p:childTnLst>
                                    <p:set>
                                      <p:cBhvr>
                                        <p:cTn id="60"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13000"/>
                            </p:stCondLst>
                            <p:childTnLst>
                              <p:par>
                                <p:cTn id="62" presetID="1" presetClass="exit" presetSubtype="0" fill="hold" grpId="0" nodeType="afterEffect">
                                  <p:stCondLst>
                                    <p:cond delay="1000"/>
                                  </p:stCondLst>
                                  <p:childTnLst>
                                    <p:set>
                                      <p:cBhvr>
                                        <p:cTn id="63"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14000"/>
                            </p:stCondLst>
                            <p:childTnLst>
                              <p:par>
                                <p:cTn id="65" presetID="1" presetClass="exit" presetSubtype="0" fill="hold" grpId="0" nodeType="afterEffect">
                                  <p:stCondLst>
                                    <p:cond delay="1000"/>
                                  </p:stCondLst>
                                  <p:childTnLst>
                                    <p:set>
                                      <p:cBhvr>
                                        <p:cTn id="66"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5000"/>
                            </p:stCondLst>
                            <p:childTnLst>
                              <p:par>
                                <p:cTn id="68" presetID="1" presetClass="exit" presetSubtype="0" fill="hold" grpId="0" nodeType="afterEffect">
                                  <p:stCondLst>
                                    <p:cond delay="1000"/>
                                  </p:stCondLst>
                                  <p:childTnLst>
                                    <p:set>
                                      <p:cBhvr>
                                        <p:cTn id="69"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16000"/>
                            </p:stCondLst>
                            <p:childTnLst>
                              <p:par>
                                <p:cTn id="71" presetID="1" presetClass="exit" presetSubtype="0" fill="hold" grpId="0" nodeType="afterEffect">
                                  <p:stCondLst>
                                    <p:cond delay="1000"/>
                                  </p:stCondLst>
                                  <p:childTnLst>
                                    <p:set>
                                      <p:cBhvr>
                                        <p:cTn id="72"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17000"/>
                            </p:stCondLst>
                            <p:childTnLst>
                              <p:par>
                                <p:cTn id="74" presetID="1" presetClass="exit" presetSubtype="0" fill="hold" grpId="0" nodeType="afterEffect">
                                  <p:stCondLst>
                                    <p:cond delay="1000"/>
                                  </p:stCondLst>
                                  <p:childTnLst>
                                    <p:set>
                                      <p:cBhvr>
                                        <p:cTn id="75"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148064" y="764704"/>
            <a:ext cx="3708066" cy="830997"/>
          </a:xfrm>
          <a:prstGeom prst="rect">
            <a:avLst/>
          </a:prstGeom>
          <a:noFill/>
        </p:spPr>
        <p:txBody>
          <a:bodyPr wrap="none" lIns="91440" tIns="45720" rIns="91440" bIns="45720">
            <a:spAutoFit/>
          </a:bodyPr>
          <a:lstStyle/>
          <a:p>
            <a:pPr algn="ct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الخامس عشر</a:t>
            </a:r>
            <a:endParaRPr lang="en-US" sz="4800" b="1" u="sng" cap="none" spc="0" dirty="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endParaRPr>
          </a:p>
        </p:txBody>
      </p:sp>
      <p:sp>
        <p:nvSpPr>
          <p:cNvPr id="5" name="Rectangle 4"/>
          <p:cNvSpPr/>
          <p:nvPr/>
        </p:nvSpPr>
        <p:spPr>
          <a:xfrm>
            <a:off x="179512" y="2348880"/>
            <a:ext cx="8802914" cy="2677656"/>
          </a:xfrm>
          <a:prstGeom prst="rect">
            <a:avLst/>
          </a:prstGeom>
        </p:spPr>
        <p:txBody>
          <a:bodyPr wrap="square">
            <a:spAutoFit/>
          </a:bodyPr>
          <a:lstStyle/>
          <a:p>
            <a:pPr marL="514350" indent="-514350">
              <a:buNone/>
            </a:pPr>
            <a:r>
              <a:rPr lang="ar-SA" sz="4400" dirty="0" smtClean="0">
                <a:latin typeface="Traditional Arabic" pitchFamily="18" charset="-78"/>
                <a:cs typeface="Traditional Arabic" pitchFamily="18" charset="-78"/>
              </a:rPr>
              <a:t>بالتعاون مع مجموعتي أنفذ على الحاسوب عرضا توضيحيا لشروط الصلاة عن </a:t>
            </a:r>
            <a:r>
              <a:rPr lang="ar-SA" sz="4400" dirty="0" smtClean="0">
                <a:latin typeface="Traditional Arabic" pitchFamily="18" charset="-78"/>
                <a:cs typeface="Traditional Arabic" pitchFamily="18" charset="-78"/>
              </a:rPr>
              <a:t>طريق </a:t>
            </a:r>
            <a:r>
              <a:rPr lang="ar-SA" sz="4400" dirty="0" smtClean="0">
                <a:latin typeface="Traditional Arabic" pitchFamily="18" charset="-78"/>
                <a:cs typeface="Traditional Arabic" pitchFamily="18" charset="-78"/>
              </a:rPr>
              <a:t>برنامج عرض الشرائح </a:t>
            </a:r>
            <a:endParaRPr lang="ar-SA" sz="4400" dirty="0" smtClean="0">
              <a:latin typeface="Traditional Arabic" pitchFamily="18" charset="-78"/>
              <a:cs typeface="Traditional Arabic" pitchFamily="18" charset="-78"/>
            </a:endParaRPr>
          </a:p>
          <a:p>
            <a:pPr marL="514350" indent="-514350">
              <a:buNone/>
            </a:pPr>
            <a:r>
              <a:rPr lang="ar-SA" sz="4400" dirty="0" smtClean="0">
                <a:latin typeface="Traditional Arabic" pitchFamily="18" charset="-78"/>
                <a:cs typeface="Traditional Arabic" pitchFamily="18" charset="-78"/>
              </a:rPr>
              <a:t>( </a:t>
            </a:r>
            <a:r>
              <a:rPr lang="ar-SA" sz="4400" dirty="0" smtClean="0">
                <a:latin typeface="Traditional Arabic" pitchFamily="18" charset="-78"/>
                <a:cs typeface="Traditional Arabic" pitchFamily="18" charset="-78"/>
              </a:rPr>
              <a:t>بوربوينت)   </a:t>
            </a:r>
            <a:endParaRPr lang="he-IL" sz="4400" dirty="0" smtClean="0">
              <a:latin typeface="Traditional Arabic" pitchFamily="18" charset="-78"/>
            </a:endParaRPr>
          </a:p>
          <a:p>
            <a:pPr algn="ctr"/>
            <a:endParaRPr lang="en-US" sz="3600" dirty="0">
              <a:latin typeface="Traditional Arabic" pitchFamily="18" charset="-78"/>
              <a:cs typeface="Traditional Arabic" pitchFamily="18" charset="-78"/>
            </a:endParaRPr>
          </a:p>
        </p:txBody>
      </p:sp>
      <p:sp>
        <p:nvSpPr>
          <p:cNvPr id="8"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AF22AC9-109E-4E4D-92F9-530E51D9A3A2}" type="slidenum">
              <a:rPr lang="he-IL" smtClean="0"/>
              <a:pPr/>
              <a:t>23</a:t>
            </a:fld>
            <a:endParaRPr lang="he-IL"/>
          </a:p>
        </p:txBody>
      </p:sp>
      <p:sp>
        <p:nvSpPr>
          <p:cNvPr id="7" name="Rectangle 4"/>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9" name="Rectangle 5"/>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0" name="Rectangle 6"/>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1" name="Rectangle 7"/>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2" name="Rectangle 8"/>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3" name="Rectangle 9"/>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4" name="Rectangle 10"/>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5" name="Rectangle 11"/>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6" name="Rectangle 12"/>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7" name="Rectangle 13"/>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8" name="Rectangle 14"/>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9" name="Rectangle 15"/>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0" name="Rectangle 16"/>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1" name="Rectangle 17"/>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2" name="Rectangle 18"/>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3" name="Rectangle 19"/>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4" name="Rectangle 20"/>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5" name="Rectangle 21"/>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6" name="Rectangle 22"/>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7" name="Rectangle 23"/>
          <p:cNvSpPr>
            <a:spLocks noChangeArrowheads="1"/>
          </p:cNvSpPr>
          <p:nvPr/>
        </p:nvSpPr>
        <p:spPr bwMode="auto">
          <a:xfrm>
            <a:off x="540668" y="332656"/>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24330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1" fill="hold">
                            <p:stCondLst>
                              <p:cond delay="0"/>
                            </p:stCondLst>
                            <p:childTnLst>
                              <p:par>
                                <p:cTn id="22" presetID="1" presetClass="exit" presetSubtype="0" fill="hold" grpId="0" nodeType="afterEffect">
                                  <p:stCondLst>
                                    <p:cond delay="1000"/>
                                  </p:stCondLst>
                                  <p:childTnLst>
                                    <p:set>
                                      <p:cBhvr>
                                        <p:cTn id="23"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4" fill="hold">
                            <p:stCondLst>
                              <p:cond delay="1000"/>
                            </p:stCondLst>
                            <p:childTnLst>
                              <p:par>
                                <p:cTn id="25" presetID="1" presetClass="exit" presetSubtype="0" fill="hold" grpId="0" nodeType="afterEffect">
                                  <p:stCondLst>
                                    <p:cond delay="1000"/>
                                  </p:stCondLst>
                                  <p:childTnLst>
                                    <p:set>
                                      <p:cBhvr>
                                        <p:cTn id="26"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7" fill="hold">
                            <p:stCondLst>
                              <p:cond delay="2000"/>
                            </p:stCondLst>
                            <p:childTnLst>
                              <p:par>
                                <p:cTn id="28" presetID="1" presetClass="exit" presetSubtype="0" fill="hold" grpId="0" nodeType="afterEffect">
                                  <p:stCondLst>
                                    <p:cond delay="1000"/>
                                  </p:stCondLst>
                                  <p:childTnLst>
                                    <p:set>
                                      <p:cBhvr>
                                        <p:cTn id="29"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3000"/>
                            </p:stCondLst>
                            <p:childTnLst>
                              <p:par>
                                <p:cTn id="31" presetID="1" presetClass="exit" presetSubtype="0" fill="hold" grpId="0" nodeType="afterEffect">
                                  <p:stCondLst>
                                    <p:cond delay="1000"/>
                                  </p:stCondLst>
                                  <p:childTnLst>
                                    <p:set>
                                      <p:cBhvr>
                                        <p:cTn id="32"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3" fill="hold">
                            <p:stCondLst>
                              <p:cond delay="4000"/>
                            </p:stCondLst>
                            <p:childTnLst>
                              <p:par>
                                <p:cTn id="34" presetID="1" presetClass="exit"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6" fill="hold">
                            <p:stCondLst>
                              <p:cond delay="5000"/>
                            </p:stCondLst>
                            <p:childTnLst>
                              <p:par>
                                <p:cTn id="37" presetID="1" presetClass="exit"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39" fill="hold">
                            <p:stCondLst>
                              <p:cond delay="6000"/>
                            </p:stCondLst>
                            <p:childTnLst>
                              <p:par>
                                <p:cTn id="40" presetID="1" presetClass="exit" presetSubtype="0" fill="hold" grpId="0" nodeType="afterEffect">
                                  <p:stCondLst>
                                    <p:cond delay="1000"/>
                                  </p:stCondLst>
                                  <p:childTnLst>
                                    <p:set>
                                      <p:cBhvr>
                                        <p:cTn id="41"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2" fill="hold">
                            <p:stCondLst>
                              <p:cond delay="7000"/>
                            </p:stCondLst>
                            <p:childTnLst>
                              <p:par>
                                <p:cTn id="43" presetID="1" presetClass="exit" presetSubtype="0" fill="hold" grpId="0" nodeType="afterEffect">
                                  <p:stCondLst>
                                    <p:cond delay="1000"/>
                                  </p:stCondLst>
                                  <p:childTnLst>
                                    <p:set>
                                      <p:cBhvr>
                                        <p:cTn id="44"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p:stCondLst>
                              <p:cond delay="8000"/>
                            </p:stCondLst>
                            <p:childTnLst>
                              <p:par>
                                <p:cTn id="46" presetID="1" presetClass="exit" presetSubtype="0" fill="hold" grpId="0" nodeType="afterEffect">
                                  <p:stCondLst>
                                    <p:cond delay="1000"/>
                                  </p:stCondLst>
                                  <p:childTnLst>
                                    <p:set>
                                      <p:cBhvr>
                                        <p:cTn id="47"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p:stCondLst>
                              <p:cond delay="9000"/>
                            </p:stCondLst>
                            <p:childTnLst>
                              <p:par>
                                <p:cTn id="49" presetID="1" presetClass="exit" presetSubtype="0" fill="hold" grpId="0" nodeType="afterEffect">
                                  <p:stCondLst>
                                    <p:cond delay="1000"/>
                                  </p:stCondLst>
                                  <p:childTnLst>
                                    <p:set>
                                      <p:cBhvr>
                                        <p:cTn id="50"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p:stCondLst>
                              <p:cond delay="10000"/>
                            </p:stCondLst>
                            <p:childTnLst>
                              <p:par>
                                <p:cTn id="52" presetID="1" presetClass="exit" presetSubtype="0" fill="hold" grpId="0" nodeType="afterEffect">
                                  <p:stCondLst>
                                    <p:cond delay="1000"/>
                                  </p:stCondLst>
                                  <p:childTnLst>
                                    <p:set>
                                      <p:cBhvr>
                                        <p:cTn id="5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p:stCondLst>
                              <p:cond delay="11000"/>
                            </p:stCondLst>
                            <p:childTnLst>
                              <p:par>
                                <p:cTn id="55" presetID="1" presetClass="exit" presetSubtype="0" fill="hold" grpId="0" nodeType="afterEffect">
                                  <p:stCondLst>
                                    <p:cond delay="1000"/>
                                  </p:stCondLst>
                                  <p:childTnLst>
                                    <p:set>
                                      <p:cBhvr>
                                        <p:cTn id="56"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p:stCondLst>
                              <p:cond delay="12000"/>
                            </p:stCondLst>
                            <p:childTnLst>
                              <p:par>
                                <p:cTn id="58" presetID="1" presetClass="exit" presetSubtype="0" fill="hold" grpId="0" nodeType="afterEffect">
                                  <p:stCondLst>
                                    <p:cond delay="1000"/>
                                  </p:stCondLst>
                                  <p:childTnLst>
                                    <p:set>
                                      <p:cBhvr>
                                        <p:cTn id="59"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p:stCondLst>
                              <p:cond delay="13000"/>
                            </p:stCondLst>
                            <p:childTnLst>
                              <p:par>
                                <p:cTn id="61" presetID="1" presetClass="exit" presetSubtype="0" fill="hold" grpId="0" nodeType="afterEffect">
                                  <p:stCondLst>
                                    <p:cond delay="1000"/>
                                  </p:stCondLst>
                                  <p:childTnLst>
                                    <p:set>
                                      <p:cBhvr>
                                        <p:cTn id="62"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p:stCondLst>
                              <p:cond delay="14000"/>
                            </p:stCondLst>
                            <p:childTnLst>
                              <p:par>
                                <p:cTn id="64" presetID="1" presetClass="exit" presetSubtype="0" fill="hold" grpId="0" nodeType="afterEffect">
                                  <p:stCondLst>
                                    <p:cond delay="1000"/>
                                  </p:stCondLst>
                                  <p:childTnLst>
                                    <p:set>
                                      <p:cBhvr>
                                        <p:cTn id="65"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p:stCondLst>
                              <p:cond delay="15000"/>
                            </p:stCondLst>
                            <p:childTnLst>
                              <p:par>
                                <p:cTn id="67" presetID="1" presetClass="exit" presetSubtype="0" fill="hold" grpId="0" nodeType="afterEffect">
                                  <p:stCondLst>
                                    <p:cond delay="1000"/>
                                  </p:stCondLst>
                                  <p:childTnLst>
                                    <p:set>
                                      <p:cBhvr>
                                        <p:cTn id="68"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p:stCondLst>
                              <p:cond delay="16000"/>
                            </p:stCondLst>
                            <p:childTnLst>
                              <p:par>
                                <p:cTn id="70" presetID="1" presetClass="exit" presetSubtype="0" fill="hold" grpId="0" nodeType="afterEffect">
                                  <p:stCondLst>
                                    <p:cond delay="1000"/>
                                  </p:stCondLst>
                                  <p:childTnLst>
                                    <p:set>
                                      <p:cBhvr>
                                        <p:cTn id="71"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p:stCondLst>
                              <p:cond delay="17000"/>
                            </p:stCondLst>
                            <p:childTnLst>
                              <p:par>
                                <p:cTn id="73" presetID="1" presetClass="exit" presetSubtype="0" fill="hold" grpId="0" nodeType="afterEffect">
                                  <p:stCondLst>
                                    <p:cond delay="1000"/>
                                  </p:stCondLst>
                                  <p:childTnLst>
                                    <p:set>
                                      <p:cBhvr>
                                        <p:cTn id="74"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864" y="1844824"/>
            <a:ext cx="8229600" cy="2227118"/>
          </a:xfrm>
        </p:spPr>
        <p:txBody>
          <a:bodyPr>
            <a:normAutofit/>
          </a:bodyPr>
          <a:lstStyle/>
          <a:p>
            <a:pPr>
              <a:buNone/>
            </a:pPr>
            <a:r>
              <a:rPr lang="ar-SA" sz="4400" dirty="0" smtClean="0">
                <a:latin typeface="Traditional Arabic" pitchFamily="18" charset="-78"/>
                <a:cs typeface="Traditional Arabic" pitchFamily="18" charset="-78"/>
              </a:rPr>
              <a:t>اتقن الوضوء </a:t>
            </a:r>
            <a:r>
              <a:rPr lang="ar-SA" sz="4400" dirty="0" smtClean="0">
                <a:latin typeface="Traditional Arabic" pitchFamily="18" charset="-78"/>
                <a:cs typeface="Traditional Arabic" pitchFamily="18" charset="-78"/>
              </a:rPr>
              <a:t>أمام </a:t>
            </a:r>
            <a:r>
              <a:rPr lang="ar-SA" sz="4400" dirty="0" smtClean="0">
                <a:latin typeface="Traditional Arabic" pitchFamily="18" charset="-78"/>
                <a:cs typeface="Traditional Arabic" pitchFamily="18" charset="-78"/>
              </a:rPr>
              <a:t>زملائك</a:t>
            </a:r>
          </a:p>
        </p:txBody>
      </p:sp>
      <p:sp>
        <p:nvSpPr>
          <p:cNvPr id="6" name="Slide Number Placeholder 5"/>
          <p:cNvSpPr>
            <a:spLocks noGrp="1"/>
          </p:cNvSpPr>
          <p:nvPr>
            <p:ph type="sldNum" sz="quarter" idx="12"/>
          </p:nvPr>
        </p:nvSpPr>
        <p:spPr/>
        <p:txBody>
          <a:bodyPr/>
          <a:lstStyle/>
          <a:p>
            <a:fld id="{DAF22AC9-109E-4E4D-92F9-530E51D9A3A2}" type="slidenum">
              <a:rPr lang="he-IL" smtClean="0"/>
              <a:pPr/>
              <a:t>24</a:t>
            </a:fld>
            <a:endParaRPr lang="he-IL"/>
          </a:p>
        </p:txBody>
      </p:sp>
      <p:sp>
        <p:nvSpPr>
          <p:cNvPr id="4" name="Rectangle 3"/>
          <p:cNvSpPr/>
          <p:nvPr/>
        </p:nvSpPr>
        <p:spPr>
          <a:xfrm>
            <a:off x="-4163"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السادس عشر</a:t>
            </a:r>
          </a:p>
        </p:txBody>
      </p:sp>
      <p:sp>
        <p:nvSpPr>
          <p:cNvPr id="5" name="Action Button: Home 4">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4"/>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8" name="Rectangle 5"/>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9" name="Rectangle 6"/>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0" name="Rectangle 7"/>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1" name="Rectangle 8"/>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2" name="Rectangle 9"/>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3" name="Rectangle 10"/>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4" name="Rectangle 11"/>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5" name="Rectangle 12"/>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6" name="Rectangle 13"/>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7" name="Rectangle 14"/>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18" name="Rectangle 15"/>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19" name="Rectangle 16"/>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0" name="Rectangle 17"/>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1" name="Rectangle 18"/>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2" name="Rectangle 19"/>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3" name="Rectangle 20"/>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4" name="Rectangle 21"/>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5" name="Rectangle 22"/>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6" name="Rectangle 23"/>
          <p:cNvSpPr>
            <a:spLocks noChangeArrowheads="1"/>
          </p:cNvSpPr>
          <p:nvPr/>
        </p:nvSpPr>
        <p:spPr bwMode="auto">
          <a:xfrm>
            <a:off x="827584" y="3284984"/>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Tree>
    <p:extLst>
      <p:ext uri="{BB962C8B-B14F-4D97-AF65-F5344CB8AC3E}">
        <p14:creationId xmlns:p14="http://schemas.microsoft.com/office/powerpoint/2010/main" val="5519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3" fill="hold">
                            <p:stCondLst>
                              <p:cond delay="0"/>
                            </p:stCondLst>
                            <p:childTnLst>
                              <p:par>
                                <p:cTn id="24" presetID="1" presetClass="exit" presetSubtype="0" fill="hold" grpId="0" nodeType="afterEffect">
                                  <p:stCondLst>
                                    <p:cond delay="1000"/>
                                  </p:stCondLst>
                                  <p:childTnLst>
                                    <p:set>
                                      <p:cBhvr>
                                        <p:cTn id="25"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p:stCondLst>
                              <p:cond delay="1000"/>
                            </p:stCondLst>
                            <p:childTnLst>
                              <p:par>
                                <p:cTn id="27" presetID="1" presetClass="exit" presetSubtype="0" fill="hold" grpId="0" nodeType="afterEffect">
                                  <p:stCondLst>
                                    <p:cond delay="1000"/>
                                  </p:stCondLst>
                                  <p:childTnLst>
                                    <p:set>
                                      <p:cBhvr>
                                        <p:cTn id="28"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p:stCondLst>
                              <p:cond delay="2000"/>
                            </p:stCondLst>
                            <p:childTnLst>
                              <p:par>
                                <p:cTn id="30" presetID="1" presetClass="exit" presetSubtype="0" fill="hold" grpId="0" nodeType="afterEffect">
                                  <p:stCondLst>
                                    <p:cond delay="1000"/>
                                  </p:stCondLst>
                                  <p:childTnLst>
                                    <p:set>
                                      <p:cBhvr>
                                        <p:cTn id="31"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p:stCondLst>
                              <p:cond delay="3000"/>
                            </p:stCondLst>
                            <p:childTnLst>
                              <p:par>
                                <p:cTn id="33" presetID="1" presetClass="exit" presetSubtype="0" fill="hold" grpId="0" nodeType="afterEffect">
                                  <p:stCondLst>
                                    <p:cond delay="1000"/>
                                  </p:stCondLst>
                                  <p:childTnLst>
                                    <p:set>
                                      <p:cBhvr>
                                        <p:cTn id="34"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p:stCondLst>
                              <p:cond delay="4000"/>
                            </p:stCondLst>
                            <p:childTnLst>
                              <p:par>
                                <p:cTn id="36" presetID="1" presetClass="exit" presetSubtype="0" fill="hold" grpId="0" nodeType="afterEffect">
                                  <p:stCondLst>
                                    <p:cond delay="1000"/>
                                  </p:stCondLst>
                                  <p:childTnLst>
                                    <p:set>
                                      <p:cBhvr>
                                        <p:cTn id="37"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p:stCondLst>
                              <p:cond delay="5000"/>
                            </p:stCondLst>
                            <p:childTnLst>
                              <p:par>
                                <p:cTn id="39" presetID="1" presetClass="exit" presetSubtype="0" fill="hold" grpId="0" nodeType="afterEffect">
                                  <p:stCondLst>
                                    <p:cond delay="1000"/>
                                  </p:stCondLst>
                                  <p:childTnLst>
                                    <p:set>
                                      <p:cBhvr>
                                        <p:cTn id="40"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p:stCondLst>
                              <p:cond delay="6000"/>
                            </p:stCondLst>
                            <p:childTnLst>
                              <p:par>
                                <p:cTn id="42" presetID="1" presetClass="exit"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4" fill="hold">
                            <p:stCondLst>
                              <p:cond delay="7000"/>
                            </p:stCondLst>
                            <p:childTnLst>
                              <p:par>
                                <p:cTn id="45" presetID="1" presetClass="exit" presetSubtype="0" fill="hold" grpId="0" nodeType="afterEffect">
                                  <p:stCondLst>
                                    <p:cond delay="1000"/>
                                  </p:stCondLst>
                                  <p:childTnLst>
                                    <p:set>
                                      <p:cBhvr>
                                        <p:cTn id="46"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p:stCondLst>
                              <p:cond delay="8000"/>
                            </p:stCondLst>
                            <p:childTnLst>
                              <p:par>
                                <p:cTn id="48" presetID="1" presetClass="exit" presetSubtype="0" fill="hold" grpId="0" nodeType="afterEffect">
                                  <p:stCondLst>
                                    <p:cond delay="1000"/>
                                  </p:stCondLst>
                                  <p:childTnLst>
                                    <p:set>
                                      <p:cBhvr>
                                        <p:cTn id="49"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0" fill="hold">
                            <p:stCondLst>
                              <p:cond delay="9000"/>
                            </p:stCondLst>
                            <p:childTnLst>
                              <p:par>
                                <p:cTn id="51" presetID="1" presetClass="exit" presetSubtype="0" fill="hold" grpId="0" nodeType="afterEffect">
                                  <p:stCondLst>
                                    <p:cond delay="1000"/>
                                  </p:stCondLst>
                                  <p:childTnLst>
                                    <p:set>
                                      <p:cBhvr>
                                        <p:cTn id="5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3" fill="hold">
                            <p:stCondLst>
                              <p:cond delay="10000"/>
                            </p:stCondLst>
                            <p:childTnLst>
                              <p:par>
                                <p:cTn id="54" presetID="1" presetClass="exit" presetSubtype="0" fill="hold" grpId="0" nodeType="afterEffect">
                                  <p:stCondLst>
                                    <p:cond delay="1000"/>
                                  </p:stCondLst>
                                  <p:childTnLst>
                                    <p:set>
                                      <p:cBhvr>
                                        <p:cTn id="55"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p:stCondLst>
                              <p:cond delay="11000"/>
                            </p:stCondLst>
                            <p:childTnLst>
                              <p:par>
                                <p:cTn id="57" presetID="1" presetClass="exit" presetSubtype="0" fill="hold" grpId="0" nodeType="afterEffect">
                                  <p:stCondLst>
                                    <p:cond delay="1000"/>
                                  </p:stCondLst>
                                  <p:childTnLst>
                                    <p:set>
                                      <p:cBhvr>
                                        <p:cTn id="58"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59" fill="hold">
                            <p:stCondLst>
                              <p:cond delay="12000"/>
                            </p:stCondLst>
                            <p:childTnLst>
                              <p:par>
                                <p:cTn id="60" presetID="1" presetClass="exit" presetSubtype="0" fill="hold" grpId="0" nodeType="afterEffect">
                                  <p:stCondLst>
                                    <p:cond delay="1000"/>
                                  </p:stCondLst>
                                  <p:childTnLst>
                                    <p:set>
                                      <p:cBhvr>
                                        <p:cTn id="61"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2" fill="hold">
                            <p:stCondLst>
                              <p:cond delay="13000"/>
                            </p:stCondLst>
                            <p:childTnLst>
                              <p:par>
                                <p:cTn id="63" presetID="1" presetClass="exit" presetSubtype="0" fill="hold" grpId="0" nodeType="afterEffect">
                                  <p:stCondLst>
                                    <p:cond delay="1000"/>
                                  </p:stCondLst>
                                  <p:childTnLst>
                                    <p:set>
                                      <p:cBhvr>
                                        <p:cTn id="64"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p:stCondLst>
                              <p:cond delay="14000"/>
                            </p:stCondLst>
                            <p:childTnLst>
                              <p:par>
                                <p:cTn id="66" presetID="1" presetClass="exit" presetSubtype="0" fill="hold" grpId="0" nodeType="afterEffect">
                                  <p:stCondLst>
                                    <p:cond delay="1000"/>
                                  </p:stCondLst>
                                  <p:childTnLst>
                                    <p:set>
                                      <p:cBhvr>
                                        <p:cTn id="67"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8" fill="hold">
                            <p:stCondLst>
                              <p:cond delay="15000"/>
                            </p:stCondLst>
                            <p:childTnLst>
                              <p:par>
                                <p:cTn id="69" presetID="1" presetClass="exit" presetSubtype="0" fill="hold" grpId="0" nodeType="afterEffect">
                                  <p:stCondLst>
                                    <p:cond delay="1000"/>
                                  </p:stCondLst>
                                  <p:childTnLst>
                                    <p:set>
                                      <p:cBhvr>
                                        <p:cTn id="70"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1" fill="hold">
                            <p:stCondLst>
                              <p:cond delay="16000"/>
                            </p:stCondLst>
                            <p:childTnLst>
                              <p:par>
                                <p:cTn id="72" presetID="1" presetClass="exit" presetSubtype="0" fill="hold" grpId="0" nodeType="afterEffect">
                                  <p:stCondLst>
                                    <p:cond delay="1000"/>
                                  </p:stCondLst>
                                  <p:childTnLst>
                                    <p:set>
                                      <p:cBhvr>
                                        <p:cTn id="73"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2" name="hammer.wav"/>
                                        </p:tgtEl>
                                      </p:cMediaNode>
                                    </p:audio>
                                  </p:subTnLst>
                                </p:cTn>
                              </p:par>
                            </p:childTnLst>
                          </p:cTn>
                        </p:par>
                        <p:par>
                          <p:cTn id="74" fill="hold">
                            <p:stCondLst>
                              <p:cond delay="17000"/>
                            </p:stCondLst>
                            <p:childTnLst>
                              <p:par>
                                <p:cTn id="75" presetID="1" presetClass="exit" presetSubtype="0" fill="hold" grpId="0" nodeType="afterEffect">
                                  <p:stCondLst>
                                    <p:cond delay="1000"/>
                                  </p:stCondLst>
                                  <p:childTnLst>
                                    <p:set>
                                      <p:cBhvr>
                                        <p:cTn id="76"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859742" y="2806749"/>
            <a:ext cx="6497817" cy="830997"/>
          </a:xfrm>
          <a:prstGeom prst="rect">
            <a:avLst/>
          </a:prstGeom>
          <a:noFill/>
        </p:spPr>
        <p:txBody>
          <a:bodyPr wrap="square" lIns="91440" tIns="45720" rIns="91440" bIns="45720">
            <a:spAutoFit/>
          </a:bodyPr>
          <a:lstStyle/>
          <a:p>
            <a:pPr>
              <a:buNone/>
            </a:pPr>
            <a:r>
              <a:rPr lang="ar-SA" sz="4800" dirty="0" smtClean="0">
                <a:latin typeface="Traditional Arabic" pitchFamily="18" charset="-78"/>
                <a:cs typeface="Traditional Arabic" pitchFamily="18" charset="-78"/>
              </a:rPr>
              <a:t>متى يسقط شرط استقبال </a:t>
            </a:r>
            <a:r>
              <a:rPr lang="ar-SA" sz="4800" dirty="0" err="1" smtClean="0">
                <a:latin typeface="Traditional Arabic" pitchFamily="18" charset="-78"/>
                <a:cs typeface="Traditional Arabic" pitchFamily="18" charset="-78"/>
              </a:rPr>
              <a:t>القبلة؟</a:t>
            </a:r>
            <a:endParaRPr lang="ar-SA" sz="4800" dirty="0" smtClean="0">
              <a:latin typeface="Traditional Arabic" pitchFamily="18" charset="-78"/>
              <a:cs typeface="Traditional Arabic" pitchFamily="18" charset="-78"/>
            </a:endParaRPr>
          </a:p>
        </p:txBody>
      </p:sp>
      <p:sp>
        <p:nvSpPr>
          <p:cNvPr id="8"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AF22AC9-109E-4E4D-92F9-530E51D9A3A2}" type="slidenum">
              <a:rPr lang="he-IL" smtClean="0"/>
              <a:pPr/>
              <a:t>25</a:t>
            </a:fld>
            <a:endParaRPr lang="he-IL"/>
          </a:p>
        </p:txBody>
      </p:sp>
      <p:sp>
        <p:nvSpPr>
          <p:cNvPr id="9" name="Rectangle 4"/>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10" name="Rectangle 5"/>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11" name="Rectangle 6"/>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12" name="Rectangle 7"/>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13" name="Rectangle 8"/>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14" name="Rectangle 9"/>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15" name="Rectangle 10"/>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16" name="Rectangle 11"/>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17" name="Rectangle 12"/>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18" name="Rectangle 13"/>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19" name="Rectangle 14"/>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20" name="Rectangle 15"/>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21" name="Rectangle 16"/>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22" name="Rectangle 17"/>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23" name="Rectangle 18"/>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24" name="Rectangle 19"/>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25" name="Rectangle 20"/>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26" name="Rectangle 21"/>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27" name="Rectangle 22"/>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a:t>
            </a:r>
            <a:endParaRPr lang="en-US" sz="9600"/>
          </a:p>
        </p:txBody>
      </p:sp>
      <p:sp>
        <p:nvSpPr>
          <p:cNvPr id="28" name="Rectangle 23"/>
          <p:cNvSpPr>
            <a:spLocks noChangeArrowheads="1"/>
          </p:cNvSpPr>
          <p:nvPr/>
        </p:nvSpPr>
        <p:spPr bwMode="auto">
          <a:xfrm>
            <a:off x="323528" y="460270"/>
            <a:ext cx="1943100" cy="143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
        <p:nvSpPr>
          <p:cNvPr id="29" name="Rectangle 3"/>
          <p:cNvSpPr/>
          <p:nvPr/>
        </p:nvSpPr>
        <p:spPr>
          <a:xfrm>
            <a:off x="-4163" y="116632"/>
            <a:ext cx="9036496" cy="1107996"/>
          </a:xfrm>
          <a:prstGeom prst="rect">
            <a:avLst/>
          </a:prstGeom>
          <a:noFill/>
        </p:spPr>
        <p:txBody>
          <a:bodyPr wrap="square" lIns="91440" tIns="45720" rIns="91440" bIns="45720">
            <a:spAutoFit/>
          </a:bodyPr>
          <a:lstStyle/>
          <a:p>
            <a:pPr algn="ctr">
              <a:lnSpc>
                <a:spcPct val="150000"/>
              </a:lnSpc>
            </a:pP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السابع عشر</a:t>
            </a:r>
          </a:p>
        </p:txBody>
      </p:sp>
    </p:spTree>
    <p:extLst>
      <p:ext uri="{BB962C8B-B14F-4D97-AF65-F5344CB8AC3E}">
        <p14:creationId xmlns:p14="http://schemas.microsoft.com/office/powerpoint/2010/main" val="36370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par>
                          <p:cTn id="14" fill="hold">
                            <p:stCondLst>
                              <p:cond delay="0"/>
                            </p:stCondLst>
                            <p:childTnLst>
                              <p:par>
                                <p:cTn id="15" presetID="1" presetClass="exit" presetSubtype="0" fill="hold" grpId="0" nodeType="afterEffect">
                                  <p:stCondLst>
                                    <p:cond delay="1000"/>
                                  </p:stCondLst>
                                  <p:childTnLst>
                                    <p:set>
                                      <p:cBhvr>
                                        <p:cTn id="16"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hammer.wav"/>
                                        </p:tgtEl>
                                      </p:cMediaNode>
                                    </p:audio>
                                  </p:subTnLst>
                                </p:cTn>
                              </p:par>
                            </p:childTnLst>
                          </p:cTn>
                        </p:par>
                        <p:par>
                          <p:cTn id="17" fill="hold">
                            <p:stCondLst>
                              <p:cond delay="1000"/>
                            </p:stCondLst>
                            <p:childTnLst>
                              <p:par>
                                <p:cTn id="18" presetID="1" presetClass="exit" presetSubtype="0" fill="hold" grpId="0" nodeType="afterEffect">
                                  <p:stCondLst>
                                    <p:cond delay="1000"/>
                                  </p:stCondLst>
                                  <p:childTnLst>
                                    <p:set>
                                      <p:cBhvr>
                                        <p:cTn id="19"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hammer.wav"/>
                                        </p:tgtEl>
                                      </p:cMediaNode>
                                    </p:audio>
                                  </p:subTnLst>
                                </p:cTn>
                              </p:par>
                            </p:childTnLst>
                          </p:cTn>
                        </p:par>
                        <p:par>
                          <p:cTn id="20" fill="hold">
                            <p:stCondLst>
                              <p:cond delay="2000"/>
                            </p:stCondLst>
                            <p:childTnLst>
                              <p:par>
                                <p:cTn id="21" presetID="1" presetClass="exit"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3" fill="hold">
                            <p:stCondLst>
                              <p:cond delay="3000"/>
                            </p:stCondLst>
                            <p:childTnLst>
                              <p:par>
                                <p:cTn id="24" presetID="1" presetClass="exit" presetSubtype="0" fill="hold" grpId="0" nodeType="afterEffect">
                                  <p:stCondLst>
                                    <p:cond delay="1000"/>
                                  </p:stCondLst>
                                  <p:childTnLst>
                                    <p:set>
                                      <p:cBhvr>
                                        <p:cTn id="25"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p:stCondLst>
                              <p:cond delay="4000"/>
                            </p:stCondLst>
                            <p:childTnLst>
                              <p:par>
                                <p:cTn id="27" presetID="1" presetClass="exit" presetSubtype="0" fill="hold" grpId="0" nodeType="afterEffect">
                                  <p:stCondLst>
                                    <p:cond delay="1000"/>
                                  </p:stCondLst>
                                  <p:childTnLst>
                                    <p:set>
                                      <p:cBhvr>
                                        <p:cTn id="28"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p:stCondLst>
                              <p:cond delay="5000"/>
                            </p:stCondLst>
                            <p:childTnLst>
                              <p:par>
                                <p:cTn id="30" presetID="1" presetClass="exit" presetSubtype="0" fill="hold" grpId="0" nodeType="afterEffect">
                                  <p:stCondLst>
                                    <p:cond delay="1000"/>
                                  </p:stCondLst>
                                  <p:childTnLst>
                                    <p:set>
                                      <p:cBhvr>
                                        <p:cTn id="31"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p:stCondLst>
                              <p:cond delay="6000"/>
                            </p:stCondLst>
                            <p:childTnLst>
                              <p:par>
                                <p:cTn id="33" presetID="1" presetClass="exit"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p:stCondLst>
                              <p:cond delay="7000"/>
                            </p:stCondLst>
                            <p:childTnLst>
                              <p:par>
                                <p:cTn id="36" presetID="1" presetClass="exit" presetSubtype="0" fill="hold" grpId="0" nodeType="afterEffect">
                                  <p:stCondLst>
                                    <p:cond delay="1000"/>
                                  </p:stCondLst>
                                  <p:childTnLst>
                                    <p:set>
                                      <p:cBhvr>
                                        <p:cTn id="37"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p:stCondLst>
                              <p:cond delay="8000"/>
                            </p:stCondLst>
                            <p:childTnLst>
                              <p:par>
                                <p:cTn id="39" presetID="1" presetClass="exit"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p:stCondLst>
                              <p:cond delay="9000"/>
                            </p:stCondLst>
                            <p:childTnLst>
                              <p:par>
                                <p:cTn id="42" presetID="1" presetClass="exit" presetSubtype="0" fill="hold" grpId="0" nodeType="afterEffect">
                                  <p:stCondLst>
                                    <p:cond delay="1000"/>
                                  </p:stCondLst>
                                  <p:childTnLst>
                                    <p:set>
                                      <p:cBhvr>
                                        <p:cTn id="43"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4" fill="hold">
                            <p:stCondLst>
                              <p:cond delay="10000"/>
                            </p:stCondLst>
                            <p:childTnLst>
                              <p:par>
                                <p:cTn id="45" presetID="1" presetClass="exit" presetSubtype="0" fill="hold" grpId="0" nodeType="afterEffect">
                                  <p:stCondLst>
                                    <p:cond delay="1000"/>
                                  </p:stCondLst>
                                  <p:childTnLst>
                                    <p:set>
                                      <p:cBhvr>
                                        <p:cTn id="46"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p:stCondLst>
                              <p:cond delay="11000"/>
                            </p:stCondLst>
                            <p:childTnLst>
                              <p:par>
                                <p:cTn id="48" presetID="1" presetClass="exit" presetSubtype="0" fill="hold" grpId="0" nodeType="afterEffect">
                                  <p:stCondLst>
                                    <p:cond delay="1000"/>
                                  </p:stCondLst>
                                  <p:childTnLst>
                                    <p:set>
                                      <p:cBhvr>
                                        <p:cTn id="49"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0" fill="hold">
                            <p:stCondLst>
                              <p:cond delay="12000"/>
                            </p:stCondLst>
                            <p:childTnLst>
                              <p:par>
                                <p:cTn id="51" presetID="1" presetClass="exit" presetSubtype="0" fill="hold" grpId="0" nodeType="afterEffect">
                                  <p:stCondLst>
                                    <p:cond delay="1000"/>
                                  </p:stCondLst>
                                  <p:childTnLst>
                                    <p:set>
                                      <p:cBhvr>
                                        <p:cTn id="52"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3" fill="hold">
                            <p:stCondLst>
                              <p:cond delay="13000"/>
                            </p:stCondLst>
                            <p:childTnLst>
                              <p:par>
                                <p:cTn id="54" presetID="1" presetClass="exit" presetSubtype="0" fill="hold" grpId="0" nodeType="afterEffect">
                                  <p:stCondLst>
                                    <p:cond delay="1000"/>
                                  </p:stCondLst>
                                  <p:childTnLst>
                                    <p:set>
                                      <p:cBhvr>
                                        <p:cTn id="55"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p:stCondLst>
                              <p:cond delay="14000"/>
                            </p:stCondLst>
                            <p:childTnLst>
                              <p:par>
                                <p:cTn id="57" presetID="1" presetClass="exit" presetSubtype="0" fill="hold" grpId="0" nodeType="afterEffect">
                                  <p:stCondLst>
                                    <p:cond delay="1000"/>
                                  </p:stCondLst>
                                  <p:childTnLst>
                                    <p:set>
                                      <p:cBhvr>
                                        <p:cTn id="58"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59" fill="hold">
                            <p:stCondLst>
                              <p:cond delay="15000"/>
                            </p:stCondLst>
                            <p:childTnLst>
                              <p:par>
                                <p:cTn id="60" presetID="1" presetClass="exit" presetSubtype="0" fill="hold" grpId="0" nodeType="afterEffect">
                                  <p:stCondLst>
                                    <p:cond delay="1000"/>
                                  </p:stCondLst>
                                  <p:childTnLst>
                                    <p:set>
                                      <p:cBhvr>
                                        <p:cTn id="61"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2" fill="hold">
                            <p:stCondLst>
                              <p:cond delay="16000"/>
                            </p:stCondLst>
                            <p:childTnLst>
                              <p:par>
                                <p:cTn id="63" presetID="1" presetClass="exit" presetSubtype="0" fill="hold" grpId="0" nodeType="afterEffect">
                                  <p:stCondLst>
                                    <p:cond delay="1000"/>
                                  </p:stCondLst>
                                  <p:childTnLst>
                                    <p:set>
                                      <p:cBhvr>
                                        <p:cTn id="64"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p:stCondLst>
                              <p:cond delay="17000"/>
                            </p:stCondLst>
                            <p:childTnLst>
                              <p:par>
                                <p:cTn id="66" presetID="1" presetClass="exit" presetSubtype="0" fill="hold" grpId="0" nodeType="afterEffect">
                                  <p:stCondLst>
                                    <p:cond delay="1000"/>
                                  </p:stCondLst>
                                  <p:childTnLst>
                                    <p:set>
                                      <p:cBhvr>
                                        <p:cTn id="67"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8" fill="hold">
                            <p:stCondLst>
                              <p:cond delay="18000"/>
                            </p:stCondLst>
                            <p:childTnLst>
                              <p:par>
                                <p:cTn id="69" presetID="3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800" decel="100000"/>
                                        <p:tgtEl>
                                          <p:spTgt spid="29"/>
                                        </p:tgtEl>
                                      </p:cBhvr>
                                    </p:animEffect>
                                    <p:anim calcmode="lin" valueType="num">
                                      <p:cBhvr>
                                        <p:cTn id="72" dur="800" decel="100000" fill="hold"/>
                                        <p:tgtEl>
                                          <p:spTgt spid="29"/>
                                        </p:tgtEl>
                                        <p:attrNameLst>
                                          <p:attrName>style.rotation</p:attrName>
                                        </p:attrNameLst>
                                      </p:cBhvr>
                                      <p:tavLst>
                                        <p:tav tm="0">
                                          <p:val>
                                            <p:fltVal val="-90"/>
                                          </p:val>
                                        </p:tav>
                                        <p:tav tm="100000">
                                          <p:val>
                                            <p:fltVal val="0"/>
                                          </p:val>
                                        </p:tav>
                                      </p:tavLst>
                                    </p:anim>
                                    <p:anim calcmode="lin" valueType="num">
                                      <p:cBhvr>
                                        <p:cTn id="73" dur="800" decel="100000" fill="hold"/>
                                        <p:tgtEl>
                                          <p:spTgt spid="29"/>
                                        </p:tgtEl>
                                        <p:attrNameLst>
                                          <p:attrName>ppt_x</p:attrName>
                                        </p:attrNameLst>
                                      </p:cBhvr>
                                      <p:tavLst>
                                        <p:tav tm="0">
                                          <p:val>
                                            <p:strVal val="#ppt_x+0.4"/>
                                          </p:val>
                                        </p:tav>
                                        <p:tav tm="100000">
                                          <p:val>
                                            <p:strVal val="#ppt_x-0.05"/>
                                          </p:val>
                                        </p:tav>
                                      </p:tavLst>
                                    </p:anim>
                                    <p:anim calcmode="lin" valueType="num">
                                      <p:cBhvr>
                                        <p:cTn id="74" dur="800" decel="100000" fill="hold"/>
                                        <p:tgtEl>
                                          <p:spTgt spid="29"/>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3212976"/>
            <a:ext cx="7239000" cy="883480"/>
          </a:xfrm>
        </p:spPr>
        <p:txBody>
          <a:bodyPr/>
          <a:lstStyle/>
          <a:p>
            <a:r>
              <a:rPr lang="ar-SA" dirty="0" smtClean="0">
                <a:latin typeface="Traditional Arabic" pitchFamily="18" charset="-78"/>
                <a:cs typeface="Traditional Arabic" pitchFamily="18" charset="-78"/>
              </a:rPr>
              <a:t>زخرف العبارة </a:t>
            </a:r>
            <a:r>
              <a:rPr lang="ar-SA" dirty="0" err="1" smtClean="0">
                <a:latin typeface="Traditional Arabic" pitchFamily="18" charset="-78"/>
                <a:cs typeface="Traditional Arabic" pitchFamily="18" charset="-78"/>
              </a:rPr>
              <a:t>التالية </a:t>
            </a:r>
            <a:r>
              <a:rPr lang="ar-SA" dirty="0" smtClean="0">
                <a:latin typeface="Traditional Arabic" pitchFamily="18" charset="-78"/>
                <a:cs typeface="Traditional Arabic" pitchFamily="18" charset="-78"/>
              </a:rPr>
              <a:t>: حافظ على صلاتك كل حياتك</a:t>
            </a:r>
          </a:p>
          <a:p>
            <a:pPr>
              <a:buNone/>
            </a:pPr>
            <a:endParaRPr lang="he-IL" dirty="0"/>
          </a:p>
        </p:txBody>
      </p:sp>
      <p:sp>
        <p:nvSpPr>
          <p:cNvPr id="3" name="عنصر نائب لرقم الشريحة 2"/>
          <p:cNvSpPr>
            <a:spLocks noGrp="1"/>
          </p:cNvSpPr>
          <p:nvPr>
            <p:ph type="sldNum" sz="quarter" idx="12"/>
          </p:nvPr>
        </p:nvSpPr>
        <p:spPr/>
        <p:txBody>
          <a:bodyPr/>
          <a:lstStyle/>
          <a:p>
            <a:fld id="{DAF22AC9-109E-4E4D-92F9-530E51D9A3A2}" type="slidenum">
              <a:rPr lang="he-IL" smtClean="0"/>
              <a:pPr/>
              <a:t>26</a:t>
            </a:fld>
            <a:endParaRPr lang="he-IL"/>
          </a:p>
        </p:txBody>
      </p:sp>
      <p:sp>
        <p:nvSpPr>
          <p:cNvPr id="5" name="مستطيل 4"/>
          <p:cNvSpPr/>
          <p:nvPr/>
        </p:nvSpPr>
        <p:spPr>
          <a:xfrm>
            <a:off x="2699792" y="548680"/>
            <a:ext cx="4094667" cy="923330"/>
          </a:xfrm>
          <a:prstGeom prst="rect">
            <a:avLst/>
          </a:prstGeom>
        </p:spPr>
        <p:txBody>
          <a:bodyPr wrap="square">
            <a:spAutoFit/>
          </a:bodyPr>
          <a:lstStyle/>
          <a:p>
            <a:pPr algn="ctr">
              <a:lnSpc>
                <a:spcPct val="150000"/>
              </a:lnSpc>
            </a:pPr>
            <a:r>
              <a:rPr lang="ar-SA" sz="3600" b="1" u="sng"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الثامن عشر</a:t>
            </a:r>
          </a:p>
        </p:txBody>
      </p:sp>
      <p:sp>
        <p:nvSpPr>
          <p:cNvPr id="6" name="Action Button: Home 7">
            <a:hlinkClick r:id="rId2"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075240" cy="5475008"/>
          </a:xfrm>
        </p:spPr>
        <p:txBody>
          <a:bodyPr>
            <a:normAutofit/>
          </a:bodyPr>
          <a:lstStyle/>
          <a:p>
            <a:pPr>
              <a:buNone/>
            </a:pPr>
            <a:r>
              <a:rPr lang="ar-SA" sz="3200" dirty="0" smtClean="0">
                <a:latin typeface="Traditional Arabic" pitchFamily="18" charset="-78"/>
                <a:cs typeface="Traditional Arabic" pitchFamily="18" charset="-78"/>
              </a:rPr>
              <a:t>عورة المرأة </a:t>
            </a:r>
            <a:r>
              <a:rPr lang="ar-SA" sz="3200" dirty="0" err="1" smtClean="0">
                <a:latin typeface="Traditional Arabic" pitchFamily="18" charset="-78"/>
                <a:cs typeface="Traditional Arabic" pitchFamily="18" charset="-78"/>
              </a:rPr>
              <a:t>هي:</a:t>
            </a:r>
            <a:endParaRPr lang="ar-SA" sz="3200" dirty="0" smtClean="0">
              <a:latin typeface="Traditional Arabic" pitchFamily="18" charset="-78"/>
              <a:cs typeface="Traditional Arabic" pitchFamily="18" charset="-78"/>
            </a:endParaRPr>
          </a:p>
          <a:p>
            <a:pPr>
              <a:buNone/>
            </a:pPr>
            <a:r>
              <a:rPr lang="ar-SA" sz="3200" dirty="0" smtClean="0">
                <a:latin typeface="Traditional Arabic" pitchFamily="18" charset="-78"/>
                <a:cs typeface="Traditional Arabic" pitchFamily="18" charset="-78"/>
              </a:rPr>
              <a:t>1- كلها عدا </a:t>
            </a:r>
            <a:r>
              <a:rPr lang="ar-SA" sz="3200" dirty="0" err="1" smtClean="0">
                <a:latin typeface="Traditional Arabic" pitchFamily="18" charset="-78"/>
                <a:cs typeface="Traditional Arabic" pitchFamily="18" charset="-78"/>
              </a:rPr>
              <a:t>الكفين.</a:t>
            </a:r>
            <a:r>
              <a:rPr lang="ar-SA" sz="3200" dirty="0" smtClean="0">
                <a:latin typeface="Traditional Arabic" pitchFamily="18" charset="-78"/>
                <a:cs typeface="Traditional Arabic" pitchFamily="18" charset="-78"/>
              </a:rPr>
              <a:t> </a:t>
            </a:r>
          </a:p>
          <a:p>
            <a:pPr>
              <a:buNone/>
            </a:pPr>
            <a:r>
              <a:rPr lang="ar-SA" sz="3200" dirty="0" smtClean="0">
                <a:latin typeface="Traditional Arabic" pitchFamily="18" charset="-78"/>
                <a:cs typeface="Traditional Arabic" pitchFamily="18" charset="-78"/>
              </a:rPr>
              <a:t>2- كلها عدا الوجه والكفين.</a:t>
            </a:r>
          </a:p>
          <a:p>
            <a:pPr>
              <a:buNone/>
            </a:pPr>
            <a:r>
              <a:rPr lang="ar-SA" sz="3200" dirty="0" smtClean="0">
                <a:latin typeface="Traditional Arabic" pitchFamily="18" charset="-78"/>
                <a:cs typeface="Traditional Arabic" pitchFamily="18" charset="-78"/>
              </a:rPr>
              <a:t>3- كلها مع الوجه</a:t>
            </a:r>
          </a:p>
          <a:p>
            <a:pPr>
              <a:buNone/>
            </a:pPr>
            <a:endParaRPr lang="ar-SA" dirty="0" smtClean="0"/>
          </a:p>
          <a:p>
            <a:pPr>
              <a:buNone/>
            </a:pPr>
            <a:endParaRPr lang="ar-SA" dirty="0" smtClean="0"/>
          </a:p>
          <a:p>
            <a:pPr>
              <a:buNone/>
            </a:pPr>
            <a:endParaRPr lang="he-IL" dirty="0"/>
          </a:p>
        </p:txBody>
      </p:sp>
      <p:sp>
        <p:nvSpPr>
          <p:cNvPr id="4" name="مستطيل 3"/>
          <p:cNvSpPr/>
          <p:nvPr/>
        </p:nvSpPr>
        <p:spPr>
          <a:xfrm>
            <a:off x="2699792" y="548680"/>
            <a:ext cx="4094667" cy="854080"/>
          </a:xfrm>
          <a:prstGeom prst="rect">
            <a:avLst/>
          </a:prstGeom>
        </p:spPr>
        <p:txBody>
          <a:bodyPr wrap="square">
            <a:spAutoFit/>
          </a:bodyPr>
          <a:lstStyle/>
          <a:p>
            <a:pPr algn="ctr">
              <a:lnSpc>
                <a:spcPct val="150000"/>
              </a:lnSpc>
            </a:pPr>
            <a:r>
              <a:rPr lang="ar-SA" sz="3600" b="1" u="sng"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التاسع عشر</a:t>
            </a:r>
          </a:p>
        </p:txBody>
      </p:sp>
      <p:sp>
        <p:nvSpPr>
          <p:cNvPr id="5" name="Action Button: Home 7">
            <a:hlinkClick r:id="rId2"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he-IL"/>
          </a:p>
        </p:txBody>
      </p:sp>
      <p:sp>
        <p:nvSpPr>
          <p:cNvPr id="2" name="عنوان 1"/>
          <p:cNvSpPr>
            <a:spLocks noGrp="1"/>
          </p:cNvSpPr>
          <p:nvPr>
            <p:ph type="title"/>
          </p:nvPr>
        </p:nvSpPr>
        <p:spPr/>
        <p:txBody>
          <a:bodyPr/>
          <a:lstStyle/>
          <a:p>
            <a:endParaRPr lang="he-IL"/>
          </a:p>
        </p:txBody>
      </p:sp>
      <p:pic>
        <p:nvPicPr>
          <p:cNvPr id="22530" name="Picture 2"/>
          <p:cNvPicPr>
            <a:picLocks noChangeAspect="1" noChangeArrowheads="1"/>
          </p:cNvPicPr>
          <p:nvPr/>
        </p:nvPicPr>
        <p:blipFill>
          <a:blip r:embed="rId2" cstate="print"/>
          <a:srcRect/>
          <a:stretch>
            <a:fillRect/>
          </a:stretch>
        </p:blipFill>
        <p:spPr bwMode="auto">
          <a:xfrm>
            <a:off x="1" y="0"/>
            <a:ext cx="9143999" cy="6891782"/>
          </a:xfrm>
          <a:prstGeom prst="rect">
            <a:avLst/>
          </a:prstGeom>
          <a:noFill/>
          <a:ln w="9525">
            <a:noFill/>
            <a:miter lim="800000"/>
            <a:headEnd/>
            <a:tailEnd/>
          </a:ln>
        </p:spPr>
      </p:pic>
      <p:sp>
        <p:nvSpPr>
          <p:cNvPr id="5" name="مربع نص 4"/>
          <p:cNvSpPr txBox="1"/>
          <p:nvPr/>
        </p:nvSpPr>
        <p:spPr>
          <a:xfrm rot="162226">
            <a:off x="2408739" y="2855748"/>
            <a:ext cx="3897574" cy="646331"/>
          </a:xfrm>
          <a:prstGeom prst="rect">
            <a:avLst/>
          </a:prstGeom>
          <a:noFill/>
        </p:spPr>
        <p:txBody>
          <a:bodyPr wrap="square" rtlCol="1">
            <a:spAutoFit/>
          </a:bodyPr>
          <a:lstStyle/>
          <a:p>
            <a:r>
              <a:rPr lang="ar-SA" sz="3600" b="1"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الطهارة</a:t>
            </a:r>
            <a:r>
              <a:rPr lang="ar-SA" sz="3600" b="1" dirty="0" smtClean="0">
                <a:ln w="28575">
                  <a:solidFill>
                    <a:schemeClr val="accent5">
                      <a:lumMod val="7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a:t>
            </a:r>
            <a:r>
              <a:rPr lang="ar-SA" sz="3600" b="1"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من الحدثين والخبث</a:t>
            </a:r>
            <a:endParaRPr lang="he-IL" sz="3600" b="1" dirty="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endParaRPr>
          </a:p>
        </p:txBody>
      </p:sp>
      <p:sp>
        <p:nvSpPr>
          <p:cNvPr id="6" name="عنوان 1"/>
          <p:cNvSpPr txBox="1">
            <a:spLocks/>
          </p:cNvSpPr>
          <p:nvPr/>
        </p:nvSpPr>
        <p:spPr>
          <a:xfrm>
            <a:off x="755576" y="0"/>
            <a:ext cx="7239000" cy="1143000"/>
          </a:xfrm>
          <a:prstGeom prst="rect">
            <a:avLst/>
          </a:prstGeom>
        </p:spPr>
        <p:txBody>
          <a:bodyPr vert="horz" lIns="45720" tIns="0" rIns="45720" bIns="0" anchor="b"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chemeClr val="bg2">
                      <a:lumMod val="75000"/>
                    </a:schemeClr>
                  </a:solidFill>
                  <a:prstDash val="solid"/>
                </a:ln>
                <a:solidFill>
                  <a:schemeClr val="bg2"/>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السؤال </a:t>
            </a:r>
            <a:r>
              <a:rPr kumimoji="0" lang="ar-SA" sz="3800" b="0" i="0" u="none" strike="noStrike" kern="1200" cap="none" spc="0" normalizeH="0" baseline="0" noProof="0" dirty="0" smtClean="0">
                <a:ln w="18415" cmpd="sng">
                  <a:solidFill>
                    <a:schemeClr val="bg2">
                      <a:lumMod val="75000"/>
                    </a:schemeClr>
                  </a:solidFill>
                  <a:prstDash val="solid"/>
                </a:ln>
                <a:solidFill>
                  <a:schemeClr val="bg2"/>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العشرون</a:t>
            </a:r>
            <a:endParaRPr kumimoji="0" lang="he-IL" sz="3800" b="0" i="0" u="none" strike="noStrike" kern="1200" cap="none" spc="0" normalizeH="0" baseline="0" noProof="0" dirty="0">
              <a:ln w="18415" cmpd="sng">
                <a:solidFill>
                  <a:schemeClr val="bg2">
                    <a:lumMod val="75000"/>
                  </a:schemeClr>
                </a:solidFill>
                <a:prstDash val="solid"/>
              </a:ln>
              <a:solidFill>
                <a:schemeClr val="bg2"/>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7" name="Action Button: Home 7">
            <a:hlinkClick r:id="rId3" action="ppaction://hlinksldjump" highlightClick="1"/>
          </p:cNvPr>
          <p:cNvSpPr/>
          <p:nvPr/>
        </p:nvSpPr>
        <p:spPr>
          <a:xfrm>
            <a:off x="8028384" y="6237312"/>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عنوان 1"/>
          <p:cNvSpPr txBox="1">
            <a:spLocks/>
          </p:cNvSpPr>
          <p:nvPr/>
        </p:nvSpPr>
        <p:spPr>
          <a:xfrm rot="19761702">
            <a:off x="28639" y="3018454"/>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البول</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9" name="عنوان 1"/>
          <p:cNvSpPr txBox="1">
            <a:spLocks/>
          </p:cNvSpPr>
          <p:nvPr/>
        </p:nvSpPr>
        <p:spPr>
          <a:xfrm rot="19603518">
            <a:off x="266137" y="2143828"/>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الغائط</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10" name="عنوان 1"/>
          <p:cNvSpPr txBox="1">
            <a:spLocks/>
          </p:cNvSpPr>
          <p:nvPr/>
        </p:nvSpPr>
        <p:spPr>
          <a:xfrm rot="1388006">
            <a:off x="6544987" y="4385837"/>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النجاسة</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11" name="عنوان 1"/>
          <p:cNvSpPr txBox="1">
            <a:spLocks/>
          </p:cNvSpPr>
          <p:nvPr/>
        </p:nvSpPr>
        <p:spPr>
          <a:xfrm rot="1388006">
            <a:off x="5203852" y="1069143"/>
            <a:ext cx="4052109" cy="1479897"/>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الطهارة</a:t>
            </a:r>
            <a:r>
              <a:rPr lang="ar-SA"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a typeface="+mj-ea"/>
                <a:cs typeface="Traditional Arabic" pitchFamily="18" charset="-78"/>
              </a:rPr>
              <a:t>: النظافة وهي الوسيلة التي تؤهل المسلم لأداء بعض العبادات، وبدونها لا يستطيع اداءها كالصلاة والطواف، وذلك بسبب ما ينقض الوضوء، ويوجب الغسل </a:t>
            </a:r>
            <a:r>
              <a:rPr lang="ar-SA" sz="3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a typeface="+mj-ea"/>
                <a:cs typeface="Traditional Arabic" pitchFamily="18" charset="-78"/>
              </a:rPr>
              <a:t>بستعمال</a:t>
            </a:r>
            <a:r>
              <a:rPr lang="ar-SA"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a typeface="+mj-ea"/>
                <a:cs typeface="Traditional Arabic" pitchFamily="18" charset="-78"/>
              </a:rPr>
              <a:t> الماء أو </a:t>
            </a:r>
            <a:r>
              <a:rPr lang="ar-SA" sz="3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a typeface="+mj-ea"/>
                <a:cs typeface="Traditional Arabic" pitchFamily="18" charset="-78"/>
              </a:rPr>
              <a:t>الصعيد  </a:t>
            </a:r>
            <a:r>
              <a:rPr lang="ar-SA"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a typeface="+mj-ea"/>
                <a:cs typeface="Traditional Arabic" pitchFamily="18" charset="-78"/>
              </a:rPr>
              <a:t>(غبار التراب) الطاهر، اذا تعذر استعمال الماء </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12" name="عنوان 1"/>
          <p:cNvSpPr txBox="1">
            <a:spLocks/>
          </p:cNvSpPr>
          <p:nvPr/>
        </p:nvSpPr>
        <p:spPr>
          <a:xfrm rot="19605114">
            <a:off x="1054612" y="2443910"/>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القيء</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cxnSp>
        <p:nvCxnSpPr>
          <p:cNvPr id="15" name="رابط منحني 14"/>
          <p:cNvCxnSpPr/>
          <p:nvPr/>
        </p:nvCxnSpPr>
        <p:spPr>
          <a:xfrm>
            <a:off x="2267744" y="1916832"/>
            <a:ext cx="2088232" cy="1008112"/>
          </a:xfrm>
          <a:prstGeom prst="curvedConnector3">
            <a:avLst>
              <a:gd name="adj1" fmla="val 50000"/>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رابط منحني 18"/>
          <p:cNvCxnSpPr/>
          <p:nvPr/>
        </p:nvCxnSpPr>
        <p:spPr>
          <a:xfrm flipV="1">
            <a:off x="1763688" y="3356992"/>
            <a:ext cx="2160240" cy="1029816"/>
          </a:xfrm>
          <a:prstGeom prst="curvedConnector3">
            <a:avLst>
              <a:gd name="adj1" fmla="val 50000"/>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4" name="عنوان 1"/>
          <p:cNvSpPr txBox="1">
            <a:spLocks/>
          </p:cNvSpPr>
          <p:nvPr/>
        </p:nvSpPr>
        <p:spPr>
          <a:xfrm>
            <a:off x="395536" y="1556792"/>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الحدث الاصغر</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25" name="عنوان 1"/>
          <p:cNvSpPr txBox="1">
            <a:spLocks/>
          </p:cNvSpPr>
          <p:nvPr/>
        </p:nvSpPr>
        <p:spPr>
          <a:xfrm>
            <a:off x="0" y="4149080"/>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الحدث الاكبر</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27" name="عنوان 1"/>
          <p:cNvSpPr txBox="1">
            <a:spLocks/>
          </p:cNvSpPr>
          <p:nvPr/>
        </p:nvSpPr>
        <p:spPr>
          <a:xfrm>
            <a:off x="0" y="4725144"/>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الحيض...</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cxnSp>
        <p:nvCxnSpPr>
          <p:cNvPr id="31" name="رابط منحني 30"/>
          <p:cNvCxnSpPr/>
          <p:nvPr/>
        </p:nvCxnSpPr>
        <p:spPr>
          <a:xfrm>
            <a:off x="3347864" y="3212976"/>
            <a:ext cx="3744416" cy="1512168"/>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
        <p:nvSpPr>
          <p:cNvPr id="33" name="عنوان 1"/>
          <p:cNvSpPr txBox="1">
            <a:spLocks/>
          </p:cNvSpPr>
          <p:nvPr/>
        </p:nvSpPr>
        <p:spPr>
          <a:xfrm rot="1527413">
            <a:off x="7067464" y="5283166"/>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الثوب</a:t>
            </a:r>
          </a:p>
        </p:txBody>
      </p:sp>
      <p:sp>
        <p:nvSpPr>
          <p:cNvPr id="34" name="عنوان 1"/>
          <p:cNvSpPr txBox="1">
            <a:spLocks/>
          </p:cNvSpPr>
          <p:nvPr/>
        </p:nvSpPr>
        <p:spPr>
          <a:xfrm rot="1499029">
            <a:off x="6107775" y="5708540"/>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المكان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35" name="عنوان 1"/>
          <p:cNvSpPr txBox="1">
            <a:spLocks/>
          </p:cNvSpPr>
          <p:nvPr/>
        </p:nvSpPr>
        <p:spPr>
          <a:xfrm rot="1759710">
            <a:off x="5947337" y="4975932"/>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البدن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1"/>
            <a:ext cx="9143999" cy="6891782"/>
          </a:xfrm>
          <a:prstGeom prst="rect">
            <a:avLst/>
          </a:prstGeom>
          <a:noFill/>
          <a:ln w="9525">
            <a:noFill/>
            <a:miter lim="800000"/>
            <a:headEnd/>
            <a:tailEnd/>
          </a:ln>
        </p:spPr>
      </p:pic>
      <p:sp>
        <p:nvSpPr>
          <p:cNvPr id="2" name="عنوان 1"/>
          <p:cNvSpPr>
            <a:spLocks noGrp="1"/>
          </p:cNvSpPr>
          <p:nvPr>
            <p:ph type="title"/>
          </p:nvPr>
        </p:nvSpPr>
        <p:spPr>
          <a:xfrm>
            <a:off x="827584" y="188640"/>
            <a:ext cx="7239000" cy="1143000"/>
          </a:xfrm>
        </p:spPr>
        <p:txBody>
          <a:bodyPr/>
          <a:lstStyle/>
          <a:p>
            <a:pPr algn="ctr"/>
            <a:r>
              <a:rPr lang="ar-SA"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السؤال </a:t>
            </a:r>
            <a:r>
              <a:rPr lang="ar-SA"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الواحد </a:t>
            </a:r>
            <a:r>
              <a:rPr lang="ar-SA"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والعشرون</a:t>
            </a:r>
            <a:endParaRPr lang="he-IL"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ndParaRPr>
          </a:p>
        </p:txBody>
      </p:sp>
      <p:sp>
        <p:nvSpPr>
          <p:cNvPr id="5" name="مربع نص 4"/>
          <p:cNvSpPr txBox="1"/>
          <p:nvPr/>
        </p:nvSpPr>
        <p:spPr>
          <a:xfrm>
            <a:off x="2843808" y="2636912"/>
            <a:ext cx="2736304" cy="1323439"/>
          </a:xfrm>
          <a:prstGeom prst="rect">
            <a:avLst/>
          </a:prstGeom>
          <a:noFill/>
        </p:spPr>
        <p:txBody>
          <a:bodyPr wrap="square" rtlCol="1">
            <a:spAutoFit/>
          </a:bodyPr>
          <a:lstStyle/>
          <a:p>
            <a:r>
              <a:rPr lang="ar-SA" sz="8000"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الوضوء</a:t>
            </a:r>
            <a:endParaRPr lang="he-IL" sz="8000" dirty="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endParaRPr>
          </a:p>
        </p:txBody>
      </p:sp>
      <p:sp>
        <p:nvSpPr>
          <p:cNvPr id="6"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عنوان 1"/>
          <p:cNvSpPr txBox="1">
            <a:spLocks/>
          </p:cNvSpPr>
          <p:nvPr/>
        </p:nvSpPr>
        <p:spPr>
          <a:xfrm rot="1388006">
            <a:off x="6972407" y="2567544"/>
            <a:ext cx="2054424" cy="1016943"/>
          </a:xfrm>
          <a:prstGeom prst="rect">
            <a:avLst/>
          </a:prstGeom>
        </p:spPr>
        <p:txBody>
          <a:bodyPr vert="horz" lIns="45720" tIns="0" rIns="45720" bIns="0" anchor="b" anchorCtr="0">
            <a:normAutofit fontScale="7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استعمال</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 الماء في اعضاء مخصوصة من البدن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9" name="مستطيل 8"/>
          <p:cNvSpPr/>
          <p:nvPr/>
        </p:nvSpPr>
        <p:spPr>
          <a:xfrm>
            <a:off x="0" y="2924944"/>
            <a:ext cx="1691680" cy="79208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8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الاستنشاق </a:t>
            </a:r>
            <a:r>
              <a:rPr lang="ar-SA" sz="2800" dirty="0" err="1"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والاستنثار</a:t>
            </a:r>
            <a:endParaRPr lang="he-IL" sz="28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0" name="مستطيل 9"/>
          <p:cNvSpPr/>
          <p:nvPr/>
        </p:nvSpPr>
        <p:spPr>
          <a:xfrm>
            <a:off x="0" y="3717032"/>
            <a:ext cx="1691680" cy="576064"/>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غسل الوجه</a:t>
            </a:r>
            <a:endParaRPr lang="he-IL"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ndParaRPr>
          </a:p>
        </p:txBody>
      </p:sp>
      <p:sp>
        <p:nvSpPr>
          <p:cNvPr id="11" name="مستطيل 10"/>
          <p:cNvSpPr/>
          <p:nvPr/>
        </p:nvSpPr>
        <p:spPr>
          <a:xfrm>
            <a:off x="0" y="4293096"/>
            <a:ext cx="1691680" cy="79208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8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غسل اليدين الى المرفقين</a:t>
            </a:r>
            <a:endParaRPr lang="he-IL" sz="28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2" name="مستطيل 11"/>
          <p:cNvSpPr/>
          <p:nvPr/>
        </p:nvSpPr>
        <p:spPr>
          <a:xfrm>
            <a:off x="0" y="5085184"/>
            <a:ext cx="1691680" cy="576064"/>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مسح الرأس</a:t>
            </a:r>
            <a:endParaRPr lang="he-IL"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ndParaRPr>
          </a:p>
        </p:txBody>
      </p:sp>
      <p:sp>
        <p:nvSpPr>
          <p:cNvPr id="13" name="مستطيل 12"/>
          <p:cNvSpPr/>
          <p:nvPr/>
        </p:nvSpPr>
        <p:spPr>
          <a:xfrm>
            <a:off x="0" y="908720"/>
            <a:ext cx="1691680" cy="576064"/>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التسمية</a:t>
            </a:r>
            <a:endParaRPr lang="he-IL" sz="32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4" name="مستطيل 13"/>
          <p:cNvSpPr/>
          <p:nvPr/>
        </p:nvSpPr>
        <p:spPr>
          <a:xfrm>
            <a:off x="0" y="1484784"/>
            <a:ext cx="1691680" cy="864096"/>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8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غسل اليدين الى الرسغين</a:t>
            </a:r>
            <a:endParaRPr lang="he-IL" sz="28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5" name="مستطيل 14"/>
          <p:cNvSpPr/>
          <p:nvPr/>
        </p:nvSpPr>
        <p:spPr>
          <a:xfrm>
            <a:off x="0" y="2348880"/>
            <a:ext cx="1691680" cy="576064"/>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المضممة</a:t>
            </a:r>
            <a:endParaRPr lang="he-IL"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ndParaRPr>
          </a:p>
        </p:txBody>
      </p:sp>
      <p:sp>
        <p:nvSpPr>
          <p:cNvPr id="16" name="سهم مسنن إلى اليمين 15"/>
          <p:cNvSpPr/>
          <p:nvPr/>
        </p:nvSpPr>
        <p:spPr>
          <a:xfrm>
            <a:off x="0" y="0"/>
            <a:ext cx="2483768" cy="504056"/>
          </a:xfrm>
          <a:prstGeom prst="notchedRightArrow">
            <a:avLst>
              <a:gd name="adj1" fmla="val 50000"/>
              <a:gd name="adj2" fmla="val 62511"/>
            </a:avLst>
          </a:prstGeom>
          <a:ln w="38100">
            <a:solidFill>
              <a:schemeClr val="bg1"/>
            </a:solid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28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كيفية الوضوء</a:t>
            </a:r>
            <a:endParaRPr lang="he-IL" sz="28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7" name="مستطيل 16"/>
          <p:cNvSpPr/>
          <p:nvPr/>
        </p:nvSpPr>
        <p:spPr>
          <a:xfrm>
            <a:off x="0" y="5661248"/>
            <a:ext cx="1691680" cy="576064"/>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32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مسح الاذنين</a:t>
            </a:r>
            <a:endParaRPr lang="he-IL" sz="32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
        <p:nvSpPr>
          <p:cNvPr id="18" name="مستطيل 17"/>
          <p:cNvSpPr/>
          <p:nvPr/>
        </p:nvSpPr>
        <p:spPr>
          <a:xfrm>
            <a:off x="0" y="6237312"/>
            <a:ext cx="1691680" cy="620688"/>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غسل الرجلين</a:t>
            </a:r>
            <a:endParaRPr lang="he-IL"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endParaRPr>
          </a:p>
        </p:txBody>
      </p:sp>
      <p:sp>
        <p:nvSpPr>
          <p:cNvPr id="8" name="مستطيل 7"/>
          <p:cNvSpPr/>
          <p:nvPr/>
        </p:nvSpPr>
        <p:spPr>
          <a:xfrm>
            <a:off x="0" y="476672"/>
            <a:ext cx="1691680" cy="432048"/>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3200" dirty="0" smtClean="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النية</a:t>
            </a:r>
            <a:endParaRPr lang="he-IL" sz="2800" dirty="0">
              <a:ln w="18415" cmpd="sng">
                <a:solidFill>
                  <a:schemeClr val="bg2">
                    <a:lumMod val="50000"/>
                  </a:schemeClr>
                </a:solidFill>
                <a:prstDash val="solid"/>
              </a:ln>
              <a:solidFill>
                <a:schemeClr val="bg2">
                  <a:lumMod val="50000"/>
                </a:schemeClr>
              </a:solidFill>
              <a:effectLst>
                <a:outerShdw blurRad="63500" dir="3600000" algn="tl" rotWithShape="0">
                  <a:srgbClr val="000000">
                    <a:alpha val="70000"/>
                  </a:srgbClr>
                </a:outerShdw>
              </a:effectLst>
              <a:latin typeface="Traditional Arabic"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6512" y="1340768"/>
            <a:ext cx="8964488" cy="4968552"/>
          </a:xfrm>
        </p:spPr>
        <p:txBody>
          <a:bodyPr>
            <a:normAutofit lnSpcReduction="10000"/>
          </a:bodyPr>
          <a:lstStyle/>
          <a:p>
            <a:pPr marL="109728" indent="0">
              <a:lnSpc>
                <a:spcPct val="200000"/>
              </a:lnSpc>
              <a:buNone/>
            </a:pPr>
            <a:r>
              <a:rPr lang="ar-SA" dirty="0" smtClean="0">
                <a:latin typeface="Traditional Arabic" pitchFamily="18" charset="-78"/>
                <a:cs typeface="Traditional Arabic" pitchFamily="18" charset="-78"/>
              </a:rPr>
              <a:t>الفعالية عبارة عن صندوق من صنعني، يحتوي على </a:t>
            </a:r>
            <a:r>
              <a:rPr lang="en-US" dirty="0" smtClean="0">
                <a:latin typeface="Traditional Arabic" pitchFamily="18" charset="-78"/>
                <a:cs typeface="Traditional Arabic" pitchFamily="18" charset="-78"/>
              </a:rPr>
              <a:t>196</a:t>
            </a:r>
            <a:r>
              <a:rPr lang="ar-SA" dirty="0" smtClean="0">
                <a:latin typeface="Traditional Arabic" pitchFamily="18" charset="-78"/>
                <a:cs typeface="Traditional Arabic" pitchFamily="18" charset="-78"/>
              </a:rPr>
              <a:t> مكعبا بألوان مختلفة.</a:t>
            </a:r>
          </a:p>
          <a:p>
            <a:pPr marL="109728" indent="0">
              <a:lnSpc>
                <a:spcPct val="200000"/>
              </a:lnSpc>
              <a:buNone/>
            </a:pPr>
            <a:r>
              <a:rPr lang="ar-SA" dirty="0" smtClean="0">
                <a:latin typeface="Traditional Arabic" pitchFamily="18" charset="-78"/>
                <a:cs typeface="Traditional Arabic" pitchFamily="18" charset="-78"/>
              </a:rPr>
              <a:t>الصندوق سيكشف للطلاب في الـ 20 دقيقة الأخيرة من الدرس، على كل طالب يأتي دوره للعب أن يقوم بتبديل مكعبين بجانب بعضهما البعض بشكل أفقي أو عمودي حتى يحصل على ثلاثة مكعبات على الأقل مرتبة بجانب بعضها البعض بشكل أفقي أو عمودي.</a:t>
            </a:r>
          </a:p>
          <a:p>
            <a:pPr>
              <a:lnSpc>
                <a:spcPct val="200000"/>
              </a:lnSpc>
              <a:buFont typeface="Wingdings" pitchFamily="2" charset="2"/>
              <a:buChar char="Ø"/>
            </a:pPr>
            <a:r>
              <a:rPr lang="ar-SA" dirty="0" smtClean="0">
                <a:latin typeface="Traditional Arabic" pitchFamily="18" charset="-78"/>
                <a:cs typeface="Traditional Arabic" pitchFamily="18" charset="-78"/>
              </a:rPr>
              <a:t>كل ثلاثة مكعبات وما فوق مرتبة بجانب بعضها البعض أفقيا أو عموديا تسحب من الصندوق من قبَل الطالب اللاعب.</a:t>
            </a:r>
            <a:endParaRPr lang="he-IL" dirty="0">
              <a:latin typeface="Traditional Arabic" pitchFamily="18" charset="-78"/>
            </a:endParaRPr>
          </a:p>
        </p:txBody>
      </p:sp>
      <p:sp>
        <p:nvSpPr>
          <p:cNvPr id="7" name="Slide Number Placeholder 6"/>
          <p:cNvSpPr>
            <a:spLocks noGrp="1"/>
          </p:cNvSpPr>
          <p:nvPr>
            <p:ph type="sldNum" sz="quarter" idx="12"/>
          </p:nvPr>
        </p:nvSpPr>
        <p:spPr/>
        <p:txBody>
          <a:bodyPr/>
          <a:lstStyle/>
          <a:p>
            <a:fld id="{DAF22AC9-109E-4E4D-92F9-530E51D9A3A2}" type="slidenum">
              <a:rPr lang="he-IL" smtClean="0"/>
              <a:pPr/>
              <a:t>3</a:t>
            </a:fld>
            <a:endParaRPr lang="he-IL"/>
          </a:p>
        </p:txBody>
      </p:sp>
      <p:sp>
        <p:nvSpPr>
          <p:cNvPr id="4" name="כותרת 8"/>
          <p:cNvSpPr>
            <a:spLocks noGrp="1"/>
          </p:cNvSpPr>
          <p:nvPr>
            <p:ph type="title"/>
          </p:nvPr>
        </p:nvSpPr>
        <p:spPr>
          <a:xfrm>
            <a:off x="428596" y="260648"/>
            <a:ext cx="8229600" cy="1143000"/>
          </a:xfrm>
        </p:spPr>
        <p:txBody>
          <a:bodyPr>
            <a:normAutofit/>
          </a:bodyPr>
          <a:lstStyle/>
          <a:p>
            <a:pPr algn="ctr"/>
            <a:r>
              <a:rPr lang="ar-SA" sz="5400" dirty="0" smtClean="0">
                <a:ln>
                  <a:solidFill>
                    <a:schemeClr val="tx1">
                      <a:lumMod val="85000"/>
                      <a:lumOff val="15000"/>
                    </a:schemeClr>
                  </a:solidFill>
                </a:ln>
                <a:solidFill>
                  <a:schemeClr val="accent1">
                    <a:lumMod val="75000"/>
                  </a:schemeClr>
                </a:solidFill>
                <a:cs typeface="Andalus" pitchFamily="2" charset="-78"/>
              </a:rPr>
              <a:t>تعريف الفعالية</a:t>
            </a:r>
            <a:endParaRPr lang="he-IL" sz="5400" dirty="0">
              <a:ln>
                <a:solidFill>
                  <a:schemeClr val="tx1">
                    <a:lumMod val="85000"/>
                    <a:lumOff val="15000"/>
                  </a:schemeClr>
                </a:solidFill>
              </a:ln>
              <a:solidFill>
                <a:schemeClr val="accent1">
                  <a:lumMod val="75000"/>
                </a:schemeClr>
              </a:solidFill>
            </a:endParaRPr>
          </a:p>
        </p:txBody>
      </p:sp>
      <p:pic>
        <p:nvPicPr>
          <p:cNvPr id="5" name="il_fi" descr="http://cheatspulse.com/wp-content/uploads/2011/07/diamond-dash-fire-mod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85728"/>
            <a:ext cx="2051720" cy="1847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4" presetClass="entr" presetSubtype="1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he-IL"/>
          </a:p>
        </p:txBody>
      </p:sp>
      <p:sp>
        <p:nvSpPr>
          <p:cNvPr id="2" name="عنوان 1"/>
          <p:cNvSpPr>
            <a:spLocks noGrp="1"/>
          </p:cNvSpPr>
          <p:nvPr>
            <p:ph type="title"/>
          </p:nvPr>
        </p:nvSpPr>
        <p:spPr/>
        <p:txBody>
          <a:bodyPr/>
          <a:lstStyle/>
          <a:p>
            <a:endParaRPr lang="he-IL"/>
          </a:p>
        </p:txBody>
      </p:sp>
      <p:pic>
        <p:nvPicPr>
          <p:cNvPr id="22530" name="Picture 2"/>
          <p:cNvPicPr>
            <a:picLocks noChangeAspect="1" noChangeArrowheads="1"/>
          </p:cNvPicPr>
          <p:nvPr/>
        </p:nvPicPr>
        <p:blipFill>
          <a:blip r:embed="rId2" cstate="print"/>
          <a:srcRect/>
          <a:stretch>
            <a:fillRect/>
          </a:stretch>
        </p:blipFill>
        <p:spPr bwMode="auto">
          <a:xfrm>
            <a:off x="1" y="-33782"/>
            <a:ext cx="9143999" cy="6891782"/>
          </a:xfrm>
          <a:prstGeom prst="rect">
            <a:avLst/>
          </a:prstGeom>
          <a:noFill/>
          <a:ln w="9525">
            <a:noFill/>
            <a:miter lim="800000"/>
            <a:headEnd/>
            <a:tailEnd/>
          </a:ln>
        </p:spPr>
      </p:pic>
      <p:sp>
        <p:nvSpPr>
          <p:cNvPr id="5" name="مربع نص 4"/>
          <p:cNvSpPr txBox="1"/>
          <p:nvPr/>
        </p:nvSpPr>
        <p:spPr>
          <a:xfrm>
            <a:off x="1907704" y="2492896"/>
            <a:ext cx="4032448" cy="1569660"/>
          </a:xfrm>
          <a:prstGeom prst="rect">
            <a:avLst/>
          </a:prstGeom>
          <a:noFill/>
        </p:spPr>
        <p:txBody>
          <a:bodyPr wrap="square" rtlCol="1">
            <a:spAutoFit/>
          </a:bodyPr>
          <a:lstStyle/>
          <a:p>
            <a:r>
              <a:rPr lang="ar-SA" sz="9600"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ستر العورة</a:t>
            </a:r>
            <a:endParaRPr lang="he-IL" sz="9600" dirty="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endParaRPr>
          </a:p>
        </p:txBody>
      </p:sp>
      <p:sp>
        <p:nvSpPr>
          <p:cNvPr id="6" name="عنوان 1"/>
          <p:cNvSpPr txBox="1">
            <a:spLocks/>
          </p:cNvSpPr>
          <p:nvPr/>
        </p:nvSpPr>
        <p:spPr>
          <a:xfrm>
            <a:off x="827584" y="260648"/>
            <a:ext cx="7239000" cy="1143000"/>
          </a:xfrm>
          <a:prstGeom prst="rect">
            <a:avLst/>
          </a:prstGeom>
        </p:spPr>
        <p:txBody>
          <a:bodyPr vert="horz" lIns="45720" tIns="0" rIns="45720" bIns="0" anchor="b"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السؤال </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الثاني</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 </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وال</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عشرون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7"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عنوان 1"/>
          <p:cNvSpPr txBox="1">
            <a:spLocks/>
          </p:cNvSpPr>
          <p:nvPr/>
        </p:nvSpPr>
        <p:spPr>
          <a:xfrm rot="19976628">
            <a:off x="268042" y="2425060"/>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المرأة</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9" name="عنوان 1"/>
          <p:cNvSpPr txBox="1">
            <a:spLocks/>
          </p:cNvSpPr>
          <p:nvPr/>
        </p:nvSpPr>
        <p:spPr>
          <a:xfrm rot="1499029">
            <a:off x="6827854" y="2396169"/>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الرجل</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he-IL"/>
          </a:p>
        </p:txBody>
      </p:sp>
      <p:sp>
        <p:nvSpPr>
          <p:cNvPr id="2" name="عنوان 1"/>
          <p:cNvSpPr>
            <a:spLocks noGrp="1"/>
          </p:cNvSpPr>
          <p:nvPr>
            <p:ph type="title"/>
          </p:nvPr>
        </p:nvSpPr>
        <p:spPr/>
        <p:txBody>
          <a:bodyPr/>
          <a:lstStyle/>
          <a:p>
            <a:endParaRPr lang="he-IL"/>
          </a:p>
        </p:txBody>
      </p:sp>
      <p:pic>
        <p:nvPicPr>
          <p:cNvPr id="22530" name="Picture 2"/>
          <p:cNvPicPr>
            <a:picLocks noChangeAspect="1" noChangeArrowheads="1"/>
          </p:cNvPicPr>
          <p:nvPr/>
        </p:nvPicPr>
        <p:blipFill>
          <a:blip r:embed="rId2" cstate="print"/>
          <a:srcRect/>
          <a:stretch>
            <a:fillRect/>
          </a:stretch>
        </p:blipFill>
        <p:spPr bwMode="auto">
          <a:xfrm>
            <a:off x="0" y="1"/>
            <a:ext cx="9143999" cy="6891782"/>
          </a:xfrm>
          <a:prstGeom prst="rect">
            <a:avLst/>
          </a:prstGeom>
          <a:noFill/>
          <a:ln w="9525">
            <a:noFill/>
            <a:miter lim="800000"/>
            <a:headEnd/>
            <a:tailEnd/>
          </a:ln>
        </p:spPr>
      </p:pic>
      <p:sp>
        <p:nvSpPr>
          <p:cNvPr id="5" name="مربع نص 4"/>
          <p:cNvSpPr txBox="1"/>
          <p:nvPr/>
        </p:nvSpPr>
        <p:spPr>
          <a:xfrm>
            <a:off x="1115616" y="2564904"/>
            <a:ext cx="4680520" cy="1015663"/>
          </a:xfrm>
          <a:prstGeom prst="rect">
            <a:avLst/>
          </a:prstGeom>
          <a:noFill/>
        </p:spPr>
        <p:txBody>
          <a:bodyPr wrap="square" rtlCol="1">
            <a:spAutoFit/>
          </a:bodyPr>
          <a:lstStyle/>
          <a:p>
            <a:r>
              <a:rPr lang="ar-SA" sz="6000"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استقبال القبلة</a:t>
            </a:r>
            <a:endParaRPr lang="he-IL" sz="6000" dirty="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endParaRPr>
          </a:p>
        </p:txBody>
      </p:sp>
      <p:sp>
        <p:nvSpPr>
          <p:cNvPr id="6" name="عنوان 1"/>
          <p:cNvSpPr txBox="1">
            <a:spLocks/>
          </p:cNvSpPr>
          <p:nvPr/>
        </p:nvSpPr>
        <p:spPr>
          <a:xfrm>
            <a:off x="827584" y="332656"/>
            <a:ext cx="7239000" cy="1143000"/>
          </a:xfrm>
          <a:prstGeom prst="rect">
            <a:avLst/>
          </a:prstGeom>
        </p:spPr>
        <p:txBody>
          <a:bodyPr vert="horz" lIns="45720" tIns="0" rIns="45720" bIns="0" anchor="b"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السؤال </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الثالث</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 </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وال</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عشرون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7"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عنوان 1"/>
          <p:cNvSpPr txBox="1">
            <a:spLocks/>
          </p:cNvSpPr>
          <p:nvPr/>
        </p:nvSpPr>
        <p:spPr>
          <a:xfrm>
            <a:off x="3347864" y="3933056"/>
            <a:ext cx="2054424" cy="566936"/>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مكة المكرمة</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pic>
        <p:nvPicPr>
          <p:cNvPr id="1026" name="Picture 2"/>
          <p:cNvPicPr>
            <a:picLocks noChangeAspect="1" noChangeArrowheads="1"/>
          </p:cNvPicPr>
          <p:nvPr/>
        </p:nvPicPr>
        <p:blipFill>
          <a:blip r:embed="rId4" cstate="print">
            <a:clrChange>
              <a:clrFrom>
                <a:srgbClr val="FD1D18"/>
              </a:clrFrom>
              <a:clrTo>
                <a:srgbClr val="FD1D18">
                  <a:alpha val="0"/>
                </a:srgbClr>
              </a:clrTo>
            </a:clrChange>
          </a:blip>
          <a:srcRect/>
          <a:stretch>
            <a:fillRect/>
          </a:stretch>
        </p:blipFill>
        <p:spPr bwMode="auto">
          <a:xfrm>
            <a:off x="323528" y="4653136"/>
            <a:ext cx="2543175"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he-IL"/>
          </a:p>
        </p:txBody>
      </p:sp>
      <p:sp>
        <p:nvSpPr>
          <p:cNvPr id="2" name="عنوان 1"/>
          <p:cNvSpPr>
            <a:spLocks noGrp="1"/>
          </p:cNvSpPr>
          <p:nvPr>
            <p:ph type="title"/>
          </p:nvPr>
        </p:nvSpPr>
        <p:spPr/>
        <p:txBody>
          <a:bodyPr/>
          <a:lstStyle/>
          <a:p>
            <a:endParaRPr lang="he-IL"/>
          </a:p>
        </p:txBody>
      </p:sp>
      <p:pic>
        <p:nvPicPr>
          <p:cNvPr id="22530" name="Picture 2"/>
          <p:cNvPicPr>
            <a:picLocks noChangeAspect="1" noChangeArrowheads="1"/>
          </p:cNvPicPr>
          <p:nvPr/>
        </p:nvPicPr>
        <p:blipFill>
          <a:blip r:embed="rId2" cstate="print"/>
          <a:srcRect/>
          <a:stretch>
            <a:fillRect/>
          </a:stretch>
        </p:blipFill>
        <p:spPr bwMode="auto">
          <a:xfrm>
            <a:off x="0" y="1"/>
            <a:ext cx="9143999" cy="6891782"/>
          </a:xfrm>
          <a:prstGeom prst="rect">
            <a:avLst/>
          </a:prstGeom>
          <a:noFill/>
          <a:ln w="9525">
            <a:noFill/>
            <a:miter lim="800000"/>
            <a:headEnd/>
            <a:tailEnd/>
          </a:ln>
        </p:spPr>
      </p:pic>
      <p:sp>
        <p:nvSpPr>
          <p:cNvPr id="5" name="مربع نص 4"/>
          <p:cNvSpPr txBox="1"/>
          <p:nvPr/>
        </p:nvSpPr>
        <p:spPr>
          <a:xfrm rot="21086366">
            <a:off x="939833" y="2940276"/>
            <a:ext cx="5112568" cy="923330"/>
          </a:xfrm>
          <a:prstGeom prst="rect">
            <a:avLst/>
          </a:prstGeom>
          <a:noFill/>
        </p:spPr>
        <p:txBody>
          <a:bodyPr wrap="square" rtlCol="1">
            <a:spAutoFit/>
          </a:bodyPr>
          <a:lstStyle/>
          <a:p>
            <a:r>
              <a:rPr lang="ar-SA" sz="5400" dirty="0" smtClean="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العلم بدخول الوقت</a:t>
            </a:r>
            <a:endParaRPr lang="he-IL" sz="5400" dirty="0">
              <a:ln w="28575">
                <a:noFill/>
                <a:prstDash val="solid"/>
              </a:ln>
              <a:solidFill>
                <a:schemeClr val="accent2">
                  <a:lumMod val="40000"/>
                  <a:lumOff val="60000"/>
                </a:schemeClr>
              </a:solidFill>
              <a:effectLst>
                <a:outerShdw blurRad="41275" dist="20320" dir="1800000" algn="tl" rotWithShape="0">
                  <a:srgbClr val="000000">
                    <a:alpha val="40000"/>
                  </a:srgbClr>
                </a:outerShdw>
              </a:effectLst>
              <a:latin typeface="Traditional Arabic" pitchFamily="18" charset="-78"/>
            </a:endParaRPr>
          </a:p>
        </p:txBody>
      </p:sp>
      <p:sp>
        <p:nvSpPr>
          <p:cNvPr id="6" name="عنوان 1"/>
          <p:cNvSpPr txBox="1">
            <a:spLocks/>
          </p:cNvSpPr>
          <p:nvPr/>
        </p:nvSpPr>
        <p:spPr>
          <a:xfrm>
            <a:off x="611560" y="260648"/>
            <a:ext cx="7239000" cy="1143000"/>
          </a:xfrm>
          <a:prstGeom prst="rect">
            <a:avLst/>
          </a:prstGeom>
        </p:spPr>
        <p:txBody>
          <a:bodyPr vert="horz" lIns="45720" tIns="0" rIns="45720" bIns="0" anchor="b"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السؤال </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الرابع</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 </a:t>
            </a:r>
            <a:r>
              <a:rPr kumimoji="0" lang="ar-SA" sz="3800" b="0" i="0" u="none" strike="noStrike" kern="120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وال</a:t>
            </a:r>
            <a:r>
              <a:rPr kumimoji="0" lang="ar-SA" sz="3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Traditional Arabic" pitchFamily="18" charset="-78"/>
              </a:rPr>
              <a:t>عشرون</a:t>
            </a:r>
            <a:endParaRPr kumimoji="0" lang="he-IL" sz="3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aditional Arabic" pitchFamily="18" charset="-78"/>
              <a:ea typeface="+mj-ea"/>
              <a:cs typeface="+mj-cs"/>
            </a:endParaRPr>
          </a:p>
        </p:txBody>
      </p:sp>
      <p:sp>
        <p:nvSpPr>
          <p:cNvPr id="7" name="Action Button: Home 7">
            <a:hlinkClick r:id="rId3" action="ppaction://hlinksldjump" highlightClick="1"/>
          </p:cNvPr>
          <p:cNvSpPr/>
          <p:nvPr/>
        </p:nvSpPr>
        <p:spPr>
          <a:xfrm>
            <a:off x="8028384"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heatspulse.com/wp-content/uploads/2011/07/diamond-dash-fire-mod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20688"/>
            <a:ext cx="4752528" cy="3605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079220" y="188640"/>
            <a:ext cx="2592287" cy="1015663"/>
          </a:xfrm>
          <a:prstGeom prst="rect">
            <a:avLst/>
          </a:prstGeom>
          <a:noFill/>
        </p:spPr>
        <p:txBody>
          <a:bodyPr wrap="square" lIns="91440" tIns="45720" rIns="91440" bIns="45720">
            <a:spAutoFit/>
          </a:bodyPr>
          <a:lstStyle/>
          <a:p>
            <a:pPr algn="ctr"/>
            <a:r>
              <a:rPr lang="ar-SA" sz="60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مثال:</a:t>
            </a:r>
            <a:endParaRPr lang="en-US" sz="60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cxnSp>
        <p:nvCxnSpPr>
          <p:cNvPr id="7" name="Straight Arrow Connector 6"/>
          <p:cNvCxnSpPr/>
          <p:nvPr/>
        </p:nvCxnSpPr>
        <p:spPr>
          <a:xfrm flipH="1" flipV="1">
            <a:off x="3671900" y="3505652"/>
            <a:ext cx="3001855" cy="8616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flipV="1">
            <a:off x="3563888" y="3793684"/>
            <a:ext cx="3096344"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306953" y="3987061"/>
            <a:ext cx="2369503" cy="954107"/>
          </a:xfrm>
          <a:prstGeom prst="rect">
            <a:avLst/>
          </a:prstGeom>
          <a:noFill/>
        </p:spPr>
        <p:txBody>
          <a:bodyPr wrap="square" rtlCol="0">
            <a:spAutoFit/>
          </a:bodyPr>
          <a:lstStyle/>
          <a:p>
            <a:pPr algn="ctr"/>
            <a:r>
              <a:rPr lang="ar-SA" sz="2800" b="1" dirty="0" smtClean="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rPr>
              <a:t>هذه المكعبات تستبدل معا</a:t>
            </a:r>
            <a:endParaRPr lang="en-US" sz="2800" b="1" dirty="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9" name="Slide Number Placeholder 8"/>
          <p:cNvSpPr>
            <a:spLocks noGrp="1"/>
          </p:cNvSpPr>
          <p:nvPr>
            <p:ph type="sldNum" sz="quarter" idx="12"/>
          </p:nvPr>
        </p:nvSpPr>
        <p:spPr/>
        <p:txBody>
          <a:bodyPr/>
          <a:lstStyle/>
          <a:p>
            <a:fld id="{DAF22AC9-109E-4E4D-92F9-530E51D9A3A2}" type="slidenum">
              <a:rPr lang="he-IL" smtClean="0"/>
              <a:pPr/>
              <a:t>4</a:t>
            </a:fld>
            <a:endParaRPr lang="he-IL"/>
          </a:p>
        </p:txBody>
      </p:sp>
    </p:spTree>
    <p:extLst>
      <p:ext uri="{BB962C8B-B14F-4D97-AF65-F5344CB8AC3E}">
        <p14:creationId xmlns:p14="http://schemas.microsoft.com/office/powerpoint/2010/main" val="17288451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cheatspulse.com/wp-content/uploads/2011/07/diamond-dash-fire-mod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168860"/>
            <a:ext cx="4752528" cy="3605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p:cNvCxnSpPr/>
          <p:nvPr/>
        </p:nvCxnSpPr>
        <p:spPr>
          <a:xfrm>
            <a:off x="3131840" y="1880828"/>
            <a:ext cx="1728192"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755576" y="1196752"/>
            <a:ext cx="2369503" cy="954107"/>
          </a:xfrm>
          <a:prstGeom prst="rect">
            <a:avLst/>
          </a:prstGeom>
          <a:noFill/>
        </p:spPr>
        <p:txBody>
          <a:bodyPr wrap="square" rtlCol="0">
            <a:spAutoFit/>
          </a:bodyPr>
          <a:lstStyle/>
          <a:p>
            <a:pPr algn="ctr"/>
            <a:r>
              <a:rPr lang="ar-SA" sz="2800" b="1" dirty="0" smtClean="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rPr>
              <a:t>هذه المكعبات تسحب من الصندوق</a:t>
            </a:r>
            <a:endParaRPr lang="en-US" sz="2800" b="1" dirty="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9" name="Rectangle 8"/>
          <p:cNvSpPr/>
          <p:nvPr/>
        </p:nvSpPr>
        <p:spPr>
          <a:xfrm>
            <a:off x="5652120" y="476672"/>
            <a:ext cx="2592287" cy="1015663"/>
          </a:xfrm>
          <a:prstGeom prst="rect">
            <a:avLst/>
          </a:prstGeom>
          <a:noFill/>
        </p:spPr>
        <p:txBody>
          <a:bodyPr wrap="square" lIns="91440" tIns="45720" rIns="91440" bIns="45720">
            <a:spAutoFit/>
          </a:bodyPr>
          <a:lstStyle/>
          <a:p>
            <a:pPr algn="ctr"/>
            <a:r>
              <a:rPr lang="ar-SA" sz="60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مثال:</a:t>
            </a:r>
            <a:endParaRPr lang="en-US" sz="60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cxnSp>
        <p:nvCxnSpPr>
          <p:cNvPr id="10" name="Straight Arrow Connector 9"/>
          <p:cNvCxnSpPr/>
          <p:nvPr/>
        </p:nvCxnSpPr>
        <p:spPr>
          <a:xfrm flipV="1">
            <a:off x="2771800" y="3429000"/>
            <a:ext cx="2088232"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4860032" y="3140968"/>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4860032" y="3429000"/>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4788024" y="3140968"/>
            <a:ext cx="0" cy="27964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6300192" y="3140968"/>
            <a:ext cx="0" cy="279648"/>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194385" y="3913892"/>
            <a:ext cx="1721431" cy="523220"/>
          </a:xfrm>
          <a:prstGeom prst="rect">
            <a:avLst/>
          </a:prstGeom>
          <a:noFill/>
        </p:spPr>
        <p:txBody>
          <a:bodyPr wrap="square" rtlCol="0">
            <a:spAutoFit/>
          </a:bodyPr>
          <a:lstStyle/>
          <a:p>
            <a:pPr algn="ctr"/>
            <a:r>
              <a:rPr lang="ar-SA" sz="2800" b="1" dirty="0" smtClean="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rPr>
              <a:t>وهذه أيضا</a:t>
            </a:r>
            <a:endParaRPr lang="en-US" sz="2800" b="1" dirty="0">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13" name="Slide Number Placeholder 12"/>
          <p:cNvSpPr>
            <a:spLocks noGrp="1"/>
          </p:cNvSpPr>
          <p:nvPr>
            <p:ph type="sldNum" sz="quarter" idx="12"/>
          </p:nvPr>
        </p:nvSpPr>
        <p:spPr/>
        <p:txBody>
          <a:bodyPr/>
          <a:lstStyle/>
          <a:p>
            <a:fld id="{DAF22AC9-109E-4E4D-92F9-530E51D9A3A2}" type="slidenum">
              <a:rPr lang="he-IL" smtClean="0"/>
              <a:pPr/>
              <a:t>5</a:t>
            </a:fld>
            <a:endParaRPr lang="he-IL"/>
          </a:p>
        </p:txBody>
      </p:sp>
    </p:spTree>
    <p:extLst>
      <p:ext uri="{BB962C8B-B14F-4D97-AF65-F5344CB8AC3E}">
        <p14:creationId xmlns:p14="http://schemas.microsoft.com/office/powerpoint/2010/main" val="19100824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4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31"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fltVal val="0"/>
                                          </p:val>
                                        </p:tav>
                                        <p:tav tm="100000">
                                          <p:val>
                                            <p:strVal val="#ppt_w"/>
                                          </p:val>
                                        </p:tav>
                                      </p:tavLst>
                                    </p:anim>
                                    <p:anim calcmode="lin" valueType="num">
                                      <p:cBhvr>
                                        <p:cTn id="63" dur="1000" fill="hold"/>
                                        <p:tgtEl>
                                          <p:spTgt spid="23"/>
                                        </p:tgtEl>
                                        <p:attrNameLst>
                                          <p:attrName>ppt_h</p:attrName>
                                        </p:attrNameLst>
                                      </p:cBhvr>
                                      <p:tavLst>
                                        <p:tav tm="0">
                                          <p:val>
                                            <p:fltVal val="0"/>
                                          </p:val>
                                        </p:tav>
                                        <p:tav tm="100000">
                                          <p:val>
                                            <p:strVal val="#ppt_h"/>
                                          </p:val>
                                        </p:tav>
                                      </p:tavLst>
                                    </p:anim>
                                    <p:anim calcmode="lin" valueType="num">
                                      <p:cBhvr>
                                        <p:cTn id="64" dur="1000" fill="hold"/>
                                        <p:tgtEl>
                                          <p:spTgt spid="23"/>
                                        </p:tgtEl>
                                        <p:attrNameLst>
                                          <p:attrName>style.rotation</p:attrName>
                                        </p:attrNameLst>
                                      </p:cBhvr>
                                      <p:tavLst>
                                        <p:tav tm="0">
                                          <p:val>
                                            <p:fltVal val="90"/>
                                          </p:val>
                                        </p:tav>
                                        <p:tav tm="100000">
                                          <p:val>
                                            <p:fltVal val="0"/>
                                          </p:val>
                                        </p:tav>
                                      </p:tavLst>
                                    </p:anim>
                                    <p:animEffect transition="in" filter="fade">
                                      <p:cBhvr>
                                        <p:cTn id="6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72008" y="1556792"/>
            <a:ext cx="8964488" cy="4525963"/>
          </a:xfrm>
        </p:spPr>
        <p:txBody>
          <a:bodyPr>
            <a:normAutofit/>
          </a:bodyPr>
          <a:lstStyle/>
          <a:p>
            <a:pPr lvl="0">
              <a:lnSpc>
                <a:spcPct val="110000"/>
              </a:lnSpc>
            </a:pPr>
            <a:r>
              <a:rPr lang="ar-SA" sz="2800" dirty="0" smtClean="0">
                <a:cs typeface="Traditional Arabic" pitchFamily="2" charset="-78"/>
              </a:rPr>
              <a:t>تقسيم الصف إلى فرقتين متساويتين العدد من حيث الطلاب، وكل فرقة تحتوي على مستويات مختلفة من الطلاب.</a:t>
            </a:r>
            <a:endParaRPr lang="en-US" sz="2800" dirty="0" smtClean="0">
              <a:cs typeface="Traditional Arabic" pitchFamily="2" charset="-78"/>
            </a:endParaRPr>
          </a:p>
          <a:p>
            <a:pPr>
              <a:lnSpc>
                <a:spcPct val="110000"/>
              </a:lnSpc>
            </a:pPr>
            <a:r>
              <a:rPr lang="ar-SA" sz="2800" dirty="0" smtClean="0">
                <a:cs typeface="Traditional Arabic" pitchFamily="2" charset="-78"/>
              </a:rPr>
              <a:t>عند </a:t>
            </a:r>
            <a:r>
              <a:rPr lang="ar-SA" sz="2800" dirty="0">
                <a:cs typeface="Traditional Arabic" pitchFamily="2" charset="-78"/>
              </a:rPr>
              <a:t>إعطاء إجابة صحيحة من قبل الطالب ستعطى له فرصتين لتبديل المكعبات</a:t>
            </a:r>
            <a:r>
              <a:rPr lang="ar-SA" sz="2800" dirty="0" smtClean="0">
                <a:cs typeface="Traditional Arabic" pitchFamily="2" charset="-78"/>
              </a:rPr>
              <a:t>.</a:t>
            </a:r>
            <a:endParaRPr lang="en-US" sz="2800" dirty="0" smtClean="0">
              <a:cs typeface="Traditional Arabic" pitchFamily="2" charset="-78"/>
            </a:endParaRPr>
          </a:p>
          <a:p>
            <a:pPr lvl="0">
              <a:lnSpc>
                <a:spcPct val="110000"/>
              </a:lnSpc>
            </a:pPr>
            <a:r>
              <a:rPr lang="ar-SA" sz="2800" dirty="0" smtClean="0">
                <a:cs typeface="Traditional Arabic" pitchFamily="2" charset="-78"/>
              </a:rPr>
              <a:t>يقوم اللاعب بسحب ثلاثة مكعبات على الأقل من نفس اللون، بشكل أفقي أو عمودي.</a:t>
            </a:r>
            <a:endParaRPr lang="en-US" sz="2800" dirty="0" smtClean="0">
              <a:cs typeface="Traditional Arabic" pitchFamily="2" charset="-78"/>
            </a:endParaRPr>
          </a:p>
          <a:p>
            <a:pPr lvl="0">
              <a:lnSpc>
                <a:spcPct val="110000"/>
              </a:lnSpc>
            </a:pPr>
            <a:r>
              <a:rPr lang="ar-SA" sz="2800" dirty="0" smtClean="0">
                <a:cs typeface="Traditional Arabic" pitchFamily="2" charset="-78"/>
              </a:rPr>
              <a:t>عند إعطاء إجابة خاطئة من قبل الطالب ينتقل السؤال للفرقة الثانية.</a:t>
            </a:r>
            <a:endParaRPr lang="he-IL" sz="2800" dirty="0" smtClean="0">
              <a:cs typeface="Traditional Arabic" pitchFamily="2" charset="-78"/>
            </a:endParaRPr>
          </a:p>
          <a:p>
            <a:pPr>
              <a:lnSpc>
                <a:spcPct val="110000"/>
              </a:lnSpc>
            </a:pPr>
            <a:r>
              <a:rPr lang="ar-SA" sz="2800" dirty="0">
                <a:cs typeface="Traditional Arabic" pitchFamily="2" charset="-78"/>
              </a:rPr>
              <a:t>في حال إصدار إزعاج من قبل الفرقة، تقوم الفرقة بإرجاع ثلاثة مكعبات من نفس اللون للصندوق</a:t>
            </a:r>
            <a:r>
              <a:rPr lang="ar-SA" sz="2800" dirty="0" smtClean="0">
                <a:cs typeface="Traditional Arabic" pitchFamily="2" charset="-78"/>
              </a:rPr>
              <a:t>.</a:t>
            </a:r>
          </a:p>
          <a:p>
            <a:pPr lvl="0">
              <a:lnSpc>
                <a:spcPct val="110000"/>
              </a:lnSpc>
            </a:pPr>
            <a:r>
              <a:rPr lang="ar-SA" sz="2800" dirty="0" smtClean="0">
                <a:cs typeface="Traditional Arabic" pitchFamily="2" charset="-78"/>
              </a:rPr>
              <a:t>زمن كل سؤال </a:t>
            </a:r>
            <a:r>
              <a:rPr lang="he-IL" sz="2800" dirty="0" smtClean="0">
                <a:cs typeface="Traditional Arabic" pitchFamily="2" charset="-78"/>
              </a:rPr>
              <a:t>2</a:t>
            </a:r>
            <a:r>
              <a:rPr lang="ar-SA" sz="2800" dirty="0" smtClean="0">
                <a:cs typeface="Traditional Arabic" pitchFamily="2" charset="-78"/>
              </a:rPr>
              <a:t>0 ثانية فقط.</a:t>
            </a:r>
            <a:endParaRPr lang="en-US" sz="2800" dirty="0" smtClean="0">
              <a:cs typeface="Traditional Arabic" pitchFamily="2" charset="-78"/>
            </a:endParaRPr>
          </a:p>
          <a:p>
            <a:pPr>
              <a:buNone/>
            </a:pPr>
            <a:endParaRPr lang="he-IL" sz="2800" dirty="0"/>
          </a:p>
        </p:txBody>
      </p:sp>
      <p:sp>
        <p:nvSpPr>
          <p:cNvPr id="6" name="Slide Number Placeholder 5"/>
          <p:cNvSpPr>
            <a:spLocks noGrp="1"/>
          </p:cNvSpPr>
          <p:nvPr>
            <p:ph type="sldNum" sz="quarter" idx="12"/>
          </p:nvPr>
        </p:nvSpPr>
        <p:spPr/>
        <p:txBody>
          <a:bodyPr/>
          <a:lstStyle/>
          <a:p>
            <a:fld id="{DAF22AC9-109E-4E4D-92F9-530E51D9A3A2}" type="slidenum">
              <a:rPr lang="he-IL" smtClean="0"/>
              <a:pPr/>
              <a:t>6</a:t>
            </a:fld>
            <a:endParaRPr lang="he-IL"/>
          </a:p>
        </p:txBody>
      </p:sp>
      <p:sp>
        <p:nvSpPr>
          <p:cNvPr id="4" name="כותרת 8"/>
          <p:cNvSpPr>
            <a:spLocks noGrp="1"/>
          </p:cNvSpPr>
          <p:nvPr>
            <p:ph type="title"/>
          </p:nvPr>
        </p:nvSpPr>
        <p:spPr>
          <a:xfrm>
            <a:off x="428596" y="188640"/>
            <a:ext cx="8229600" cy="1143000"/>
          </a:xfrm>
        </p:spPr>
        <p:txBody>
          <a:bodyPr>
            <a:normAutofit/>
          </a:bodyPr>
          <a:lstStyle/>
          <a:p>
            <a:pPr algn="ctr"/>
            <a:r>
              <a:rPr lang="ar-SA" sz="5400" dirty="0" smtClean="0">
                <a:ln>
                  <a:solidFill>
                    <a:schemeClr val="tx1">
                      <a:lumMod val="85000"/>
                      <a:lumOff val="15000"/>
                    </a:schemeClr>
                  </a:solidFill>
                </a:ln>
                <a:solidFill>
                  <a:schemeClr val="accent1">
                    <a:lumMod val="75000"/>
                  </a:schemeClr>
                </a:solidFill>
                <a:cs typeface="Andalus" pitchFamily="2" charset="-78"/>
              </a:rPr>
              <a:t>قوانين الفعالية</a:t>
            </a:r>
            <a:endParaRPr lang="he-IL" sz="5400" dirty="0">
              <a:ln>
                <a:solidFill>
                  <a:schemeClr val="tx1">
                    <a:lumMod val="85000"/>
                    <a:lumOff val="15000"/>
                  </a:schemeClr>
                </a:solidFill>
              </a:ln>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ircle(in)">
                                      <p:cBhvr>
                                        <p:cTn id="21" dur="2000"/>
                                        <p:tgtEl>
                                          <p:spTgt spid="2">
                                            <p:txEl>
                                              <p:pRg st="2" end="2"/>
                                            </p:txEl>
                                          </p:spTgt>
                                        </p:tgtEl>
                                      </p:cBhvr>
                                    </p:animEffect>
                                  </p:childTnLst>
                                </p:cTn>
                              </p:par>
                            </p:childTnLst>
                          </p:cTn>
                        </p:par>
                        <p:par>
                          <p:cTn id="22" fill="hold">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circle(in)">
                                      <p:cBhvr>
                                        <p:cTn id="25" dur="2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ircle(in)">
                                      <p:cBhvr>
                                        <p:cTn id="30" dur="2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circle(in)">
                                      <p:cBhvr>
                                        <p:cTn id="35"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F22AC9-109E-4E4D-92F9-530E51D9A3A2}" type="slidenum">
              <a:rPr lang="he-IL" smtClean="0"/>
              <a:pPr/>
              <a:t>7</a:t>
            </a:fld>
            <a:endParaRPr lang="he-IL"/>
          </a:p>
        </p:txBody>
      </p:sp>
      <p:sp>
        <p:nvSpPr>
          <p:cNvPr id="4" name="כותרת 8"/>
          <p:cNvSpPr>
            <a:spLocks noGrp="1"/>
          </p:cNvSpPr>
          <p:nvPr>
            <p:ph type="title"/>
          </p:nvPr>
        </p:nvSpPr>
        <p:spPr>
          <a:xfrm rot="20818937">
            <a:off x="418519" y="2108932"/>
            <a:ext cx="8229600" cy="1143000"/>
          </a:xfrm>
        </p:spPr>
        <p:txBody>
          <a:bodyPr>
            <a:noAutofit/>
          </a:bodyPr>
          <a:lstStyle/>
          <a:p>
            <a:pPr algn="ctr"/>
            <a:r>
              <a:rPr lang="ar-SA" sz="13800" u="sng" dirty="0" smtClean="0">
                <a:ln>
                  <a:solidFill>
                    <a:schemeClr val="bg1"/>
                  </a:solidFill>
                </a:ln>
                <a:solidFill>
                  <a:schemeClr val="accent1">
                    <a:lumMod val="75000"/>
                  </a:schemeClr>
                </a:solidFill>
                <a:effectLst>
                  <a:glow rad="63500">
                    <a:schemeClr val="accent6">
                      <a:satMod val="175000"/>
                      <a:alpha val="40000"/>
                    </a:schemeClr>
                  </a:glow>
                  <a:outerShdw blurRad="31750" dist="25400" dir="5400000" algn="tl" rotWithShape="0">
                    <a:srgbClr val="000000">
                      <a:alpha val="25000"/>
                    </a:srgbClr>
                  </a:outerShdw>
                </a:effectLst>
                <a:cs typeface="Andalus" pitchFamily="2" charset="-78"/>
              </a:rPr>
              <a:t>أسئلة الفعالية</a:t>
            </a:r>
            <a:endParaRPr lang="he-IL" sz="13800" u="sng" dirty="0">
              <a:ln>
                <a:solidFill>
                  <a:schemeClr val="bg1"/>
                </a:solidFill>
              </a:ln>
              <a:solidFill>
                <a:schemeClr val="accent1">
                  <a:lumMod val="75000"/>
                </a:schemeClr>
              </a:solidFill>
              <a:effectLst>
                <a:glow rad="63500">
                  <a:schemeClr val="accent6">
                    <a:satMod val="175000"/>
                    <a:alpha val="40000"/>
                  </a:schemeClr>
                </a:glow>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a:hlinkClick r:id="rId2" action="ppaction://hlinksldjump"/>
          </p:cNvPr>
          <p:cNvSpPr/>
          <p:nvPr/>
        </p:nvSpPr>
        <p:spPr>
          <a:xfrm>
            <a:off x="2411760"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rPr>
              <a:t>2</a:t>
            </a:r>
            <a:endParaRPr lang="en-US" sz="2800" b="1" dirty="0"/>
          </a:p>
        </p:txBody>
      </p:sp>
      <p:sp>
        <p:nvSpPr>
          <p:cNvPr id="8" name="Bevel 7">
            <a:hlinkClick r:id="rId3" action="ppaction://hlinksldjump"/>
          </p:cNvPr>
          <p:cNvSpPr/>
          <p:nvPr/>
        </p:nvSpPr>
        <p:spPr>
          <a:xfrm>
            <a:off x="3491880"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3</a:t>
            </a:r>
            <a:endParaRPr lang="en-US" sz="2800" b="1" dirty="0">
              <a:latin typeface="David" pitchFamily="34" charset="-79"/>
              <a:cs typeface="David" pitchFamily="34" charset="-79"/>
            </a:endParaRPr>
          </a:p>
        </p:txBody>
      </p:sp>
      <p:sp>
        <p:nvSpPr>
          <p:cNvPr id="9" name="Bevel 8">
            <a:hlinkClick r:id="rId4" action="ppaction://hlinksldjump"/>
          </p:cNvPr>
          <p:cNvSpPr/>
          <p:nvPr/>
        </p:nvSpPr>
        <p:spPr>
          <a:xfrm>
            <a:off x="1259632"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David" pitchFamily="34" charset="-79"/>
                <a:cs typeface="David" pitchFamily="34" charset="-79"/>
              </a:rPr>
              <a:t>1</a:t>
            </a:r>
            <a:endParaRPr lang="en-US" sz="2800" b="1" dirty="0">
              <a:latin typeface="David" pitchFamily="34" charset="-79"/>
              <a:cs typeface="David" pitchFamily="34" charset="-79"/>
            </a:endParaRPr>
          </a:p>
        </p:txBody>
      </p:sp>
      <p:sp>
        <p:nvSpPr>
          <p:cNvPr id="10" name="Bevel 9">
            <a:hlinkClick r:id="rId5" action="ppaction://hlinksldjump"/>
          </p:cNvPr>
          <p:cNvSpPr/>
          <p:nvPr/>
        </p:nvSpPr>
        <p:spPr>
          <a:xfrm>
            <a:off x="4716016"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4</a:t>
            </a:r>
            <a:endParaRPr lang="en-US" sz="2800" b="1" dirty="0">
              <a:latin typeface="David" pitchFamily="34" charset="-79"/>
              <a:cs typeface="David" pitchFamily="34" charset="-79"/>
            </a:endParaRPr>
          </a:p>
        </p:txBody>
      </p:sp>
      <p:sp>
        <p:nvSpPr>
          <p:cNvPr id="11" name="Bevel 10">
            <a:hlinkClick r:id="rId6" action="ppaction://hlinksldjump"/>
          </p:cNvPr>
          <p:cNvSpPr/>
          <p:nvPr/>
        </p:nvSpPr>
        <p:spPr>
          <a:xfrm>
            <a:off x="5940152"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5</a:t>
            </a:r>
            <a:endParaRPr lang="en-US" sz="2800" b="1" dirty="0">
              <a:latin typeface="David" pitchFamily="34" charset="-79"/>
              <a:cs typeface="David" pitchFamily="34" charset="-79"/>
            </a:endParaRPr>
          </a:p>
        </p:txBody>
      </p:sp>
      <p:sp>
        <p:nvSpPr>
          <p:cNvPr id="12" name="Bevel 11">
            <a:hlinkClick r:id="rId7" action="ppaction://hlinksldjump"/>
          </p:cNvPr>
          <p:cNvSpPr/>
          <p:nvPr/>
        </p:nvSpPr>
        <p:spPr>
          <a:xfrm>
            <a:off x="7164288" y="1052736"/>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6</a:t>
            </a:r>
            <a:endParaRPr lang="en-US" sz="2800" b="1" dirty="0">
              <a:latin typeface="David" pitchFamily="34" charset="-79"/>
              <a:cs typeface="David" pitchFamily="34" charset="-79"/>
            </a:endParaRPr>
          </a:p>
        </p:txBody>
      </p:sp>
      <p:sp>
        <p:nvSpPr>
          <p:cNvPr id="13" name="Bevel 12">
            <a:hlinkClick r:id="rId8" action="ppaction://hlinksldjump"/>
          </p:cNvPr>
          <p:cNvSpPr/>
          <p:nvPr/>
        </p:nvSpPr>
        <p:spPr>
          <a:xfrm>
            <a:off x="2411760"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8</a:t>
            </a:r>
            <a:endParaRPr lang="en-US" sz="2800" b="1" dirty="0">
              <a:latin typeface="David" pitchFamily="34" charset="-79"/>
              <a:cs typeface="David" pitchFamily="34" charset="-79"/>
            </a:endParaRPr>
          </a:p>
        </p:txBody>
      </p:sp>
      <p:sp>
        <p:nvSpPr>
          <p:cNvPr id="14" name="Bevel 13">
            <a:hlinkClick r:id="rId9" action="ppaction://hlinksldjump"/>
          </p:cNvPr>
          <p:cNvSpPr/>
          <p:nvPr/>
        </p:nvSpPr>
        <p:spPr>
          <a:xfrm>
            <a:off x="3491880"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9</a:t>
            </a:r>
            <a:endParaRPr lang="en-US" sz="2800" b="1" dirty="0">
              <a:latin typeface="David" pitchFamily="34" charset="-79"/>
              <a:cs typeface="David" pitchFamily="34" charset="-79"/>
            </a:endParaRPr>
          </a:p>
        </p:txBody>
      </p:sp>
      <p:sp>
        <p:nvSpPr>
          <p:cNvPr id="15" name="Bevel 14">
            <a:hlinkClick r:id="rId10" action="ppaction://hlinksldjump"/>
          </p:cNvPr>
          <p:cNvSpPr/>
          <p:nvPr/>
        </p:nvSpPr>
        <p:spPr>
          <a:xfrm>
            <a:off x="1259632"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latin typeface="David" pitchFamily="34" charset="-79"/>
                <a:cs typeface="David" pitchFamily="34" charset="-79"/>
              </a:rPr>
              <a:t>7</a:t>
            </a:r>
          </a:p>
        </p:txBody>
      </p:sp>
      <p:sp>
        <p:nvSpPr>
          <p:cNvPr id="16" name="Bevel 15">
            <a:hlinkClick r:id="rId11" action="ppaction://hlinksldjump"/>
          </p:cNvPr>
          <p:cNvSpPr/>
          <p:nvPr/>
        </p:nvSpPr>
        <p:spPr>
          <a:xfrm>
            <a:off x="4716016"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10</a:t>
            </a:r>
            <a:endParaRPr lang="en-US" sz="2800" b="1" dirty="0">
              <a:latin typeface="David" pitchFamily="34" charset="-79"/>
              <a:cs typeface="David" pitchFamily="34" charset="-79"/>
            </a:endParaRPr>
          </a:p>
        </p:txBody>
      </p:sp>
      <p:sp>
        <p:nvSpPr>
          <p:cNvPr id="17" name="Bevel 16">
            <a:hlinkClick r:id="rId12" action="ppaction://hlinksldjump"/>
          </p:cNvPr>
          <p:cNvSpPr/>
          <p:nvPr/>
        </p:nvSpPr>
        <p:spPr>
          <a:xfrm>
            <a:off x="5940152"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11</a:t>
            </a:r>
            <a:endParaRPr lang="en-US" sz="2800" b="1" dirty="0">
              <a:latin typeface="David" pitchFamily="34" charset="-79"/>
              <a:cs typeface="David" pitchFamily="34" charset="-79"/>
            </a:endParaRPr>
          </a:p>
        </p:txBody>
      </p:sp>
      <p:sp>
        <p:nvSpPr>
          <p:cNvPr id="18" name="Bevel 17">
            <a:hlinkClick r:id="rId13" action="ppaction://hlinksldjump"/>
          </p:cNvPr>
          <p:cNvSpPr/>
          <p:nvPr/>
        </p:nvSpPr>
        <p:spPr>
          <a:xfrm>
            <a:off x="7164288" y="206084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12</a:t>
            </a:r>
            <a:endParaRPr lang="en-US" sz="2800" b="1" dirty="0">
              <a:latin typeface="David" pitchFamily="34" charset="-79"/>
              <a:cs typeface="David" pitchFamily="34" charset="-79"/>
            </a:endParaRPr>
          </a:p>
        </p:txBody>
      </p:sp>
      <p:sp>
        <p:nvSpPr>
          <p:cNvPr id="19" name="Bevel 18">
            <a:hlinkClick r:id="rId14" action="ppaction://hlinksldjump"/>
          </p:cNvPr>
          <p:cNvSpPr/>
          <p:nvPr/>
        </p:nvSpPr>
        <p:spPr>
          <a:xfrm>
            <a:off x="2411760"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14</a:t>
            </a:r>
            <a:endParaRPr lang="en-US" sz="2800" b="1" dirty="0">
              <a:latin typeface="David" pitchFamily="34" charset="-79"/>
              <a:cs typeface="David" pitchFamily="34" charset="-79"/>
            </a:endParaRPr>
          </a:p>
        </p:txBody>
      </p:sp>
      <p:sp>
        <p:nvSpPr>
          <p:cNvPr id="20" name="Bevel 19">
            <a:hlinkClick r:id="rId15" action="ppaction://hlinksldjump"/>
          </p:cNvPr>
          <p:cNvSpPr/>
          <p:nvPr/>
        </p:nvSpPr>
        <p:spPr>
          <a:xfrm>
            <a:off x="3491880"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15</a:t>
            </a:r>
            <a:endParaRPr lang="en-US" sz="2800" b="1" dirty="0">
              <a:latin typeface="David" pitchFamily="34" charset="-79"/>
              <a:cs typeface="David" pitchFamily="34" charset="-79"/>
            </a:endParaRPr>
          </a:p>
        </p:txBody>
      </p:sp>
      <p:sp>
        <p:nvSpPr>
          <p:cNvPr id="21" name="Bevel 20">
            <a:hlinkClick r:id="rId16" action="ppaction://hlinksldjump"/>
          </p:cNvPr>
          <p:cNvSpPr/>
          <p:nvPr/>
        </p:nvSpPr>
        <p:spPr>
          <a:xfrm>
            <a:off x="1259632"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13</a:t>
            </a:r>
            <a:endParaRPr lang="en-US" sz="2800" b="1" dirty="0">
              <a:latin typeface="David" pitchFamily="34" charset="-79"/>
              <a:cs typeface="David" pitchFamily="34" charset="-79"/>
            </a:endParaRPr>
          </a:p>
        </p:txBody>
      </p:sp>
      <p:sp>
        <p:nvSpPr>
          <p:cNvPr id="22" name="Bevel 21">
            <a:hlinkClick r:id="rId17" action="ppaction://hlinksldjump"/>
          </p:cNvPr>
          <p:cNvSpPr/>
          <p:nvPr/>
        </p:nvSpPr>
        <p:spPr>
          <a:xfrm>
            <a:off x="4716016"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16</a:t>
            </a:r>
            <a:endParaRPr lang="en-US" sz="2800" b="1" dirty="0">
              <a:latin typeface="David" pitchFamily="34" charset="-79"/>
              <a:cs typeface="David" pitchFamily="34" charset="-79"/>
            </a:endParaRPr>
          </a:p>
        </p:txBody>
      </p:sp>
      <p:sp>
        <p:nvSpPr>
          <p:cNvPr id="23" name="Bevel 22">
            <a:hlinkClick r:id="rId18" action="ppaction://hlinksldjump"/>
          </p:cNvPr>
          <p:cNvSpPr/>
          <p:nvPr/>
        </p:nvSpPr>
        <p:spPr>
          <a:xfrm>
            <a:off x="5940152"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17</a:t>
            </a:r>
            <a:endParaRPr lang="en-US" sz="2800" b="1" dirty="0">
              <a:latin typeface="David" pitchFamily="34" charset="-79"/>
              <a:cs typeface="David" pitchFamily="34" charset="-79"/>
            </a:endParaRPr>
          </a:p>
        </p:txBody>
      </p:sp>
      <p:sp>
        <p:nvSpPr>
          <p:cNvPr id="24" name="Bevel 23">
            <a:hlinkClick r:id="" action="ppaction://noaction"/>
          </p:cNvPr>
          <p:cNvSpPr/>
          <p:nvPr/>
        </p:nvSpPr>
        <p:spPr>
          <a:xfrm>
            <a:off x="7164288" y="3068960"/>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rgbClr val="002060"/>
                </a:solidFill>
                <a:latin typeface="David" pitchFamily="34" charset="-79"/>
                <a:cs typeface="David" pitchFamily="34" charset="-79"/>
                <a:hlinkClick r:id="rId19" action="ppaction://hlinksldjump"/>
              </a:rPr>
              <a:t>18</a:t>
            </a:r>
            <a:endParaRPr lang="en-US" sz="2800" b="1" dirty="0">
              <a:solidFill>
                <a:srgbClr val="002060"/>
              </a:solidFill>
              <a:latin typeface="David" pitchFamily="34" charset="-79"/>
              <a:cs typeface="David" pitchFamily="34" charset="-79"/>
            </a:endParaRPr>
          </a:p>
        </p:txBody>
      </p:sp>
      <p:sp>
        <p:nvSpPr>
          <p:cNvPr id="25" name="Bevel 24">
            <a:hlinkClick r:id="" action="ppaction://noaction"/>
          </p:cNvPr>
          <p:cNvSpPr/>
          <p:nvPr/>
        </p:nvSpPr>
        <p:spPr>
          <a:xfrm>
            <a:off x="2411760"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20</a:t>
            </a:r>
            <a:endParaRPr lang="en-US" sz="2800" b="1" dirty="0">
              <a:latin typeface="David" pitchFamily="34" charset="-79"/>
              <a:cs typeface="David" pitchFamily="34" charset="-79"/>
            </a:endParaRPr>
          </a:p>
        </p:txBody>
      </p:sp>
      <p:sp>
        <p:nvSpPr>
          <p:cNvPr id="26" name="Bevel 25">
            <a:hlinkClick r:id="" action="ppaction://noaction"/>
          </p:cNvPr>
          <p:cNvSpPr/>
          <p:nvPr/>
        </p:nvSpPr>
        <p:spPr>
          <a:xfrm>
            <a:off x="3491880"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21</a:t>
            </a:r>
            <a:endParaRPr lang="en-US" sz="2800" b="1" dirty="0">
              <a:latin typeface="David" pitchFamily="34" charset="-79"/>
              <a:cs typeface="David" pitchFamily="34" charset="-79"/>
            </a:endParaRPr>
          </a:p>
        </p:txBody>
      </p:sp>
      <p:sp>
        <p:nvSpPr>
          <p:cNvPr id="27" name="Bevel 26">
            <a:hlinkClick r:id="" action="ppaction://noaction"/>
          </p:cNvPr>
          <p:cNvSpPr/>
          <p:nvPr/>
        </p:nvSpPr>
        <p:spPr>
          <a:xfrm>
            <a:off x="1259632"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19</a:t>
            </a:r>
            <a:endParaRPr lang="en-US" sz="2800" b="1" dirty="0">
              <a:latin typeface="David" pitchFamily="34" charset="-79"/>
              <a:cs typeface="David" pitchFamily="34" charset="-79"/>
            </a:endParaRPr>
          </a:p>
        </p:txBody>
      </p:sp>
      <p:sp>
        <p:nvSpPr>
          <p:cNvPr id="28" name="Bevel 27">
            <a:hlinkClick r:id="" action="ppaction://noaction"/>
          </p:cNvPr>
          <p:cNvSpPr/>
          <p:nvPr/>
        </p:nvSpPr>
        <p:spPr>
          <a:xfrm>
            <a:off x="4716016"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22</a:t>
            </a:r>
            <a:endParaRPr lang="en-US" sz="2800" b="1" dirty="0">
              <a:latin typeface="David" pitchFamily="34" charset="-79"/>
              <a:cs typeface="David" pitchFamily="34" charset="-79"/>
            </a:endParaRPr>
          </a:p>
        </p:txBody>
      </p:sp>
      <p:sp>
        <p:nvSpPr>
          <p:cNvPr id="29" name="Bevel 28">
            <a:hlinkClick r:id="" action="ppaction://noaction"/>
          </p:cNvPr>
          <p:cNvSpPr/>
          <p:nvPr/>
        </p:nvSpPr>
        <p:spPr>
          <a:xfrm>
            <a:off x="5940152"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23</a:t>
            </a:r>
            <a:endParaRPr lang="en-US" sz="2800" b="1" dirty="0">
              <a:latin typeface="David" pitchFamily="34" charset="-79"/>
              <a:cs typeface="David" pitchFamily="34" charset="-79"/>
            </a:endParaRPr>
          </a:p>
        </p:txBody>
      </p:sp>
      <p:sp>
        <p:nvSpPr>
          <p:cNvPr id="30" name="Bevel 29">
            <a:hlinkClick r:id="" action="ppaction://noaction"/>
          </p:cNvPr>
          <p:cNvSpPr/>
          <p:nvPr/>
        </p:nvSpPr>
        <p:spPr>
          <a:xfrm>
            <a:off x="7164288" y="4005064"/>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24</a:t>
            </a:r>
            <a:endParaRPr lang="en-US" sz="2800" b="1" dirty="0">
              <a:latin typeface="David" pitchFamily="34" charset="-79"/>
              <a:cs typeface="David" pitchFamily="34" charset="-79"/>
            </a:endParaRPr>
          </a:p>
        </p:txBody>
      </p:sp>
      <p:sp>
        <p:nvSpPr>
          <p:cNvPr id="31" name="Bevel 30">
            <a:hlinkClick r:id="" action="ppaction://noaction"/>
          </p:cNvPr>
          <p:cNvSpPr/>
          <p:nvPr/>
        </p:nvSpPr>
        <p:spPr>
          <a:xfrm>
            <a:off x="2411760"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26</a:t>
            </a:r>
            <a:endParaRPr lang="en-US" sz="2800" b="1" dirty="0">
              <a:latin typeface="David" pitchFamily="34" charset="-79"/>
              <a:cs typeface="David" pitchFamily="34" charset="-79"/>
            </a:endParaRPr>
          </a:p>
        </p:txBody>
      </p:sp>
      <p:sp>
        <p:nvSpPr>
          <p:cNvPr id="32" name="Bevel 31">
            <a:hlinkClick r:id="" action="ppaction://noaction"/>
          </p:cNvPr>
          <p:cNvSpPr/>
          <p:nvPr/>
        </p:nvSpPr>
        <p:spPr>
          <a:xfrm>
            <a:off x="3491880"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27</a:t>
            </a:r>
            <a:endParaRPr lang="en-US" sz="2800" b="1" dirty="0">
              <a:latin typeface="David" pitchFamily="34" charset="-79"/>
              <a:cs typeface="David" pitchFamily="34" charset="-79"/>
            </a:endParaRPr>
          </a:p>
        </p:txBody>
      </p:sp>
      <p:sp>
        <p:nvSpPr>
          <p:cNvPr id="33" name="Bevel 32">
            <a:hlinkClick r:id="" action="ppaction://noaction"/>
          </p:cNvPr>
          <p:cNvSpPr/>
          <p:nvPr/>
        </p:nvSpPr>
        <p:spPr>
          <a:xfrm>
            <a:off x="1259632"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25</a:t>
            </a:r>
            <a:endParaRPr lang="en-US" sz="2800" b="1" dirty="0">
              <a:latin typeface="David" pitchFamily="34" charset="-79"/>
              <a:cs typeface="David" pitchFamily="34" charset="-79"/>
            </a:endParaRPr>
          </a:p>
        </p:txBody>
      </p:sp>
      <p:sp>
        <p:nvSpPr>
          <p:cNvPr id="34" name="Bevel 33">
            <a:hlinkClick r:id="" action="ppaction://noaction"/>
          </p:cNvPr>
          <p:cNvSpPr/>
          <p:nvPr/>
        </p:nvSpPr>
        <p:spPr>
          <a:xfrm>
            <a:off x="4716016"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28</a:t>
            </a:r>
            <a:endParaRPr lang="en-US" sz="2800" b="1" dirty="0">
              <a:latin typeface="David" pitchFamily="34" charset="-79"/>
              <a:cs typeface="David" pitchFamily="34" charset="-79"/>
            </a:endParaRPr>
          </a:p>
        </p:txBody>
      </p:sp>
      <p:sp>
        <p:nvSpPr>
          <p:cNvPr id="35" name="Bevel 34">
            <a:hlinkClick r:id="" action="ppaction://noaction"/>
          </p:cNvPr>
          <p:cNvSpPr/>
          <p:nvPr/>
        </p:nvSpPr>
        <p:spPr>
          <a:xfrm>
            <a:off x="5940152"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29</a:t>
            </a:r>
            <a:endParaRPr lang="en-US" sz="2800" b="1" dirty="0">
              <a:latin typeface="David" pitchFamily="34" charset="-79"/>
              <a:cs typeface="David" pitchFamily="34" charset="-79"/>
            </a:endParaRPr>
          </a:p>
        </p:txBody>
      </p:sp>
      <p:sp>
        <p:nvSpPr>
          <p:cNvPr id="36" name="Bevel 35">
            <a:hlinkClick r:id="" action="ppaction://noaction"/>
          </p:cNvPr>
          <p:cNvSpPr/>
          <p:nvPr/>
        </p:nvSpPr>
        <p:spPr>
          <a:xfrm>
            <a:off x="7164288" y="4941168"/>
            <a:ext cx="864096" cy="576064"/>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David" pitchFamily="34" charset="-79"/>
                <a:cs typeface="David" pitchFamily="34" charset="-79"/>
              </a:rPr>
              <a:t>30</a:t>
            </a:r>
            <a:endParaRPr lang="en-US" sz="2800" b="1" dirty="0">
              <a:latin typeface="David" pitchFamily="34" charset="-79"/>
              <a:cs typeface="David" pitchFamily="34" charset="-79"/>
            </a:endParaRPr>
          </a:p>
        </p:txBody>
      </p:sp>
      <p:sp>
        <p:nvSpPr>
          <p:cNvPr id="38" name="Slide Number Placeholder 37"/>
          <p:cNvSpPr>
            <a:spLocks noGrp="1"/>
          </p:cNvSpPr>
          <p:nvPr>
            <p:ph type="sldNum" sz="quarter" idx="12"/>
          </p:nvPr>
        </p:nvSpPr>
        <p:spPr/>
        <p:txBody>
          <a:bodyPr/>
          <a:lstStyle/>
          <a:p>
            <a:fld id="{DAF22AC9-109E-4E4D-92F9-530E51D9A3A2}" type="slidenum">
              <a:rPr lang="he-IL" smtClean="0"/>
              <a:pPr/>
              <a:t>8</a:t>
            </a:fld>
            <a:endParaRPr lang="he-IL"/>
          </a:p>
        </p:txBody>
      </p:sp>
    </p:spTree>
    <p:extLst>
      <p:ext uri="{BB962C8B-B14F-4D97-AF65-F5344CB8AC3E}">
        <p14:creationId xmlns:p14="http://schemas.microsoft.com/office/powerpoint/2010/main" val="173554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006053"/>
            <a:ext cx="8229600" cy="3511179"/>
          </a:xfrm>
        </p:spPr>
        <p:txBody>
          <a:bodyPr>
            <a:normAutofit/>
          </a:bodyPr>
          <a:lstStyle/>
          <a:p>
            <a:pPr>
              <a:buNone/>
            </a:pPr>
            <a:r>
              <a:rPr lang="ar-SA" sz="3600" dirty="0" smtClean="0">
                <a:latin typeface="Traditional Arabic" pitchFamily="18" charset="-78"/>
                <a:cs typeface="Traditional Arabic" pitchFamily="18" charset="-78"/>
              </a:rPr>
              <a:t>الوضوء شرط من شروط الصلاة، ولا تصح الصلاة بدونه، وله </a:t>
            </a:r>
            <a:r>
              <a:rPr lang="ar-SA" sz="3600" dirty="0" err="1" smtClean="0">
                <a:latin typeface="Traditional Arabic" pitchFamily="18" charset="-78"/>
                <a:cs typeface="Traditional Arabic" pitchFamily="18" charset="-78"/>
              </a:rPr>
              <a:t>نواقض.</a:t>
            </a:r>
            <a:r>
              <a:rPr lang="ar-SA" sz="3600" dirty="0" smtClean="0">
                <a:latin typeface="Traditional Arabic" pitchFamily="18" charset="-78"/>
                <a:cs typeface="Traditional Arabic" pitchFamily="18" charset="-78"/>
              </a:rPr>
              <a:t> اكتب اثنين من </a:t>
            </a:r>
            <a:r>
              <a:rPr lang="ar-SA" sz="3600" dirty="0" err="1" smtClean="0">
                <a:latin typeface="Traditional Arabic" pitchFamily="18" charset="-78"/>
                <a:cs typeface="Traditional Arabic" pitchFamily="18" charset="-78"/>
              </a:rPr>
              <a:t>النواقض؟</a:t>
            </a:r>
            <a:endParaRPr lang="ar-SA" sz="3600" dirty="0" smtClean="0">
              <a:latin typeface="Traditional Arabic" pitchFamily="18" charset="-78"/>
              <a:cs typeface="Traditional Arabic" pitchFamily="18" charset="-78"/>
            </a:endParaRPr>
          </a:p>
          <a:p>
            <a:pPr>
              <a:buNone/>
            </a:pPr>
            <a:endParaRPr lang="ar-SA" sz="3600" dirty="0" smtClean="0">
              <a:latin typeface="Traditional Arabic" pitchFamily="18" charset="-78"/>
              <a:cs typeface="Traditional Arabic" pitchFamily="18" charset="-78"/>
            </a:endParaRPr>
          </a:p>
          <a:p>
            <a:pPr marL="109728" indent="0">
              <a:lnSpc>
                <a:spcPct val="150000"/>
              </a:lnSpc>
              <a:buNone/>
            </a:pPr>
            <a:endParaRPr lang="en-US" dirty="0"/>
          </a:p>
        </p:txBody>
      </p:sp>
      <p:sp>
        <p:nvSpPr>
          <p:cNvPr id="7" name="Slide Number Placeholder 6"/>
          <p:cNvSpPr>
            <a:spLocks noGrp="1"/>
          </p:cNvSpPr>
          <p:nvPr>
            <p:ph type="sldNum" sz="quarter" idx="12"/>
          </p:nvPr>
        </p:nvSpPr>
        <p:spPr/>
        <p:txBody>
          <a:bodyPr/>
          <a:lstStyle/>
          <a:p>
            <a:fld id="{DAF22AC9-109E-4E4D-92F9-530E51D9A3A2}" type="slidenum">
              <a:rPr lang="he-IL" smtClean="0"/>
              <a:pPr/>
              <a:t>9</a:t>
            </a:fld>
            <a:endParaRPr lang="he-IL"/>
          </a:p>
        </p:txBody>
      </p:sp>
      <p:sp>
        <p:nvSpPr>
          <p:cNvPr id="4" name="Rectangle 3"/>
          <p:cNvSpPr/>
          <p:nvPr/>
        </p:nvSpPr>
        <p:spPr>
          <a:xfrm>
            <a:off x="6065607" y="764704"/>
            <a:ext cx="2374368" cy="830997"/>
          </a:xfrm>
          <a:prstGeom prst="rect">
            <a:avLst/>
          </a:prstGeom>
          <a:noFill/>
        </p:spPr>
        <p:txBody>
          <a:bodyPr wrap="none" lIns="91440" tIns="45720" rIns="91440" bIns="45720">
            <a:spAutoFit/>
          </a:bodyPr>
          <a:lstStyle/>
          <a:p>
            <a:pPr algn="ctr"/>
            <a:r>
              <a:rPr lang="ar-SA" sz="4800" b="1" u="sng" cap="none" spc="0" dirty="0" smtClean="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rPr>
              <a:t>السؤال الأول</a:t>
            </a:r>
            <a:endParaRPr lang="en-US" sz="4800" b="1" u="sng" cap="none" spc="0" dirty="0">
              <a:ln w="17780" cmpd="sng">
                <a:solidFill>
                  <a:schemeClr val="bg1"/>
                </a:solidFill>
                <a:prstDash val="solid"/>
                <a:miter lim="800000"/>
              </a:ln>
              <a:solidFill>
                <a:schemeClr val="accent1">
                  <a:lumMod val="50000"/>
                </a:schemeClr>
              </a:solidFill>
              <a:effectLst>
                <a:outerShdw blurRad="50800" algn="tl" rotWithShape="0">
                  <a:srgbClr val="000000"/>
                </a:outerShdw>
              </a:effectLst>
              <a:latin typeface="Andalus" pitchFamily="18" charset="-78"/>
              <a:cs typeface="Andalus" pitchFamily="18" charset="-78"/>
            </a:endParaRPr>
          </a:p>
        </p:txBody>
      </p:sp>
      <p:sp>
        <p:nvSpPr>
          <p:cNvPr id="5" name="Action Button: Home 4">
            <a:hlinkClick r:id="rId3" action="ppaction://hlinksldjump" highlightClick="1"/>
          </p:cNvPr>
          <p:cNvSpPr/>
          <p:nvPr/>
        </p:nvSpPr>
        <p:spPr>
          <a:xfrm>
            <a:off x="8172400" y="6165304"/>
            <a:ext cx="576064" cy="50405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6"/>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20</a:t>
            </a:r>
            <a:endParaRPr lang="en-US" sz="9600"/>
          </a:p>
        </p:txBody>
      </p:sp>
      <p:sp>
        <p:nvSpPr>
          <p:cNvPr id="35" name="Rectangle 7"/>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19</a:t>
            </a:r>
            <a:endParaRPr lang="en-US" sz="9600"/>
          </a:p>
        </p:txBody>
      </p:sp>
      <p:sp>
        <p:nvSpPr>
          <p:cNvPr id="36" name="Rectangle 8"/>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18</a:t>
            </a:r>
            <a:endParaRPr lang="en-US" sz="9600"/>
          </a:p>
        </p:txBody>
      </p:sp>
      <p:sp>
        <p:nvSpPr>
          <p:cNvPr id="37" name="Rectangle 9"/>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17</a:t>
            </a:r>
            <a:endParaRPr lang="en-US" sz="9600"/>
          </a:p>
        </p:txBody>
      </p:sp>
      <p:sp>
        <p:nvSpPr>
          <p:cNvPr id="38" name="Rectangle 10"/>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16</a:t>
            </a:r>
            <a:endParaRPr lang="en-US" sz="9600"/>
          </a:p>
        </p:txBody>
      </p:sp>
      <p:sp>
        <p:nvSpPr>
          <p:cNvPr id="39" name="Rectangle 11"/>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15</a:t>
            </a:r>
            <a:endParaRPr lang="en-US" sz="9600"/>
          </a:p>
        </p:txBody>
      </p:sp>
      <p:sp>
        <p:nvSpPr>
          <p:cNvPr id="40" name="Rectangle 12"/>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14</a:t>
            </a:r>
            <a:endParaRPr lang="en-US" sz="9600"/>
          </a:p>
        </p:txBody>
      </p:sp>
      <p:sp>
        <p:nvSpPr>
          <p:cNvPr id="41" name="Rectangle 13"/>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13</a:t>
            </a:r>
            <a:endParaRPr lang="en-US" sz="9600"/>
          </a:p>
        </p:txBody>
      </p:sp>
      <p:sp>
        <p:nvSpPr>
          <p:cNvPr id="42" name="Rectangle 14"/>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12</a:t>
            </a:r>
            <a:endParaRPr lang="en-US" sz="9600"/>
          </a:p>
        </p:txBody>
      </p:sp>
      <p:sp>
        <p:nvSpPr>
          <p:cNvPr id="43" name="Rectangle 15"/>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11</a:t>
            </a:r>
            <a:endParaRPr lang="en-US" sz="9600"/>
          </a:p>
        </p:txBody>
      </p:sp>
      <p:sp>
        <p:nvSpPr>
          <p:cNvPr id="44" name="Rectangle 16"/>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10</a:t>
            </a:r>
            <a:endParaRPr lang="en-US" sz="9600"/>
          </a:p>
        </p:txBody>
      </p:sp>
      <p:sp>
        <p:nvSpPr>
          <p:cNvPr id="45" name="Rectangle 17"/>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9</a:t>
            </a:r>
            <a:endParaRPr lang="en-US" sz="9600"/>
          </a:p>
        </p:txBody>
      </p:sp>
      <p:sp>
        <p:nvSpPr>
          <p:cNvPr id="46" name="Rectangle 18"/>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8</a:t>
            </a:r>
            <a:endParaRPr lang="en-US" sz="9600"/>
          </a:p>
        </p:txBody>
      </p:sp>
      <p:sp>
        <p:nvSpPr>
          <p:cNvPr id="47" name="Rectangle 19"/>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7</a:t>
            </a:r>
            <a:endParaRPr lang="en-US" sz="9600"/>
          </a:p>
        </p:txBody>
      </p:sp>
      <p:sp>
        <p:nvSpPr>
          <p:cNvPr id="48" name="Rectangle 20"/>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6</a:t>
            </a:r>
            <a:endParaRPr lang="en-US" sz="9600"/>
          </a:p>
        </p:txBody>
      </p:sp>
      <p:sp>
        <p:nvSpPr>
          <p:cNvPr id="49" name="Rectangle 21"/>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5</a:t>
            </a:r>
            <a:endParaRPr lang="en-US" sz="9600"/>
          </a:p>
        </p:txBody>
      </p:sp>
      <p:sp>
        <p:nvSpPr>
          <p:cNvPr id="50" name="Rectangle 22"/>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4</a:t>
            </a:r>
            <a:endParaRPr lang="en-US" sz="9600"/>
          </a:p>
        </p:txBody>
      </p:sp>
      <p:sp>
        <p:nvSpPr>
          <p:cNvPr id="51" name="Rectangle 23"/>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3</a:t>
            </a:r>
            <a:endParaRPr lang="en-US" sz="9600"/>
          </a:p>
        </p:txBody>
      </p:sp>
      <p:sp>
        <p:nvSpPr>
          <p:cNvPr id="52" name="Rectangle 24"/>
          <p:cNvSpPr>
            <a:spLocks noChangeArrowheads="1"/>
          </p:cNvSpPr>
          <p:nvPr/>
        </p:nvSpPr>
        <p:spPr bwMode="auto">
          <a:xfrm>
            <a:off x="1619994" y="4292848"/>
            <a:ext cx="1943100"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dirty="0"/>
              <a:t>2</a:t>
            </a:r>
            <a:endParaRPr lang="en-US" sz="9600" dirty="0"/>
          </a:p>
        </p:txBody>
      </p:sp>
      <p:sp>
        <p:nvSpPr>
          <p:cNvPr id="53" name="Rectangle 25"/>
          <p:cNvSpPr>
            <a:spLocks noChangeArrowheads="1"/>
          </p:cNvSpPr>
          <p:nvPr/>
        </p:nvSpPr>
        <p:spPr bwMode="auto">
          <a:xfrm>
            <a:off x="1619994" y="4292848"/>
            <a:ext cx="1943100" cy="14398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9600"/>
              <a:t>1</a:t>
            </a:r>
            <a:endParaRPr lang="en-US" sz="9600"/>
          </a:p>
        </p:txBody>
      </p:sp>
      <p:sp>
        <p:nvSpPr>
          <p:cNvPr id="28" name="شكل حر 27"/>
          <p:cNvSpPr/>
          <p:nvPr/>
        </p:nvSpPr>
        <p:spPr>
          <a:xfrm>
            <a:off x="1403648" y="3212976"/>
            <a:ext cx="6865883" cy="691055"/>
          </a:xfrm>
          <a:custGeom>
            <a:avLst/>
            <a:gdLst>
              <a:gd name="connsiteX0" fmla="*/ 6676697 w 6865883"/>
              <a:gd name="connsiteY0" fmla="*/ 128752 h 691055"/>
              <a:gd name="connsiteX1" fmla="*/ 6802821 w 6865883"/>
              <a:gd name="connsiteY1" fmla="*/ 34158 h 691055"/>
              <a:gd name="connsiteX2" fmla="*/ 6818587 w 6865883"/>
              <a:gd name="connsiteY2" fmla="*/ 333703 h 691055"/>
              <a:gd name="connsiteX3" fmla="*/ 6519042 w 6865883"/>
              <a:gd name="connsiteY3" fmla="*/ 317938 h 691055"/>
              <a:gd name="connsiteX4" fmla="*/ 6739759 w 6865883"/>
              <a:gd name="connsiteY4" fmla="*/ 191814 h 691055"/>
              <a:gd name="connsiteX5" fmla="*/ 6124904 w 6865883"/>
              <a:gd name="connsiteY5" fmla="*/ 176048 h 691055"/>
              <a:gd name="connsiteX6" fmla="*/ 2956035 w 6865883"/>
              <a:gd name="connsiteY6" fmla="*/ 176048 h 691055"/>
              <a:gd name="connsiteX7" fmla="*/ 638504 w 6865883"/>
              <a:gd name="connsiteY7" fmla="*/ 176048 h 691055"/>
              <a:gd name="connsiteX8" fmla="*/ 39414 w 6865883"/>
              <a:gd name="connsiteY8" fmla="*/ 444062 h 691055"/>
              <a:gd name="connsiteX9" fmla="*/ 402021 w 6865883"/>
              <a:gd name="connsiteY9" fmla="*/ 664779 h 691055"/>
              <a:gd name="connsiteX10" fmla="*/ 685800 w 6865883"/>
              <a:gd name="connsiteY10" fmla="*/ 286407 h 691055"/>
              <a:gd name="connsiteX11" fmla="*/ 291662 w 6865883"/>
              <a:gd name="connsiteY11" fmla="*/ 317938 h 691055"/>
              <a:gd name="connsiteX12" fmla="*/ 307428 w 6865883"/>
              <a:gd name="connsiteY12" fmla="*/ 554421 h 691055"/>
              <a:gd name="connsiteX13" fmla="*/ 528145 w 6865883"/>
              <a:gd name="connsiteY13" fmla="*/ 428296 h 691055"/>
              <a:gd name="connsiteX14" fmla="*/ 402021 w 6865883"/>
              <a:gd name="connsiteY14" fmla="*/ 333703 h 691055"/>
              <a:gd name="connsiteX15" fmla="*/ 354724 w 6865883"/>
              <a:gd name="connsiteY15" fmla="*/ 475593 h 691055"/>
              <a:gd name="connsiteX16" fmla="*/ 433552 w 6865883"/>
              <a:gd name="connsiteY16" fmla="*/ 412531 h 69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65883" h="691055">
                <a:moveTo>
                  <a:pt x="6676697" y="128752"/>
                </a:moveTo>
                <a:cubicBezTo>
                  <a:pt x="6727935" y="64376"/>
                  <a:pt x="6779173" y="0"/>
                  <a:pt x="6802821" y="34158"/>
                </a:cubicBezTo>
                <a:cubicBezTo>
                  <a:pt x="6826469" y="68316"/>
                  <a:pt x="6865883" y="286406"/>
                  <a:pt x="6818587" y="333703"/>
                </a:cubicBezTo>
                <a:cubicBezTo>
                  <a:pt x="6771291" y="381000"/>
                  <a:pt x="6532180" y="341586"/>
                  <a:pt x="6519042" y="317938"/>
                </a:cubicBezTo>
                <a:cubicBezTo>
                  <a:pt x="6505904" y="294290"/>
                  <a:pt x="6805449" y="215462"/>
                  <a:pt x="6739759" y="191814"/>
                </a:cubicBezTo>
                <a:cubicBezTo>
                  <a:pt x="6674069" y="168166"/>
                  <a:pt x="6124904" y="176048"/>
                  <a:pt x="6124904" y="176048"/>
                </a:cubicBezTo>
                <a:lnTo>
                  <a:pt x="2956035" y="176048"/>
                </a:lnTo>
                <a:cubicBezTo>
                  <a:pt x="2041635" y="176048"/>
                  <a:pt x="1124607" y="131379"/>
                  <a:pt x="638504" y="176048"/>
                </a:cubicBezTo>
                <a:cubicBezTo>
                  <a:pt x="152401" y="220717"/>
                  <a:pt x="78828" y="362607"/>
                  <a:pt x="39414" y="444062"/>
                </a:cubicBezTo>
                <a:cubicBezTo>
                  <a:pt x="0" y="525517"/>
                  <a:pt x="294290" y="691055"/>
                  <a:pt x="402021" y="664779"/>
                </a:cubicBezTo>
                <a:cubicBezTo>
                  <a:pt x="509752" y="638503"/>
                  <a:pt x="704193" y="344214"/>
                  <a:pt x="685800" y="286407"/>
                </a:cubicBezTo>
                <a:cubicBezTo>
                  <a:pt x="667407" y="228600"/>
                  <a:pt x="354724" y="273269"/>
                  <a:pt x="291662" y="317938"/>
                </a:cubicBezTo>
                <a:cubicBezTo>
                  <a:pt x="228600" y="362607"/>
                  <a:pt x="268014" y="536028"/>
                  <a:pt x="307428" y="554421"/>
                </a:cubicBezTo>
                <a:cubicBezTo>
                  <a:pt x="346842" y="572814"/>
                  <a:pt x="512380" y="465082"/>
                  <a:pt x="528145" y="428296"/>
                </a:cubicBezTo>
                <a:cubicBezTo>
                  <a:pt x="543911" y="391510"/>
                  <a:pt x="430924" y="325820"/>
                  <a:pt x="402021" y="333703"/>
                </a:cubicBezTo>
                <a:cubicBezTo>
                  <a:pt x="373118" y="341586"/>
                  <a:pt x="349469" y="462455"/>
                  <a:pt x="354724" y="475593"/>
                </a:cubicBezTo>
                <a:cubicBezTo>
                  <a:pt x="359979" y="488731"/>
                  <a:pt x="396765" y="450631"/>
                  <a:pt x="433552" y="412531"/>
                </a:cubicBezTo>
              </a:path>
            </a:pathLst>
          </a:custGeom>
          <a:noFill/>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9" name="شكل حر 28"/>
          <p:cNvSpPr/>
          <p:nvPr/>
        </p:nvSpPr>
        <p:spPr>
          <a:xfrm rot="10800000">
            <a:off x="2278117" y="3645024"/>
            <a:ext cx="6865883" cy="691055"/>
          </a:xfrm>
          <a:custGeom>
            <a:avLst/>
            <a:gdLst>
              <a:gd name="connsiteX0" fmla="*/ 6676697 w 6865883"/>
              <a:gd name="connsiteY0" fmla="*/ 128752 h 691055"/>
              <a:gd name="connsiteX1" fmla="*/ 6802821 w 6865883"/>
              <a:gd name="connsiteY1" fmla="*/ 34158 h 691055"/>
              <a:gd name="connsiteX2" fmla="*/ 6818587 w 6865883"/>
              <a:gd name="connsiteY2" fmla="*/ 333703 h 691055"/>
              <a:gd name="connsiteX3" fmla="*/ 6519042 w 6865883"/>
              <a:gd name="connsiteY3" fmla="*/ 317938 h 691055"/>
              <a:gd name="connsiteX4" fmla="*/ 6739759 w 6865883"/>
              <a:gd name="connsiteY4" fmla="*/ 191814 h 691055"/>
              <a:gd name="connsiteX5" fmla="*/ 6124904 w 6865883"/>
              <a:gd name="connsiteY5" fmla="*/ 176048 h 691055"/>
              <a:gd name="connsiteX6" fmla="*/ 2956035 w 6865883"/>
              <a:gd name="connsiteY6" fmla="*/ 176048 h 691055"/>
              <a:gd name="connsiteX7" fmla="*/ 638504 w 6865883"/>
              <a:gd name="connsiteY7" fmla="*/ 176048 h 691055"/>
              <a:gd name="connsiteX8" fmla="*/ 39414 w 6865883"/>
              <a:gd name="connsiteY8" fmla="*/ 444062 h 691055"/>
              <a:gd name="connsiteX9" fmla="*/ 402021 w 6865883"/>
              <a:gd name="connsiteY9" fmla="*/ 664779 h 691055"/>
              <a:gd name="connsiteX10" fmla="*/ 685800 w 6865883"/>
              <a:gd name="connsiteY10" fmla="*/ 286407 h 691055"/>
              <a:gd name="connsiteX11" fmla="*/ 291662 w 6865883"/>
              <a:gd name="connsiteY11" fmla="*/ 317938 h 691055"/>
              <a:gd name="connsiteX12" fmla="*/ 307428 w 6865883"/>
              <a:gd name="connsiteY12" fmla="*/ 554421 h 691055"/>
              <a:gd name="connsiteX13" fmla="*/ 528145 w 6865883"/>
              <a:gd name="connsiteY13" fmla="*/ 428296 h 691055"/>
              <a:gd name="connsiteX14" fmla="*/ 402021 w 6865883"/>
              <a:gd name="connsiteY14" fmla="*/ 333703 h 691055"/>
              <a:gd name="connsiteX15" fmla="*/ 354724 w 6865883"/>
              <a:gd name="connsiteY15" fmla="*/ 475593 h 691055"/>
              <a:gd name="connsiteX16" fmla="*/ 433552 w 6865883"/>
              <a:gd name="connsiteY16" fmla="*/ 412531 h 69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65883" h="691055">
                <a:moveTo>
                  <a:pt x="6676697" y="128752"/>
                </a:moveTo>
                <a:cubicBezTo>
                  <a:pt x="6727935" y="64376"/>
                  <a:pt x="6779173" y="0"/>
                  <a:pt x="6802821" y="34158"/>
                </a:cubicBezTo>
                <a:cubicBezTo>
                  <a:pt x="6826469" y="68316"/>
                  <a:pt x="6865883" y="286406"/>
                  <a:pt x="6818587" y="333703"/>
                </a:cubicBezTo>
                <a:cubicBezTo>
                  <a:pt x="6771291" y="381000"/>
                  <a:pt x="6532180" y="341586"/>
                  <a:pt x="6519042" y="317938"/>
                </a:cubicBezTo>
                <a:cubicBezTo>
                  <a:pt x="6505904" y="294290"/>
                  <a:pt x="6805449" y="215462"/>
                  <a:pt x="6739759" y="191814"/>
                </a:cubicBezTo>
                <a:cubicBezTo>
                  <a:pt x="6674069" y="168166"/>
                  <a:pt x="6124904" y="176048"/>
                  <a:pt x="6124904" y="176048"/>
                </a:cubicBezTo>
                <a:lnTo>
                  <a:pt x="2956035" y="176048"/>
                </a:lnTo>
                <a:cubicBezTo>
                  <a:pt x="2041635" y="176048"/>
                  <a:pt x="1124607" y="131379"/>
                  <a:pt x="638504" y="176048"/>
                </a:cubicBezTo>
                <a:cubicBezTo>
                  <a:pt x="152401" y="220717"/>
                  <a:pt x="78828" y="362607"/>
                  <a:pt x="39414" y="444062"/>
                </a:cubicBezTo>
                <a:cubicBezTo>
                  <a:pt x="0" y="525517"/>
                  <a:pt x="294290" y="691055"/>
                  <a:pt x="402021" y="664779"/>
                </a:cubicBezTo>
                <a:cubicBezTo>
                  <a:pt x="509752" y="638503"/>
                  <a:pt x="704193" y="344214"/>
                  <a:pt x="685800" y="286407"/>
                </a:cubicBezTo>
                <a:cubicBezTo>
                  <a:pt x="667407" y="228600"/>
                  <a:pt x="354724" y="273269"/>
                  <a:pt x="291662" y="317938"/>
                </a:cubicBezTo>
                <a:cubicBezTo>
                  <a:pt x="228600" y="362607"/>
                  <a:pt x="268014" y="536028"/>
                  <a:pt x="307428" y="554421"/>
                </a:cubicBezTo>
                <a:cubicBezTo>
                  <a:pt x="346842" y="572814"/>
                  <a:pt x="512380" y="465082"/>
                  <a:pt x="528145" y="428296"/>
                </a:cubicBezTo>
                <a:cubicBezTo>
                  <a:pt x="543911" y="391510"/>
                  <a:pt x="430924" y="325820"/>
                  <a:pt x="402021" y="333703"/>
                </a:cubicBezTo>
                <a:cubicBezTo>
                  <a:pt x="373118" y="341586"/>
                  <a:pt x="349469" y="462455"/>
                  <a:pt x="354724" y="475593"/>
                </a:cubicBezTo>
                <a:cubicBezTo>
                  <a:pt x="359979" y="488731"/>
                  <a:pt x="396765" y="450631"/>
                  <a:pt x="433552" y="412531"/>
                </a:cubicBezTo>
              </a:path>
            </a:pathLst>
          </a:custGeom>
          <a:noFill/>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3942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1" presetClass="exit" presetSubtype="0" fill="hold" grpId="0" nodeType="afterEffect">
                                  <p:stCondLst>
                                    <p:cond delay="500"/>
                                  </p:stCondLst>
                                  <p:childTnLst>
                                    <p:set>
                                      <p:cBhvr>
                                        <p:cTn id="18"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19" fill="hold">
                            <p:stCondLst>
                              <p:cond delay="1500"/>
                            </p:stCondLst>
                            <p:childTnLst>
                              <p:par>
                                <p:cTn id="20" presetID="1" presetClass="exit" presetSubtype="0" fill="hold" grpId="0" nodeType="afterEffect">
                                  <p:stCondLst>
                                    <p:cond delay="1000"/>
                                  </p:stCondLst>
                                  <p:childTnLst>
                                    <p:set>
                                      <p:cBhvr>
                                        <p:cTn id="21"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par>
                          <p:cTn id="22" fill="hold">
                            <p:stCondLst>
                              <p:cond delay="2500"/>
                            </p:stCondLst>
                            <p:childTnLst>
                              <p:par>
                                <p:cTn id="23" presetID="1" presetClass="exit" presetSubtype="0" fill="hold" grpId="0" nodeType="afterEffect">
                                  <p:stCondLst>
                                    <p:cond delay="1000"/>
                                  </p:stCondLst>
                                  <p:childTnLst>
                                    <p:set>
                                      <p:cBhvr>
                                        <p:cTn id="24" dur="1" fill="hold">
                                          <p:stCondLst>
                                            <p:cond delay="0"/>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5" fill="hold">
                            <p:stCondLst>
                              <p:cond delay="3500"/>
                            </p:stCondLst>
                            <p:childTnLst>
                              <p:par>
                                <p:cTn id="26" presetID="1" presetClass="exit" presetSubtype="0" fill="hold" grpId="0" nodeType="afterEffect">
                                  <p:stCondLst>
                                    <p:cond delay="1000"/>
                                  </p:stCondLst>
                                  <p:childTnLst>
                                    <p:set>
                                      <p:cBhvr>
                                        <p:cTn id="27"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8" fill="hold">
                            <p:stCondLst>
                              <p:cond delay="4500"/>
                            </p:stCondLst>
                            <p:childTnLst>
                              <p:par>
                                <p:cTn id="29" presetID="1" presetClass="exit" presetSubtype="0" fill="hold" grpId="0" nodeType="afterEffect">
                                  <p:stCondLst>
                                    <p:cond delay="1000"/>
                                  </p:stCondLst>
                                  <p:childTnLst>
                                    <p:set>
                                      <p:cBhvr>
                                        <p:cTn id="30"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1" fill="hold">
                            <p:stCondLst>
                              <p:cond delay="5500"/>
                            </p:stCondLst>
                            <p:childTnLst>
                              <p:par>
                                <p:cTn id="32" presetID="1" presetClass="exit" presetSubtype="0" fill="hold" grpId="0" nodeType="afterEffect">
                                  <p:stCondLst>
                                    <p:cond delay="1000"/>
                                  </p:stCondLst>
                                  <p:childTnLst>
                                    <p:set>
                                      <p:cBhvr>
                                        <p:cTn id="33"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4" fill="hold">
                            <p:stCondLst>
                              <p:cond delay="6500"/>
                            </p:stCondLst>
                            <p:childTnLst>
                              <p:par>
                                <p:cTn id="35" presetID="1" presetClass="exit" presetSubtype="0" fill="hold" grpId="0" nodeType="afterEffect">
                                  <p:stCondLst>
                                    <p:cond delay="1000"/>
                                  </p:stCondLst>
                                  <p:childTnLst>
                                    <p:set>
                                      <p:cBhvr>
                                        <p:cTn id="36"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7" fill="hold">
                            <p:stCondLst>
                              <p:cond delay="7500"/>
                            </p:stCondLst>
                            <p:childTnLst>
                              <p:par>
                                <p:cTn id="38" presetID="1" presetClass="exit" presetSubtype="0" fill="hold" grpId="0" nodeType="afterEffect">
                                  <p:stCondLst>
                                    <p:cond delay="1000"/>
                                  </p:stCondLst>
                                  <p:childTnLst>
                                    <p:set>
                                      <p:cBhvr>
                                        <p:cTn id="39"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0" fill="hold">
                            <p:stCondLst>
                              <p:cond delay="8500"/>
                            </p:stCondLst>
                            <p:childTnLst>
                              <p:par>
                                <p:cTn id="41" presetID="1" presetClass="exit" presetSubtype="0" fill="hold" grpId="0" nodeType="afterEffect">
                                  <p:stCondLst>
                                    <p:cond delay="1000"/>
                                  </p:stCondLst>
                                  <p:childTnLst>
                                    <p:set>
                                      <p:cBhvr>
                                        <p:cTn id="42"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p:stCondLst>
                              <p:cond delay="9500"/>
                            </p:stCondLst>
                            <p:childTnLst>
                              <p:par>
                                <p:cTn id="44" presetID="1" presetClass="exit" presetSubtype="0" fill="hold" grpId="0" nodeType="afterEffect">
                                  <p:stCondLst>
                                    <p:cond delay="1000"/>
                                  </p:stCondLst>
                                  <p:childTnLst>
                                    <p:set>
                                      <p:cBhvr>
                                        <p:cTn id="45"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p:stCondLst>
                              <p:cond delay="10500"/>
                            </p:stCondLst>
                            <p:childTnLst>
                              <p:par>
                                <p:cTn id="47" presetID="1" presetClass="exit" presetSubtype="0" fill="hold" grpId="0" nodeType="afterEffect">
                                  <p:stCondLst>
                                    <p:cond delay="1000"/>
                                  </p:stCondLst>
                                  <p:childTnLst>
                                    <p:set>
                                      <p:cBhvr>
                                        <p:cTn id="48"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p:stCondLst>
                              <p:cond delay="11500"/>
                            </p:stCondLst>
                            <p:childTnLst>
                              <p:par>
                                <p:cTn id="50" presetID="1" presetClass="exit" presetSubtype="0" fill="hold" grpId="0" nodeType="afterEffect">
                                  <p:stCondLst>
                                    <p:cond delay="1000"/>
                                  </p:stCondLst>
                                  <p:childTnLst>
                                    <p:set>
                                      <p:cBhvr>
                                        <p:cTn id="51"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p:stCondLst>
                              <p:cond delay="12500"/>
                            </p:stCondLst>
                            <p:childTnLst>
                              <p:par>
                                <p:cTn id="53" presetID="1" presetClass="exit" presetSubtype="0" fill="hold" grpId="0" nodeType="afterEffect">
                                  <p:stCondLst>
                                    <p:cond delay="1000"/>
                                  </p:stCondLst>
                                  <p:childTnLst>
                                    <p:set>
                                      <p:cBhvr>
                                        <p:cTn id="54"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p:stCondLst>
                              <p:cond delay="13500"/>
                            </p:stCondLst>
                            <p:childTnLst>
                              <p:par>
                                <p:cTn id="56" presetID="1" presetClass="exit" presetSubtype="0" fill="hold" grpId="0" nodeType="afterEffect">
                                  <p:stCondLst>
                                    <p:cond delay="1000"/>
                                  </p:stCondLst>
                                  <p:childTnLst>
                                    <p:set>
                                      <p:cBhvr>
                                        <p:cTn id="57"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14500"/>
                            </p:stCondLst>
                            <p:childTnLst>
                              <p:par>
                                <p:cTn id="59" presetID="1" presetClass="exit" presetSubtype="0" fill="hold" grpId="0" nodeType="afterEffect">
                                  <p:stCondLst>
                                    <p:cond delay="1000"/>
                                  </p:stCondLst>
                                  <p:childTnLst>
                                    <p:set>
                                      <p:cBhvr>
                                        <p:cTn id="60"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15500"/>
                            </p:stCondLst>
                            <p:childTnLst>
                              <p:par>
                                <p:cTn id="62" presetID="1" presetClass="exit" presetSubtype="0" fill="hold" grpId="0" nodeType="afterEffect">
                                  <p:stCondLst>
                                    <p:cond delay="1000"/>
                                  </p:stCondLst>
                                  <p:childTnLst>
                                    <p:set>
                                      <p:cBhvr>
                                        <p:cTn id="63"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16500"/>
                            </p:stCondLst>
                            <p:childTnLst>
                              <p:par>
                                <p:cTn id="65" presetID="1" presetClass="exit" presetSubtype="0" fill="hold" grpId="0" nodeType="afterEffect">
                                  <p:stCondLst>
                                    <p:cond delay="1000"/>
                                  </p:stCondLst>
                                  <p:childTnLst>
                                    <p:set>
                                      <p:cBhvr>
                                        <p:cTn id="6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7500"/>
                            </p:stCondLst>
                            <p:childTnLst>
                              <p:par>
                                <p:cTn id="68" presetID="1" presetClass="exit" presetSubtype="0" fill="hold" grpId="0" nodeType="afterEffect">
                                  <p:stCondLst>
                                    <p:cond delay="1000"/>
                                  </p:stCondLst>
                                  <p:childTnLst>
                                    <p:set>
                                      <p:cBhvr>
                                        <p:cTn id="69"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18500"/>
                            </p:stCondLst>
                            <p:childTnLst>
                              <p:par>
                                <p:cTn id="71" presetID="1" presetClass="exit" presetSubtype="0" fill="hold" grpId="0" nodeType="afterEffect">
                                  <p:stCondLst>
                                    <p:cond delay="1000"/>
                                  </p:stCondLst>
                                  <p:childTnLst>
                                    <p:set>
                                      <p:cBhvr>
                                        <p:cTn id="72"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1189</Words>
  <Application>Microsoft Office PowerPoint</Application>
  <PresentationFormat>On-screen Show (4:3)</PresentationFormat>
  <Paragraphs>531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רחבה</vt:lpstr>
      <vt:lpstr>PowerPoint Presentation</vt:lpstr>
      <vt:lpstr>مكعبات التربية الإسلامية</vt:lpstr>
      <vt:lpstr>تعريف الفعالية</vt:lpstr>
      <vt:lpstr>PowerPoint Presentation</vt:lpstr>
      <vt:lpstr>PowerPoint Presentation</vt:lpstr>
      <vt:lpstr>قوانين الفعالية</vt:lpstr>
      <vt:lpstr>أسئلة الفعالية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السؤال الواحد والعشرون</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COMP</dc:creator>
  <cp:lastModifiedBy>ahmad1</cp:lastModifiedBy>
  <cp:revision>88</cp:revision>
  <dcterms:modified xsi:type="dcterms:W3CDTF">2013-05-22T13:19:28Z</dcterms:modified>
</cp:coreProperties>
</file>