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74" r:id="rId2"/>
    <p:sldId id="275" r:id="rId3"/>
    <p:sldId id="269" r:id="rId4"/>
    <p:sldId id="276" r:id="rId5"/>
    <p:sldId id="257" r:id="rId6"/>
    <p:sldId id="309" r:id="rId7"/>
    <p:sldId id="281" r:id="rId8"/>
    <p:sldId id="303" r:id="rId9"/>
    <p:sldId id="304" r:id="rId10"/>
    <p:sldId id="305" r:id="rId11"/>
    <p:sldId id="306" r:id="rId12"/>
    <p:sldId id="307" r:id="rId13"/>
    <p:sldId id="308" r:id="rId1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C4BD97"/>
    <a:srgbClr val="CDFF96"/>
    <a:srgbClr val="FF99CC"/>
    <a:srgbClr val="FF6600"/>
    <a:srgbClr val="669900"/>
    <a:srgbClr val="00FFFF"/>
    <a:srgbClr val="339933"/>
    <a:srgbClr val="FCF4C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ED44407-C0D6-4C7D-98EE-ADB43F55B600}" type="datetimeFigureOut">
              <a:rPr lang="he-IL" smtClean="0"/>
              <a:pPr/>
              <a:t>י"ג/סיון/תשע"ג</a:t>
            </a:fld>
            <a:endParaRPr lang="he-IL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037FBB9-D895-4518-9C97-BA04C9C004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65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BB24-5D19-4C87-8B18-7AD172A1CEF7}" type="datetimeFigureOut">
              <a:rPr lang="he-IL" smtClean="0"/>
              <a:pPr/>
              <a:t>י"ג/סיון/תשע"ג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3A41-649E-4851-84CB-C885FEFF1D4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BB24-5D19-4C87-8B18-7AD172A1CEF7}" type="datetimeFigureOut">
              <a:rPr lang="he-IL" smtClean="0"/>
              <a:pPr/>
              <a:t>י"ג/סיון/תשע"ג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3A41-649E-4851-84CB-C885FEFF1D4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BB24-5D19-4C87-8B18-7AD172A1CEF7}" type="datetimeFigureOut">
              <a:rPr lang="he-IL" smtClean="0"/>
              <a:pPr/>
              <a:t>י"ג/סיון/תשע"ג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3A41-649E-4851-84CB-C885FEFF1D4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BB24-5D19-4C87-8B18-7AD172A1CEF7}" type="datetimeFigureOut">
              <a:rPr lang="he-IL" smtClean="0"/>
              <a:pPr/>
              <a:t>י"ג/סיון/תשע"ג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3A41-649E-4851-84CB-C885FEFF1D4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BB24-5D19-4C87-8B18-7AD172A1CEF7}" type="datetimeFigureOut">
              <a:rPr lang="he-IL" smtClean="0"/>
              <a:pPr/>
              <a:t>י"ג/סיון/תשע"ג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3A41-649E-4851-84CB-C885FEFF1D4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BB24-5D19-4C87-8B18-7AD172A1CEF7}" type="datetimeFigureOut">
              <a:rPr lang="he-IL" smtClean="0"/>
              <a:pPr/>
              <a:t>י"ג/סיון/תשע"ג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3A41-649E-4851-84CB-C885FEFF1D4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BB24-5D19-4C87-8B18-7AD172A1CEF7}" type="datetimeFigureOut">
              <a:rPr lang="he-IL" smtClean="0"/>
              <a:pPr/>
              <a:t>י"ג/סיון/תשע"ג</a:t>
            </a:fld>
            <a:endParaRPr lang="he-IL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3A41-649E-4851-84CB-C885FEFF1D4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BB24-5D19-4C87-8B18-7AD172A1CEF7}" type="datetimeFigureOut">
              <a:rPr lang="he-IL" smtClean="0"/>
              <a:pPr/>
              <a:t>י"ג/סיון/תשע"ג</a:t>
            </a:fld>
            <a:endParaRPr lang="he-IL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3A41-649E-4851-84CB-C885FEFF1D4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BB24-5D19-4C87-8B18-7AD172A1CEF7}" type="datetimeFigureOut">
              <a:rPr lang="he-IL" smtClean="0"/>
              <a:pPr/>
              <a:t>י"ג/סיון/תשע"ג</a:t>
            </a:fld>
            <a:endParaRPr lang="he-IL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3A41-649E-4851-84CB-C885FEFF1D4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BB24-5D19-4C87-8B18-7AD172A1CEF7}" type="datetimeFigureOut">
              <a:rPr lang="he-IL" smtClean="0"/>
              <a:pPr/>
              <a:t>י"ג/סיון/תשע"ג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3A41-649E-4851-84CB-C885FEFF1D4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BB24-5D19-4C87-8B18-7AD172A1CEF7}" type="datetimeFigureOut">
              <a:rPr lang="he-IL" smtClean="0"/>
              <a:pPr/>
              <a:t>י"ג/סיון/תשע"ג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3A41-649E-4851-84CB-C885FEFF1D4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6BB24-5D19-4C87-8B18-7AD172A1CEF7}" type="datetimeFigureOut">
              <a:rPr lang="he-IL" smtClean="0"/>
              <a:pPr/>
              <a:t>י"ג/סיון/תשע"ג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83A41-649E-4851-84CB-C885FEFF1D43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osa.m4a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eisa.m4a" TargetMode="External"/><Relationship Id="rId5" Type="http://schemas.openxmlformats.org/officeDocument/2006/relationships/hyperlink" Target="shoayb.m4a" TargetMode="External"/><Relationship Id="rId10" Type="http://schemas.openxmlformats.org/officeDocument/2006/relationships/hyperlink" Target="ebraheem.m4a" TargetMode="External"/><Relationship Id="rId4" Type="http://schemas.openxmlformats.org/officeDocument/2006/relationships/hyperlink" Target="mohammad.m4a" TargetMode="Externa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Desktop\&#1575;&#1604;&#1583;&#1585;&#1587;%20&#1575;&#1604;&#1579;&#1575;&#1604;&#1579;\&#1587;&#1576;&#1581;&#1575;&#1606;%20&#1575;&#1604;&#1584;&#1610;%20&#1571;&#1587;&#1585;&#1609;%20&#1576;&#1593;&#1576;&#1583;&#1607;.m4a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hyperlink" Target="http://www.3dmekanlar.com/ar/masjid-al-haram--kaab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hyperlink" Target="http://www.360tr.net/kudus/mescidiaksa_eng/index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8" name="Picture 2" descr="C:\Users\User\AppData\Local\Temp\wz8019\صور\hazrat_imam_jafar_sadeg_a_by_bomjl-d48pdu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شكل بيضاوي 4"/>
          <p:cNvSpPr/>
          <p:nvPr/>
        </p:nvSpPr>
        <p:spPr>
          <a:xfrm>
            <a:off x="2771800" y="1628800"/>
            <a:ext cx="3600400" cy="36724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ربع نص 5"/>
          <p:cNvSpPr txBox="1"/>
          <p:nvPr/>
        </p:nvSpPr>
        <p:spPr>
          <a:xfrm rot="347175">
            <a:off x="3502347" y="2534312"/>
            <a:ext cx="233876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ليلة</a:t>
            </a:r>
            <a:r>
              <a:rPr lang="ar-SA" sz="54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54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فرضت</a:t>
            </a:r>
          </a:p>
          <a:p>
            <a:r>
              <a:rPr lang="ar-SA" sz="54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54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فيها</a:t>
            </a:r>
            <a:r>
              <a:rPr lang="ar-SA" sz="54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54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الصلاة</a:t>
            </a:r>
            <a:endParaRPr lang="he-IL" sz="5400" b="1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abic Typesetting" pitchFamily="66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483768" y="6381328"/>
            <a:ext cx="4176464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مستطيل 40"/>
          <p:cNvSpPr/>
          <p:nvPr/>
        </p:nvSpPr>
        <p:spPr>
          <a:xfrm rot="21202647">
            <a:off x="3068216" y="845096"/>
            <a:ext cx="4536504" cy="2376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مستطيل 39"/>
          <p:cNvSpPr/>
          <p:nvPr/>
        </p:nvSpPr>
        <p:spPr>
          <a:xfrm rot="350433">
            <a:off x="2915816" y="692696"/>
            <a:ext cx="4536504" cy="2376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1419" t="74887" r="15164" b="5979"/>
          <a:stretch>
            <a:fillRect/>
          </a:stretch>
        </p:blipFill>
        <p:spPr bwMode="auto">
          <a:xfrm>
            <a:off x="3923928" y="4509120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3007" t="74887" r="43668" b="5979"/>
          <a:stretch>
            <a:fillRect/>
          </a:stretch>
        </p:blipFill>
        <p:spPr bwMode="auto">
          <a:xfrm>
            <a:off x="395536" y="4509120"/>
            <a:ext cx="12157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1419" t="74887" r="15164" b="5979"/>
          <a:stretch>
            <a:fillRect/>
          </a:stretch>
        </p:blipFill>
        <p:spPr bwMode="auto">
          <a:xfrm>
            <a:off x="7308304" y="4437112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1419" t="74887" r="15164" b="5979"/>
          <a:stretch>
            <a:fillRect/>
          </a:stretch>
        </p:blipFill>
        <p:spPr bwMode="auto">
          <a:xfrm>
            <a:off x="5580112" y="4437112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71419" t="74887" r="15164" b="5979"/>
          <a:stretch>
            <a:fillRect/>
          </a:stretch>
        </p:blipFill>
        <p:spPr bwMode="auto">
          <a:xfrm>
            <a:off x="2339752" y="4437112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6" name="شكل بيضاوي 15">
            <a:hlinkClick r:id="rId3" action="ppaction://hlinkfile"/>
          </p:cNvPr>
          <p:cNvSpPr/>
          <p:nvPr/>
        </p:nvSpPr>
        <p:spPr>
          <a:xfrm>
            <a:off x="3635896" y="3573016"/>
            <a:ext cx="1584176" cy="792088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أمة موسى</a:t>
            </a:r>
            <a:endParaRPr lang="he-IL" sz="2400" b="1" dirty="0">
              <a:latin typeface="Traditional Arabic" pitchFamily="18" charset="-78"/>
            </a:endParaRPr>
          </a:p>
        </p:txBody>
      </p:sp>
      <p:sp>
        <p:nvSpPr>
          <p:cNvPr id="17" name="شكل بيضاوي 16">
            <a:hlinkClick r:id="rId4" action="ppaction://hlinkfile"/>
          </p:cNvPr>
          <p:cNvSpPr/>
          <p:nvPr/>
        </p:nvSpPr>
        <p:spPr>
          <a:xfrm>
            <a:off x="7236296" y="3573016"/>
            <a:ext cx="1584176" cy="79208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أمة محمد</a:t>
            </a:r>
            <a:endParaRPr lang="he-IL" sz="2400" b="1" dirty="0">
              <a:latin typeface="Traditional Arabic" pitchFamily="18" charset="-78"/>
            </a:endParaRPr>
          </a:p>
        </p:txBody>
      </p:sp>
      <p:sp>
        <p:nvSpPr>
          <p:cNvPr id="19" name="شكل بيضاوي 18">
            <a:hlinkClick r:id="rId5" action="ppaction://hlinkfile"/>
          </p:cNvPr>
          <p:cNvSpPr/>
          <p:nvPr/>
        </p:nvSpPr>
        <p:spPr>
          <a:xfrm>
            <a:off x="1907704" y="3573016"/>
            <a:ext cx="1584176" cy="792088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أمة شعيب</a:t>
            </a:r>
            <a:endParaRPr lang="he-IL" sz="2400" b="1" dirty="0">
              <a:latin typeface="Traditional Arabic" pitchFamily="18" charset="-78"/>
            </a:endParaRPr>
          </a:p>
        </p:txBody>
      </p:sp>
      <p:sp>
        <p:nvSpPr>
          <p:cNvPr id="20" name="شكل بيضاوي 19">
            <a:hlinkClick r:id="rId6" action="ppaction://hlinkfile"/>
          </p:cNvPr>
          <p:cNvSpPr/>
          <p:nvPr/>
        </p:nvSpPr>
        <p:spPr>
          <a:xfrm>
            <a:off x="5404091" y="3558502"/>
            <a:ext cx="1584176" cy="792088"/>
          </a:xfrm>
          <a:prstGeom prst="ellipse">
            <a:avLst/>
          </a:prstGeom>
          <a:solidFill>
            <a:srgbClr val="FF7C8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أمة عيس</a:t>
            </a:r>
            <a:endParaRPr lang="he-IL" sz="2400" b="1" dirty="0">
              <a:latin typeface="Traditional Arabic" pitchFamily="18" charset="-78"/>
            </a:endParaRPr>
          </a:p>
        </p:txBody>
      </p:sp>
      <p:cxnSp>
        <p:nvCxnSpPr>
          <p:cNvPr id="22" name="رابط مستقيم 21"/>
          <p:cNvCxnSpPr/>
          <p:nvPr/>
        </p:nvCxnSpPr>
        <p:spPr>
          <a:xfrm flipH="1">
            <a:off x="0" y="5877272"/>
            <a:ext cx="914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شكل بيضاوي 22"/>
          <p:cNvSpPr/>
          <p:nvPr/>
        </p:nvSpPr>
        <p:spPr>
          <a:xfrm>
            <a:off x="7956376" y="5733256"/>
            <a:ext cx="288032" cy="288032"/>
          </a:xfrm>
          <a:prstGeom prst="ellipse">
            <a:avLst/>
          </a:prstGeom>
          <a:ln w="76200">
            <a:solidFill>
              <a:srgbClr val="7030A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4" name="شكل بيضاوي 23"/>
          <p:cNvSpPr/>
          <p:nvPr/>
        </p:nvSpPr>
        <p:spPr>
          <a:xfrm>
            <a:off x="2915816" y="5733256"/>
            <a:ext cx="288032" cy="288032"/>
          </a:xfrm>
          <a:prstGeom prst="ellipse">
            <a:avLst/>
          </a:prstGeom>
          <a:ln w="76200">
            <a:solidFill>
              <a:srgbClr val="7030A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شكل بيضاوي 24"/>
          <p:cNvSpPr/>
          <p:nvPr/>
        </p:nvSpPr>
        <p:spPr>
          <a:xfrm>
            <a:off x="1115616" y="5733256"/>
            <a:ext cx="288032" cy="288032"/>
          </a:xfrm>
          <a:prstGeom prst="ellipse">
            <a:avLst/>
          </a:prstGeom>
          <a:ln w="76200">
            <a:solidFill>
              <a:srgbClr val="7030A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شكل بيضاوي 25"/>
          <p:cNvSpPr/>
          <p:nvPr/>
        </p:nvSpPr>
        <p:spPr>
          <a:xfrm>
            <a:off x="5940152" y="5733256"/>
            <a:ext cx="288032" cy="288032"/>
          </a:xfrm>
          <a:prstGeom prst="ellipse">
            <a:avLst/>
          </a:prstGeom>
          <a:ln w="76200">
            <a:solidFill>
              <a:srgbClr val="7030A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شكل بيضاوي 26"/>
          <p:cNvSpPr/>
          <p:nvPr/>
        </p:nvSpPr>
        <p:spPr>
          <a:xfrm>
            <a:off x="4427984" y="5733256"/>
            <a:ext cx="288032" cy="288032"/>
          </a:xfrm>
          <a:prstGeom prst="ellipse">
            <a:avLst/>
          </a:prstGeom>
          <a:ln w="76200">
            <a:solidFill>
              <a:srgbClr val="7030A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620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>
            <a:off x="8181975" y="4038600"/>
            <a:ext cx="9620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0" y="4038600"/>
            <a:ext cx="9620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8233817" y="0"/>
            <a:ext cx="91018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692696"/>
            <a:ext cx="4429745" cy="2554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مربع نص 41"/>
          <p:cNvSpPr txBox="1"/>
          <p:nvPr/>
        </p:nvSpPr>
        <p:spPr>
          <a:xfrm>
            <a:off x="3851920" y="1340768"/>
            <a:ext cx="237626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 smtClean="0">
                <a:ln w="12700">
                  <a:solidFill>
                    <a:schemeClr val="tx2"/>
                  </a:solidFill>
                  <a:prstDash val="solid"/>
                </a:ln>
                <a:blipFill>
                  <a:blip r:embed="rId9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الصلاة</a:t>
            </a:r>
            <a:endParaRPr lang="he-IL" sz="6000" b="1" dirty="0">
              <a:ln w="12700">
                <a:solidFill>
                  <a:schemeClr val="tx2"/>
                </a:solidFill>
                <a:prstDash val="solid"/>
              </a:ln>
              <a:blipFill>
                <a:blip r:embed="rId9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abic Typesetting" pitchFamily="66" charset="-78"/>
            </a:endParaRPr>
          </a:p>
        </p:txBody>
      </p:sp>
      <p:sp>
        <p:nvSpPr>
          <p:cNvPr id="18" name="شكل بيضاوي 17">
            <a:hlinkClick r:id="rId10" action="ppaction://hlinkfile"/>
          </p:cNvPr>
          <p:cNvSpPr/>
          <p:nvPr/>
        </p:nvSpPr>
        <p:spPr>
          <a:xfrm>
            <a:off x="179512" y="3573016"/>
            <a:ext cx="1584176" cy="792088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أمة ابراهيم</a:t>
            </a:r>
            <a:endParaRPr lang="he-IL" sz="2400" b="1" dirty="0">
              <a:latin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16" grpId="0" animBg="1"/>
      <p:bldP spid="17" grpId="0" animBg="1"/>
      <p:bldP spid="19" grpId="0" animBg="1"/>
      <p:bldP spid="20" grpId="0" animBg="1"/>
      <p:bldP spid="42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AppData\Local\Temp\wz2f3d\صور\ramadan_by_eskandeer-d54x2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0" y="2276872"/>
            <a:ext cx="4427984" cy="2304256"/>
          </a:xfrm>
          <a:prstGeom prst="rect">
            <a:avLst/>
          </a:prstGeom>
          <a:solidFill>
            <a:srgbClr val="C4BD97"/>
          </a:solidFill>
          <a:ln w="762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r="926" b="3740"/>
          <a:stretch>
            <a:fillRect/>
          </a:stretch>
        </p:blipFill>
        <p:spPr bwMode="auto">
          <a:xfrm>
            <a:off x="0" y="2204864"/>
            <a:ext cx="449999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عنوان 7"/>
          <p:cNvSpPr>
            <a:spLocks noGrp="1"/>
          </p:cNvSpPr>
          <p:nvPr>
            <p:ph type="title"/>
          </p:nvPr>
        </p:nvSpPr>
        <p:spPr>
          <a:xfrm>
            <a:off x="423354" y="2708920"/>
            <a:ext cx="3212541" cy="683232"/>
          </a:xfrm>
        </p:spPr>
        <p:txBody>
          <a:bodyPr>
            <a:noAutofit/>
          </a:bodyPr>
          <a:lstStyle/>
          <a:p>
            <a:r>
              <a:rPr lang="ar-SA" sz="48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33CC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</a:t>
            </a:r>
            <a:r>
              <a:rPr lang="ar-SA" sz="48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لإ</a:t>
            </a:r>
            <a:r>
              <a:rPr lang="ar-SA" sz="48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س</a:t>
            </a:r>
            <a:r>
              <a:rPr lang="ar-SA" sz="48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ر</a:t>
            </a:r>
            <a:r>
              <a:rPr lang="ar-SA" sz="48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</a:t>
            </a:r>
            <a:r>
              <a:rPr lang="ar-SA" sz="48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ء</a:t>
            </a:r>
            <a:r>
              <a:rPr lang="ar-SA" sz="48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48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SA" sz="48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99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</a:t>
            </a:r>
            <a:r>
              <a:rPr lang="ar-SA" sz="48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</a:t>
            </a:r>
            <a:r>
              <a:rPr lang="ar-SA" sz="48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</a:t>
            </a:r>
            <a:r>
              <a:rPr lang="ar-SA" sz="48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ر</a:t>
            </a:r>
            <a:r>
              <a:rPr lang="ar-SA" sz="48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</a:t>
            </a:r>
            <a:r>
              <a:rPr lang="ar-SA" sz="48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33CC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ج</a:t>
            </a:r>
            <a:endParaRPr lang="he-IL" sz="4800" b="1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33CC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C:\Users\User\AppData\Local\Temp\wze247\صور\Ramadan_by_mhbalhk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شكل بيضاوي 4"/>
          <p:cNvSpPr/>
          <p:nvPr/>
        </p:nvSpPr>
        <p:spPr>
          <a:xfrm>
            <a:off x="2411760" y="764704"/>
            <a:ext cx="4248472" cy="5256584"/>
          </a:xfrm>
          <a:prstGeom prst="ellipse">
            <a:avLst/>
          </a:prstGeo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50000">
                <a:srgbClr val="669900">
                  <a:tint val="44500"/>
                  <a:satMod val="160000"/>
                </a:srgbClr>
              </a:gs>
              <a:gs pos="100000">
                <a:srgbClr val="6699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ربع نص 5"/>
          <p:cNvSpPr txBox="1"/>
          <p:nvPr/>
        </p:nvSpPr>
        <p:spPr>
          <a:xfrm>
            <a:off x="2627784" y="2276872"/>
            <a:ext cx="3744416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ln w="12700">
                  <a:solidFill>
                    <a:srgbClr val="66330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سبحان الَّذي أسرى بعبده ليلاً من المسجد الحرام إلى المسجد الأقصى الَّذي باركْنَا حَوْلَهُ لِنُرِيَهُ من آياتنا إنَّه هو السَّميع البصير</a:t>
            </a:r>
            <a:endParaRPr lang="he-IL" sz="2800" b="1" dirty="0" smtClean="0">
              <a:ln w="12700">
                <a:solidFill>
                  <a:srgbClr val="663300"/>
                </a:solidFill>
                <a:prstDash val="solid"/>
              </a:ln>
              <a:solidFill>
                <a:srgbClr val="33CC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</a:endParaRPr>
          </a:p>
          <a:p>
            <a:endParaRPr lang="he-IL" dirty="0"/>
          </a:p>
        </p:txBody>
      </p:sp>
      <p:sp>
        <p:nvSpPr>
          <p:cNvPr id="7" name="مستطيل 6"/>
          <p:cNvSpPr/>
          <p:nvPr/>
        </p:nvSpPr>
        <p:spPr>
          <a:xfrm>
            <a:off x="6012160" y="404664"/>
            <a:ext cx="23181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ن</a:t>
            </a:r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س</a:t>
            </a:r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</a:t>
            </a:r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</a:t>
            </a:r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</a:t>
            </a:r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</a:t>
            </a:r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ن</a:t>
            </a:r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</a:t>
            </a:r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ر</a:t>
            </a:r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ف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C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8" name="زر إجراء: صوت 7">
            <a:hlinkClick r:id="rId3" action="ppaction://program" highlightClick="1"/>
          </p:cNvPr>
          <p:cNvSpPr/>
          <p:nvPr/>
        </p:nvSpPr>
        <p:spPr>
          <a:xfrm>
            <a:off x="0" y="6425952"/>
            <a:ext cx="576064" cy="432048"/>
          </a:xfrm>
          <a:prstGeom prst="actionButtonSoun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564904"/>
            <a:ext cx="2333625" cy="2295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1" name="رابط كسهم مستقيم 10"/>
          <p:cNvCxnSpPr/>
          <p:nvPr/>
        </p:nvCxnSpPr>
        <p:spPr>
          <a:xfrm flipH="1">
            <a:off x="3347864" y="4653136"/>
            <a:ext cx="31683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عنصر نائب للمحتوى 12"/>
          <p:cNvSpPr>
            <a:spLocks noGrp="1"/>
          </p:cNvSpPr>
          <p:nvPr>
            <p:ph idx="1"/>
          </p:nvPr>
        </p:nvSpPr>
        <p:spPr>
          <a:xfrm>
            <a:off x="5220072" y="4005064"/>
            <a:ext cx="1234480" cy="4320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الاسراء</a:t>
            </a:r>
            <a:endParaRPr lang="he-IL" sz="2000" b="1" dirty="0">
              <a:latin typeface="Traditional Arabic" pitchFamily="18" charset="-78"/>
            </a:endParaRPr>
          </a:p>
        </p:txBody>
      </p:sp>
      <p:cxnSp>
        <p:nvCxnSpPr>
          <p:cNvPr id="14" name="رابط كسهم مستقيم 13"/>
          <p:cNvCxnSpPr/>
          <p:nvPr/>
        </p:nvCxnSpPr>
        <p:spPr>
          <a:xfrm flipV="1">
            <a:off x="1259632" y="1412776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عنصر نائب للمحتوى 12"/>
          <p:cNvSpPr txBox="1">
            <a:spLocks/>
          </p:cNvSpPr>
          <p:nvPr/>
        </p:nvSpPr>
        <p:spPr>
          <a:xfrm>
            <a:off x="-468560" y="2276872"/>
            <a:ext cx="1656184" cy="43204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18" charset="-78"/>
                <a:cs typeface="Traditional Arabic" pitchFamily="18" charset="-78"/>
              </a:rPr>
              <a:t>المعراج</a:t>
            </a:r>
            <a:endParaRPr kumimoji="0" lang="he-I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aditional Arabic" pitchFamily="18" charset="-78"/>
            </a:endParaRPr>
          </a:p>
        </p:txBody>
      </p:sp>
      <p:cxnSp>
        <p:nvCxnSpPr>
          <p:cNvPr id="19" name="رابط مستقيم 18"/>
          <p:cNvCxnSpPr/>
          <p:nvPr/>
        </p:nvCxnSpPr>
        <p:spPr>
          <a:xfrm flipH="1">
            <a:off x="0" y="6309320"/>
            <a:ext cx="9144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شكل بيضاوي 20"/>
          <p:cNvSpPr/>
          <p:nvPr/>
        </p:nvSpPr>
        <p:spPr>
          <a:xfrm>
            <a:off x="323528" y="6237312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شكل بيضاوي 21"/>
          <p:cNvSpPr/>
          <p:nvPr/>
        </p:nvSpPr>
        <p:spPr>
          <a:xfrm>
            <a:off x="8100392" y="6237312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شكل بيضاوي 22"/>
          <p:cNvSpPr/>
          <p:nvPr/>
        </p:nvSpPr>
        <p:spPr>
          <a:xfrm>
            <a:off x="8748464" y="6237312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عنصر نائب للمحتوى 12"/>
          <p:cNvSpPr txBox="1">
            <a:spLocks/>
          </p:cNvSpPr>
          <p:nvPr/>
        </p:nvSpPr>
        <p:spPr>
          <a:xfrm>
            <a:off x="8485584" y="6425952"/>
            <a:ext cx="658416" cy="43204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2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raditional Arabic" pitchFamily="18" charset="-78"/>
                <a:cs typeface="Farsi Simple Bold" pitchFamily="2" charset="-78"/>
              </a:rPr>
              <a:t>محرم</a:t>
            </a:r>
            <a:endParaRPr kumimoji="0" lang="he-IL" sz="24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uLnTx/>
              <a:uFillTx/>
              <a:latin typeface="Traditional Arabic" pitchFamily="18" charset="-78"/>
            </a:endParaRPr>
          </a:p>
        </p:txBody>
      </p:sp>
      <p:sp>
        <p:nvSpPr>
          <p:cNvPr id="25" name="عنصر نائب للمحتوى 12"/>
          <p:cNvSpPr txBox="1">
            <a:spLocks/>
          </p:cNvSpPr>
          <p:nvPr/>
        </p:nvSpPr>
        <p:spPr>
          <a:xfrm>
            <a:off x="4211960" y="6425952"/>
            <a:ext cx="1018456" cy="43204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2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raditional Arabic" pitchFamily="18" charset="-78"/>
                <a:cs typeface="Farsi Simple Bold" pitchFamily="2" charset="-78"/>
              </a:rPr>
              <a:t>جمادى ثان</a:t>
            </a:r>
            <a:endParaRPr kumimoji="0" lang="he-IL" sz="20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raditional Arabic" pitchFamily="18" charset="-78"/>
            </a:endParaRPr>
          </a:p>
        </p:txBody>
      </p:sp>
      <p:sp>
        <p:nvSpPr>
          <p:cNvPr id="26" name="عنصر نائب للمحتوى 12"/>
          <p:cNvSpPr txBox="1">
            <a:spLocks/>
          </p:cNvSpPr>
          <p:nvPr/>
        </p:nvSpPr>
        <p:spPr>
          <a:xfrm>
            <a:off x="5148064" y="6425952"/>
            <a:ext cx="1098848" cy="43204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2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raditional Arabic" pitchFamily="18" charset="-78"/>
                <a:cs typeface="Farsi Simple Bold" pitchFamily="2" charset="-78"/>
              </a:rPr>
              <a:t>جمادى أول</a:t>
            </a:r>
            <a:endParaRPr kumimoji="0" lang="he-IL" sz="20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raditional Arabic" pitchFamily="18" charset="-78"/>
            </a:endParaRPr>
          </a:p>
        </p:txBody>
      </p:sp>
      <p:sp>
        <p:nvSpPr>
          <p:cNvPr id="27" name="عنصر نائب للمحتوى 12"/>
          <p:cNvSpPr txBox="1">
            <a:spLocks/>
          </p:cNvSpPr>
          <p:nvPr/>
        </p:nvSpPr>
        <p:spPr>
          <a:xfrm>
            <a:off x="6228184" y="6425952"/>
            <a:ext cx="802432" cy="43204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2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raditional Arabic" pitchFamily="18" charset="-78"/>
                <a:cs typeface="Farsi Simple Bold" pitchFamily="2" charset="-78"/>
              </a:rPr>
              <a:t>ربيع ثان</a:t>
            </a:r>
            <a:endParaRPr kumimoji="0" lang="he-IL" sz="20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raditional Arabic" pitchFamily="18" charset="-78"/>
            </a:endParaRPr>
          </a:p>
        </p:txBody>
      </p:sp>
      <p:sp>
        <p:nvSpPr>
          <p:cNvPr id="28" name="عنصر نائب للمحتوى 12"/>
          <p:cNvSpPr txBox="1">
            <a:spLocks/>
          </p:cNvSpPr>
          <p:nvPr/>
        </p:nvSpPr>
        <p:spPr>
          <a:xfrm>
            <a:off x="6876256" y="6425952"/>
            <a:ext cx="1018456" cy="43204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2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raditional Arabic" pitchFamily="18" charset="-78"/>
                <a:cs typeface="Farsi Simple Bold" pitchFamily="2" charset="-78"/>
              </a:rPr>
              <a:t>ربيع أول</a:t>
            </a:r>
            <a:endParaRPr kumimoji="0" lang="he-IL" sz="20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raditional Arabic" pitchFamily="18" charset="-78"/>
            </a:endParaRPr>
          </a:p>
        </p:txBody>
      </p:sp>
      <p:sp>
        <p:nvSpPr>
          <p:cNvPr id="29" name="عنصر نائب للمحتوى 12"/>
          <p:cNvSpPr txBox="1">
            <a:spLocks/>
          </p:cNvSpPr>
          <p:nvPr/>
        </p:nvSpPr>
        <p:spPr>
          <a:xfrm>
            <a:off x="1331640" y="6425952"/>
            <a:ext cx="658416" cy="43204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2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raditional Arabic" pitchFamily="18" charset="-78"/>
                <a:cs typeface="Farsi Simple Bold" pitchFamily="2" charset="-78"/>
              </a:rPr>
              <a:t>شوال</a:t>
            </a:r>
            <a:endParaRPr kumimoji="0" lang="he-IL" sz="24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raditional Arabic" pitchFamily="18" charset="-78"/>
            </a:endParaRPr>
          </a:p>
        </p:txBody>
      </p:sp>
      <p:sp>
        <p:nvSpPr>
          <p:cNvPr id="30" name="عنصر نائب للمحتوى 12"/>
          <p:cNvSpPr txBox="1">
            <a:spLocks/>
          </p:cNvSpPr>
          <p:nvPr/>
        </p:nvSpPr>
        <p:spPr>
          <a:xfrm>
            <a:off x="2483768" y="6425952"/>
            <a:ext cx="874440" cy="43204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2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raditional Arabic" pitchFamily="18" charset="-78"/>
                <a:cs typeface="Farsi Simple Bold" pitchFamily="2" charset="-78"/>
              </a:rPr>
              <a:t>شعبان</a:t>
            </a:r>
            <a:endParaRPr kumimoji="0" lang="he-IL" sz="24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raditional Arabic" pitchFamily="18" charset="-78"/>
            </a:endParaRPr>
          </a:p>
        </p:txBody>
      </p:sp>
      <p:sp>
        <p:nvSpPr>
          <p:cNvPr id="31" name="عنصر نائب للمحتوى 12"/>
          <p:cNvSpPr txBox="1">
            <a:spLocks/>
          </p:cNvSpPr>
          <p:nvPr/>
        </p:nvSpPr>
        <p:spPr>
          <a:xfrm>
            <a:off x="3347864" y="6425952"/>
            <a:ext cx="874440" cy="43204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2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raditional Arabic" pitchFamily="18" charset="-78"/>
                <a:cs typeface="Farsi Simple Bold" pitchFamily="2" charset="-78"/>
              </a:rPr>
              <a:t>رجب</a:t>
            </a:r>
            <a:endParaRPr kumimoji="0" lang="he-IL" sz="24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raditional Arabic" pitchFamily="18" charset="-78"/>
            </a:endParaRPr>
          </a:p>
        </p:txBody>
      </p:sp>
      <p:sp>
        <p:nvSpPr>
          <p:cNvPr id="32" name="عنصر نائب للمحتوى 12"/>
          <p:cNvSpPr txBox="1">
            <a:spLocks/>
          </p:cNvSpPr>
          <p:nvPr/>
        </p:nvSpPr>
        <p:spPr>
          <a:xfrm>
            <a:off x="7596336" y="6425952"/>
            <a:ext cx="946448" cy="43204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2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raditional Arabic" pitchFamily="18" charset="-78"/>
                <a:cs typeface="Farsi Simple Bold" pitchFamily="2" charset="-78"/>
              </a:rPr>
              <a:t>صفر</a:t>
            </a:r>
            <a:endParaRPr kumimoji="0" lang="he-IL" sz="24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raditional Arabic" pitchFamily="18" charset="-78"/>
            </a:endParaRPr>
          </a:p>
        </p:txBody>
      </p:sp>
      <p:sp>
        <p:nvSpPr>
          <p:cNvPr id="33" name="عنصر نائب للمحتوى 12"/>
          <p:cNvSpPr txBox="1">
            <a:spLocks/>
          </p:cNvSpPr>
          <p:nvPr/>
        </p:nvSpPr>
        <p:spPr>
          <a:xfrm>
            <a:off x="1979712" y="6425952"/>
            <a:ext cx="730424" cy="43204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2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raditional Arabic" pitchFamily="18" charset="-78"/>
                <a:cs typeface="Farsi Simple Bold" pitchFamily="2" charset="-78"/>
              </a:rPr>
              <a:t>رمضان</a:t>
            </a:r>
            <a:endParaRPr kumimoji="0" lang="he-IL" sz="20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raditional Arabic" pitchFamily="18" charset="-78"/>
            </a:endParaRPr>
          </a:p>
        </p:txBody>
      </p:sp>
      <p:sp>
        <p:nvSpPr>
          <p:cNvPr id="34" name="عنصر نائب للمحتوى 12"/>
          <p:cNvSpPr txBox="1">
            <a:spLocks/>
          </p:cNvSpPr>
          <p:nvPr/>
        </p:nvSpPr>
        <p:spPr>
          <a:xfrm>
            <a:off x="467544" y="6425952"/>
            <a:ext cx="946448" cy="43204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2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raditional Arabic" pitchFamily="18" charset="-78"/>
                <a:cs typeface="Farsi Simple Bold" pitchFamily="2" charset="-78"/>
              </a:rPr>
              <a:t>ذو القعدة</a:t>
            </a:r>
            <a:endParaRPr kumimoji="0" lang="he-IL" sz="20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raditional Arabic" pitchFamily="18" charset="-78"/>
            </a:endParaRPr>
          </a:p>
        </p:txBody>
      </p:sp>
      <p:sp>
        <p:nvSpPr>
          <p:cNvPr id="35" name="عنصر نائب للمحتوى 12"/>
          <p:cNvSpPr txBox="1">
            <a:spLocks/>
          </p:cNvSpPr>
          <p:nvPr/>
        </p:nvSpPr>
        <p:spPr>
          <a:xfrm>
            <a:off x="-180528" y="6425952"/>
            <a:ext cx="874440" cy="43204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2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raditional Arabic" pitchFamily="18" charset="-78"/>
                <a:cs typeface="Farsi Simple Bold" pitchFamily="2" charset="-78"/>
              </a:rPr>
              <a:t>ذو الحجة</a:t>
            </a:r>
            <a:endParaRPr kumimoji="0" lang="he-IL" sz="20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raditional Arabic" pitchFamily="18" charset="-78"/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2339752" y="6237312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شكل بيضاوي 37"/>
          <p:cNvSpPr/>
          <p:nvPr/>
        </p:nvSpPr>
        <p:spPr>
          <a:xfrm>
            <a:off x="3059832" y="6237312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شكل بيضاوي 38"/>
          <p:cNvSpPr/>
          <p:nvPr/>
        </p:nvSpPr>
        <p:spPr>
          <a:xfrm>
            <a:off x="3923928" y="623731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40" name="شكل بيضاوي 39"/>
          <p:cNvSpPr/>
          <p:nvPr/>
        </p:nvSpPr>
        <p:spPr>
          <a:xfrm>
            <a:off x="4716016" y="6237312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شكل بيضاوي 40"/>
          <p:cNvSpPr/>
          <p:nvPr/>
        </p:nvSpPr>
        <p:spPr>
          <a:xfrm>
            <a:off x="5724128" y="6237312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شكل بيضاوي 41"/>
          <p:cNvSpPr/>
          <p:nvPr/>
        </p:nvSpPr>
        <p:spPr>
          <a:xfrm>
            <a:off x="7380312" y="6237312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شكل بيضاوي 42"/>
          <p:cNvSpPr/>
          <p:nvPr/>
        </p:nvSpPr>
        <p:spPr>
          <a:xfrm>
            <a:off x="6660232" y="6237312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شكل بيضاوي 44"/>
          <p:cNvSpPr/>
          <p:nvPr/>
        </p:nvSpPr>
        <p:spPr>
          <a:xfrm>
            <a:off x="971600" y="6237312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شكل بيضاوي 45"/>
          <p:cNvSpPr/>
          <p:nvPr/>
        </p:nvSpPr>
        <p:spPr>
          <a:xfrm>
            <a:off x="1619672" y="6237312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5301208"/>
            <a:ext cx="1584176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عنصر نائب للمحتوى 12"/>
          <p:cNvSpPr txBox="1">
            <a:spLocks/>
          </p:cNvSpPr>
          <p:nvPr/>
        </p:nvSpPr>
        <p:spPr>
          <a:xfrm rot="437128">
            <a:off x="3081080" y="5540017"/>
            <a:ext cx="1522512" cy="43204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27 قبل الهجرة بعام</a:t>
            </a:r>
            <a:endParaRPr kumimoji="0" lang="he-IL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aditional Arabic" pitchFamily="18" charset="-78"/>
              <a:ea typeface="+mn-ea"/>
              <a:cs typeface="+mn-cs"/>
            </a:endParaRPr>
          </a:p>
        </p:txBody>
      </p:sp>
      <p:pic>
        <p:nvPicPr>
          <p:cNvPr id="59" name="صورة 58" descr="imagesCAL3C1HM.jpg"/>
          <p:cNvPicPr>
            <a:picLocks noChangeAspect="1"/>
          </p:cNvPicPr>
          <p:nvPr/>
        </p:nvPicPr>
        <p:blipFill>
          <a:blip r:embed="rId7" cstate="print">
            <a:biLevel thresh="50000"/>
          </a:blip>
          <a:stretch>
            <a:fillRect/>
          </a:stretch>
        </p:blipFill>
        <p:spPr>
          <a:xfrm>
            <a:off x="971600" y="0"/>
            <a:ext cx="1537890" cy="1063233"/>
          </a:xfrm>
          <a:prstGeom prst="rect">
            <a:avLst/>
          </a:prstGeom>
        </p:spPr>
      </p:pic>
      <p:pic>
        <p:nvPicPr>
          <p:cNvPr id="58" name="صورة 57" descr="imagesCAL3C1HM.jpg"/>
          <p:cNvPicPr>
            <a:picLocks noChangeAspect="1"/>
          </p:cNvPicPr>
          <p:nvPr/>
        </p:nvPicPr>
        <p:blipFill>
          <a:blip r:embed="rId7" cstate="print">
            <a:biLevel thresh="50000"/>
          </a:blip>
          <a:stretch>
            <a:fillRect/>
          </a:stretch>
        </p:blipFill>
        <p:spPr>
          <a:xfrm>
            <a:off x="0" y="332656"/>
            <a:ext cx="1537890" cy="1063233"/>
          </a:xfrm>
          <a:prstGeom prst="rect">
            <a:avLst/>
          </a:prstGeom>
        </p:spPr>
      </p:pic>
      <p:pic>
        <p:nvPicPr>
          <p:cNvPr id="61" name="صورة 60" descr="imagesCAL3C1HM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biLevel thresh="50000"/>
          </a:blip>
          <a:stretch>
            <a:fillRect/>
          </a:stretch>
        </p:blipFill>
        <p:spPr>
          <a:xfrm>
            <a:off x="1547664" y="332656"/>
            <a:ext cx="1537890" cy="1063233"/>
          </a:xfrm>
          <a:prstGeom prst="rect">
            <a:avLst/>
          </a:prstGeom>
        </p:spPr>
      </p:pic>
      <p:pic>
        <p:nvPicPr>
          <p:cNvPr id="8196" name="Picture 4" descr="C:\Users\User\Pictures\2309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 flipH="1" flipV="1">
            <a:off x="7152399" y="299923"/>
            <a:ext cx="2291526" cy="1691679"/>
          </a:xfrm>
          <a:prstGeom prst="rect">
            <a:avLst/>
          </a:prstGeom>
          <a:noFill/>
        </p:spPr>
      </p:pic>
      <p:pic>
        <p:nvPicPr>
          <p:cNvPr id="1026" name="Picture 2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lum contrast="10000"/>
          </a:blip>
          <a:srcRect l="30952" t="7164" r="2381"/>
          <a:stretch>
            <a:fillRect/>
          </a:stretch>
        </p:blipFill>
        <p:spPr bwMode="auto">
          <a:xfrm>
            <a:off x="323528" y="2780928"/>
            <a:ext cx="2016224" cy="1866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6" grpId="0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43808" y="1772816"/>
            <a:ext cx="3960440" cy="28083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dirty="0" smtClean="0">
                <a:solidFill>
                  <a:srgbClr val="FF99CC"/>
                </a:solidFill>
                <a:latin typeface="Traditional Arabic" pitchFamily="18" charset="-78"/>
                <a:cs typeface="Traditional Arabic" pitchFamily="18" charset="-78"/>
              </a:rPr>
              <a:t>ع</a:t>
            </a:r>
            <a:r>
              <a:rPr lang="ar-SA" sz="8000" dirty="0" smtClean="0">
                <a:solidFill>
                  <a:srgbClr val="CDFF96"/>
                </a:solidFill>
                <a:latin typeface="Traditional Arabic" pitchFamily="18" charset="-78"/>
                <a:cs typeface="Traditional Arabic" pitchFamily="18" charset="-78"/>
              </a:rPr>
              <a:t>ا</a:t>
            </a:r>
            <a:r>
              <a:rPr lang="ar-SA" sz="8000" dirty="0" smtClean="0">
                <a:solidFill>
                  <a:srgbClr val="C4BD97"/>
                </a:solidFill>
                <a:latin typeface="Traditional Arabic" pitchFamily="18" charset="-78"/>
                <a:cs typeface="Traditional Arabic" pitchFamily="18" charset="-78"/>
              </a:rPr>
              <a:t>م</a:t>
            </a:r>
            <a:r>
              <a:rPr lang="ar-SA" sz="80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8000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الح</a:t>
            </a:r>
            <a:r>
              <a:rPr lang="ar-SA" sz="8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ز</a:t>
            </a:r>
            <a:r>
              <a:rPr lang="ar-SA" sz="8000" dirty="0" smtClean="0">
                <a:solidFill>
                  <a:srgbClr val="33CC33"/>
                </a:solidFill>
                <a:latin typeface="Traditional Arabic" pitchFamily="18" charset="-78"/>
                <a:cs typeface="Traditional Arabic" pitchFamily="18" charset="-78"/>
              </a:rPr>
              <a:t>ن</a:t>
            </a:r>
            <a:endParaRPr lang="he-IL" sz="8000" dirty="0">
              <a:solidFill>
                <a:srgbClr val="33CC33"/>
              </a:solidFill>
              <a:latin typeface="Traditional Arabic" pitchFamily="18" charset="-78"/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>
            <a:off x="8820472" y="0"/>
            <a:ext cx="0" cy="429309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>
            <a:off x="8532440" y="0"/>
            <a:ext cx="0" cy="285293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>
            <a:off x="8244408" y="0"/>
            <a:ext cx="0" cy="15567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>
            <a:off x="251520" y="2564904"/>
            <a:ext cx="0" cy="429309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>
            <a:off x="539552" y="4005064"/>
            <a:ext cx="0" cy="285293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899592" y="5301208"/>
            <a:ext cx="0" cy="15567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imagesCA89QSFJ.jpg"/>
          <p:cNvPicPr>
            <a:picLocks noChangeAspect="1"/>
          </p:cNvPicPr>
          <p:nvPr/>
        </p:nvPicPr>
        <p:blipFill>
          <a:blip r:embed="rId2" cstate="print"/>
          <a:srcRect b="69894"/>
          <a:stretch>
            <a:fillRect/>
          </a:stretch>
        </p:blipFill>
        <p:spPr>
          <a:xfrm>
            <a:off x="6660232" y="6095231"/>
            <a:ext cx="1800225" cy="762769"/>
          </a:xfrm>
          <a:prstGeom prst="rect">
            <a:avLst/>
          </a:prstGeom>
        </p:spPr>
      </p:pic>
      <p:pic>
        <p:nvPicPr>
          <p:cNvPr id="5" name="صورة 4" descr="imagesCA87R146.jpg"/>
          <p:cNvPicPr>
            <a:picLocks noChangeAspect="1"/>
          </p:cNvPicPr>
          <p:nvPr/>
        </p:nvPicPr>
        <p:blipFill>
          <a:blip r:embed="rId3" cstate="print"/>
          <a:srcRect b="74360"/>
          <a:stretch>
            <a:fillRect/>
          </a:stretch>
        </p:blipFill>
        <p:spPr>
          <a:xfrm>
            <a:off x="5724128" y="6229973"/>
            <a:ext cx="1182042" cy="628027"/>
          </a:xfrm>
          <a:prstGeom prst="rect">
            <a:avLst/>
          </a:prstGeom>
        </p:spPr>
      </p:pic>
      <p:pic>
        <p:nvPicPr>
          <p:cNvPr id="6" name="صورة 5" descr="imagesCAO6CCH3.jpg"/>
          <p:cNvPicPr>
            <a:picLocks noChangeAspect="1"/>
          </p:cNvPicPr>
          <p:nvPr/>
        </p:nvPicPr>
        <p:blipFill>
          <a:blip r:embed="rId4" cstate="print"/>
          <a:srcRect r="64469" b="68821"/>
          <a:stretch>
            <a:fillRect/>
          </a:stretch>
        </p:blipFill>
        <p:spPr>
          <a:xfrm rot="5400000">
            <a:off x="4192" y="6146477"/>
            <a:ext cx="707331" cy="715715"/>
          </a:xfrm>
          <a:prstGeom prst="rect">
            <a:avLst/>
          </a:prstGeom>
        </p:spPr>
      </p:pic>
      <p:pic>
        <p:nvPicPr>
          <p:cNvPr id="8" name="صورة 7" descr="imagesCAO6CCH3.jpg"/>
          <p:cNvPicPr>
            <a:picLocks noChangeAspect="1"/>
          </p:cNvPicPr>
          <p:nvPr/>
        </p:nvPicPr>
        <p:blipFill>
          <a:blip r:embed="rId4" cstate="print"/>
          <a:srcRect r="64469" b="68821"/>
          <a:stretch>
            <a:fillRect/>
          </a:stretch>
        </p:blipFill>
        <p:spPr>
          <a:xfrm rot="16200000">
            <a:off x="8432477" y="-4192"/>
            <a:ext cx="707331" cy="715715"/>
          </a:xfrm>
          <a:prstGeom prst="rect">
            <a:avLst/>
          </a:prstGeom>
        </p:spPr>
      </p:pic>
      <p:pic>
        <p:nvPicPr>
          <p:cNvPr id="9" name="صورة 8" descr="imagesCAO6CCH3.jpg"/>
          <p:cNvPicPr>
            <a:picLocks noChangeAspect="1"/>
          </p:cNvPicPr>
          <p:nvPr/>
        </p:nvPicPr>
        <p:blipFill>
          <a:blip r:embed="rId4" cstate="print"/>
          <a:srcRect r="64469" b="68821"/>
          <a:stretch>
            <a:fillRect/>
          </a:stretch>
        </p:blipFill>
        <p:spPr>
          <a:xfrm>
            <a:off x="8436669" y="6142285"/>
            <a:ext cx="707331" cy="715715"/>
          </a:xfrm>
          <a:prstGeom prst="rect">
            <a:avLst/>
          </a:prstGeom>
        </p:spPr>
      </p:pic>
      <p:pic>
        <p:nvPicPr>
          <p:cNvPr id="10" name="صورة 9" descr="imagesCA89QSFJ.jpg"/>
          <p:cNvPicPr>
            <a:picLocks noChangeAspect="1"/>
          </p:cNvPicPr>
          <p:nvPr/>
        </p:nvPicPr>
        <p:blipFill>
          <a:blip r:embed="rId2" cstate="print"/>
          <a:srcRect b="69894"/>
          <a:stretch>
            <a:fillRect/>
          </a:stretch>
        </p:blipFill>
        <p:spPr>
          <a:xfrm rot="10800000">
            <a:off x="1475656" y="0"/>
            <a:ext cx="1800225" cy="762769"/>
          </a:xfrm>
          <a:prstGeom prst="rect">
            <a:avLst/>
          </a:prstGeom>
        </p:spPr>
      </p:pic>
      <p:pic>
        <p:nvPicPr>
          <p:cNvPr id="11" name="صورة 10" descr="imagesCA89QSFJ.jpg"/>
          <p:cNvPicPr>
            <a:picLocks noChangeAspect="1"/>
          </p:cNvPicPr>
          <p:nvPr/>
        </p:nvPicPr>
        <p:blipFill>
          <a:blip r:embed="rId2" cstate="print"/>
          <a:srcRect b="69894"/>
          <a:stretch>
            <a:fillRect/>
          </a:stretch>
        </p:blipFill>
        <p:spPr>
          <a:xfrm rot="10800000">
            <a:off x="4067944" y="0"/>
            <a:ext cx="1800225" cy="762769"/>
          </a:xfrm>
          <a:prstGeom prst="rect">
            <a:avLst/>
          </a:prstGeom>
        </p:spPr>
      </p:pic>
      <p:pic>
        <p:nvPicPr>
          <p:cNvPr id="12" name="صورة 11" descr="imagesCA89QSFJ.jpg"/>
          <p:cNvPicPr>
            <a:picLocks noChangeAspect="1"/>
          </p:cNvPicPr>
          <p:nvPr/>
        </p:nvPicPr>
        <p:blipFill>
          <a:blip r:embed="rId2" cstate="print"/>
          <a:srcRect b="69894"/>
          <a:stretch>
            <a:fillRect/>
          </a:stretch>
        </p:blipFill>
        <p:spPr>
          <a:xfrm rot="10800000">
            <a:off x="6732240" y="0"/>
            <a:ext cx="1800225" cy="762769"/>
          </a:xfrm>
          <a:prstGeom prst="rect">
            <a:avLst/>
          </a:prstGeom>
        </p:spPr>
      </p:pic>
      <p:pic>
        <p:nvPicPr>
          <p:cNvPr id="13" name="صورة 12" descr="imagesCA89QSFJ.jpg"/>
          <p:cNvPicPr>
            <a:picLocks noChangeAspect="1"/>
          </p:cNvPicPr>
          <p:nvPr/>
        </p:nvPicPr>
        <p:blipFill>
          <a:blip r:embed="rId2" cstate="print"/>
          <a:srcRect b="69894"/>
          <a:stretch>
            <a:fillRect/>
          </a:stretch>
        </p:blipFill>
        <p:spPr>
          <a:xfrm rot="16200000">
            <a:off x="7862503" y="2147528"/>
            <a:ext cx="1800225" cy="762769"/>
          </a:xfrm>
          <a:prstGeom prst="rect">
            <a:avLst/>
          </a:prstGeom>
        </p:spPr>
      </p:pic>
      <p:pic>
        <p:nvPicPr>
          <p:cNvPr id="14" name="صورة 13" descr="imagesCA89QSFJ.jpg"/>
          <p:cNvPicPr>
            <a:picLocks noChangeAspect="1"/>
          </p:cNvPicPr>
          <p:nvPr/>
        </p:nvPicPr>
        <p:blipFill>
          <a:blip r:embed="rId2" cstate="print"/>
          <a:srcRect b="69894"/>
          <a:stretch>
            <a:fillRect/>
          </a:stretch>
        </p:blipFill>
        <p:spPr>
          <a:xfrm rot="16200000">
            <a:off x="7862503" y="4883832"/>
            <a:ext cx="1800225" cy="762769"/>
          </a:xfrm>
          <a:prstGeom prst="rect">
            <a:avLst/>
          </a:prstGeom>
        </p:spPr>
      </p:pic>
      <p:pic>
        <p:nvPicPr>
          <p:cNvPr id="15" name="صورة 14" descr="imagesCA89QSFJ.jpg"/>
          <p:cNvPicPr>
            <a:picLocks noChangeAspect="1"/>
          </p:cNvPicPr>
          <p:nvPr/>
        </p:nvPicPr>
        <p:blipFill>
          <a:blip r:embed="rId2" cstate="print"/>
          <a:srcRect b="69894"/>
          <a:stretch>
            <a:fillRect/>
          </a:stretch>
        </p:blipFill>
        <p:spPr>
          <a:xfrm>
            <a:off x="1403648" y="6095231"/>
            <a:ext cx="1800225" cy="762769"/>
          </a:xfrm>
          <a:prstGeom prst="rect">
            <a:avLst/>
          </a:prstGeom>
        </p:spPr>
      </p:pic>
      <p:pic>
        <p:nvPicPr>
          <p:cNvPr id="16" name="صورة 15" descr="imagesCA89QSFJ.jpg"/>
          <p:cNvPicPr>
            <a:picLocks noChangeAspect="1"/>
          </p:cNvPicPr>
          <p:nvPr/>
        </p:nvPicPr>
        <p:blipFill>
          <a:blip r:embed="rId2" cstate="print"/>
          <a:srcRect b="69894"/>
          <a:stretch>
            <a:fillRect/>
          </a:stretch>
        </p:blipFill>
        <p:spPr>
          <a:xfrm>
            <a:off x="4067944" y="6095231"/>
            <a:ext cx="1800225" cy="762769"/>
          </a:xfrm>
          <a:prstGeom prst="rect">
            <a:avLst/>
          </a:prstGeom>
        </p:spPr>
      </p:pic>
      <p:pic>
        <p:nvPicPr>
          <p:cNvPr id="18" name="صورة 17" descr="imagesCA87R146.jpg"/>
          <p:cNvPicPr>
            <a:picLocks noChangeAspect="1"/>
          </p:cNvPicPr>
          <p:nvPr/>
        </p:nvPicPr>
        <p:blipFill>
          <a:blip r:embed="rId3" cstate="print"/>
          <a:srcRect b="74360"/>
          <a:stretch>
            <a:fillRect/>
          </a:stretch>
        </p:blipFill>
        <p:spPr>
          <a:xfrm rot="10800000">
            <a:off x="539552" y="0"/>
            <a:ext cx="1182042" cy="628027"/>
          </a:xfrm>
          <a:prstGeom prst="rect">
            <a:avLst/>
          </a:prstGeom>
        </p:spPr>
      </p:pic>
      <p:pic>
        <p:nvPicPr>
          <p:cNvPr id="19" name="صورة 18" descr="imagesCA87R146.jpg"/>
          <p:cNvPicPr>
            <a:picLocks noChangeAspect="1"/>
          </p:cNvPicPr>
          <p:nvPr/>
        </p:nvPicPr>
        <p:blipFill>
          <a:blip r:embed="rId3" cstate="print"/>
          <a:srcRect b="74360"/>
          <a:stretch>
            <a:fillRect/>
          </a:stretch>
        </p:blipFill>
        <p:spPr>
          <a:xfrm rot="10800000">
            <a:off x="3059832" y="0"/>
            <a:ext cx="1182042" cy="628027"/>
          </a:xfrm>
          <a:prstGeom prst="rect">
            <a:avLst/>
          </a:prstGeom>
        </p:spPr>
      </p:pic>
      <p:pic>
        <p:nvPicPr>
          <p:cNvPr id="20" name="صورة 19" descr="imagesCA87R146.jpg"/>
          <p:cNvPicPr>
            <a:picLocks noChangeAspect="1"/>
          </p:cNvPicPr>
          <p:nvPr/>
        </p:nvPicPr>
        <p:blipFill>
          <a:blip r:embed="rId3" cstate="print"/>
          <a:srcRect b="74360"/>
          <a:stretch>
            <a:fillRect/>
          </a:stretch>
        </p:blipFill>
        <p:spPr>
          <a:xfrm rot="10800000">
            <a:off x="5652120" y="0"/>
            <a:ext cx="1182042" cy="628027"/>
          </a:xfrm>
          <a:prstGeom prst="rect">
            <a:avLst/>
          </a:prstGeom>
        </p:spPr>
      </p:pic>
      <p:pic>
        <p:nvPicPr>
          <p:cNvPr id="21" name="صورة 20" descr="imagesCA87R146.jpg"/>
          <p:cNvPicPr>
            <a:picLocks noChangeAspect="1"/>
          </p:cNvPicPr>
          <p:nvPr/>
        </p:nvPicPr>
        <p:blipFill>
          <a:blip r:embed="rId3" cstate="print"/>
          <a:srcRect b="74360"/>
          <a:stretch>
            <a:fillRect/>
          </a:stretch>
        </p:blipFill>
        <p:spPr>
          <a:xfrm rot="16200000">
            <a:off x="8238966" y="969704"/>
            <a:ext cx="1182042" cy="628027"/>
          </a:xfrm>
          <a:prstGeom prst="rect">
            <a:avLst/>
          </a:prstGeom>
        </p:spPr>
      </p:pic>
      <p:pic>
        <p:nvPicPr>
          <p:cNvPr id="22" name="صورة 21" descr="imagesCA87R146.jpg"/>
          <p:cNvPicPr>
            <a:picLocks noChangeAspect="1"/>
          </p:cNvPicPr>
          <p:nvPr/>
        </p:nvPicPr>
        <p:blipFill>
          <a:blip r:embed="rId3" cstate="print"/>
          <a:srcRect b="74360"/>
          <a:stretch>
            <a:fillRect/>
          </a:stretch>
        </p:blipFill>
        <p:spPr>
          <a:xfrm rot="16200000">
            <a:off x="8238966" y="3489985"/>
            <a:ext cx="1182042" cy="628027"/>
          </a:xfrm>
          <a:prstGeom prst="rect">
            <a:avLst/>
          </a:prstGeom>
        </p:spPr>
      </p:pic>
      <p:pic>
        <p:nvPicPr>
          <p:cNvPr id="23" name="صورة 22" descr="imagesCA87R146.jpg"/>
          <p:cNvPicPr>
            <a:picLocks noChangeAspect="1"/>
          </p:cNvPicPr>
          <p:nvPr/>
        </p:nvPicPr>
        <p:blipFill>
          <a:blip r:embed="rId3" cstate="print"/>
          <a:srcRect b="74360"/>
          <a:stretch>
            <a:fillRect/>
          </a:stretch>
        </p:blipFill>
        <p:spPr>
          <a:xfrm>
            <a:off x="539552" y="6229973"/>
            <a:ext cx="1182042" cy="628027"/>
          </a:xfrm>
          <a:prstGeom prst="rect">
            <a:avLst/>
          </a:prstGeom>
        </p:spPr>
      </p:pic>
      <p:pic>
        <p:nvPicPr>
          <p:cNvPr id="24" name="صورة 23" descr="imagesCA87R146.jpg"/>
          <p:cNvPicPr>
            <a:picLocks noChangeAspect="1"/>
          </p:cNvPicPr>
          <p:nvPr/>
        </p:nvPicPr>
        <p:blipFill>
          <a:blip r:embed="rId3" cstate="print"/>
          <a:srcRect b="74360"/>
          <a:stretch>
            <a:fillRect/>
          </a:stretch>
        </p:blipFill>
        <p:spPr>
          <a:xfrm>
            <a:off x="3059832" y="6229973"/>
            <a:ext cx="1182042" cy="628027"/>
          </a:xfrm>
          <a:prstGeom prst="rect">
            <a:avLst/>
          </a:prstGeom>
        </p:spPr>
      </p:pic>
      <p:pic>
        <p:nvPicPr>
          <p:cNvPr id="7" name="صورة 6" descr="imagesCAO6CCH3.jpg"/>
          <p:cNvPicPr>
            <a:picLocks noChangeAspect="1"/>
          </p:cNvPicPr>
          <p:nvPr/>
        </p:nvPicPr>
        <p:blipFill>
          <a:blip r:embed="rId4" cstate="print"/>
          <a:srcRect r="64469" b="68821"/>
          <a:stretch>
            <a:fillRect/>
          </a:stretch>
        </p:blipFill>
        <p:spPr>
          <a:xfrm rot="10800000">
            <a:off x="0" y="0"/>
            <a:ext cx="707331" cy="715715"/>
          </a:xfrm>
          <a:prstGeom prst="rect">
            <a:avLst/>
          </a:prstGeom>
        </p:spPr>
      </p:pic>
      <p:pic>
        <p:nvPicPr>
          <p:cNvPr id="27" name="صورة 26" descr="imagesCA87R146.jpg"/>
          <p:cNvPicPr>
            <a:picLocks noChangeAspect="1"/>
          </p:cNvPicPr>
          <p:nvPr/>
        </p:nvPicPr>
        <p:blipFill>
          <a:blip r:embed="rId3" cstate="print"/>
          <a:srcRect b="74360"/>
          <a:stretch>
            <a:fillRect/>
          </a:stretch>
        </p:blipFill>
        <p:spPr>
          <a:xfrm rot="5400000">
            <a:off x="-277008" y="5362192"/>
            <a:ext cx="1182042" cy="628027"/>
          </a:xfrm>
          <a:prstGeom prst="rect">
            <a:avLst/>
          </a:prstGeom>
        </p:spPr>
      </p:pic>
      <p:pic>
        <p:nvPicPr>
          <p:cNvPr id="28" name="صورة 27" descr="imagesCA87R146.jpg"/>
          <p:cNvPicPr>
            <a:picLocks noChangeAspect="1"/>
          </p:cNvPicPr>
          <p:nvPr/>
        </p:nvPicPr>
        <p:blipFill>
          <a:blip r:embed="rId3" cstate="print"/>
          <a:srcRect b="74360"/>
          <a:stretch>
            <a:fillRect/>
          </a:stretch>
        </p:blipFill>
        <p:spPr>
          <a:xfrm rot="5400000">
            <a:off x="-277008" y="2625888"/>
            <a:ext cx="1182042" cy="628027"/>
          </a:xfrm>
          <a:prstGeom prst="rect">
            <a:avLst/>
          </a:prstGeom>
        </p:spPr>
      </p:pic>
      <p:pic>
        <p:nvPicPr>
          <p:cNvPr id="29" name="صورة 28" descr="imagesCA89QSFJ.jpg"/>
          <p:cNvPicPr>
            <a:picLocks noChangeAspect="1"/>
          </p:cNvPicPr>
          <p:nvPr/>
        </p:nvPicPr>
        <p:blipFill>
          <a:blip r:embed="rId2" cstate="print"/>
          <a:srcRect b="69894"/>
          <a:stretch>
            <a:fillRect/>
          </a:stretch>
        </p:blipFill>
        <p:spPr>
          <a:xfrm rot="5400000">
            <a:off x="-518728" y="1139416"/>
            <a:ext cx="1800225" cy="762769"/>
          </a:xfrm>
          <a:prstGeom prst="rect">
            <a:avLst/>
          </a:prstGeom>
        </p:spPr>
      </p:pic>
      <p:pic>
        <p:nvPicPr>
          <p:cNvPr id="30" name="صورة 29" descr="imagesCA89QSFJ.jpg"/>
          <p:cNvPicPr>
            <a:picLocks noChangeAspect="1"/>
          </p:cNvPicPr>
          <p:nvPr/>
        </p:nvPicPr>
        <p:blipFill>
          <a:blip r:embed="rId2" cstate="print"/>
          <a:srcRect b="69894"/>
          <a:stretch>
            <a:fillRect/>
          </a:stretch>
        </p:blipFill>
        <p:spPr>
          <a:xfrm rot="5400000">
            <a:off x="-518728" y="3803712"/>
            <a:ext cx="1800225" cy="762769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28584" y="2492896"/>
            <a:ext cx="28860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مستطيل 31"/>
          <p:cNvSpPr/>
          <p:nvPr/>
        </p:nvSpPr>
        <p:spPr>
          <a:xfrm>
            <a:off x="1259632" y="620688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الصلاة عبادة تحقق دوام ذكر الله عز وجل، ودوام الاتصال </a:t>
            </a:r>
            <a:r>
              <a:rPr lang="ar-S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به</a:t>
            </a: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جل وعلا، </a:t>
            </a:r>
            <a:r>
              <a:rPr lang="ar-S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إقرأ</a:t>
            </a: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الأحاديث التالية، واستنتج منها فضل الصلاة الوارد فيها</a:t>
            </a:r>
            <a:endParaRPr lang="he-I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</a:endParaRPr>
          </a:p>
        </p:txBody>
      </p:sp>
      <p:graphicFrame>
        <p:nvGraphicFramePr>
          <p:cNvPr id="33" name="جدول 32"/>
          <p:cNvGraphicFramePr>
            <a:graphicFrameLocks noGrp="1"/>
          </p:cNvGraphicFramePr>
          <p:nvPr/>
        </p:nvGraphicFramePr>
        <p:xfrm>
          <a:off x="683568" y="1556792"/>
          <a:ext cx="7704856" cy="4602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348593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الحديث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فضل الصلاة الوارد في الحديث</a:t>
                      </a:r>
                      <a:endParaRPr lang="he-IL" dirty="0"/>
                    </a:p>
                  </a:txBody>
                  <a:tcPr/>
                </a:tc>
              </a:tr>
              <a:tr h="1539617">
                <a:tc>
                  <a:txBody>
                    <a:bodyPr/>
                    <a:lstStyle/>
                    <a:p>
                      <a:pPr algn="justLow" rtl="1"/>
                      <a:r>
                        <a:rPr lang="ar-SA" sz="20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عَنْ عُثْمَانَ بْنِ عَفَّانَ قَالَ سَمِعْتُ رَسُولَ اللَّهِ صَلَّى اللَّهم عَلَيْهِ وَسَلَّمَ </a:t>
                      </a:r>
                      <a:r>
                        <a:rPr lang="ar-SA" sz="2000" dirty="0" err="1" smtClean="0">
                          <a:latin typeface="Traditional Arabic" pitchFamily="18" charset="-78"/>
                          <a:cs typeface="Traditional Arabic" pitchFamily="18" charset="-78"/>
                        </a:rPr>
                        <a:t>يَقُولُ </a:t>
                      </a:r>
                      <a:r>
                        <a:rPr lang="ar-SA" sz="20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:“مَا مِنِ امْرِئٍ مُسْلِمٍ تَحْضُرُهُ صَلَاةٌ مَكْتُوبَةٌ فَيُحْسِنُ وُضُوءَهَا وَخُشُوعَهَا وَرُكُوعَهَا إِلَّا كَانَتْ كَفَّارَةً لِمَا قَبْلَهَا مِنَ الذُّنُوبِ مَا لَمْ يُؤْتِ كَبِيرَةً وَذَلِكَ الدَّهْرَ </a:t>
                      </a:r>
                      <a:r>
                        <a:rPr lang="ar-SA" sz="2000" dirty="0" err="1" smtClean="0">
                          <a:latin typeface="Traditional Arabic" pitchFamily="18" charset="-78"/>
                          <a:cs typeface="Traditional Arabic" pitchFamily="18" charset="-78"/>
                        </a:rPr>
                        <a:t>كُلَّهُ ”</a:t>
                      </a:r>
                      <a:endParaRPr lang="he-IL" sz="20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1539617">
                <a:tc>
                  <a:txBody>
                    <a:bodyPr/>
                    <a:lstStyle/>
                    <a:p>
                      <a:pPr algn="justLow" rtl="1"/>
                      <a:r>
                        <a:rPr lang="ar-SA" sz="20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عن رَبِيعَةُ بْنُ كَعْبٍ </a:t>
                      </a:r>
                      <a:r>
                        <a:rPr lang="ar-SA" sz="2000" dirty="0" err="1" smtClean="0">
                          <a:latin typeface="Traditional Arabic" pitchFamily="18" charset="-78"/>
                          <a:cs typeface="Traditional Arabic" pitchFamily="18" charset="-78"/>
                        </a:rPr>
                        <a:t>الْأَسْلَمِيُّ</a:t>
                      </a:r>
                      <a:r>
                        <a:rPr lang="ar-SA" sz="20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 رضي الله عنه، قَالَ:كُنْتُ أَبِيتُ مَعَ رَسُولِ اللَّهِ صَلَّى اللَّهُ عَلَيْهِ وَسَلَّمَ، فَأَتَيْتُهُ بِوَضُوئِهِ </a:t>
                      </a:r>
                      <a:r>
                        <a:rPr lang="ar-SA" sz="2000" dirty="0" err="1" smtClean="0">
                          <a:latin typeface="Traditional Arabic" pitchFamily="18" charset="-78"/>
                          <a:cs typeface="Traditional Arabic" pitchFamily="18" charset="-78"/>
                        </a:rPr>
                        <a:t>وَحَاجَتِهِ.</a:t>
                      </a:r>
                      <a:r>
                        <a:rPr lang="ar-SA" sz="20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 فَقَالَ </a:t>
                      </a:r>
                      <a:r>
                        <a:rPr lang="ar-SA" sz="2000" dirty="0" err="1" smtClean="0">
                          <a:latin typeface="Traditional Arabic" pitchFamily="18" charset="-78"/>
                          <a:cs typeface="Traditional Arabic" pitchFamily="18" charset="-78"/>
                        </a:rPr>
                        <a:t>لِي: </a:t>
                      </a:r>
                      <a:r>
                        <a:rPr lang="ar-SA" sz="20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" </a:t>
                      </a:r>
                      <a:r>
                        <a:rPr lang="ar-SA" sz="2000" dirty="0" err="1" smtClean="0">
                          <a:solidFill>
                            <a:srgbClr val="FF00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سَلْ</a:t>
                      </a:r>
                      <a:r>
                        <a:rPr lang="ar-SA" sz="2000" dirty="0" err="1" smtClean="0">
                          <a:latin typeface="Traditional Arabic" pitchFamily="18" charset="-78"/>
                          <a:cs typeface="Traditional Arabic" pitchFamily="18" charset="-78"/>
                        </a:rPr>
                        <a:t> </a:t>
                      </a:r>
                      <a:r>
                        <a:rPr lang="ar-SA" sz="20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"، فَقُلْتُ: أَسْأَلُكَ مُرَافَقَتَكَ فِي </a:t>
                      </a:r>
                      <a:r>
                        <a:rPr lang="ar-SA" sz="2000" dirty="0" err="1" smtClean="0">
                          <a:latin typeface="Traditional Arabic" pitchFamily="18" charset="-78"/>
                          <a:cs typeface="Traditional Arabic" pitchFamily="18" charset="-78"/>
                        </a:rPr>
                        <a:t>الْجَنَّةِ.</a:t>
                      </a:r>
                      <a:r>
                        <a:rPr lang="ar-SA" sz="20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 </a:t>
                      </a:r>
                      <a:r>
                        <a:rPr lang="ar-SA" sz="2000" dirty="0" err="1" smtClean="0">
                          <a:latin typeface="Traditional Arabic" pitchFamily="18" charset="-78"/>
                          <a:cs typeface="Traditional Arabic" pitchFamily="18" charset="-78"/>
                        </a:rPr>
                        <a:t>قَالَ: </a:t>
                      </a:r>
                      <a:r>
                        <a:rPr lang="ar-SA" sz="20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" </a:t>
                      </a:r>
                      <a:r>
                        <a:rPr lang="ar-SA" sz="2000" dirty="0" smtClean="0">
                          <a:solidFill>
                            <a:srgbClr val="FF00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أَوْ غَيْرَ </a:t>
                      </a:r>
                      <a:r>
                        <a:rPr lang="ar-SA" sz="2000" dirty="0" err="1" smtClean="0">
                          <a:solidFill>
                            <a:srgbClr val="FF00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ذَلِكَ</a:t>
                      </a:r>
                      <a:r>
                        <a:rPr lang="ar-SA" sz="2000" dirty="0" err="1" smtClean="0">
                          <a:latin typeface="Traditional Arabic" pitchFamily="18" charset="-78"/>
                          <a:cs typeface="Traditional Arabic" pitchFamily="18" charset="-78"/>
                        </a:rPr>
                        <a:t>؟ </a:t>
                      </a:r>
                      <a:r>
                        <a:rPr lang="ar-SA" sz="20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"، قُلْتُ: هُوَ </a:t>
                      </a:r>
                      <a:r>
                        <a:rPr lang="ar-SA" sz="2000" dirty="0" err="1" smtClean="0">
                          <a:latin typeface="Traditional Arabic" pitchFamily="18" charset="-78"/>
                          <a:cs typeface="Traditional Arabic" pitchFamily="18" charset="-78"/>
                        </a:rPr>
                        <a:t>ذَاكَ.</a:t>
                      </a:r>
                      <a:r>
                        <a:rPr lang="ar-SA" sz="20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 </a:t>
                      </a:r>
                      <a:r>
                        <a:rPr lang="ar-SA" sz="2000" dirty="0" err="1" smtClean="0">
                          <a:latin typeface="Traditional Arabic" pitchFamily="18" charset="-78"/>
                          <a:cs typeface="Traditional Arabic" pitchFamily="18" charset="-78"/>
                        </a:rPr>
                        <a:t>قَالَ: </a:t>
                      </a:r>
                      <a:r>
                        <a:rPr lang="ar-SA" sz="20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" </a:t>
                      </a:r>
                      <a:r>
                        <a:rPr lang="ar-SA" sz="2000" dirty="0" smtClean="0">
                          <a:solidFill>
                            <a:srgbClr val="FF00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فَأَعِنِّي عَلَى نَفْسِكَ بِكَثْرَةِ </a:t>
                      </a:r>
                      <a:r>
                        <a:rPr lang="ar-SA" sz="2000" dirty="0" err="1" smtClean="0">
                          <a:solidFill>
                            <a:srgbClr val="FF00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السُّجُودِ</a:t>
                      </a:r>
                      <a:r>
                        <a:rPr lang="ar-SA" sz="2000" dirty="0" err="1" smtClean="0">
                          <a:latin typeface="Traditional Arabic" pitchFamily="18" charset="-78"/>
                          <a:cs typeface="Traditional Arabic" pitchFamily="18" charset="-78"/>
                        </a:rPr>
                        <a:t> ".</a:t>
                      </a:r>
                      <a:endParaRPr lang="he-IL" sz="20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958629"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عن </a:t>
                      </a:r>
                      <a:r>
                        <a:rPr lang="ar-SA" sz="2000" dirty="0" err="1" smtClean="0">
                          <a:latin typeface="Traditional Arabic" pitchFamily="18" charset="-78"/>
                          <a:cs typeface="Traditional Arabic" pitchFamily="18" charset="-78"/>
                        </a:rPr>
                        <a:t>بريدة</a:t>
                      </a:r>
                      <a:r>
                        <a:rPr lang="ar-SA" sz="20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 رضي</a:t>
                      </a:r>
                      <a:r>
                        <a:rPr lang="ar-SA" sz="2000" baseline="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 الله عنه عن النبي صلى الله عليه وسلم </a:t>
                      </a:r>
                      <a:r>
                        <a:rPr lang="ar-SA" sz="2000" baseline="0" dirty="0" err="1" smtClean="0">
                          <a:latin typeface="Traditional Arabic" pitchFamily="18" charset="-78"/>
                          <a:cs typeface="Traditional Arabic" pitchFamily="18" charset="-78"/>
                        </a:rPr>
                        <a:t>قال: </a:t>
                      </a:r>
                      <a:r>
                        <a:rPr lang="ar-SA" sz="2000" baseline="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” بشر </a:t>
                      </a:r>
                      <a:r>
                        <a:rPr lang="ar-SA" sz="2000" baseline="0" dirty="0" err="1" smtClean="0">
                          <a:latin typeface="Traditional Arabic" pitchFamily="18" charset="-78"/>
                          <a:cs typeface="Traditional Arabic" pitchFamily="18" charset="-78"/>
                        </a:rPr>
                        <a:t>المشائين</a:t>
                      </a:r>
                      <a:r>
                        <a:rPr lang="ar-SA" sz="2000" baseline="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 في الظلم إلى المساجد بالنور التام يوم القيامة.</a:t>
                      </a:r>
                      <a:endParaRPr lang="he-IL" sz="20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تقنية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1754</TotalTime>
  <Words>221</Words>
  <Application>Microsoft Office PowerPoint</Application>
  <PresentationFormat>On-screen Show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سمة Office</vt:lpstr>
      <vt:lpstr>PowerPoint Presentation</vt:lpstr>
      <vt:lpstr>PowerPoint Presentation</vt:lpstr>
      <vt:lpstr>الإسراء والمعراج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שאלות</dc:creator>
  <cp:lastModifiedBy>ahmad1</cp:lastModifiedBy>
  <cp:revision>164</cp:revision>
  <dcterms:created xsi:type="dcterms:W3CDTF">2013-03-09T13:51:07Z</dcterms:created>
  <dcterms:modified xsi:type="dcterms:W3CDTF">2013-05-22T09:11:17Z</dcterms:modified>
</cp:coreProperties>
</file>